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23"/>
  </p:notesMasterIdLst>
  <p:sldIdLst>
    <p:sldId id="2209" r:id="rId3"/>
    <p:sldId id="307" r:id="rId4"/>
    <p:sldId id="2203" r:id="rId5"/>
    <p:sldId id="2197" r:id="rId6"/>
    <p:sldId id="2204" r:id="rId7"/>
    <p:sldId id="2205" r:id="rId8"/>
    <p:sldId id="2206" r:id="rId9"/>
    <p:sldId id="2207" r:id="rId10"/>
    <p:sldId id="2192" r:id="rId11"/>
    <p:sldId id="2193" r:id="rId12"/>
    <p:sldId id="2210" r:id="rId13"/>
    <p:sldId id="2195" r:id="rId14"/>
    <p:sldId id="2208" r:id="rId15"/>
    <p:sldId id="2211" r:id="rId16"/>
    <p:sldId id="2212" r:id="rId17"/>
    <p:sldId id="1058" r:id="rId18"/>
    <p:sldId id="2213" r:id="rId19"/>
    <p:sldId id="2214" r:id="rId20"/>
    <p:sldId id="2215" r:id="rId21"/>
    <p:sldId id="221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3" clrIdx="0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9D9D9"/>
    <a:srgbClr val="009900"/>
    <a:srgbClr val="FF0000"/>
    <a:srgbClr val="CC6600"/>
    <a:srgbClr val="008A3E"/>
    <a:srgbClr val="993300"/>
    <a:srgbClr val="CC3399"/>
    <a:srgbClr val="D2A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4" autoAdjust="0"/>
    <p:restoredTop sz="93333" autoAdjust="0"/>
  </p:normalViewPr>
  <p:slideViewPr>
    <p:cSldViewPr>
      <p:cViewPr varScale="1">
        <p:scale>
          <a:sx n="60" d="100"/>
          <a:sy n="60" d="100"/>
        </p:scale>
        <p:origin x="115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56B9F0-2D24-47E2-A17D-3BE6C14D0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450927" y="764704"/>
            <a:ext cx="824214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31358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0882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AFC898D-9EB9-41D2-9BE3-3C7AF8B1A4A0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25FB46A-EFD0-4884-A4F9-596025F12F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431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thing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5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8152529" y="6625624"/>
            <a:ext cx="997034" cy="2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b" anchorCtr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1108"/>
              </a:spcAft>
              <a:buClr>
                <a:srgbClr val="0000FF"/>
              </a:buClr>
              <a:buSzPct val="110000"/>
            </a:pPr>
            <a:fld id="{FC3A5BA5-0DC9-4717-BEB5-E5E3724FAD0C}" type="slidenum">
              <a:rPr kumimoji="0" lang="ko-KR" altLang="en-US" sz="923" b="0" smtClean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pPr algn="r" fontAlgn="auto">
                <a:spcBef>
                  <a:spcPts val="0"/>
                </a:spcBef>
                <a:spcAft>
                  <a:spcPts val="1108"/>
                </a:spcAft>
                <a:buClr>
                  <a:srgbClr val="0000FF"/>
                </a:buClr>
                <a:buSzPct val="110000"/>
              </a:pPr>
              <a:t>‹#›</a:t>
            </a:fld>
            <a:r>
              <a:rPr kumimoji="0" lang="ko-KR" altLang="en-US" sz="923" b="0" dirty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t> </a:t>
            </a:r>
            <a:r>
              <a:rPr kumimoji="0" lang="en-US" altLang="ko-KR" sz="923" b="0" dirty="0">
                <a:solidFill>
                  <a:srgbClr val="000000"/>
                </a:solidFill>
                <a:latin typeface="삼성긴고딕 Light" panose="020B0600000101010101" pitchFamily="50" charset="-127"/>
                <a:ea typeface="삼성긴고딕 Light" panose="020B0600000101010101" pitchFamily="50" charset="-127"/>
              </a:rPr>
              <a:t>/</a:t>
            </a:r>
            <a:endParaRPr kumimoji="0" lang="ko-KR" altLang="en-US" sz="923" b="0" dirty="0">
              <a:solidFill>
                <a:srgbClr val="000000"/>
              </a:solidFill>
              <a:latin typeface="삼성긴고딕 Light" panose="020B0600000101010101" pitchFamily="50" charset="-127"/>
              <a:ea typeface="삼성긴고딕 Light" panose="020B0600000101010101" pitchFamily="50" charset="-127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8879" y="6635502"/>
            <a:ext cx="1596169" cy="248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15" b="0" i="1" dirty="0">
                <a:solidFill>
                  <a:srgbClr val="FF0000"/>
                </a:solidFill>
                <a:latin typeface="삼성긴고딕 Medium" panose="020B0600000101010101" pitchFamily="50" charset="-127"/>
                <a:ea typeface="삼성긴고딕 Medium" panose="020B0600000101010101" pitchFamily="50" charset="-127"/>
              </a:rPr>
              <a:t>Samsung Confidential</a:t>
            </a:r>
            <a:endParaRPr kumimoji="0" lang="ko-KR" altLang="en-US" sz="1015" b="0" i="1" dirty="0">
              <a:solidFill>
                <a:srgbClr val="FF0000"/>
              </a:solidFill>
              <a:latin typeface="삼성긴고딕 Medium" panose="020B0600000101010101" pitchFamily="50" charset="-127"/>
              <a:ea typeface="삼성긴고딕 Medi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77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wmf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cmg.seas.harvard.edu/sites/projects.iq.harvard.edu/files/acmg/files/dang2023_nh3no2.pdf" TargetMode="External"/><Relationship Id="rId7" Type="http://schemas.openxmlformats.org/officeDocument/2006/relationships/image" Target="cid:601A5F3E-D831-4DDA-8FA2-B89F21D2AD65@harvard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doi.org/10.5194/egusphere-2023-616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777B-CBB1-D4AF-5E26-1DC52FF5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00" y="609600"/>
            <a:ext cx="7772400" cy="1143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GEMS Workshop</a:t>
            </a:r>
            <a:br>
              <a:rPr lang="en-US" dirty="0"/>
            </a:br>
            <a:r>
              <a:rPr lang="en-US" sz="1800" dirty="0" err="1"/>
              <a:t>Jeju</a:t>
            </a:r>
            <a:r>
              <a:rPr lang="en-US" sz="1800" dirty="0"/>
              <a:t>, Sept 6-8. 2023</a:t>
            </a:r>
            <a:endParaRPr lang="en-US" dirty="0"/>
          </a:p>
        </p:txBody>
      </p:sp>
      <p:pic>
        <p:nvPicPr>
          <p:cNvPr id="3" name="Picture 2" descr="Ball GEMS Sensor for S. Korean Sat Passes Design Review">
            <a:extLst>
              <a:ext uri="{FF2B5EF4-FFF2-40B4-BE49-F238E27FC236}">
                <a16:creationId xmlns:a16="http://schemas.microsoft.com/office/drawing/2014/main" id="{AC34F76C-D620-5720-EA2D-79C817F5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2561"/>
            <a:ext cx="3469511" cy="19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6DEA7A26-7D16-D79E-442F-7DB099384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5692322" cy="4682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7BD56-A722-5EB5-F210-64DF33E28417}"/>
              </a:ext>
            </a:extLst>
          </p:cNvPr>
          <p:cNvSpPr txBox="1"/>
          <p:nvPr/>
        </p:nvSpPr>
        <p:spPr>
          <a:xfrm>
            <a:off x="5887655" y="33528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Harvard group </a:t>
            </a:r>
          </a:p>
          <a:p>
            <a:r>
              <a:rPr lang="en-US" b="0" dirty="0"/>
              <a:t>at GEMS meeting</a:t>
            </a:r>
          </a:p>
          <a:p>
            <a:endParaRPr lang="en-US" b="0" dirty="0"/>
          </a:p>
          <a:p>
            <a:r>
              <a:rPr lang="en-US" b="0" dirty="0"/>
              <a:t>Thanks to SAIT for supporting our GEMS research!</a:t>
            </a:r>
          </a:p>
        </p:txBody>
      </p:sp>
    </p:spTree>
    <p:extLst>
      <p:ext uri="{BB962C8B-B14F-4D97-AF65-F5344CB8AC3E}">
        <p14:creationId xmlns:p14="http://schemas.microsoft.com/office/powerpoint/2010/main" val="429025067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0223E75-1CA7-9BA1-FA3D-5A2F5B31C1FE}"/>
              </a:ext>
            </a:extLst>
          </p:cNvPr>
          <p:cNvCxnSpPr>
            <a:cxnSpLocks/>
          </p:cNvCxnSpPr>
          <p:nvPr/>
        </p:nvCxnSpPr>
        <p:spPr>
          <a:xfrm>
            <a:off x="4618077" y="3097615"/>
            <a:ext cx="0" cy="94000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6153817-A153-2B2E-E9EC-0C08F295790E}"/>
              </a:ext>
            </a:extLst>
          </p:cNvPr>
          <p:cNvCxnSpPr/>
          <p:nvPr/>
        </p:nvCxnSpPr>
        <p:spPr>
          <a:xfrm flipV="1">
            <a:off x="3831266" y="1497416"/>
            <a:ext cx="0" cy="391278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D83D47-C640-E133-8F3C-01DDF94FC7A9}"/>
              </a:ext>
            </a:extLst>
          </p:cNvPr>
          <p:cNvCxnSpPr>
            <a:cxnSpLocks/>
          </p:cNvCxnSpPr>
          <p:nvPr/>
        </p:nvCxnSpPr>
        <p:spPr>
          <a:xfrm flipV="1">
            <a:off x="3810000" y="5410200"/>
            <a:ext cx="5050340" cy="1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A42FCA8-C9C3-3B3F-4758-B638B7213BD4}"/>
              </a:ext>
            </a:extLst>
          </p:cNvPr>
          <p:cNvSpPr txBox="1"/>
          <p:nvPr/>
        </p:nvSpPr>
        <p:spPr>
          <a:xfrm>
            <a:off x="6028184" y="551381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Time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6CC815-E528-FD39-B114-5405EB1934E3}"/>
              </a:ext>
            </a:extLst>
          </p:cNvPr>
          <p:cNvSpPr txBox="1"/>
          <p:nvPr/>
        </p:nvSpPr>
        <p:spPr>
          <a:xfrm rot="16200000">
            <a:off x="2691798" y="3189396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Concentration</a:t>
            </a:r>
          </a:p>
        </p:txBody>
      </p:sp>
      <p:sp>
        <p:nvSpPr>
          <p:cNvPr id="46" name="5-Point Star 8">
            <a:extLst>
              <a:ext uri="{FF2B5EF4-FFF2-40B4-BE49-F238E27FC236}">
                <a16:creationId xmlns:a16="http://schemas.microsoft.com/office/drawing/2014/main" id="{D95443CD-115F-CDE7-60CD-23C0BD70135F}"/>
              </a:ext>
            </a:extLst>
          </p:cNvPr>
          <p:cNvSpPr/>
          <p:nvPr/>
        </p:nvSpPr>
        <p:spPr>
          <a:xfrm>
            <a:off x="4490489" y="3453807"/>
            <a:ext cx="255177" cy="239712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99B07F1-94DA-74DC-3124-DEAE4F35B5CD}"/>
              </a:ext>
            </a:extLst>
          </p:cNvPr>
          <p:cNvCxnSpPr>
            <a:cxnSpLocks/>
          </p:cNvCxnSpPr>
          <p:nvPr/>
        </p:nvCxnSpPr>
        <p:spPr>
          <a:xfrm>
            <a:off x="6040697" y="2783103"/>
            <a:ext cx="0" cy="94000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48" name="5-Point Star 10">
            <a:extLst>
              <a:ext uri="{FF2B5EF4-FFF2-40B4-BE49-F238E27FC236}">
                <a16:creationId xmlns:a16="http://schemas.microsoft.com/office/drawing/2014/main" id="{90949882-D8D9-0813-3756-E72F7359A33C}"/>
              </a:ext>
            </a:extLst>
          </p:cNvPr>
          <p:cNvSpPr/>
          <p:nvPr/>
        </p:nvSpPr>
        <p:spPr>
          <a:xfrm>
            <a:off x="5913109" y="3139295"/>
            <a:ext cx="255177" cy="239712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6BEBC75-DE61-9660-B2DC-187E12D81029}"/>
              </a:ext>
            </a:extLst>
          </p:cNvPr>
          <p:cNvCxnSpPr>
            <a:cxnSpLocks/>
          </p:cNvCxnSpPr>
          <p:nvPr/>
        </p:nvCxnSpPr>
        <p:spPr>
          <a:xfrm>
            <a:off x="7233112" y="2138511"/>
            <a:ext cx="0" cy="94000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50" name="5-Point Star 12">
            <a:extLst>
              <a:ext uri="{FF2B5EF4-FFF2-40B4-BE49-F238E27FC236}">
                <a16:creationId xmlns:a16="http://schemas.microsoft.com/office/drawing/2014/main" id="{F2E6738D-9F0A-2812-6B3A-7A7853AF987F}"/>
              </a:ext>
            </a:extLst>
          </p:cNvPr>
          <p:cNvSpPr/>
          <p:nvPr/>
        </p:nvSpPr>
        <p:spPr>
          <a:xfrm>
            <a:off x="7105524" y="2494703"/>
            <a:ext cx="255177" cy="239712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532E345-2B17-7DCD-749F-35989F2FCCA6}"/>
              </a:ext>
            </a:extLst>
          </p:cNvPr>
          <p:cNvCxnSpPr>
            <a:cxnSpLocks/>
          </p:cNvCxnSpPr>
          <p:nvPr/>
        </p:nvCxnSpPr>
        <p:spPr>
          <a:xfrm>
            <a:off x="8521217" y="1782319"/>
            <a:ext cx="0" cy="94000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52" name="5-Point Star 14">
            <a:extLst>
              <a:ext uri="{FF2B5EF4-FFF2-40B4-BE49-F238E27FC236}">
                <a16:creationId xmlns:a16="http://schemas.microsoft.com/office/drawing/2014/main" id="{89FB8D14-1586-6113-9B5A-14C9062B0F9A}"/>
              </a:ext>
            </a:extLst>
          </p:cNvPr>
          <p:cNvSpPr/>
          <p:nvPr/>
        </p:nvSpPr>
        <p:spPr>
          <a:xfrm>
            <a:off x="8393629" y="2138511"/>
            <a:ext cx="255177" cy="239712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E8058FA-1DA1-A43A-533A-1F42BA448683}"/>
              </a:ext>
            </a:extLst>
          </p:cNvPr>
          <p:cNvCxnSpPr>
            <a:cxnSpLocks/>
          </p:cNvCxnSpPr>
          <p:nvPr/>
        </p:nvCxnSpPr>
        <p:spPr>
          <a:xfrm flipV="1">
            <a:off x="4108312" y="4752889"/>
            <a:ext cx="484840" cy="33072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725F7A9-508A-A264-3508-FE5CC2D0938F}"/>
              </a:ext>
            </a:extLst>
          </p:cNvPr>
          <p:cNvCxnSpPr>
            <a:cxnSpLocks/>
          </p:cNvCxnSpPr>
          <p:nvPr/>
        </p:nvCxnSpPr>
        <p:spPr>
          <a:xfrm flipV="1">
            <a:off x="4618077" y="3769356"/>
            <a:ext cx="1426268" cy="433363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622B4D5-CA61-745C-9D00-CD8C4C1EFFFE}"/>
              </a:ext>
            </a:extLst>
          </p:cNvPr>
          <p:cNvCxnSpPr>
            <a:cxnSpLocks/>
          </p:cNvCxnSpPr>
          <p:nvPr/>
        </p:nvCxnSpPr>
        <p:spPr>
          <a:xfrm flipV="1">
            <a:off x="6037049" y="2791851"/>
            <a:ext cx="1196063" cy="707108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F8273A-EE8C-F5DC-6F2E-2F7C39191C24}"/>
              </a:ext>
            </a:extLst>
          </p:cNvPr>
          <p:cNvCxnSpPr>
            <a:cxnSpLocks/>
            <a:stCxn id="50" idx="4"/>
            <a:endCxn id="52" idx="1"/>
          </p:cNvCxnSpPr>
          <p:nvPr/>
        </p:nvCxnSpPr>
        <p:spPr>
          <a:xfrm flipV="1">
            <a:off x="7360701" y="2230073"/>
            <a:ext cx="1032928" cy="356192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8C9F7D5-B0CE-B5A4-912F-B3FE5537DB58}"/>
              </a:ext>
            </a:extLst>
          </p:cNvPr>
          <p:cNvCxnSpPr>
            <a:cxnSpLocks/>
          </p:cNvCxnSpPr>
          <p:nvPr/>
        </p:nvCxnSpPr>
        <p:spPr>
          <a:xfrm flipV="1">
            <a:off x="4094036" y="4583260"/>
            <a:ext cx="499116" cy="401145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15D501-0D66-5711-37B6-AAF2BCAFA702}"/>
              </a:ext>
            </a:extLst>
          </p:cNvPr>
          <p:cNvCxnSpPr>
            <a:cxnSpLocks/>
          </p:cNvCxnSpPr>
          <p:nvPr/>
        </p:nvCxnSpPr>
        <p:spPr>
          <a:xfrm flipV="1">
            <a:off x="4055157" y="4523339"/>
            <a:ext cx="537995" cy="305359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63BE42-4E9D-05E4-906F-34968B0ABD5D}"/>
              </a:ext>
            </a:extLst>
          </p:cNvPr>
          <p:cNvCxnSpPr>
            <a:cxnSpLocks/>
          </p:cNvCxnSpPr>
          <p:nvPr/>
        </p:nvCxnSpPr>
        <p:spPr>
          <a:xfrm flipV="1">
            <a:off x="4058832" y="4267470"/>
            <a:ext cx="463923" cy="442682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2CB3357-7780-DE6E-B6B1-1FF4A5774560}"/>
              </a:ext>
            </a:extLst>
          </p:cNvPr>
          <p:cNvCxnSpPr>
            <a:cxnSpLocks/>
          </p:cNvCxnSpPr>
          <p:nvPr/>
        </p:nvCxnSpPr>
        <p:spPr>
          <a:xfrm>
            <a:off x="4058832" y="4523340"/>
            <a:ext cx="534320" cy="384156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021395D-DFFC-43BA-C5EC-FD01ABA21E2B}"/>
              </a:ext>
            </a:extLst>
          </p:cNvPr>
          <p:cNvCxnSpPr>
            <a:cxnSpLocks/>
          </p:cNvCxnSpPr>
          <p:nvPr/>
        </p:nvCxnSpPr>
        <p:spPr>
          <a:xfrm flipV="1">
            <a:off x="4593152" y="3921708"/>
            <a:ext cx="1458541" cy="137285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FC0C4D3-574F-A674-538E-51D7035D9A19}"/>
              </a:ext>
            </a:extLst>
          </p:cNvPr>
          <p:cNvCxnSpPr>
            <a:cxnSpLocks/>
          </p:cNvCxnSpPr>
          <p:nvPr/>
        </p:nvCxnSpPr>
        <p:spPr>
          <a:xfrm flipV="1">
            <a:off x="4621302" y="3042147"/>
            <a:ext cx="1406882" cy="1265875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DCFB35B-B92E-A7D9-721E-4E914D4506E8}"/>
              </a:ext>
            </a:extLst>
          </p:cNvPr>
          <p:cNvCxnSpPr>
            <a:cxnSpLocks/>
          </p:cNvCxnSpPr>
          <p:nvPr/>
        </p:nvCxnSpPr>
        <p:spPr>
          <a:xfrm flipV="1">
            <a:off x="4626943" y="3552513"/>
            <a:ext cx="1385181" cy="935513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6635A5F-B695-EF46-24A5-4F3106CB161C}"/>
              </a:ext>
            </a:extLst>
          </p:cNvPr>
          <p:cNvCxnSpPr>
            <a:cxnSpLocks/>
          </p:cNvCxnSpPr>
          <p:nvPr/>
        </p:nvCxnSpPr>
        <p:spPr>
          <a:xfrm>
            <a:off x="4585804" y="3861454"/>
            <a:ext cx="1476170" cy="224509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851AE6B-DFA6-A326-570F-713E28132DC9}"/>
              </a:ext>
            </a:extLst>
          </p:cNvPr>
          <p:cNvCxnSpPr>
            <a:cxnSpLocks/>
          </p:cNvCxnSpPr>
          <p:nvPr/>
        </p:nvCxnSpPr>
        <p:spPr>
          <a:xfrm flipV="1">
            <a:off x="6019921" y="2733945"/>
            <a:ext cx="1134337" cy="438316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D1DC387-A707-3EF7-8A9B-212C4B48276F}"/>
              </a:ext>
            </a:extLst>
          </p:cNvPr>
          <p:cNvCxnSpPr>
            <a:cxnSpLocks/>
          </p:cNvCxnSpPr>
          <p:nvPr/>
        </p:nvCxnSpPr>
        <p:spPr>
          <a:xfrm flipV="1">
            <a:off x="6068602" y="3042147"/>
            <a:ext cx="1173375" cy="611229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16341B8-925E-1068-E5EC-92DB1098BF5E}"/>
              </a:ext>
            </a:extLst>
          </p:cNvPr>
          <p:cNvCxnSpPr>
            <a:cxnSpLocks/>
          </p:cNvCxnSpPr>
          <p:nvPr/>
        </p:nvCxnSpPr>
        <p:spPr>
          <a:xfrm flipV="1">
            <a:off x="6051001" y="2456000"/>
            <a:ext cx="1182111" cy="918062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D9731C7-1309-2E83-FA31-2CC79102AE51}"/>
              </a:ext>
            </a:extLst>
          </p:cNvPr>
          <p:cNvCxnSpPr>
            <a:cxnSpLocks/>
          </p:cNvCxnSpPr>
          <p:nvPr/>
        </p:nvCxnSpPr>
        <p:spPr>
          <a:xfrm flipV="1">
            <a:off x="6033649" y="2692667"/>
            <a:ext cx="1182111" cy="918062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CA188D4-40AD-F8A8-7FC6-FAB45ADBEB82}"/>
              </a:ext>
            </a:extLst>
          </p:cNvPr>
          <p:cNvCxnSpPr>
            <a:cxnSpLocks/>
          </p:cNvCxnSpPr>
          <p:nvPr/>
        </p:nvCxnSpPr>
        <p:spPr>
          <a:xfrm flipV="1">
            <a:off x="7304337" y="2456000"/>
            <a:ext cx="1089291" cy="304506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BCF8E05-336F-8410-1723-58EF4BB3E653}"/>
              </a:ext>
            </a:extLst>
          </p:cNvPr>
          <p:cNvCxnSpPr>
            <a:cxnSpLocks/>
          </p:cNvCxnSpPr>
          <p:nvPr/>
        </p:nvCxnSpPr>
        <p:spPr>
          <a:xfrm flipV="1">
            <a:off x="7318502" y="2554455"/>
            <a:ext cx="1138920" cy="113351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ED4D457-D3CF-1DE0-6C07-31551AF4A827}"/>
              </a:ext>
            </a:extLst>
          </p:cNvPr>
          <p:cNvCxnSpPr>
            <a:cxnSpLocks/>
          </p:cNvCxnSpPr>
          <p:nvPr/>
        </p:nvCxnSpPr>
        <p:spPr>
          <a:xfrm flipV="1">
            <a:off x="7304337" y="2360245"/>
            <a:ext cx="1104152" cy="132386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E9AA68D-99B7-1E49-15E4-F74F18EAD9AC}"/>
              </a:ext>
            </a:extLst>
          </p:cNvPr>
          <p:cNvSpPr txBox="1"/>
          <p:nvPr/>
        </p:nvSpPr>
        <p:spPr>
          <a:xfrm>
            <a:off x="4117055" y="4953030"/>
            <a:ext cx="24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Ensemble of simulations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B085D09-9954-1272-E829-DBC3B7835A43}"/>
              </a:ext>
            </a:extLst>
          </p:cNvPr>
          <p:cNvSpPr txBox="1"/>
          <p:nvPr/>
        </p:nvSpPr>
        <p:spPr>
          <a:xfrm>
            <a:off x="4037018" y="2744054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Observations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930FEC9-96A5-FED8-7D78-2D11599813E2}"/>
              </a:ext>
            </a:extLst>
          </p:cNvPr>
          <p:cNvCxnSpPr>
            <a:cxnSpLocks/>
          </p:cNvCxnSpPr>
          <p:nvPr/>
        </p:nvCxnSpPr>
        <p:spPr>
          <a:xfrm>
            <a:off x="7318502" y="2390753"/>
            <a:ext cx="1096722" cy="26173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0D6276C-7EF9-0B61-986C-AF81DEE66246}"/>
              </a:ext>
            </a:extLst>
          </p:cNvPr>
          <p:cNvSpPr txBox="1"/>
          <p:nvPr/>
        </p:nvSpPr>
        <p:spPr>
          <a:xfrm rot="20114355">
            <a:off x="5950486" y="3054210"/>
            <a:ext cx="350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Information from observations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accumulates with time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314E9C-7913-E974-72EB-19DC2B63BEBB}"/>
              </a:ext>
            </a:extLst>
          </p:cNvPr>
          <p:cNvSpPr txBox="1"/>
          <p:nvPr/>
        </p:nvSpPr>
        <p:spPr>
          <a:xfrm>
            <a:off x="-260069" y="4525489"/>
            <a:ext cx="4070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>
                <a:solidFill>
                  <a:srgbClr val="009900"/>
                </a:solidFill>
              </a:rPr>
              <a:t>Create ensemble of CTM simulations sampling uncertainty range of emissions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6300EF-9C9E-480A-A083-C6569C4DC3F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36452" y="5410198"/>
            <a:ext cx="9214" cy="6096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8111447-3D47-6B13-CDEF-D1DDCB3993AF}"/>
              </a:ext>
            </a:extLst>
          </p:cNvPr>
          <p:cNvSpPr txBox="1"/>
          <p:nvPr/>
        </p:nvSpPr>
        <p:spPr>
          <a:xfrm>
            <a:off x="3294224" y="5965637"/>
            <a:ext cx="2795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9900"/>
                </a:solidFill>
              </a:rPr>
              <a:t>Assimilate observations, correct emissions including error characterization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653096-AF31-D14D-B63E-58C60CA84A8B}"/>
              </a:ext>
            </a:extLst>
          </p:cNvPr>
          <p:cNvCxnSpPr>
            <a:cxnSpLocks/>
          </p:cNvCxnSpPr>
          <p:nvPr/>
        </p:nvCxnSpPr>
        <p:spPr bwMode="auto">
          <a:xfrm>
            <a:off x="5834255" y="6248400"/>
            <a:ext cx="132000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80C51D-3586-8770-F891-E272D865EE28}"/>
              </a:ext>
            </a:extLst>
          </p:cNvPr>
          <p:cNvCxnSpPr>
            <a:cxnSpLocks/>
          </p:cNvCxnSpPr>
          <p:nvPr/>
        </p:nvCxnSpPr>
        <p:spPr bwMode="auto">
          <a:xfrm>
            <a:off x="2052492" y="6248400"/>
            <a:ext cx="132000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48E44C-C9E5-1442-6D34-19DD9BB9FDF5}"/>
              </a:ext>
            </a:extLst>
          </p:cNvPr>
          <p:cNvSpPr txBox="1"/>
          <p:nvPr/>
        </p:nvSpPr>
        <p:spPr>
          <a:xfrm>
            <a:off x="556055" y="6051087"/>
            <a:ext cx="2156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9900"/>
                </a:solidFill>
              </a:rPr>
              <a:t>Start with prior estimate of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1E9E2-7040-3D55-3F45-889B7903DA23}"/>
              </a:ext>
            </a:extLst>
          </p:cNvPr>
          <p:cNvSpPr txBox="1"/>
          <p:nvPr/>
        </p:nvSpPr>
        <p:spPr>
          <a:xfrm>
            <a:off x="7171979" y="5931116"/>
            <a:ext cx="1972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9900"/>
                </a:solidFill>
              </a:rPr>
              <a:t>Emission estimates evolve with time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8F38F5-0C7B-41CE-FCC5-0C6A7F9D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2" y="-152400"/>
            <a:ext cx="2057398" cy="1143000"/>
          </a:xfrm>
        </p:spPr>
        <p:txBody>
          <a:bodyPr/>
          <a:lstStyle/>
          <a:p>
            <a:r>
              <a:rPr lang="en-US" dirty="0"/>
              <a:t>LETKF: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B472E-89B4-1C61-C659-C2A62E085152}"/>
              </a:ext>
            </a:extLst>
          </p:cNvPr>
          <p:cNvSpPr txBox="1"/>
          <p:nvPr/>
        </p:nvSpPr>
        <p:spPr>
          <a:xfrm>
            <a:off x="1643134" y="227608"/>
            <a:ext cx="698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CC"/>
                </a:solidFill>
              </a:rPr>
              <a:t>allows non-linear inversions without a model adjoint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CC"/>
                </a:solidFill>
              </a:rPr>
              <a:t>can flexibly integrate all observations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CC"/>
                </a:solidFill>
              </a:rPr>
              <a:t>provides error characterization on results</a:t>
            </a:r>
          </a:p>
        </p:txBody>
      </p:sp>
    </p:spTree>
    <p:extLst>
      <p:ext uri="{BB962C8B-B14F-4D97-AF65-F5344CB8AC3E}">
        <p14:creationId xmlns:p14="http://schemas.microsoft.com/office/powerpoint/2010/main" val="115489487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55E71AF-EFF4-D10A-6A94-83CD99F595F2}"/>
              </a:ext>
            </a:extLst>
          </p:cNvPr>
          <p:cNvSpPr txBox="1"/>
          <p:nvPr/>
        </p:nvSpPr>
        <p:spPr>
          <a:xfrm>
            <a:off x="6047769" y="230720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Runtime operations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91DCE-B136-FB50-5E9F-3D9E5FFD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00" y="160650"/>
            <a:ext cx="8001000" cy="1143000"/>
          </a:xfrm>
        </p:spPr>
        <p:txBody>
          <a:bodyPr/>
          <a:lstStyle/>
          <a:p>
            <a:r>
              <a:rPr lang="en-US" dirty="0"/>
              <a:t>CHEEREIO is designed to allow non-expert users</a:t>
            </a:r>
            <a:br>
              <a:rPr lang="en-US" dirty="0"/>
            </a:br>
            <a:r>
              <a:rPr lang="en-US" dirty="0"/>
              <a:t>to flexibly apply LETKF to a wide range of observations </a:t>
            </a:r>
            <a:br>
              <a:rPr lang="en-US" dirty="0"/>
            </a:br>
            <a:r>
              <a:rPr lang="en-US" dirty="0"/>
              <a:t>for optimizing time-dependent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08EFC-3A74-FC04-822E-B20BEE033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005" y="2612042"/>
            <a:ext cx="4865085" cy="37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5EDF2-B544-B674-2146-F4E78834A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6" y="1905000"/>
            <a:ext cx="4115011" cy="46547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41461E-4BC7-5C1B-7D2F-468C614482DA}"/>
              </a:ext>
            </a:extLst>
          </p:cNvPr>
          <p:cNvSpPr/>
          <p:nvPr/>
        </p:nvSpPr>
        <p:spPr bwMode="auto">
          <a:xfrm>
            <a:off x="0" y="1419090"/>
            <a:ext cx="9144000" cy="5410200"/>
          </a:xfrm>
          <a:prstGeom prst="rect">
            <a:avLst/>
          </a:prstGeom>
          <a:solidFill>
            <a:srgbClr val="D9D9D9">
              <a:alpha val="80000"/>
            </a:srgbClr>
          </a:solidFill>
          <a:ln w="9525" cap="flat" cmpd="sng" algn="ctr">
            <a:solidFill>
              <a:schemeClr val="accent3">
                <a:lumMod val="8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5F1A2A-7DF0-0177-8BBF-A5EBD35E3E5A}"/>
              </a:ext>
            </a:extLst>
          </p:cNvPr>
          <p:cNvGrpSpPr/>
          <p:nvPr/>
        </p:nvGrpSpPr>
        <p:grpSpPr>
          <a:xfrm>
            <a:off x="2514600" y="1782692"/>
            <a:ext cx="4579455" cy="4137697"/>
            <a:chOff x="2384471" y="1724390"/>
            <a:chExt cx="4579455" cy="41376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7D4B27-DAD8-8362-D7E6-58C5D9D05806}"/>
                </a:ext>
              </a:extLst>
            </p:cNvPr>
            <p:cNvSpPr txBox="1"/>
            <p:nvPr/>
          </p:nvSpPr>
          <p:spPr>
            <a:xfrm>
              <a:off x="2384471" y="1724390"/>
              <a:ext cx="4579455" cy="175432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User configuration file</a:t>
              </a:r>
              <a:r>
                <a:rPr lang="en-US" b="0" dirty="0"/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0" dirty="0"/>
                <a:t>Select satellite and other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0" dirty="0"/>
                <a:t>Select emissions to be optimized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0" dirty="0"/>
                <a:t>Select domain and period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0" dirty="0"/>
                <a:t>Select prior estimate, error parameters</a:t>
              </a:r>
            </a:p>
            <a:p>
              <a:endParaRPr lang="en-US" b="0" dirty="0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557C0A61-9B87-AFBE-3ED9-406877BBFAF0}"/>
                </a:ext>
              </a:extLst>
            </p:cNvPr>
            <p:cNvSpPr/>
            <p:nvPr/>
          </p:nvSpPr>
          <p:spPr bwMode="auto">
            <a:xfrm>
              <a:off x="4537627" y="3489205"/>
              <a:ext cx="381000" cy="533401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2E5EA2-F2E6-5E63-9A20-6C227C572368}"/>
                </a:ext>
              </a:extLst>
            </p:cNvPr>
            <p:cNvSpPr txBox="1"/>
            <p:nvPr/>
          </p:nvSpPr>
          <p:spPr>
            <a:xfrm>
              <a:off x="3013627" y="4022606"/>
              <a:ext cx="34290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Run CHEEREIO</a:t>
              </a:r>
            </a:p>
            <a:p>
              <a:pPr algn="ctr"/>
              <a:r>
                <a:rPr lang="en-US" b="0" dirty="0"/>
                <a:t>https://cheereio.readthedocs.io/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366FBF91-DC1D-9032-647D-BDE3BCF24668}"/>
                </a:ext>
              </a:extLst>
            </p:cNvPr>
            <p:cNvSpPr/>
            <p:nvPr/>
          </p:nvSpPr>
          <p:spPr bwMode="auto">
            <a:xfrm>
              <a:off x="4537627" y="4668937"/>
              <a:ext cx="381000" cy="533401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2E8860-035B-E466-915E-ED66AFBE8E03}"/>
                </a:ext>
              </a:extLst>
            </p:cNvPr>
            <p:cNvSpPr txBox="1"/>
            <p:nvPr/>
          </p:nvSpPr>
          <p:spPr>
            <a:xfrm>
              <a:off x="3166027" y="5215756"/>
              <a:ext cx="31242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Optimized high-resolution time-dependent emissions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0FE3A8-EA78-9325-C6BF-6F1431794DA6}"/>
              </a:ext>
            </a:extLst>
          </p:cNvPr>
          <p:cNvSpPr txBox="1"/>
          <p:nvPr/>
        </p:nvSpPr>
        <p:spPr>
          <a:xfrm>
            <a:off x="6175853" y="6512684"/>
            <a:ext cx="303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Pendergrass et al., in press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C52BB-D4C3-CB41-6653-486DB1FF6F3D}"/>
              </a:ext>
            </a:extLst>
          </p:cNvPr>
          <p:cNvSpPr txBox="1"/>
          <p:nvPr/>
        </p:nvSpPr>
        <p:spPr>
          <a:xfrm>
            <a:off x="82449" y="1409711"/>
            <a:ext cx="527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All the software engineering is under the hood</a:t>
            </a:r>
          </a:p>
        </p:txBody>
      </p:sp>
    </p:spTree>
    <p:extLst>
      <p:ext uri="{BB962C8B-B14F-4D97-AF65-F5344CB8AC3E}">
        <p14:creationId xmlns:p14="http://schemas.microsoft.com/office/powerpoint/2010/main" val="62502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C57C-890B-0668-4C0A-456A0AF7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/>
          <a:lstStyle/>
          <a:p>
            <a:r>
              <a:rPr lang="en-US" dirty="0"/>
              <a:t>Demo weekly inversion of TROPOMI methane satellite data</a:t>
            </a:r>
          </a:p>
        </p:txBody>
      </p:sp>
      <p:pic>
        <p:nvPicPr>
          <p:cNvPr id="3" name="CH4_TROPOMI_actual_observations">
            <a:hlinkClick r:id="" action="ppaction://media"/>
            <a:extLst>
              <a:ext uri="{FF2B5EF4-FFF2-40B4-BE49-F238E27FC236}">
                <a16:creationId xmlns:a16="http://schemas.microsoft.com/office/drawing/2014/main" id="{522D8594-A0BE-B557-FBE5-76675F579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235" t="9608" r="18300" b="9019"/>
          <a:stretch/>
        </p:blipFill>
        <p:spPr>
          <a:xfrm>
            <a:off x="3626512" y="1849100"/>
            <a:ext cx="3536655" cy="2485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5795E-BA02-5EBF-A73F-6C7B6A810C00}"/>
              </a:ext>
            </a:extLst>
          </p:cNvPr>
          <p:cNvSpPr txBox="1"/>
          <p:nvPr/>
        </p:nvSpPr>
        <p:spPr>
          <a:xfrm>
            <a:off x="4799854" y="3391143"/>
            <a:ext cx="208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TROPOMI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FF9010-9224-97DD-BE0E-B09BBE21126D}"/>
              </a:ext>
            </a:extLst>
          </p:cNvPr>
          <p:cNvGrpSpPr/>
          <p:nvPr/>
        </p:nvGrpSpPr>
        <p:grpSpPr>
          <a:xfrm>
            <a:off x="152400" y="1036800"/>
            <a:ext cx="3363154" cy="1870758"/>
            <a:chOff x="584004" y="2607212"/>
            <a:chExt cx="4119671" cy="2232074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1C8112F3-7AC7-9283-A09E-5FAA5E63A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2491" b="50497"/>
            <a:stretch/>
          </p:blipFill>
          <p:spPr>
            <a:xfrm>
              <a:off x="584004" y="2607212"/>
              <a:ext cx="3692574" cy="2119532"/>
            </a:xfrm>
            <a:prstGeom prst="rect">
              <a:avLst/>
            </a:prstGeom>
          </p:spPr>
        </p:pic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602C7EC6-D5C6-2D90-B882-32A9D78D5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2366" r="-636" b="47868"/>
            <a:stretch/>
          </p:blipFill>
          <p:spPr>
            <a:xfrm>
              <a:off x="4060876" y="2607212"/>
              <a:ext cx="642799" cy="2232074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FFC8D2-386B-4488-612F-3E61F5E1B02C}"/>
              </a:ext>
            </a:extLst>
          </p:cNvPr>
          <p:cNvCxnSpPr>
            <a:cxnSpLocks/>
          </p:cNvCxnSpPr>
          <p:nvPr/>
        </p:nvCxnSpPr>
        <p:spPr bwMode="auto">
          <a:xfrm>
            <a:off x="1676400" y="2907558"/>
            <a:ext cx="0" cy="7680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SCALEFACTOR_CH4_mean">
            <a:hlinkClick r:id="" action="ppaction://media"/>
            <a:extLst>
              <a:ext uri="{FF2B5EF4-FFF2-40B4-BE49-F238E27FC236}">
                <a16:creationId xmlns:a16="http://schemas.microsoft.com/office/drawing/2014/main" id="{CFB20325-FFBD-B655-DC7C-9711561E2C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2209" t="19962" r="24293" b="21940"/>
          <a:stretch/>
        </p:blipFill>
        <p:spPr>
          <a:xfrm>
            <a:off x="0" y="3706382"/>
            <a:ext cx="3407495" cy="18707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49928-384D-7D7C-B34D-DB4D88F67449}"/>
              </a:ext>
            </a:extLst>
          </p:cNvPr>
          <p:cNvSpPr txBox="1"/>
          <p:nvPr/>
        </p:nvSpPr>
        <p:spPr>
          <a:xfrm>
            <a:off x="145766" y="5161215"/>
            <a:ext cx="3536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posterior / prior methane emissions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455B01-8080-B3B9-7F1F-913EE2F7EB00}"/>
              </a:ext>
            </a:extLst>
          </p:cNvPr>
          <p:cNvGrpSpPr/>
          <p:nvPr/>
        </p:nvGrpSpPr>
        <p:grpSpPr>
          <a:xfrm>
            <a:off x="265282" y="5951589"/>
            <a:ext cx="2664862" cy="430425"/>
            <a:chOff x="265281" y="5620873"/>
            <a:chExt cx="5570229" cy="761142"/>
          </a:xfrm>
        </p:grpSpPr>
        <p:pic>
          <p:nvPicPr>
            <p:cNvPr id="13" name="SCALEFACTOR_CH4_mean">
              <a:hlinkClick r:id="" action="ppaction://media"/>
              <a:extLst>
                <a:ext uri="{FF2B5EF4-FFF2-40B4-BE49-F238E27FC236}">
                  <a16:creationId xmlns:a16="http://schemas.microsoft.com/office/drawing/2014/main" id="{480B1E2F-DC8E-100B-9281-73C06004FC96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8"/>
            <a:srcRect l="77950" t="11455" r="18517" b="10178"/>
            <a:stretch/>
          </p:blipFill>
          <p:spPr>
            <a:xfrm rot="5400000">
              <a:off x="2899162" y="3094961"/>
              <a:ext cx="410435" cy="54622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7BA343-0958-12E9-7A16-83790CA78211}"/>
                </a:ext>
              </a:extLst>
            </p:cNvPr>
            <p:cNvSpPr txBox="1"/>
            <p:nvPr/>
          </p:nvSpPr>
          <p:spPr>
            <a:xfrm>
              <a:off x="265281" y="592035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  <a:endParaRPr lang="en-US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6294AC-2789-10E4-724D-F2AFDB552F29}"/>
                </a:ext>
              </a:extLst>
            </p:cNvPr>
            <p:cNvSpPr txBox="1"/>
            <p:nvPr/>
          </p:nvSpPr>
          <p:spPr>
            <a:xfrm>
              <a:off x="1305187" y="592035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755A48-E960-5D81-D637-182F5A27D10E}"/>
                </a:ext>
              </a:extLst>
            </p:cNvPr>
            <p:cNvSpPr txBox="1"/>
            <p:nvPr/>
          </p:nvSpPr>
          <p:spPr>
            <a:xfrm>
              <a:off x="2345093" y="591890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US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D389CF-CC64-D4E2-D3D3-65DD8BA264A5}"/>
                </a:ext>
              </a:extLst>
            </p:cNvPr>
            <p:cNvSpPr txBox="1"/>
            <p:nvPr/>
          </p:nvSpPr>
          <p:spPr>
            <a:xfrm>
              <a:off x="3371552" y="589468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lang="en-US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143E6B-51FE-5B3F-997F-AAD692298E61}"/>
                </a:ext>
              </a:extLst>
            </p:cNvPr>
            <p:cNvSpPr txBox="1"/>
            <p:nvPr/>
          </p:nvSpPr>
          <p:spPr>
            <a:xfrm>
              <a:off x="4398011" y="591890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lang="en-US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BFE1F4-195E-BC95-225B-5CC21C53E2CC}"/>
                </a:ext>
              </a:extLst>
            </p:cNvPr>
            <p:cNvSpPr txBox="1"/>
            <p:nvPr/>
          </p:nvSpPr>
          <p:spPr>
            <a:xfrm>
              <a:off x="5451364" y="59091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endParaRPr lang="en-US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114B81-8B53-063C-A418-375E9851EDB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55080" y="3276643"/>
            <a:ext cx="12714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8C72B1E-77C5-0E92-AD48-AB56EBB7A616}"/>
              </a:ext>
            </a:extLst>
          </p:cNvPr>
          <p:cNvSpPr txBox="1"/>
          <p:nvPr/>
        </p:nvSpPr>
        <p:spPr>
          <a:xfrm>
            <a:off x="929458" y="3091977"/>
            <a:ext cx="143929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0" dirty="0"/>
              <a:t>CHEEREIO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785416-460C-F213-0EAF-FEBB1B2FF931}"/>
              </a:ext>
            </a:extLst>
          </p:cNvPr>
          <p:cNvGrpSpPr/>
          <p:nvPr/>
        </p:nvGrpSpPr>
        <p:grpSpPr>
          <a:xfrm flipH="1">
            <a:off x="7163167" y="1827764"/>
            <a:ext cx="699357" cy="2442790"/>
            <a:chOff x="-4301547" y="2028789"/>
            <a:chExt cx="10377617" cy="37189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E64CC2-62F0-44EE-DACC-D693A9DDCEFC}"/>
                </a:ext>
              </a:extLst>
            </p:cNvPr>
            <p:cNvSpPr txBox="1"/>
            <p:nvPr/>
          </p:nvSpPr>
          <p:spPr>
            <a:xfrm>
              <a:off x="-4282435" y="2028789"/>
              <a:ext cx="10351946" cy="562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2050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CA7B20-CD26-D095-5D12-AA78AFD8885C}"/>
                </a:ext>
              </a:extLst>
            </p:cNvPr>
            <p:cNvSpPr txBox="1"/>
            <p:nvPr/>
          </p:nvSpPr>
          <p:spPr>
            <a:xfrm>
              <a:off x="-4275876" y="4122567"/>
              <a:ext cx="10351946" cy="562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1850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36586D-2612-09E6-365F-57399A161DEA}"/>
                </a:ext>
              </a:extLst>
            </p:cNvPr>
            <p:cNvSpPr txBox="1"/>
            <p:nvPr/>
          </p:nvSpPr>
          <p:spPr>
            <a:xfrm>
              <a:off x="-4301547" y="3059667"/>
              <a:ext cx="10351946" cy="562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1950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7131A3-6637-0FC3-7F67-4E6E3E76C3D1}"/>
                </a:ext>
              </a:extLst>
            </p:cNvPr>
            <p:cNvSpPr txBox="1"/>
            <p:nvPr/>
          </p:nvSpPr>
          <p:spPr>
            <a:xfrm>
              <a:off x="-4291560" y="5185464"/>
              <a:ext cx="10351946" cy="562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1750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0424600-92BF-3904-9244-48C77EDBF70F}"/>
              </a:ext>
            </a:extLst>
          </p:cNvPr>
          <p:cNvSpPr txBox="1"/>
          <p:nvPr/>
        </p:nvSpPr>
        <p:spPr>
          <a:xfrm rot="5400000">
            <a:off x="7130072" y="3091977"/>
            <a:ext cx="185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XCH4, ppb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3BA78-A029-EFA2-1068-7CA8C14080A9}"/>
              </a:ext>
            </a:extLst>
          </p:cNvPr>
          <p:cNvSpPr txBox="1"/>
          <p:nvPr/>
        </p:nvSpPr>
        <p:spPr>
          <a:xfrm>
            <a:off x="6175853" y="6512684"/>
            <a:ext cx="303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Pendergrass et al., in press</a:t>
            </a:r>
          </a:p>
        </p:txBody>
      </p:sp>
    </p:spTree>
    <p:extLst>
      <p:ext uri="{BB962C8B-B14F-4D97-AF65-F5344CB8AC3E}">
        <p14:creationId xmlns:p14="http://schemas.microsoft.com/office/powerpoint/2010/main" val="563309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A577-0F3D-4C6E-9E94-53806076C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0"/>
            <a:ext cx="9372600" cy="1143000"/>
          </a:xfrm>
        </p:spPr>
        <p:txBody>
          <a:bodyPr/>
          <a:lstStyle/>
          <a:p>
            <a:r>
              <a:rPr lang="en-US" sz="2000" dirty="0"/>
              <a:t>Next step: apply CHEEREIO to GEMS+IASI satellite data over East Asia</a:t>
            </a:r>
          </a:p>
        </p:txBody>
      </p:sp>
      <p:pic>
        <p:nvPicPr>
          <p:cNvPr id="1026" name="Picture 2" descr="Ball GEMS Sensor for S. Korean Sat Passes Design Review">
            <a:extLst>
              <a:ext uri="{FF2B5EF4-FFF2-40B4-BE49-F238E27FC236}">
                <a16:creationId xmlns:a16="http://schemas.microsoft.com/office/drawing/2014/main" id="{271729A4-92E4-9FBF-AEE5-E27D97EC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78" y="990600"/>
            <a:ext cx="2671822" cy="14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FCF9FF-4EC7-CB6A-F8A4-C3C074A99913}"/>
              </a:ext>
            </a:extLst>
          </p:cNvPr>
          <p:cNvSpPr txBox="1"/>
          <p:nvPr/>
        </p:nvSpPr>
        <p:spPr>
          <a:xfrm>
            <a:off x="4648200" y="892703"/>
            <a:ext cx="461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GEMS: geostationary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3.5x8 km</a:t>
            </a:r>
            <a:r>
              <a:rPr lang="en-US" b="0" baseline="30000" dirty="0"/>
              <a:t>2</a:t>
            </a:r>
            <a:r>
              <a:rPr lang="en-US" b="0" dirty="0"/>
              <a:t> pixels, hourly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NO</a:t>
            </a:r>
            <a:r>
              <a:rPr lang="en-US" b="0" baseline="-25000" dirty="0"/>
              <a:t>2</a:t>
            </a:r>
            <a:r>
              <a:rPr lang="en-US" b="0" dirty="0"/>
              <a:t>, formaldehyde, glyoxal, ozone, CO</a:t>
            </a:r>
          </a:p>
          <a:p>
            <a:r>
              <a:rPr lang="en-US" b="0" dirty="0">
                <a:solidFill>
                  <a:srgbClr val="FF0000"/>
                </a:solidFill>
              </a:rPr>
              <a:t>IASI: low Earth orbit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12x12 km</a:t>
            </a:r>
            <a:r>
              <a:rPr lang="en-US" b="0" baseline="30000" dirty="0"/>
              <a:t>2</a:t>
            </a:r>
            <a:r>
              <a:rPr lang="en-US" b="0" dirty="0"/>
              <a:t> pixel, daily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NH</a:t>
            </a:r>
            <a:r>
              <a:rPr lang="en-US" b="0" baseline="-25000" dirty="0"/>
              <a:t>3</a:t>
            </a:r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14BCF-5DC1-3B47-4302-5D026093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6747">
            <a:off x="1480660" y="3250295"/>
            <a:ext cx="3510856" cy="352944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A00755-E44F-BE58-3B4B-3107CCB51397}"/>
              </a:ext>
            </a:extLst>
          </p:cNvPr>
          <p:cNvCxnSpPr/>
          <p:nvPr/>
        </p:nvCxnSpPr>
        <p:spPr bwMode="auto">
          <a:xfrm>
            <a:off x="3236088" y="2590800"/>
            <a:ext cx="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21E197-3468-A8FC-3283-D6F36A91FE90}"/>
              </a:ext>
            </a:extLst>
          </p:cNvPr>
          <p:cNvSpPr txBox="1"/>
          <p:nvPr/>
        </p:nvSpPr>
        <p:spPr>
          <a:xfrm>
            <a:off x="3236088" y="2829244"/>
            <a:ext cx="167639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CHEEREIO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964925-5DF1-6BC3-507F-8FBDA081A3C2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6088" y="3962400"/>
            <a:ext cx="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039936-53D0-CD91-9CA7-9F6D4A42A58F}"/>
              </a:ext>
            </a:extLst>
          </p:cNvPr>
          <p:cNvSpPr txBox="1"/>
          <p:nvPr/>
        </p:nvSpPr>
        <p:spPr>
          <a:xfrm>
            <a:off x="3396706" y="3647757"/>
            <a:ext cx="28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Optimized emissions</a:t>
            </a:r>
          </a:p>
          <a:p>
            <a:r>
              <a:rPr lang="en-US" b="0" dirty="0"/>
              <a:t>of NO</a:t>
            </a:r>
            <a:r>
              <a:rPr lang="en-US" b="0" baseline="-25000" dirty="0"/>
              <a:t>x</a:t>
            </a:r>
            <a:r>
              <a:rPr lang="en-US" b="0" dirty="0"/>
              <a:t>, VOCs, CO, NH</a:t>
            </a:r>
            <a:r>
              <a:rPr lang="en-US" b="0" baseline="-25000" dirty="0"/>
              <a:t>3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4315089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04A0-F19C-0BE5-3C09-C5EECCB0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90800"/>
            <a:ext cx="8534400" cy="1143000"/>
          </a:xfrm>
        </p:spPr>
        <p:txBody>
          <a:bodyPr/>
          <a:lstStyle/>
          <a:p>
            <a:r>
              <a:rPr lang="en-US" dirty="0"/>
              <a:t>1-slide summaries of GEMS meeting presentations</a:t>
            </a:r>
            <a:br>
              <a:rPr lang="en-US" dirty="0"/>
            </a:br>
            <a:r>
              <a:rPr lang="en-US" dirty="0"/>
              <a:t>…to be turned into papers acknowledging SAIT support</a:t>
            </a:r>
          </a:p>
        </p:txBody>
      </p:sp>
    </p:spTree>
    <p:extLst>
      <p:ext uri="{BB962C8B-B14F-4D97-AF65-F5344CB8AC3E}">
        <p14:creationId xmlns:p14="http://schemas.microsoft.com/office/powerpoint/2010/main" val="277237119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24DF40-ECAB-8E4A-7A4D-04A7470CE1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136267"/>
            <a:ext cx="84582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400" spc="-5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Quantifying NO</a:t>
            </a:r>
            <a:r>
              <a:rPr lang="en-US" kern="1400" spc="-50" baseline="-250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x</a:t>
            </a:r>
            <a:r>
              <a:rPr lang="en-US" kern="1400" spc="-5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point sources </a:t>
            </a:r>
            <a:br>
              <a:rPr lang="en-US" kern="1400" spc="-5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kern="1400" spc="-5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with Landsat and Sentinel-2 satellite observations of NO</a:t>
            </a:r>
            <a:r>
              <a:rPr lang="en-US" kern="1400" spc="-50" baseline="-250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en-US" kern="1400" spc="-5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plumes</a:t>
            </a:r>
            <a:endParaRPr lang="en-US" b="0" kern="1400" spc="-50" dirty="0">
              <a:solidFill>
                <a:srgbClr val="0000CC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satellite image&#10;&#10;Description automatically generated">
            <a:extLst>
              <a:ext uri="{FF2B5EF4-FFF2-40B4-BE49-F238E27FC236}">
                <a16:creationId xmlns:a16="http://schemas.microsoft.com/office/drawing/2014/main" id="{7AA24F16-FCE7-109D-C8F7-76D13984F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637" y="2055164"/>
            <a:ext cx="6330726" cy="4045142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D87D375-EAFA-87DA-EAAF-A204BF2707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569297"/>
              </p:ext>
            </p:extLst>
          </p:nvPr>
        </p:nvGraphicFramePr>
        <p:xfrm>
          <a:off x="3203856" y="3361473"/>
          <a:ext cx="839379" cy="18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80CF8C23-5D62-9CD8-19E8-30FE99A46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3856" y="3361473"/>
                        <a:ext cx="839379" cy="187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0E41831-C9BF-50F1-B55B-071C0CBDF8D6}"/>
              </a:ext>
            </a:extLst>
          </p:cNvPr>
          <p:cNvSpPr txBox="1"/>
          <p:nvPr/>
        </p:nvSpPr>
        <p:spPr>
          <a:xfrm>
            <a:off x="-119941" y="2758812"/>
            <a:ext cx="1527334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b="0" dirty="0"/>
              <a:t>Detect plume over urban 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FD7ED-B3FE-E31A-97DE-AB6E98DDAA16}"/>
              </a:ext>
            </a:extLst>
          </p:cNvPr>
          <p:cNvSpPr txBox="1"/>
          <p:nvPr/>
        </p:nvSpPr>
        <p:spPr>
          <a:xfrm>
            <a:off x="-80313" y="4874966"/>
            <a:ext cx="1527334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b="0" dirty="0"/>
              <a:t>Resolve point sources 2 km apart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45A012-7F72-C318-0B12-773107E42EB0}"/>
              </a:ext>
            </a:extLst>
          </p:cNvPr>
          <p:cNvSpPr txBox="1"/>
          <p:nvPr/>
        </p:nvSpPr>
        <p:spPr>
          <a:xfrm>
            <a:off x="7721583" y="2785169"/>
            <a:ext cx="966769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dirty="0"/>
              <a:t>Resolve individual stacks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A4B25-7456-4209-D9A3-41C961439D82}"/>
              </a:ext>
            </a:extLst>
          </p:cNvPr>
          <p:cNvSpPr txBox="1"/>
          <p:nvPr/>
        </p:nvSpPr>
        <p:spPr>
          <a:xfrm>
            <a:off x="7703997" y="4908096"/>
            <a:ext cx="136983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dirty="0"/>
              <a:t>Detect down to 500 kg h</a:t>
            </a:r>
            <a:r>
              <a:rPr lang="en-US" b="0" baseline="30000" dirty="0"/>
              <a:t>-1</a:t>
            </a:r>
            <a:endParaRPr lang="en-US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866E1-CE1A-F22B-E652-D3D5C9904509}"/>
              </a:ext>
            </a:extLst>
          </p:cNvPr>
          <p:cNvSpPr txBox="1"/>
          <p:nvPr/>
        </p:nvSpPr>
        <p:spPr>
          <a:xfrm>
            <a:off x="6172200" y="635240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Daniel Varon et al., in prep.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69A7C-FA9E-0281-9D78-A09AC151514D}"/>
              </a:ext>
            </a:extLst>
          </p:cNvPr>
          <p:cNvSpPr txBox="1"/>
          <p:nvPr/>
        </p:nvSpPr>
        <p:spPr>
          <a:xfrm>
            <a:off x="245388" y="968916"/>
            <a:ext cx="8368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Landsat and Sentinel-2 have ultra-blue (430-450 nm) bands sensitive to NO</a:t>
            </a:r>
            <a:r>
              <a:rPr lang="en-US" b="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10-60 m pixel resolution offers unique capability to observe NO</a:t>
            </a:r>
            <a:r>
              <a:rPr lang="en-US" b="0" baseline="-25000" dirty="0"/>
              <a:t>2</a:t>
            </a:r>
            <a:r>
              <a:rPr lang="en-US" b="0" dirty="0"/>
              <a:t> point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Apply to power plants in Saudi Arabia and US</a:t>
            </a:r>
          </a:p>
        </p:txBody>
      </p:sp>
    </p:spTree>
    <p:extLst>
      <p:ext uri="{BB962C8B-B14F-4D97-AF65-F5344CB8AC3E}">
        <p14:creationId xmlns:p14="http://schemas.microsoft.com/office/powerpoint/2010/main" val="152506101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D867-7900-4924-A986-893269D4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9012" y="-291182"/>
            <a:ext cx="10702023" cy="1143000"/>
          </a:xfrm>
        </p:spPr>
        <p:txBody>
          <a:bodyPr/>
          <a:lstStyle/>
          <a:p>
            <a:r>
              <a:rPr lang="en-US" sz="2000" dirty="0"/>
              <a:t>Improved mapping of PM</a:t>
            </a:r>
            <a:r>
              <a:rPr lang="en-US" sz="2000" baseline="-25000" dirty="0"/>
              <a:t>2.5</a:t>
            </a:r>
            <a:r>
              <a:rPr lang="en-US" sz="2000" dirty="0"/>
              <a:t> over East Asia with GOCI geostationary data (2010-)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DF993-3B99-460D-BD71-EA12317FB517}"/>
              </a:ext>
            </a:extLst>
          </p:cNvPr>
          <p:cNvSpPr txBox="1"/>
          <p:nvPr/>
        </p:nvSpPr>
        <p:spPr>
          <a:xfrm>
            <a:off x="5429205" y="6553200"/>
            <a:ext cx="382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Drew Pendergrass et al., in prep.</a:t>
            </a:r>
          </a:p>
        </p:txBody>
      </p:sp>
      <p:pic>
        <p:nvPicPr>
          <p:cNvPr id="29" name="Picture 19" descr="bs00925_">
            <a:extLst>
              <a:ext uri="{FF2B5EF4-FFF2-40B4-BE49-F238E27FC236}">
                <a16:creationId xmlns:a16="http://schemas.microsoft.com/office/drawing/2014/main" id="{5CA231AB-6ED4-4FA4-A633-1925DB43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9" y="4043993"/>
            <a:ext cx="1320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Chart, map&#10;&#10;Description automatically generated">
            <a:extLst>
              <a:ext uri="{FF2B5EF4-FFF2-40B4-BE49-F238E27FC236}">
                <a16:creationId xmlns:a16="http://schemas.microsoft.com/office/drawing/2014/main" id="{B180F462-50ED-4AF5-A5F6-8D1971613E4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1" r="22595"/>
          <a:stretch/>
        </p:blipFill>
        <p:spPr>
          <a:xfrm>
            <a:off x="179185" y="5470289"/>
            <a:ext cx="1831308" cy="2057373"/>
          </a:xfrm>
          <a:prstGeom prst="rect">
            <a:avLst/>
          </a:prstGeom>
          <a:scene3d>
            <a:camera prst="isometricOffAxis2Top">
              <a:rot lat="20400000" lon="4200000" rev="18000000"/>
            </a:camera>
            <a:lightRig rig="threePt" dir="t"/>
          </a:scene3d>
        </p:spPr>
      </p:pic>
      <p:pic>
        <p:nvPicPr>
          <p:cNvPr id="31" name="Picture 30" descr="Chart, scatter chart&#10;&#10;Description automatically generated">
            <a:extLst>
              <a:ext uri="{FF2B5EF4-FFF2-40B4-BE49-F238E27FC236}">
                <a16:creationId xmlns:a16="http://schemas.microsoft.com/office/drawing/2014/main" id="{0C15441A-B14B-45D8-9C82-7A4FF31241D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46447" r="80862" b="33291"/>
          <a:stretch/>
        </p:blipFill>
        <p:spPr>
          <a:xfrm>
            <a:off x="482329" y="4164986"/>
            <a:ext cx="1476364" cy="1688040"/>
          </a:xfrm>
          <a:prstGeom prst="rect">
            <a:avLst/>
          </a:prstGeom>
          <a:scene3d>
            <a:camera prst="isometricOffAxis2Top">
              <a:rot lat="20400000" lon="4200000" rev="18000000"/>
            </a:camera>
            <a:lightRig rig="threePt" dir="t"/>
          </a:scene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14C871-E606-45EE-9552-6AEA97A9AEE7}"/>
              </a:ext>
            </a:extLst>
          </p:cNvPr>
          <p:cNvSpPr txBox="1"/>
          <p:nvPr/>
        </p:nvSpPr>
        <p:spPr>
          <a:xfrm>
            <a:off x="13938" y="3643145"/>
            <a:ext cx="388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Yonsei 2x2 km</a:t>
            </a:r>
            <a:r>
              <a:rPr lang="en-US" b="0" baseline="30000" dirty="0"/>
              <a:t>2</a:t>
            </a:r>
            <a:r>
              <a:rPr lang="en-US" b="0" dirty="0"/>
              <a:t> GOCI AOD product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C8C94E-0693-453A-8285-8D76AEF43402}"/>
              </a:ext>
            </a:extLst>
          </p:cNvPr>
          <p:cNvSpPr txBox="1"/>
          <p:nvPr/>
        </p:nvSpPr>
        <p:spPr>
          <a:xfrm>
            <a:off x="1743763" y="6351030"/>
            <a:ext cx="382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daily 2x2 km</a:t>
            </a:r>
            <a:r>
              <a:rPr lang="en-US" b="0" baseline="30000" dirty="0"/>
              <a:t>2</a:t>
            </a:r>
            <a:r>
              <a:rPr lang="en-US" b="0" dirty="0"/>
              <a:t> PM</a:t>
            </a:r>
            <a:r>
              <a:rPr lang="en-US" b="0" baseline="-25000" dirty="0"/>
              <a:t>2.5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BF0988-557E-461D-AE8B-BC967B82605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0152" y="4995603"/>
            <a:ext cx="12519" cy="12294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B40BE13-DF87-4456-B5D5-7C73211D8EA6}"/>
              </a:ext>
            </a:extLst>
          </p:cNvPr>
          <p:cNvSpPr/>
          <p:nvPr/>
        </p:nvSpPr>
        <p:spPr>
          <a:xfrm>
            <a:off x="138653" y="1742574"/>
            <a:ext cx="3835783" cy="120144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46" name="Freeform 24">
            <a:extLst>
              <a:ext uri="{FF2B5EF4-FFF2-40B4-BE49-F238E27FC236}">
                <a16:creationId xmlns:a16="http://schemas.microsoft.com/office/drawing/2014/main" id="{5EA0F81A-3577-4849-AD7B-AA6330C7B900}"/>
              </a:ext>
            </a:extLst>
          </p:cNvPr>
          <p:cNvSpPr/>
          <p:nvPr/>
        </p:nvSpPr>
        <p:spPr>
          <a:xfrm>
            <a:off x="1282671" y="1104385"/>
            <a:ext cx="1205296" cy="1754528"/>
          </a:xfrm>
          <a:custGeom>
            <a:avLst/>
            <a:gdLst>
              <a:gd name="connsiteX0" fmla="*/ 0 w 1551709"/>
              <a:gd name="connsiteY0" fmla="*/ 221673 h 2050473"/>
              <a:gd name="connsiteX1" fmla="*/ 983673 w 1551709"/>
              <a:gd name="connsiteY1" fmla="*/ 2050473 h 2050473"/>
              <a:gd name="connsiteX2" fmla="*/ 1551709 w 1551709"/>
              <a:gd name="connsiteY2" fmla="*/ 0 h 205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1709" h="2050473">
                <a:moveTo>
                  <a:pt x="0" y="221673"/>
                </a:moveTo>
                <a:lnTo>
                  <a:pt x="983673" y="2050473"/>
                </a:lnTo>
                <a:lnTo>
                  <a:pt x="1551709" y="0"/>
                </a:lnTo>
              </a:path>
            </a:pathLst>
          </a:custGeom>
          <a:noFill/>
          <a:ln w="952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C4B7D9-E463-43AA-B807-E15C3418F46B}"/>
              </a:ext>
            </a:extLst>
          </p:cNvPr>
          <p:cNvCxnSpPr>
            <a:cxnSpLocks/>
          </p:cNvCxnSpPr>
          <p:nvPr/>
        </p:nvCxnSpPr>
        <p:spPr>
          <a:xfrm>
            <a:off x="150588" y="2944022"/>
            <a:ext cx="3835783" cy="0"/>
          </a:xfrm>
          <a:prstGeom prst="line">
            <a:avLst/>
          </a:prstGeom>
          <a:ln w="762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EBB11E0-B976-477F-AFA5-0239D2433A5D}"/>
              </a:ext>
            </a:extLst>
          </p:cNvPr>
          <p:cNvSpPr txBox="1"/>
          <p:nvPr/>
        </p:nvSpPr>
        <p:spPr>
          <a:xfrm>
            <a:off x="1379178" y="1209391"/>
            <a:ext cx="1153037" cy="53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radiation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F0BC24-5D9F-41E2-AA2C-124ADDFACA8B}"/>
              </a:ext>
            </a:extLst>
          </p:cNvPr>
          <p:cNvSpPr txBox="1"/>
          <p:nvPr/>
        </p:nvSpPr>
        <p:spPr>
          <a:xfrm>
            <a:off x="65119" y="1924261"/>
            <a:ext cx="11897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(AOD)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207C1C-F0A4-4678-9345-6C5ED6661AF3}"/>
              </a:ext>
            </a:extLst>
          </p:cNvPr>
          <p:cNvCxnSpPr>
            <a:cxnSpLocks/>
          </p:cNvCxnSpPr>
          <p:nvPr/>
        </p:nvCxnSpPr>
        <p:spPr>
          <a:xfrm>
            <a:off x="485507" y="2635423"/>
            <a:ext cx="0" cy="293296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002DD9A-5023-468F-B14D-C578172F3E76}"/>
              </a:ext>
            </a:extLst>
          </p:cNvPr>
          <p:cNvCxnSpPr>
            <a:cxnSpLocks/>
          </p:cNvCxnSpPr>
          <p:nvPr/>
        </p:nvCxnSpPr>
        <p:spPr>
          <a:xfrm flipV="1">
            <a:off x="485507" y="1619673"/>
            <a:ext cx="0" cy="321932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22">
            <a:extLst>
              <a:ext uri="{FF2B5EF4-FFF2-40B4-BE49-F238E27FC236}">
                <a16:creationId xmlns:a16="http://schemas.microsoft.com/office/drawing/2014/main" id="{451CBBF0-2357-4BC3-A10B-9847E8F36296}"/>
              </a:ext>
            </a:extLst>
          </p:cNvPr>
          <p:cNvGrpSpPr>
            <a:grpSpLocks noChangeAspect="1"/>
          </p:cNvGrpSpPr>
          <p:nvPr/>
        </p:nvGrpSpPr>
        <p:grpSpPr bwMode="auto">
          <a:xfrm rot="1004948">
            <a:off x="2148497" y="832548"/>
            <a:ext cx="802956" cy="230080"/>
            <a:chOff x="3264" y="2496"/>
            <a:chExt cx="1488" cy="624"/>
          </a:xfrm>
        </p:grpSpPr>
        <p:sp>
          <p:nvSpPr>
            <p:cNvPr id="75" name="AutoShape 23">
              <a:extLst>
                <a:ext uri="{FF2B5EF4-FFF2-40B4-BE49-F238E27FC236}">
                  <a16:creationId xmlns:a16="http://schemas.microsoft.com/office/drawing/2014/main" id="{C5C1002F-95F5-405D-B33A-01A16BA0F4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3888" y="2496"/>
              <a:ext cx="240" cy="624"/>
            </a:xfrm>
            <a:prstGeom prst="can">
              <a:avLst>
                <a:gd name="adj" fmla="val 6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Helvetica" charset="0"/>
              </a:endParaRPr>
            </a:p>
          </p:txBody>
        </p:sp>
        <p:grpSp>
          <p:nvGrpSpPr>
            <p:cNvPr id="76" name="Group 24">
              <a:extLst>
                <a:ext uri="{FF2B5EF4-FFF2-40B4-BE49-F238E27FC236}">
                  <a16:creationId xmlns:a16="http://schemas.microsoft.com/office/drawing/2014/main" id="{C29F0FAD-B6DA-49AC-BCFC-3685CDA93A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28" y="2616"/>
              <a:ext cx="624" cy="384"/>
              <a:chOff x="4752" y="3312"/>
              <a:chExt cx="624" cy="384"/>
            </a:xfrm>
          </p:grpSpPr>
          <p:grpSp>
            <p:nvGrpSpPr>
              <p:cNvPr id="82" name="Group 25">
                <a:extLst>
                  <a:ext uri="{FF2B5EF4-FFF2-40B4-BE49-F238E27FC236}">
                    <a16:creationId xmlns:a16="http://schemas.microsoft.com/office/drawing/2014/main" id="{69A2A8F2-75CD-49BB-AA14-9CA8270F3A5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84" name="Rectangle 26">
                  <a:extLst>
                    <a:ext uri="{FF2B5EF4-FFF2-40B4-BE49-F238E27FC236}">
                      <a16:creationId xmlns:a16="http://schemas.microsoft.com/office/drawing/2014/main" id="{A34233CF-D9E6-4A48-BF7E-F65F70ED138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endParaRPr lang="en-US" altLang="en-US">
                    <a:solidFill>
                      <a:prstClr val="black"/>
                    </a:solidFill>
                    <a:latin typeface="Helvetica" charset="0"/>
                  </a:endParaRPr>
                </a:p>
              </p:txBody>
            </p:sp>
            <p:sp>
              <p:nvSpPr>
                <p:cNvPr id="85" name="Line 27">
                  <a:extLst>
                    <a:ext uri="{FF2B5EF4-FFF2-40B4-BE49-F238E27FC236}">
                      <a16:creationId xmlns:a16="http://schemas.microsoft.com/office/drawing/2014/main" id="{4891511F-908C-4E97-97CB-7ED5390D259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b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3" name="Line 28">
                <a:extLst>
                  <a:ext uri="{FF2B5EF4-FFF2-40B4-BE49-F238E27FC236}">
                    <a16:creationId xmlns:a16="http://schemas.microsoft.com/office/drawing/2014/main" id="{D451A0C6-31B1-4015-9C12-38873C3068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" name="Group 29">
              <a:extLst>
                <a:ext uri="{FF2B5EF4-FFF2-40B4-BE49-F238E27FC236}">
                  <a16:creationId xmlns:a16="http://schemas.microsoft.com/office/drawing/2014/main" id="{1F7669EB-BD70-43AA-B5BE-59B3490548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3264" y="2616"/>
              <a:ext cx="624" cy="384"/>
              <a:chOff x="4752" y="3312"/>
              <a:chExt cx="624" cy="384"/>
            </a:xfrm>
          </p:grpSpPr>
          <p:grpSp>
            <p:nvGrpSpPr>
              <p:cNvPr id="78" name="Group 30">
                <a:extLst>
                  <a:ext uri="{FF2B5EF4-FFF2-40B4-BE49-F238E27FC236}">
                    <a16:creationId xmlns:a16="http://schemas.microsoft.com/office/drawing/2014/main" id="{70326039-D814-4C55-894F-4123176D16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0A037E1F-0569-41C9-9737-7A916E4F487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endParaRPr lang="en-US" altLang="en-US">
                    <a:solidFill>
                      <a:prstClr val="black"/>
                    </a:solidFill>
                    <a:latin typeface="Helvetica" charset="0"/>
                  </a:endParaRPr>
                </a:p>
              </p:txBody>
            </p:sp>
            <p:sp>
              <p:nvSpPr>
                <p:cNvPr id="81" name="Line 32">
                  <a:extLst>
                    <a:ext uri="{FF2B5EF4-FFF2-40B4-BE49-F238E27FC236}">
                      <a16:creationId xmlns:a16="http://schemas.microsoft.com/office/drawing/2014/main" id="{8E0D135B-94EC-4F71-BB54-6226BCEB0C0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b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9" name="Line 33">
                <a:extLst>
                  <a:ext uri="{FF2B5EF4-FFF2-40B4-BE49-F238E27FC236}">
                    <a16:creationId xmlns:a16="http://schemas.microsoft.com/office/drawing/2014/main" id="{E91BC1DA-DED6-433F-854D-9768831B39B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563F2DC-B227-4C9B-893F-9A136D904E52}"/>
              </a:ext>
            </a:extLst>
          </p:cNvPr>
          <p:cNvSpPr txBox="1"/>
          <p:nvPr/>
        </p:nvSpPr>
        <p:spPr>
          <a:xfrm>
            <a:off x="1220968" y="2936400"/>
            <a:ext cx="187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reflection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1649F5A-84FF-40E6-8966-0C345A7BB87C}"/>
              </a:ext>
            </a:extLst>
          </p:cNvPr>
          <p:cNvSpPr>
            <a:spLocks noChangeAspect="1"/>
          </p:cNvSpPr>
          <p:nvPr/>
        </p:nvSpPr>
        <p:spPr bwMode="auto">
          <a:xfrm>
            <a:off x="1840465" y="2726640"/>
            <a:ext cx="54715" cy="4206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FD96792-FE60-42C1-86C7-552536CE68BE}"/>
              </a:ext>
            </a:extLst>
          </p:cNvPr>
          <p:cNvSpPr>
            <a:spLocks noChangeAspect="1"/>
          </p:cNvSpPr>
          <p:nvPr/>
        </p:nvSpPr>
        <p:spPr bwMode="auto">
          <a:xfrm>
            <a:off x="1764189" y="2171642"/>
            <a:ext cx="53890" cy="4143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FD1D04-CD17-4F94-91B9-9C47E4205125}"/>
              </a:ext>
            </a:extLst>
          </p:cNvPr>
          <p:cNvSpPr>
            <a:spLocks noChangeAspect="1"/>
          </p:cNvSpPr>
          <p:nvPr/>
        </p:nvSpPr>
        <p:spPr bwMode="auto">
          <a:xfrm>
            <a:off x="2096595" y="2460764"/>
            <a:ext cx="105288" cy="809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180593E-4579-47C5-8738-D37F3C51EE4A}"/>
              </a:ext>
            </a:extLst>
          </p:cNvPr>
          <p:cNvSpPr>
            <a:spLocks noChangeAspect="1"/>
          </p:cNvSpPr>
          <p:nvPr/>
        </p:nvSpPr>
        <p:spPr bwMode="auto">
          <a:xfrm>
            <a:off x="2016495" y="2573842"/>
            <a:ext cx="80100" cy="6158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0CF8401-2DA0-495B-80D9-CEB42E95BC64}"/>
              </a:ext>
            </a:extLst>
          </p:cNvPr>
          <p:cNvSpPr>
            <a:spLocks noChangeAspect="1"/>
          </p:cNvSpPr>
          <p:nvPr/>
        </p:nvSpPr>
        <p:spPr bwMode="auto">
          <a:xfrm>
            <a:off x="2029600" y="2382318"/>
            <a:ext cx="53890" cy="4143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5646BE3-1DFB-4D4F-B5DF-99FFDF675B96}"/>
              </a:ext>
            </a:extLst>
          </p:cNvPr>
          <p:cNvSpPr>
            <a:spLocks noChangeAspect="1"/>
          </p:cNvSpPr>
          <p:nvPr/>
        </p:nvSpPr>
        <p:spPr bwMode="auto">
          <a:xfrm>
            <a:off x="1858373" y="2319630"/>
            <a:ext cx="53890" cy="4143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F5B8427-CE0F-4033-ACFC-30AAFA644F1E}"/>
              </a:ext>
            </a:extLst>
          </p:cNvPr>
          <p:cNvSpPr>
            <a:spLocks noChangeAspect="1"/>
          </p:cNvSpPr>
          <p:nvPr/>
        </p:nvSpPr>
        <p:spPr bwMode="auto">
          <a:xfrm>
            <a:off x="1638475" y="2435954"/>
            <a:ext cx="105288" cy="809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9BA558EB-12DB-49BD-B154-D6764CEED110}"/>
              </a:ext>
            </a:extLst>
          </p:cNvPr>
          <p:cNvSpPr/>
          <p:nvPr/>
        </p:nvSpPr>
        <p:spPr bwMode="auto">
          <a:xfrm>
            <a:off x="2096595" y="2726640"/>
            <a:ext cx="88253" cy="74773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11BB49FE-45D1-485D-8A63-643C0797B3D6}"/>
              </a:ext>
            </a:extLst>
          </p:cNvPr>
          <p:cNvSpPr/>
          <p:nvPr/>
        </p:nvSpPr>
        <p:spPr bwMode="auto">
          <a:xfrm>
            <a:off x="2086740" y="2144016"/>
            <a:ext cx="88253" cy="74773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B83E5267-29EE-40A7-B9D9-A34915C5705D}"/>
              </a:ext>
            </a:extLst>
          </p:cNvPr>
          <p:cNvSpPr/>
          <p:nvPr/>
        </p:nvSpPr>
        <p:spPr bwMode="auto">
          <a:xfrm>
            <a:off x="1797066" y="2510776"/>
            <a:ext cx="88253" cy="74773"/>
          </a:xfrm>
          <a:prstGeom prst="cub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3B1C73-EFF7-4C0B-9357-05EBEA473375}"/>
              </a:ext>
            </a:extLst>
          </p:cNvPr>
          <p:cNvGrpSpPr/>
          <p:nvPr/>
        </p:nvGrpSpPr>
        <p:grpSpPr>
          <a:xfrm>
            <a:off x="838810" y="859450"/>
            <a:ext cx="639694" cy="466483"/>
            <a:chOff x="378973" y="681746"/>
            <a:chExt cx="1202249" cy="107085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E0D6B5A-BC49-4609-A563-EC92B1B92AA9}"/>
                </a:ext>
              </a:extLst>
            </p:cNvPr>
            <p:cNvSpPr/>
            <p:nvPr/>
          </p:nvSpPr>
          <p:spPr>
            <a:xfrm>
              <a:off x="762000" y="988573"/>
              <a:ext cx="457200" cy="457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9CB5F67-2710-4484-8EAC-AD0C63067C02}"/>
                </a:ext>
              </a:extLst>
            </p:cNvPr>
            <p:cNvCxnSpPr/>
            <p:nvPr/>
          </p:nvCxnSpPr>
          <p:spPr>
            <a:xfrm flipV="1">
              <a:off x="990600" y="681746"/>
              <a:ext cx="0" cy="2286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3D38BAA-771A-4BD6-AE0D-83DBD8F874B7}"/>
                </a:ext>
              </a:extLst>
            </p:cNvPr>
            <p:cNvCxnSpPr/>
            <p:nvPr/>
          </p:nvCxnSpPr>
          <p:spPr>
            <a:xfrm flipV="1">
              <a:off x="990600" y="1524000"/>
              <a:ext cx="0" cy="22860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F73C1C8-B2B3-4B60-B28C-9A845E67B619}"/>
                </a:ext>
              </a:extLst>
            </p:cNvPr>
            <p:cNvGrpSpPr/>
            <p:nvPr/>
          </p:nvGrpSpPr>
          <p:grpSpPr>
            <a:xfrm rot="-3600000">
              <a:off x="969595" y="605546"/>
              <a:ext cx="152400" cy="1070854"/>
              <a:chOff x="1143000" y="834146"/>
              <a:chExt cx="0" cy="1070854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A6A6A2D-266F-4D8C-85AD-0D955E32300D}"/>
                  </a:ext>
                </a:extLst>
              </p:cNvPr>
              <p:cNvCxnSpPr/>
              <p:nvPr/>
            </p:nvCxnSpPr>
            <p:spPr>
              <a:xfrm flipV="1">
                <a:off x="1143000" y="834146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9166610-902A-42D1-9CB8-7BB1E4A8F1F2}"/>
                  </a:ext>
                </a:extLst>
              </p:cNvPr>
              <p:cNvCxnSpPr/>
              <p:nvPr/>
            </p:nvCxnSpPr>
            <p:spPr>
              <a:xfrm flipV="1">
                <a:off x="1143000" y="1676400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892C314-D3AD-455B-B6AB-5E3018688E49}"/>
                </a:ext>
              </a:extLst>
            </p:cNvPr>
            <p:cNvGrpSpPr/>
            <p:nvPr/>
          </p:nvGrpSpPr>
          <p:grpSpPr>
            <a:xfrm rot="14040000">
              <a:off x="838200" y="648113"/>
              <a:ext cx="152400" cy="1070854"/>
              <a:chOff x="1143000" y="834146"/>
              <a:chExt cx="0" cy="1070854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C936795-467B-45CB-AE43-EF4E43E66EDF}"/>
                  </a:ext>
                </a:extLst>
              </p:cNvPr>
              <p:cNvCxnSpPr/>
              <p:nvPr/>
            </p:nvCxnSpPr>
            <p:spPr>
              <a:xfrm flipV="1">
                <a:off x="1143000" y="834146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1CF8FA0-C817-495E-9689-DD43AAA2B202}"/>
                  </a:ext>
                </a:extLst>
              </p:cNvPr>
              <p:cNvCxnSpPr/>
              <p:nvPr/>
            </p:nvCxnSpPr>
            <p:spPr>
              <a:xfrm flipV="1">
                <a:off x="1143000" y="1676400"/>
                <a:ext cx="0" cy="2286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38653BF-2508-492A-B97B-E70A9400BF71}"/>
              </a:ext>
            </a:extLst>
          </p:cNvPr>
          <p:cNvSpPr txBox="1"/>
          <p:nvPr/>
        </p:nvSpPr>
        <p:spPr>
          <a:xfrm>
            <a:off x="2174993" y="2288448"/>
            <a:ext cx="1402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FF0000"/>
                </a:solidFill>
              </a:rPr>
              <a:t>aerosol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A506E1-38F6-45C9-AC08-0A5EE5BDE88B}"/>
              </a:ext>
            </a:extLst>
          </p:cNvPr>
          <p:cNvSpPr txBox="1"/>
          <p:nvPr/>
        </p:nvSpPr>
        <p:spPr>
          <a:xfrm>
            <a:off x="172823" y="4810936"/>
            <a:ext cx="73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AOD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6EA196C-6075-4C69-91EE-423E99B94827}"/>
              </a:ext>
            </a:extLst>
          </p:cNvPr>
          <p:cNvCxnSpPr>
            <a:cxnSpLocks/>
          </p:cNvCxnSpPr>
          <p:nvPr/>
        </p:nvCxnSpPr>
        <p:spPr bwMode="auto">
          <a:xfrm>
            <a:off x="1254868" y="5180268"/>
            <a:ext cx="74297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5DBC135-6C41-421C-8F21-45700AED9E9D}"/>
              </a:ext>
            </a:extLst>
          </p:cNvPr>
          <p:cNvSpPr txBox="1"/>
          <p:nvPr/>
        </p:nvSpPr>
        <p:spPr>
          <a:xfrm>
            <a:off x="2018687" y="4981973"/>
            <a:ext cx="128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gap-filling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DD58F76-63C7-4645-AE4C-82C9709D24B4}"/>
              </a:ext>
            </a:extLst>
          </p:cNvPr>
          <p:cNvCxnSpPr>
            <a:cxnSpLocks/>
          </p:cNvCxnSpPr>
          <p:nvPr/>
        </p:nvCxnSpPr>
        <p:spPr bwMode="auto">
          <a:xfrm>
            <a:off x="1282671" y="5486400"/>
            <a:ext cx="74297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AC3BFD4F-4691-495A-9D18-F50306720A92}"/>
              </a:ext>
            </a:extLst>
          </p:cNvPr>
          <p:cNvSpPr txBox="1"/>
          <p:nvPr/>
        </p:nvSpPr>
        <p:spPr>
          <a:xfrm>
            <a:off x="2016752" y="5301734"/>
            <a:ext cx="295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random forest algorithm</a:t>
            </a:r>
          </a:p>
          <a:p>
            <a:r>
              <a:rPr lang="en-US" b="0" dirty="0"/>
              <a:t>trained with surface network data</a:t>
            </a:r>
          </a:p>
        </p:txBody>
      </p:sp>
      <p:pic>
        <p:nvPicPr>
          <p:cNvPr id="5" name="pm_rfaod_weights_pm25_results_forpresentation">
            <a:hlinkClick r:id="" action="ppaction://media"/>
            <a:extLst>
              <a:ext uri="{FF2B5EF4-FFF2-40B4-BE49-F238E27FC236}">
                <a16:creationId xmlns:a16="http://schemas.microsoft.com/office/drawing/2014/main" id="{5B060AC7-E0C7-A7FC-0029-E21477135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140" t="11742" r="16617" b="10447"/>
          <a:stretch/>
        </p:blipFill>
        <p:spPr>
          <a:xfrm>
            <a:off x="5730286" y="1188656"/>
            <a:ext cx="2355332" cy="257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D0DD3-8DFD-FA6B-3109-85A7D9EEF6DB}"/>
              </a:ext>
            </a:extLst>
          </p:cNvPr>
          <p:cNvSpPr txBox="1"/>
          <p:nvPr/>
        </p:nvSpPr>
        <p:spPr>
          <a:xfrm>
            <a:off x="4965624" y="543887"/>
            <a:ext cx="402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Daily PM</a:t>
            </a:r>
            <a:r>
              <a:rPr lang="en-US" b="0" baseline="-25000" dirty="0"/>
              <a:t>2.5</a:t>
            </a:r>
            <a:r>
              <a:rPr lang="en-US" b="0" dirty="0"/>
              <a:t> with 2x2 km</a:t>
            </a:r>
            <a:r>
              <a:rPr lang="en-US" b="0" baseline="30000" dirty="0"/>
              <a:t>2</a:t>
            </a:r>
            <a:r>
              <a:rPr lang="en-US" b="0" dirty="0"/>
              <a:t> resolution for eastern China, S. Korea, Japan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EC2DFD-746B-0D60-B86E-C34DEF96B2E5}"/>
              </a:ext>
            </a:extLst>
          </p:cNvPr>
          <p:cNvGrpSpPr/>
          <p:nvPr/>
        </p:nvGrpSpPr>
        <p:grpSpPr>
          <a:xfrm>
            <a:off x="4313485" y="4164986"/>
            <a:ext cx="4830515" cy="2060077"/>
            <a:chOff x="-2272426" y="153320"/>
            <a:chExt cx="8948617" cy="3876100"/>
          </a:xfrm>
        </p:grpSpPr>
        <p:pic>
          <p:nvPicPr>
            <p:cNvPr id="3" name="Picture 2" descr="A screenshot of a screen capture&#10;&#10;Description automatically generated">
              <a:extLst>
                <a:ext uri="{FF2B5EF4-FFF2-40B4-BE49-F238E27FC236}">
                  <a16:creationId xmlns:a16="http://schemas.microsoft.com/office/drawing/2014/main" id="{F9E05951-6156-77B5-CF71-1223C9D2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3329"/>
            <a:stretch/>
          </p:blipFill>
          <p:spPr>
            <a:xfrm>
              <a:off x="-2272426" y="153320"/>
              <a:ext cx="8948617" cy="1625858"/>
            </a:xfrm>
            <a:prstGeom prst="rect">
              <a:avLst/>
            </a:prstGeom>
          </p:spPr>
        </p:pic>
        <p:pic>
          <p:nvPicPr>
            <p:cNvPr id="4" name="Picture 3" descr="A screenshot of a screen capture&#10;&#10;Description automatically generated">
              <a:extLst>
                <a:ext uri="{FF2B5EF4-FFF2-40B4-BE49-F238E27FC236}">
                  <a16:creationId xmlns:a16="http://schemas.microsoft.com/office/drawing/2014/main" id="{842B954B-97D1-F683-8EAE-7115833C7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43" t="63598" r="7756"/>
            <a:stretch/>
          </p:blipFill>
          <p:spPr>
            <a:xfrm>
              <a:off x="-1570018" y="1810423"/>
              <a:ext cx="7543800" cy="2218997"/>
            </a:xfrm>
            <a:prstGeom prst="rect">
              <a:avLst/>
            </a:prstGeom>
          </p:spPr>
        </p:pic>
        <p:pic>
          <p:nvPicPr>
            <p:cNvPr id="7" name="Picture 6" descr="A screenshot of a screen capture&#10;&#10;Description automatically generated">
              <a:extLst>
                <a:ext uri="{FF2B5EF4-FFF2-40B4-BE49-F238E27FC236}">
                  <a16:creationId xmlns:a16="http://schemas.microsoft.com/office/drawing/2014/main" id="{0F9F66DF-F2E3-F6A8-3263-9DDA88522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146" t="26158"/>
            <a:stretch/>
          </p:blipFill>
          <p:spPr>
            <a:xfrm>
              <a:off x="6011467" y="1810423"/>
              <a:ext cx="374331" cy="220288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CE355A-2A79-6668-5C70-EA14C3F0E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444" y="1136508"/>
            <a:ext cx="552049" cy="26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283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F4FEF-6A59-0215-93EF-B84B6D16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49953"/>
            <a:ext cx="8915400" cy="1143000"/>
          </a:xfrm>
        </p:spPr>
        <p:txBody>
          <a:bodyPr/>
          <a:lstStyle/>
          <a:p>
            <a:r>
              <a:rPr lang="en-US" dirty="0"/>
              <a:t>Interpretation of the diurnal variation of NO</a:t>
            </a:r>
            <a:r>
              <a:rPr lang="en-US" baseline="-25000" dirty="0"/>
              <a:t>2</a:t>
            </a:r>
            <a:r>
              <a:rPr lang="en-US" dirty="0"/>
              <a:t> observed by GEMS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0FE34B-87F9-F4FA-EF9C-983147E62DE7}"/>
              </a:ext>
            </a:extLst>
          </p:cNvPr>
          <p:cNvSpPr txBox="1"/>
          <p:nvPr/>
        </p:nvSpPr>
        <p:spPr>
          <a:xfrm>
            <a:off x="574348" y="642257"/>
            <a:ext cx="934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GEMS and GEOS-Chem diurnal variations over Seoul (SMA) and Beijing (BTH)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CE2A75-3183-D23B-7EFF-15F0991C49E7}"/>
              </a:ext>
            </a:extLst>
          </p:cNvPr>
          <p:cNvSpPr txBox="1"/>
          <p:nvPr/>
        </p:nvSpPr>
        <p:spPr>
          <a:xfrm>
            <a:off x="5743369" y="6401673"/>
            <a:ext cx="298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Laura Yang et al., in prep.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86FD6D-5CAF-BE64-0AFA-93DDAC075E70}"/>
              </a:ext>
            </a:extLst>
          </p:cNvPr>
          <p:cNvGrpSpPr/>
          <p:nvPr/>
        </p:nvGrpSpPr>
        <p:grpSpPr>
          <a:xfrm>
            <a:off x="-20744" y="1026869"/>
            <a:ext cx="4457700" cy="2371767"/>
            <a:chOff x="1638300" y="1187037"/>
            <a:chExt cx="4457700" cy="2371767"/>
          </a:xfrm>
        </p:grpSpPr>
        <p:pic>
          <p:nvPicPr>
            <p:cNvPr id="5" name="Picture 4" descr="A graph of different types of gas&#10;&#10;Description automatically generated with medium confidence">
              <a:extLst>
                <a:ext uri="{FF2B5EF4-FFF2-40B4-BE49-F238E27FC236}">
                  <a16:creationId xmlns:a16="http://schemas.microsoft.com/office/drawing/2014/main" id="{EFE4E687-2B82-4EC9-E34E-3DFFE7875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7406"/>
            <a:stretch/>
          </p:blipFill>
          <p:spPr>
            <a:xfrm>
              <a:off x="1638300" y="1187037"/>
              <a:ext cx="4457700" cy="235785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F5A370-C9A5-4F74-DBF0-B639ABB679FC}"/>
                </a:ext>
              </a:extLst>
            </p:cNvPr>
            <p:cNvSpPr/>
            <p:nvPr/>
          </p:nvSpPr>
          <p:spPr>
            <a:xfrm flipV="1">
              <a:off x="2321435" y="3299195"/>
              <a:ext cx="834190" cy="2596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comparison of different types of tropospheric lines&#10;&#10;Description automatically generated">
            <a:extLst>
              <a:ext uri="{FF2B5EF4-FFF2-40B4-BE49-F238E27FC236}">
                <a16:creationId xmlns:a16="http://schemas.microsoft.com/office/drawing/2014/main" id="{6444850D-9C62-8855-2DC8-ECDB53712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6" b="47406"/>
          <a:stretch/>
        </p:blipFill>
        <p:spPr>
          <a:xfrm>
            <a:off x="4359510" y="1071146"/>
            <a:ext cx="3946131" cy="23578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CF1E91-9B83-4EF5-C454-212AA00B57CB}"/>
              </a:ext>
            </a:extLst>
          </p:cNvPr>
          <p:cNvSpPr/>
          <p:nvPr/>
        </p:nvSpPr>
        <p:spPr>
          <a:xfrm flipV="1">
            <a:off x="5120091" y="3211093"/>
            <a:ext cx="834190" cy="2596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E9B37F-5ABE-E791-E373-2EF0F7C8FE0C}"/>
              </a:ext>
            </a:extLst>
          </p:cNvPr>
          <p:cNvGrpSpPr/>
          <p:nvPr/>
        </p:nvGrpSpPr>
        <p:grpSpPr>
          <a:xfrm>
            <a:off x="-20744" y="3181271"/>
            <a:ext cx="4457700" cy="2374554"/>
            <a:chOff x="1703377" y="1127510"/>
            <a:chExt cx="4457700" cy="2374554"/>
          </a:xfrm>
        </p:grpSpPr>
        <p:pic>
          <p:nvPicPr>
            <p:cNvPr id="25" name="Picture 24" descr="A graph of different types of gas&#10;&#10;Description automatically generated with medium confidence">
              <a:extLst>
                <a:ext uri="{FF2B5EF4-FFF2-40B4-BE49-F238E27FC236}">
                  <a16:creationId xmlns:a16="http://schemas.microsoft.com/office/drawing/2014/main" id="{9A12A6EA-21BC-330A-3F49-8185D8127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49008"/>
            <a:stretch/>
          </p:blipFill>
          <p:spPr>
            <a:xfrm>
              <a:off x="1703377" y="1127510"/>
              <a:ext cx="4457700" cy="2286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A2CE69-0AB2-BE19-2B78-6B8BACAA59F7}"/>
                </a:ext>
              </a:extLst>
            </p:cNvPr>
            <p:cNvSpPr/>
            <p:nvPr/>
          </p:nvSpPr>
          <p:spPr>
            <a:xfrm>
              <a:off x="2279137" y="3317398"/>
              <a:ext cx="834190" cy="18466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graph of troposphorescent number and time&#10;&#10;Description automatically generated with medium confidence">
            <a:extLst>
              <a:ext uri="{FF2B5EF4-FFF2-40B4-BE49-F238E27FC236}">
                <a16:creationId xmlns:a16="http://schemas.microsoft.com/office/drawing/2014/main" id="{A7F2D1DA-759D-0C2A-F7F0-3E28E2647B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54" b="47530"/>
          <a:stretch/>
        </p:blipFill>
        <p:spPr>
          <a:xfrm>
            <a:off x="4501147" y="3204261"/>
            <a:ext cx="3804494" cy="23522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1A669C-A971-28D5-FC24-D6A9CC707F7E}"/>
              </a:ext>
            </a:extLst>
          </p:cNvPr>
          <p:cNvSpPr/>
          <p:nvPr/>
        </p:nvSpPr>
        <p:spPr>
          <a:xfrm>
            <a:off x="4909179" y="5371159"/>
            <a:ext cx="834190" cy="1846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69D98B-97E9-6619-8426-6A81335CB6B1}"/>
              </a:ext>
            </a:extLst>
          </p:cNvPr>
          <p:cNvSpPr txBox="1"/>
          <p:nvPr/>
        </p:nvSpPr>
        <p:spPr>
          <a:xfrm>
            <a:off x="8082677" y="201759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summer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4851BA-8BD9-E351-FD4F-87ABCC436DC7}"/>
              </a:ext>
            </a:extLst>
          </p:cNvPr>
          <p:cNvSpPr txBox="1"/>
          <p:nvPr/>
        </p:nvSpPr>
        <p:spPr>
          <a:xfrm>
            <a:off x="8123436" y="403074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winter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62A3A3-2A91-60D6-F4E1-F23080C3C67F}"/>
              </a:ext>
            </a:extLst>
          </p:cNvPr>
          <p:cNvSpPr txBox="1"/>
          <p:nvPr/>
        </p:nvSpPr>
        <p:spPr>
          <a:xfrm>
            <a:off x="794594" y="5786888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Daytime chemical loss in summer, emission build-up in winter</a:t>
            </a:r>
          </a:p>
        </p:txBody>
      </p:sp>
    </p:spTree>
    <p:extLst>
      <p:ext uri="{BB962C8B-B14F-4D97-AF65-F5344CB8AC3E}">
        <p14:creationId xmlns:p14="http://schemas.microsoft.com/office/powerpoint/2010/main" val="419177301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D6426-4BE5-5726-1346-28A2F6DF1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25571"/>
            <a:ext cx="7772400" cy="1143000"/>
          </a:xfrm>
        </p:spPr>
        <p:txBody>
          <a:bodyPr/>
          <a:lstStyle/>
          <a:p>
            <a:r>
              <a:rPr lang="en-US" dirty="0"/>
              <a:t>TROPOMI-corrected GEMS NO</a:t>
            </a:r>
            <a:r>
              <a:rPr lang="en-US" baseline="-25000" dirty="0"/>
              <a:t>2</a:t>
            </a:r>
            <a:r>
              <a:rPr lang="en-US" dirty="0"/>
              <a:t>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DD9F7-502A-E7BB-C54B-7E419F5BE7D5}"/>
              </a:ext>
            </a:extLst>
          </p:cNvPr>
          <p:cNvSpPr txBox="1"/>
          <p:nvPr/>
        </p:nvSpPr>
        <p:spPr>
          <a:xfrm>
            <a:off x="4591993" y="1119756"/>
            <a:ext cx="16608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TROPOMI:</a:t>
            </a:r>
          </a:p>
          <a:p>
            <a:pPr algn="ctr"/>
            <a:r>
              <a:rPr lang="en-US" b="0" dirty="0"/>
              <a:t>X</a:t>
            </a:r>
            <a:r>
              <a:rPr lang="en-US" b="0" baseline="-25000" dirty="0"/>
              <a:t>T</a:t>
            </a: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58419-6348-0DFA-75C7-CC682EBFEDBC}"/>
              </a:ext>
            </a:extLst>
          </p:cNvPr>
          <p:cNvSpPr txBox="1"/>
          <p:nvPr/>
        </p:nvSpPr>
        <p:spPr>
          <a:xfrm>
            <a:off x="173383" y="1066800"/>
            <a:ext cx="22098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0000"/>
                </a:solidFill>
              </a:rPr>
              <a:t>GEMS: </a:t>
            </a:r>
          </a:p>
          <a:p>
            <a:pPr algn="ctr"/>
            <a:r>
              <a:rPr lang="en-US" b="0" dirty="0">
                <a:solidFill>
                  <a:srgbClr val="FF0000"/>
                </a:solidFill>
              </a:rPr>
              <a:t>X</a:t>
            </a:r>
            <a:r>
              <a:rPr lang="en-US" b="0" baseline="-25000" dirty="0">
                <a:solidFill>
                  <a:srgbClr val="FF0000"/>
                </a:solidFill>
              </a:rPr>
              <a:t>G</a:t>
            </a:r>
            <a:r>
              <a:rPr lang="en-US" b="0" dirty="0">
                <a:solidFill>
                  <a:srgbClr val="FF0000"/>
                </a:solidFill>
              </a:rPr>
              <a:t> + retrieval</a:t>
            </a:r>
          </a:p>
          <a:p>
            <a:pPr algn="ctr"/>
            <a:r>
              <a:rPr lang="en-US" b="0" dirty="0">
                <a:solidFill>
                  <a:srgbClr val="FF0000"/>
                </a:solidFill>
              </a:rPr>
              <a:t> parameters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="0" baseline="-25000" dirty="0" err="1">
                <a:solidFill>
                  <a:srgbClr val="FF0000"/>
                </a:solidFill>
              </a:rPr>
              <a:t>G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6FD1F-BD90-0AC6-897C-79AE8ECD34B9}"/>
              </a:ext>
            </a:extLst>
          </p:cNvPr>
          <p:cNvSpPr txBox="1"/>
          <p:nvPr/>
        </p:nvSpPr>
        <p:spPr>
          <a:xfrm>
            <a:off x="2459800" y="2637202"/>
            <a:ext cx="220980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B050"/>
                </a:solidFill>
              </a:rPr>
              <a:t>Train ML model for</a:t>
            </a:r>
          </a:p>
          <a:p>
            <a:pPr algn="ctr"/>
            <a:r>
              <a:rPr lang="el-GR" b="0" dirty="0">
                <a:solidFill>
                  <a:srgbClr val="00B050"/>
                </a:solidFill>
              </a:rPr>
              <a:t>Δ</a:t>
            </a:r>
            <a:r>
              <a:rPr lang="en-US" b="0" dirty="0">
                <a:solidFill>
                  <a:srgbClr val="00B050"/>
                </a:solidFill>
              </a:rPr>
              <a:t>(X</a:t>
            </a:r>
            <a:r>
              <a:rPr lang="en-US" b="0" baseline="-25000" dirty="0">
                <a:solidFill>
                  <a:srgbClr val="00B050"/>
                </a:solidFill>
              </a:rPr>
              <a:t>G</a:t>
            </a:r>
            <a:r>
              <a:rPr lang="en-US" b="0" dirty="0">
                <a:solidFill>
                  <a:srgbClr val="00B050"/>
                </a:solidFill>
              </a:rPr>
              <a:t> – X</a:t>
            </a:r>
            <a:r>
              <a:rPr lang="en-US" b="0" baseline="-25000" dirty="0">
                <a:solidFill>
                  <a:srgbClr val="00B050"/>
                </a:solidFill>
              </a:rPr>
              <a:t>T</a:t>
            </a:r>
            <a:r>
              <a:rPr lang="en-US" b="0" dirty="0">
                <a:solidFill>
                  <a:srgbClr val="00B050"/>
                </a:solidFill>
              </a:rPr>
              <a:t>) = f(</a:t>
            </a:r>
            <a:r>
              <a:rPr lang="en-US" dirty="0" err="1">
                <a:solidFill>
                  <a:srgbClr val="00B050"/>
                </a:solidFill>
              </a:rPr>
              <a:t>x</a:t>
            </a:r>
            <a:r>
              <a:rPr lang="en-US" b="0" baseline="-25000" dirty="0" err="1">
                <a:solidFill>
                  <a:srgbClr val="00B050"/>
                </a:solidFill>
              </a:rPr>
              <a:t>G</a:t>
            </a:r>
            <a:r>
              <a:rPr lang="en-US" b="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780317-6950-D765-6393-35D087CEC270}"/>
              </a:ext>
            </a:extLst>
          </p:cNvPr>
          <p:cNvSpPr txBox="1"/>
          <p:nvPr/>
        </p:nvSpPr>
        <p:spPr>
          <a:xfrm>
            <a:off x="1813169" y="3989790"/>
            <a:ext cx="2666334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B050"/>
                </a:solidFill>
              </a:rPr>
              <a:t>Correct GEMS product:</a:t>
            </a:r>
          </a:p>
          <a:p>
            <a:pPr algn="ctr"/>
            <a:r>
              <a:rPr lang="en-US" b="0" dirty="0">
                <a:solidFill>
                  <a:srgbClr val="00B050"/>
                </a:solidFill>
              </a:rPr>
              <a:t>  X</a:t>
            </a:r>
            <a:r>
              <a:rPr lang="en-US" b="0" baseline="-25000" dirty="0">
                <a:solidFill>
                  <a:srgbClr val="00B050"/>
                </a:solidFill>
              </a:rPr>
              <a:t>G</a:t>
            </a:r>
            <a:r>
              <a:rPr lang="en-US" b="0" dirty="0">
                <a:solidFill>
                  <a:srgbClr val="00B050"/>
                </a:solidFill>
              </a:rPr>
              <a:t> – f(</a:t>
            </a:r>
            <a:r>
              <a:rPr lang="en-US" dirty="0" err="1">
                <a:solidFill>
                  <a:srgbClr val="00B050"/>
                </a:solidFill>
              </a:rPr>
              <a:t>x</a:t>
            </a:r>
            <a:r>
              <a:rPr lang="en-US" b="0" baseline="-25000" dirty="0" err="1">
                <a:solidFill>
                  <a:srgbClr val="00B050"/>
                </a:solidFill>
              </a:rPr>
              <a:t>G</a:t>
            </a:r>
            <a:r>
              <a:rPr lang="en-US" b="0" dirty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en-US" b="0" dirty="0">
                <a:solidFill>
                  <a:srgbClr val="00B050"/>
                </a:solidFill>
              </a:rPr>
              <a:t>dense </a:t>
            </a:r>
            <a:r>
              <a:rPr lang="en-US" b="0" u="sng" dirty="0">
                <a:solidFill>
                  <a:srgbClr val="00B050"/>
                </a:solidFill>
              </a:rPr>
              <a:t>and</a:t>
            </a:r>
            <a:r>
              <a:rPr lang="en-US" b="0" dirty="0">
                <a:solidFill>
                  <a:srgbClr val="00B050"/>
                </a:solidFill>
              </a:rPr>
              <a:t> precise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F5679B-4F5A-5244-1B29-B7E548D07185}"/>
              </a:ext>
            </a:extLst>
          </p:cNvPr>
          <p:cNvCxnSpPr>
            <a:cxnSpLocks/>
          </p:cNvCxnSpPr>
          <p:nvPr/>
        </p:nvCxnSpPr>
        <p:spPr>
          <a:xfrm>
            <a:off x="2388209" y="1522415"/>
            <a:ext cx="1112583" cy="7433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B13941-98EC-8B36-8118-4D461A83B6D3}"/>
              </a:ext>
            </a:extLst>
          </p:cNvPr>
          <p:cNvCxnSpPr>
            <a:cxnSpLocks/>
          </p:cNvCxnSpPr>
          <p:nvPr/>
        </p:nvCxnSpPr>
        <p:spPr>
          <a:xfrm flipH="1">
            <a:off x="3485426" y="1522414"/>
            <a:ext cx="1112583" cy="7433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026BCC-046C-7BCA-A9D5-8A7AE166B093}"/>
              </a:ext>
            </a:extLst>
          </p:cNvPr>
          <p:cNvCxnSpPr>
            <a:cxnSpLocks/>
          </p:cNvCxnSpPr>
          <p:nvPr/>
        </p:nvCxnSpPr>
        <p:spPr>
          <a:xfrm>
            <a:off x="3500792" y="2245521"/>
            <a:ext cx="0" cy="391681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4BF0EE-8C0C-A98B-EE0B-F1BEA64E2A01}"/>
              </a:ext>
            </a:extLst>
          </p:cNvPr>
          <p:cNvCxnSpPr>
            <a:cxnSpLocks/>
          </p:cNvCxnSpPr>
          <p:nvPr/>
        </p:nvCxnSpPr>
        <p:spPr>
          <a:xfrm>
            <a:off x="3485426" y="3283533"/>
            <a:ext cx="0" cy="689466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C3593DB-B7B3-76DD-2A7F-FE354F3D4677}"/>
              </a:ext>
            </a:extLst>
          </p:cNvPr>
          <p:cNvSpPr/>
          <p:nvPr/>
        </p:nvSpPr>
        <p:spPr>
          <a:xfrm>
            <a:off x="934396" y="1995110"/>
            <a:ext cx="878773" cy="2486546"/>
          </a:xfrm>
          <a:custGeom>
            <a:avLst/>
            <a:gdLst>
              <a:gd name="connsiteX0" fmla="*/ 11875 w 653143"/>
              <a:gd name="connsiteY0" fmla="*/ 0 h 2386940"/>
              <a:gd name="connsiteX1" fmla="*/ 0 w 653143"/>
              <a:gd name="connsiteY1" fmla="*/ 2386940 h 2386940"/>
              <a:gd name="connsiteX2" fmla="*/ 653143 w 653143"/>
              <a:gd name="connsiteY2" fmla="*/ 2363189 h 2386940"/>
              <a:gd name="connsiteX0" fmla="*/ 11875 w 641268"/>
              <a:gd name="connsiteY0" fmla="*/ 0 h 2430233"/>
              <a:gd name="connsiteX1" fmla="*/ 0 w 641268"/>
              <a:gd name="connsiteY1" fmla="*/ 2386940 h 2430233"/>
              <a:gd name="connsiteX2" fmla="*/ 641268 w 641268"/>
              <a:gd name="connsiteY2" fmla="*/ 2429493 h 2430233"/>
              <a:gd name="connsiteX0" fmla="*/ 11875 w 676894"/>
              <a:gd name="connsiteY0" fmla="*/ 0 h 2386940"/>
              <a:gd name="connsiteX1" fmla="*/ 0 w 676894"/>
              <a:gd name="connsiteY1" fmla="*/ 2386940 h 2386940"/>
              <a:gd name="connsiteX2" fmla="*/ 676894 w 676894"/>
              <a:gd name="connsiteY2" fmla="*/ 2341088 h 2386940"/>
              <a:gd name="connsiteX0" fmla="*/ 11875 w 593767"/>
              <a:gd name="connsiteY0" fmla="*/ 0 h 2397898"/>
              <a:gd name="connsiteX1" fmla="*/ 0 w 593767"/>
              <a:gd name="connsiteY1" fmla="*/ 2386940 h 2397898"/>
              <a:gd name="connsiteX2" fmla="*/ 593767 w 593767"/>
              <a:gd name="connsiteY2" fmla="*/ 2396341 h 239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3767" h="2397898">
                <a:moveTo>
                  <a:pt x="11875" y="0"/>
                </a:moveTo>
                <a:cubicBezTo>
                  <a:pt x="7917" y="795647"/>
                  <a:pt x="3958" y="1591293"/>
                  <a:pt x="0" y="2386940"/>
                </a:cubicBezTo>
                <a:cubicBezTo>
                  <a:pt x="217714" y="2379023"/>
                  <a:pt x="376053" y="2404258"/>
                  <a:pt x="593767" y="2396341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865D2-8E65-4967-1241-5E5ACEDF24A0}"/>
              </a:ext>
            </a:extLst>
          </p:cNvPr>
          <p:cNvSpPr txBox="1"/>
          <p:nvPr/>
        </p:nvSpPr>
        <p:spPr>
          <a:xfrm>
            <a:off x="2776894" y="1290593"/>
            <a:ext cx="144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>
                <a:solidFill>
                  <a:srgbClr val="0000CC"/>
                </a:solidFill>
              </a:rPr>
              <a:t>  collocated data subset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E25D36-2996-E047-E55D-4BEFD2631706}"/>
              </a:ext>
            </a:extLst>
          </p:cNvPr>
          <p:cNvSpPr txBox="1"/>
          <p:nvPr/>
        </p:nvSpPr>
        <p:spPr>
          <a:xfrm>
            <a:off x="-152400" y="3092341"/>
            <a:ext cx="10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rgbClr val="0000CC"/>
                </a:solidFill>
              </a:rPr>
              <a:t>full  dataset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D25A553-D7C0-E00B-CEF9-3224786C65F0}"/>
              </a:ext>
            </a:extLst>
          </p:cNvPr>
          <p:cNvSpPr/>
          <p:nvPr/>
        </p:nvSpPr>
        <p:spPr>
          <a:xfrm>
            <a:off x="1866399" y="1972977"/>
            <a:ext cx="593401" cy="1138610"/>
          </a:xfrm>
          <a:custGeom>
            <a:avLst/>
            <a:gdLst>
              <a:gd name="connsiteX0" fmla="*/ 11875 w 653143"/>
              <a:gd name="connsiteY0" fmla="*/ 0 h 2386940"/>
              <a:gd name="connsiteX1" fmla="*/ 0 w 653143"/>
              <a:gd name="connsiteY1" fmla="*/ 2386940 h 2386940"/>
              <a:gd name="connsiteX2" fmla="*/ 653143 w 653143"/>
              <a:gd name="connsiteY2" fmla="*/ 2363189 h 2386940"/>
              <a:gd name="connsiteX0" fmla="*/ 11875 w 641268"/>
              <a:gd name="connsiteY0" fmla="*/ 0 h 2430233"/>
              <a:gd name="connsiteX1" fmla="*/ 0 w 641268"/>
              <a:gd name="connsiteY1" fmla="*/ 2386940 h 2430233"/>
              <a:gd name="connsiteX2" fmla="*/ 641268 w 641268"/>
              <a:gd name="connsiteY2" fmla="*/ 2429493 h 2430233"/>
              <a:gd name="connsiteX0" fmla="*/ 11875 w 676894"/>
              <a:gd name="connsiteY0" fmla="*/ 0 h 2386940"/>
              <a:gd name="connsiteX1" fmla="*/ 0 w 676894"/>
              <a:gd name="connsiteY1" fmla="*/ 2386940 h 2386940"/>
              <a:gd name="connsiteX2" fmla="*/ 676894 w 676894"/>
              <a:gd name="connsiteY2" fmla="*/ 2341088 h 2386940"/>
              <a:gd name="connsiteX0" fmla="*/ 11875 w 593767"/>
              <a:gd name="connsiteY0" fmla="*/ 0 h 2397898"/>
              <a:gd name="connsiteX1" fmla="*/ 0 w 593767"/>
              <a:gd name="connsiteY1" fmla="*/ 2386940 h 2397898"/>
              <a:gd name="connsiteX2" fmla="*/ 593767 w 593767"/>
              <a:gd name="connsiteY2" fmla="*/ 2396341 h 239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3767" h="2397898">
                <a:moveTo>
                  <a:pt x="11875" y="0"/>
                </a:moveTo>
                <a:cubicBezTo>
                  <a:pt x="7917" y="795647"/>
                  <a:pt x="3958" y="1591293"/>
                  <a:pt x="0" y="2386940"/>
                </a:cubicBezTo>
                <a:cubicBezTo>
                  <a:pt x="217714" y="2379023"/>
                  <a:pt x="376053" y="2404258"/>
                  <a:pt x="593767" y="2396341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46E92-2503-E30A-3C43-797B73467644}"/>
              </a:ext>
            </a:extLst>
          </p:cNvPr>
          <p:cNvSpPr txBox="1"/>
          <p:nvPr/>
        </p:nvSpPr>
        <p:spPr>
          <a:xfrm>
            <a:off x="1321670" y="2298379"/>
            <a:ext cx="11347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CC"/>
                </a:solidFill>
              </a:rPr>
              <a:t>improve </a:t>
            </a:r>
          </a:p>
          <a:p>
            <a:pPr algn="ctr"/>
            <a:r>
              <a:rPr lang="en-US" b="0" dirty="0">
                <a:solidFill>
                  <a:srgbClr val="0000CC"/>
                </a:solidFill>
              </a:rPr>
              <a:t>retrievals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0A819-DDC9-B99D-A8A6-9AE970A9DE1E}"/>
              </a:ext>
            </a:extLst>
          </p:cNvPr>
          <p:cNvSpPr txBox="1"/>
          <p:nvPr/>
        </p:nvSpPr>
        <p:spPr>
          <a:xfrm>
            <a:off x="478183" y="67991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new product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F1E230-01DD-9942-C5A2-CE417232C0C9}"/>
              </a:ext>
            </a:extLst>
          </p:cNvPr>
          <p:cNvSpPr txBox="1"/>
          <p:nvPr/>
        </p:nvSpPr>
        <p:spPr>
          <a:xfrm>
            <a:off x="4598556" y="757449"/>
            <a:ext cx="18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mature product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8A8322-571A-FA84-DDA4-2E4547BCD1C1}"/>
              </a:ext>
            </a:extLst>
          </p:cNvPr>
          <p:cNvSpPr txBox="1"/>
          <p:nvPr/>
        </p:nvSpPr>
        <p:spPr>
          <a:xfrm>
            <a:off x="110636" y="6320595"/>
            <a:ext cx="266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Yujin Oak et al., in prep.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B4E4B-B3FC-075F-A709-5B16AA7C38C8}"/>
              </a:ext>
            </a:extLst>
          </p:cNvPr>
          <p:cNvGrpSpPr/>
          <p:nvPr/>
        </p:nvGrpSpPr>
        <p:grpSpPr>
          <a:xfrm>
            <a:off x="5064480" y="1910087"/>
            <a:ext cx="4079520" cy="4895383"/>
            <a:chOff x="838200" y="749679"/>
            <a:chExt cx="4236156" cy="6108321"/>
          </a:xfrm>
        </p:grpSpPr>
        <p:pic>
          <p:nvPicPr>
            <p:cNvPr id="6" name="Picture 5" descr="A group of maps of different countries/regions&#10;&#10;Description automatically generated">
              <a:extLst>
                <a:ext uri="{FF2B5EF4-FFF2-40B4-BE49-F238E27FC236}">
                  <a16:creationId xmlns:a16="http://schemas.microsoft.com/office/drawing/2014/main" id="{5EE6752B-2CC0-94F7-4FD1-6FC806DB2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1694"/>
            <a:stretch/>
          </p:blipFill>
          <p:spPr>
            <a:xfrm>
              <a:off x="838200" y="749679"/>
              <a:ext cx="4236156" cy="6108321"/>
            </a:xfrm>
            <a:prstGeom prst="rect">
              <a:avLst/>
            </a:prstGeom>
          </p:spPr>
        </p:pic>
        <p:pic>
          <p:nvPicPr>
            <p:cNvPr id="7" name="Picture 6" descr="A collage of images of the earth&#10;&#10;Description automatically generated">
              <a:extLst>
                <a:ext uri="{FF2B5EF4-FFF2-40B4-BE49-F238E27FC236}">
                  <a16:creationId xmlns:a16="http://schemas.microsoft.com/office/drawing/2014/main" id="{A2CF9AD6-1BAF-ADC9-D8CD-AF787EB6D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237" t="8389" r="8896" b="10179"/>
            <a:stretch/>
          </p:blipFill>
          <p:spPr>
            <a:xfrm>
              <a:off x="1118245" y="782512"/>
              <a:ext cx="3956111" cy="541648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F700DE-820C-4D47-7FD6-37F0DE8DF826}"/>
              </a:ext>
            </a:extLst>
          </p:cNvPr>
          <p:cNvSpPr txBox="1"/>
          <p:nvPr/>
        </p:nvSpPr>
        <p:spPr>
          <a:xfrm>
            <a:off x="5484646" y="1799344"/>
            <a:ext cx="39605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/>
              <a:t>GEMS version 2.0        TROPOMI-corrected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0CADB-0063-8169-C800-96F3CFCDEAA4}"/>
              </a:ext>
            </a:extLst>
          </p:cNvPr>
          <p:cNvSpPr txBox="1"/>
          <p:nvPr/>
        </p:nvSpPr>
        <p:spPr>
          <a:xfrm>
            <a:off x="6815466" y="499764"/>
            <a:ext cx="2252333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X = NO</a:t>
            </a:r>
            <a:r>
              <a:rPr lang="en-US" b="0" baseline="-25000" dirty="0">
                <a:solidFill>
                  <a:schemeClr val="accent2"/>
                </a:solidFill>
              </a:rPr>
              <a:t>2</a:t>
            </a:r>
            <a:r>
              <a:rPr lang="en-US" b="0" dirty="0">
                <a:solidFill>
                  <a:schemeClr val="accent2"/>
                </a:solidFill>
              </a:rPr>
              <a:t> tropospheric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4E15D-C8E8-BF45-115C-6F6561FE13D4}"/>
              </a:ext>
            </a:extLst>
          </p:cNvPr>
          <p:cNvSpPr txBox="1"/>
          <p:nvPr/>
        </p:nvSpPr>
        <p:spPr>
          <a:xfrm>
            <a:off x="17721" y="5225121"/>
            <a:ext cx="5282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TROPOMI-corrected GEMS product combines precision of TROPOMI with density of 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We will use this for inversions with CHEEREIO</a:t>
            </a:r>
          </a:p>
        </p:txBody>
      </p:sp>
    </p:spTree>
    <p:extLst>
      <p:ext uri="{BB962C8B-B14F-4D97-AF65-F5344CB8AC3E}">
        <p14:creationId xmlns:p14="http://schemas.microsoft.com/office/powerpoint/2010/main" val="274018753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7922-6087-CCA9-D3FA-A85B08AF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695" y="-320403"/>
            <a:ext cx="7772400" cy="1143000"/>
          </a:xfrm>
        </p:spPr>
        <p:txBody>
          <a:bodyPr/>
          <a:lstStyle/>
          <a:p>
            <a:r>
              <a:rPr lang="en-US" dirty="0"/>
              <a:t>Origin of high free tropospheric ozone over Korea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04E1B-DB2F-83F1-AC6E-C0FE78882B76}"/>
              </a:ext>
            </a:extLst>
          </p:cNvPr>
          <p:cNvSpPr txBox="1"/>
          <p:nvPr/>
        </p:nvSpPr>
        <p:spPr>
          <a:xfrm>
            <a:off x="137313" y="5094778"/>
            <a:ext cx="6211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GEMS observes high free tropospheric ozone over Korea, reproduced by GEOS-Chem; now investigating the source of this maximum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8EB14BBC-7CBB-008A-3F32-69D60432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18" t="637" b="44438"/>
          <a:stretch/>
        </p:blipFill>
        <p:spPr>
          <a:xfrm>
            <a:off x="4933920" y="1646214"/>
            <a:ext cx="2928508" cy="2744941"/>
          </a:xfrm>
          <a:prstGeom prst="rect">
            <a:avLst/>
          </a:prstGeom>
        </p:spPr>
      </p:pic>
      <p:pic>
        <p:nvPicPr>
          <p:cNvPr id="6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32319B64-B8B2-A780-64A6-A79973B40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39" t="4476"/>
          <a:stretch/>
        </p:blipFill>
        <p:spPr>
          <a:xfrm>
            <a:off x="7749191" y="1646214"/>
            <a:ext cx="824433" cy="2499218"/>
          </a:xfrm>
          <a:prstGeom prst="rect">
            <a:avLst/>
          </a:prstGeom>
        </p:spPr>
      </p:pic>
      <p:pic>
        <p:nvPicPr>
          <p:cNvPr id="12" name="Picture 11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6E7CFBBC-D26D-9DCC-C853-68087DF76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195" y="4495800"/>
            <a:ext cx="2734070" cy="2410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2E76BB-8122-ED17-285D-ED21276632A0}"/>
              </a:ext>
            </a:extLst>
          </p:cNvPr>
          <p:cNvSpPr txBox="1"/>
          <p:nvPr/>
        </p:nvSpPr>
        <p:spPr>
          <a:xfrm>
            <a:off x="7897870" y="5431057"/>
            <a:ext cx="1434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Pohang vertical profile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0D35E54-7E10-76A7-57A4-19E17F6AB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6" y="1255475"/>
            <a:ext cx="5194124" cy="362428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A819C9-D962-DE51-2FEF-F98C6383E866}"/>
              </a:ext>
            </a:extLst>
          </p:cNvPr>
          <p:cNvSpPr txBox="1"/>
          <p:nvPr/>
        </p:nvSpPr>
        <p:spPr>
          <a:xfrm>
            <a:off x="121364" y="646029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Nadia Colombi et al., in prep.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CCA56-EB88-B1BD-14A1-DA7F1093D330}"/>
              </a:ext>
            </a:extLst>
          </p:cNvPr>
          <p:cNvSpPr txBox="1"/>
          <p:nvPr/>
        </p:nvSpPr>
        <p:spPr>
          <a:xfrm>
            <a:off x="5469895" y="126617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GEOS-Chem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5D850-E0C6-9B03-449E-AB7845CBC77F}"/>
              </a:ext>
            </a:extLst>
          </p:cNvPr>
          <p:cNvSpPr txBox="1"/>
          <p:nvPr/>
        </p:nvSpPr>
        <p:spPr>
          <a:xfrm rot="16200000">
            <a:off x="5657675" y="540715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Pressure, </a:t>
            </a:r>
            <a:r>
              <a:rPr lang="en-US" b="0" dirty="0" err="1"/>
              <a:t>hPa</a:t>
            </a:r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79A1D-AA57-5E73-991F-F6E93896B404}"/>
              </a:ext>
            </a:extLst>
          </p:cNvPr>
          <p:cNvSpPr txBox="1"/>
          <p:nvPr/>
        </p:nvSpPr>
        <p:spPr>
          <a:xfrm>
            <a:off x="7328967" y="6595068"/>
            <a:ext cx="166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Ozone, ppb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8520F-6B4C-96E7-629C-AE133DA07604}"/>
              </a:ext>
            </a:extLst>
          </p:cNvPr>
          <p:cNvSpPr txBox="1"/>
          <p:nvPr/>
        </p:nvSpPr>
        <p:spPr>
          <a:xfrm>
            <a:off x="0" y="520740"/>
            <a:ext cx="916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Korea cannot meet its 60 ppb ozone air quality standard because of high concentrations in free troposphere (2-8 km altitude) subsiding to the surface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F1EDDC-7B46-B45F-07DE-1E963B094842}"/>
              </a:ext>
            </a:extLst>
          </p:cNvPr>
          <p:cNvSpPr/>
          <p:nvPr/>
        </p:nvSpPr>
        <p:spPr bwMode="auto">
          <a:xfrm>
            <a:off x="8161407" y="1646214"/>
            <a:ext cx="601593" cy="2298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A7872-584A-85A9-49D4-BD9E44FDF385}"/>
              </a:ext>
            </a:extLst>
          </p:cNvPr>
          <p:cNvSpPr txBox="1"/>
          <p:nvPr/>
        </p:nvSpPr>
        <p:spPr>
          <a:xfrm>
            <a:off x="8172040" y="1773297"/>
            <a:ext cx="498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90</a:t>
            </a: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50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4AB18-4CB1-C8CE-1B15-6C251179659A}"/>
              </a:ext>
            </a:extLst>
          </p:cNvPr>
          <p:cNvSpPr txBox="1"/>
          <p:nvPr/>
        </p:nvSpPr>
        <p:spPr>
          <a:xfrm rot="16200000">
            <a:off x="7862428" y="2495050"/>
            <a:ext cx="166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Ozone, ppb</a:t>
            </a:r>
          </a:p>
        </p:txBody>
      </p:sp>
    </p:spTree>
    <p:extLst>
      <p:ext uri="{BB962C8B-B14F-4D97-AF65-F5344CB8AC3E}">
        <p14:creationId xmlns:p14="http://schemas.microsoft.com/office/powerpoint/2010/main" val="128749218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110592"/>
            <a:ext cx="10210800" cy="1143000"/>
          </a:xfrm>
        </p:spPr>
        <p:txBody>
          <a:bodyPr/>
          <a:lstStyle/>
          <a:p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/>
              <a:t>Improved understanding of PM</a:t>
            </a:r>
            <a:r>
              <a:rPr lang="en-US" sz="1800" baseline="-25000" dirty="0"/>
              <a:t>2.5</a:t>
            </a:r>
            <a:r>
              <a:rPr lang="en-US" sz="1800" dirty="0"/>
              <a:t> in Korea and China </a:t>
            </a:r>
            <a:br>
              <a:rPr lang="en-US" sz="1800" dirty="0"/>
            </a:br>
            <a:r>
              <a:rPr lang="en-US" sz="1800" dirty="0"/>
              <a:t>through integrated modeling and analysis of satellite, aircraft, and surface observations</a:t>
            </a:r>
            <a:br>
              <a:rPr lang="en-US" sz="1800" dirty="0"/>
            </a:br>
            <a:endParaRPr lang="en-US" sz="180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3339122" y="1032408"/>
            <a:ext cx="9220200" cy="50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defRPr>
            </a:lvl9pPr>
          </a:lstStyle>
          <a:p>
            <a:br>
              <a:rPr lang="en-US" sz="2000" b="0" kern="0" dirty="0">
                <a:solidFill>
                  <a:schemeClr val="tx1"/>
                </a:solidFill>
              </a:rPr>
            </a:br>
            <a:r>
              <a:rPr lang="en-US" sz="2000" b="0" kern="0" dirty="0">
                <a:solidFill>
                  <a:schemeClr val="tx1"/>
                </a:solidFill>
              </a:rPr>
              <a:t>Daniel Jacob</a:t>
            </a:r>
          </a:p>
          <a:p>
            <a:endParaRPr lang="en-US" sz="2000" b="0" kern="0" dirty="0">
              <a:solidFill>
                <a:schemeClr val="tx1"/>
              </a:solidFill>
            </a:endParaRPr>
          </a:p>
        </p:txBody>
      </p:sp>
      <p:pic>
        <p:nvPicPr>
          <p:cNvPr id="7" name="Picture 5" descr="logo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589" y="716651"/>
            <a:ext cx="1828801" cy="137160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910B80-1CD0-44E5-A9AD-3B2492707AD1}"/>
              </a:ext>
            </a:extLst>
          </p:cNvPr>
          <p:cNvSpPr/>
          <p:nvPr/>
        </p:nvSpPr>
        <p:spPr>
          <a:xfrm>
            <a:off x="4282806" y="1049478"/>
            <a:ext cx="47580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Samsung PM</a:t>
            </a:r>
            <a:r>
              <a:rPr lang="en-US" b="0" baseline="-2500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2.5</a:t>
            </a: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Strategic Research Program</a:t>
            </a:r>
          </a:p>
          <a:p>
            <a:pPr marL="0" marR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Interim Year 4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BABF1-21A4-DE6E-BC05-2199EDE57560}"/>
              </a:ext>
            </a:extLst>
          </p:cNvPr>
          <p:cNvSpPr txBox="1"/>
          <p:nvPr/>
        </p:nvSpPr>
        <p:spPr>
          <a:xfrm>
            <a:off x="151648" y="2209800"/>
            <a:ext cx="388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Two new papers since last report: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5E688-9618-B173-E510-29B825E97145}"/>
              </a:ext>
            </a:extLst>
          </p:cNvPr>
          <p:cNvSpPr txBox="1"/>
          <p:nvPr/>
        </p:nvSpPr>
        <p:spPr>
          <a:xfrm>
            <a:off x="240053" y="2573036"/>
            <a:ext cx="74617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Dang, R., D.J. Jacob, S. Zhai, P. Coheur, L. Clarisse, M. Van Damme, D.C. Pendergrass, J.-S. Choi, J.-S. Park, Z. Liu, and H. Liao, </a:t>
            </a:r>
            <a:r>
              <a:rPr lang="en-US" b="0" i="0" u="sng" dirty="0">
                <a:solidFill>
                  <a:srgbClr val="0000CC"/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Diagnosing the sensitivity of particulate nitrate to precursor emissions using satellite observations of ammonia and nitrogen dioxide</a:t>
            </a: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, submitted to 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Geophys</a:t>
            </a: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. Res. Lett., 2023.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="0" i="0" dirty="0">
              <a:solidFill>
                <a:srgbClr val="1E1E1E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Pendergrass, D.C., D. J. Jacob, H. Nesser, D.J. Varon, M. Sulprizio, K. Miyazaki, and K.W. Bowman, </a:t>
            </a:r>
            <a:r>
              <a:rPr lang="en-US" b="0" i="0" u="sng" dirty="0">
                <a:solidFill>
                  <a:srgbClr val="0000CC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CHEEREIO 1.0: a versatile and user-friendly ensemble-based chemical data assimilation and emissions inversion platform for the GEOS-Chem chemical transport model,</a:t>
            </a: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 err="1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EGUsphere</a:t>
            </a: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 [preprint], </a:t>
            </a:r>
            <a:r>
              <a:rPr lang="en-US" b="0" i="0" u="sng" dirty="0"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https://doi.org/10.5194/egusphere-2023-616</a:t>
            </a:r>
            <a:r>
              <a:rPr lang="en-US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, 2023.</a:t>
            </a:r>
            <a:endParaRPr lang="en-US" b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2C4533-7315-DB13-5F36-270D0FA8CB3A}"/>
              </a:ext>
            </a:extLst>
          </p:cNvPr>
          <p:cNvSpPr txBox="1"/>
          <p:nvPr/>
        </p:nvSpPr>
        <p:spPr>
          <a:xfrm>
            <a:off x="240053" y="6224291"/>
            <a:ext cx="871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Also six presentations at GEMS Science Team meeting held on  Sept 6-8 in </a:t>
            </a:r>
            <a:r>
              <a:rPr lang="en-US" b="0" dirty="0" err="1">
                <a:solidFill>
                  <a:schemeClr val="accent2"/>
                </a:solidFill>
              </a:rPr>
              <a:t>Jeju</a:t>
            </a:r>
            <a:endParaRPr lang="en-US" b="0" dirty="0">
              <a:solidFill>
                <a:schemeClr val="accent2"/>
              </a:solidFill>
            </a:endParaRPr>
          </a:p>
        </p:txBody>
      </p:sp>
      <p:pic>
        <p:nvPicPr>
          <p:cNvPr id="19" name="Picture 1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4907428-0595-0C29-A63A-01900EBFE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50" y="2573036"/>
            <a:ext cx="1177396" cy="13067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BDD98C-6834-24F3-65C6-A97A5DA47E07}"/>
              </a:ext>
            </a:extLst>
          </p:cNvPr>
          <p:cNvSpPr txBox="1"/>
          <p:nvPr/>
        </p:nvSpPr>
        <p:spPr>
          <a:xfrm>
            <a:off x="8095018" y="3647531"/>
            <a:ext cx="862566" cy="18466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Ruijun Dang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E968DA-BFD9-F738-A500-5A88390AABCE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79" y="4381693"/>
            <a:ext cx="1147461" cy="124548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BBB44C-9B97-2624-CDBD-0FAE6A5F6E5B}"/>
              </a:ext>
            </a:extLst>
          </p:cNvPr>
          <p:cNvSpPr txBox="1"/>
          <p:nvPr/>
        </p:nvSpPr>
        <p:spPr>
          <a:xfrm>
            <a:off x="7699487" y="5407137"/>
            <a:ext cx="1371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200" b="0" dirty="0"/>
              <a:t>Drew Pendergrass</a:t>
            </a:r>
          </a:p>
        </p:txBody>
      </p:sp>
    </p:spTree>
    <p:extLst>
      <p:ext uri="{BB962C8B-B14F-4D97-AF65-F5344CB8AC3E}">
        <p14:creationId xmlns:p14="http://schemas.microsoft.com/office/powerpoint/2010/main" val="37755377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1DF9-4B01-320B-8098-A656B7C0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2900" y="0"/>
            <a:ext cx="9829800" cy="1143000"/>
          </a:xfrm>
        </p:spPr>
        <p:txBody>
          <a:bodyPr/>
          <a:lstStyle/>
          <a:p>
            <a:r>
              <a:rPr lang="en-US" dirty="0"/>
              <a:t>Evidence for high emissions of volatile chemical products (VCPs) </a:t>
            </a:r>
            <a:br>
              <a:rPr lang="en-US" dirty="0"/>
            </a:br>
            <a:r>
              <a:rPr lang="en-US" dirty="0"/>
              <a:t>in East Asia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635A91-2F83-AAE2-DB99-8EB514F1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5719771" cy="5355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97B5C9-97A2-9873-28B9-849C1C7D3509}"/>
              </a:ext>
            </a:extLst>
          </p:cNvPr>
          <p:cNvSpPr txBox="1"/>
          <p:nvPr/>
        </p:nvSpPr>
        <p:spPr>
          <a:xfrm>
            <a:off x="152400" y="12954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Very high concentrations of ethanol and methanol in aircraft and surface observations over Seoul: implications for SOA and ozone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70C2D-6267-7A02-D013-C679554330D5}"/>
              </a:ext>
            </a:extLst>
          </p:cNvPr>
          <p:cNvSpPr txBox="1"/>
          <p:nvPr/>
        </p:nvSpPr>
        <p:spPr>
          <a:xfrm>
            <a:off x="152400" y="64983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Ellie Beaudry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6861881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1B32C-9939-0183-FCFB-CF7A07E6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Using satellite observations of NH</a:t>
            </a:r>
            <a:r>
              <a:rPr lang="en-US" baseline="-25000" dirty="0"/>
              <a:t>3</a:t>
            </a:r>
            <a:r>
              <a:rPr lang="en-US" dirty="0"/>
              <a:t> and NO</a:t>
            </a:r>
            <a:r>
              <a:rPr lang="en-US" baseline="-25000" dirty="0"/>
              <a:t>2</a:t>
            </a:r>
            <a:br>
              <a:rPr lang="en-US" dirty="0"/>
            </a:br>
            <a:r>
              <a:rPr lang="en-US" dirty="0"/>
              <a:t>to diagnose sensitivity of PM</a:t>
            </a:r>
            <a:r>
              <a:rPr lang="en-US" baseline="-25000" dirty="0"/>
              <a:t>2.5 </a:t>
            </a:r>
            <a:r>
              <a:rPr lang="en-US" dirty="0"/>
              <a:t>nitrate</a:t>
            </a:r>
            <a:r>
              <a:rPr lang="en-US" baseline="-25000" dirty="0"/>
              <a:t> </a:t>
            </a:r>
            <a:r>
              <a:rPr lang="en-US" dirty="0"/>
              <a:t>to emissions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83E6B5-7F80-285F-FEBB-9D60DF4F40F6}"/>
              </a:ext>
            </a:extLst>
          </p:cNvPr>
          <p:cNvGrpSpPr/>
          <p:nvPr/>
        </p:nvGrpSpPr>
        <p:grpSpPr>
          <a:xfrm>
            <a:off x="0" y="1795131"/>
            <a:ext cx="9144001" cy="3597314"/>
            <a:chOff x="-1" y="1874956"/>
            <a:chExt cx="12192001" cy="47964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C10AE5-95D3-01C9-C948-03C28A386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55751"/>
              <a:ext cx="12192000" cy="22925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CBDB29-C89E-A0B5-72AC-0595A09C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874956"/>
              <a:ext cx="12190573" cy="229224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0FFCC0E-6C05-5602-72DB-7E477ED9A231}"/>
                </a:ext>
              </a:extLst>
            </p:cNvPr>
            <p:cNvGrpSpPr/>
            <p:nvPr/>
          </p:nvGrpSpPr>
          <p:grpSpPr>
            <a:xfrm>
              <a:off x="52607" y="3792563"/>
              <a:ext cx="1699610" cy="2878812"/>
              <a:chOff x="52607" y="4220336"/>
              <a:chExt cx="1699610" cy="287881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E4FC6C-A059-553F-6D5E-FE5A5598D58D}"/>
                  </a:ext>
                </a:extLst>
              </p:cNvPr>
              <p:cNvSpPr txBox="1"/>
              <p:nvPr/>
            </p:nvSpPr>
            <p:spPr>
              <a:xfrm>
                <a:off x="52607" y="4220336"/>
                <a:ext cx="169961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IASI, 2017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D3DB79-0058-3DAD-EAD9-175B8CD14605}"/>
                  </a:ext>
                </a:extLst>
              </p:cNvPr>
              <p:cNvSpPr txBox="1"/>
              <p:nvPr/>
            </p:nvSpPr>
            <p:spPr>
              <a:xfrm>
                <a:off x="58946" y="6606705"/>
                <a:ext cx="1682512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OMI, 2017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1577A8-41F0-46D6-3CDF-7A194EC0DDC7}"/>
              </a:ext>
            </a:extLst>
          </p:cNvPr>
          <p:cNvSpPr txBox="1"/>
          <p:nvPr/>
        </p:nvSpPr>
        <p:spPr>
          <a:xfrm>
            <a:off x="2743200" y="2362200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0" dirty="0"/>
              <a:t>NH</a:t>
            </a:r>
            <a:r>
              <a:rPr lang="en-US" sz="2400" b="0" baseline="-25000" dirty="0"/>
              <a:t>3</a:t>
            </a:r>
            <a:endParaRPr lang="en-US" sz="24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C18C4-C831-761B-BA05-158DB0C15909}"/>
              </a:ext>
            </a:extLst>
          </p:cNvPr>
          <p:cNvSpPr txBox="1"/>
          <p:nvPr/>
        </p:nvSpPr>
        <p:spPr>
          <a:xfrm>
            <a:off x="2133600" y="4021720"/>
            <a:ext cx="18288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0" dirty="0"/>
              <a:t>Tropospheric NO</a:t>
            </a:r>
            <a:r>
              <a:rPr lang="en-US" sz="2400" b="0" baseline="-25000" dirty="0"/>
              <a:t>2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0515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F76A-39FD-20C7-87BA-1E37DF38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143000"/>
          </a:xfrm>
        </p:spPr>
        <p:txBody>
          <a:bodyPr/>
          <a:lstStyle/>
          <a:p>
            <a:r>
              <a:rPr lang="en-US" dirty="0"/>
              <a:t>As SO</a:t>
            </a:r>
            <a:r>
              <a:rPr lang="en-US" baseline="-25000" dirty="0"/>
              <a:t>2</a:t>
            </a:r>
            <a:r>
              <a:rPr lang="en-US" dirty="0"/>
              <a:t> and primary organic aerosol emissions have decreased, nitrate has emerged as a top problem for PM</a:t>
            </a:r>
            <a:r>
              <a:rPr lang="en-US" baseline="-25000" dirty="0"/>
              <a:t>2.5</a:t>
            </a:r>
            <a:r>
              <a:rPr lang="en-US" dirty="0"/>
              <a:t> air quality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9DFF23-99B4-C7FA-B962-00D9A6209190}"/>
              </a:ext>
            </a:extLst>
          </p:cNvPr>
          <p:cNvGrpSpPr/>
          <p:nvPr/>
        </p:nvGrpSpPr>
        <p:grpSpPr>
          <a:xfrm>
            <a:off x="1724631" y="1295400"/>
            <a:ext cx="5963737" cy="2766646"/>
            <a:chOff x="-430266" y="2553380"/>
            <a:chExt cx="7472999" cy="3853510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71B23BD9-55D5-D394-2EBC-99397CCAE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981" r="21349" b="50000"/>
            <a:stretch/>
          </p:blipFill>
          <p:spPr>
            <a:xfrm>
              <a:off x="864080" y="2553380"/>
              <a:ext cx="6019801" cy="3429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FEFD28-A6F3-CD30-6FD1-9EF9A8FE2AC1}"/>
                </a:ext>
              </a:extLst>
            </p:cNvPr>
            <p:cNvSpPr txBox="1"/>
            <p:nvPr/>
          </p:nvSpPr>
          <p:spPr>
            <a:xfrm>
              <a:off x="-430266" y="3187865"/>
              <a:ext cx="2056407" cy="32190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Organic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Sulfate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Nitrate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CC6600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Ammonium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Chloride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Elemental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+mn-ea"/>
                  <a:cs typeface="+mn-cs"/>
                </a:rPr>
                <a:t>carbon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81194F-D66B-EB52-3347-E40F6A81657C}"/>
                </a:ext>
              </a:extLst>
            </p:cNvPr>
            <p:cNvSpPr/>
            <p:nvPr/>
          </p:nvSpPr>
          <p:spPr>
            <a:xfrm>
              <a:off x="2132455" y="5615292"/>
              <a:ext cx="418058" cy="28516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35D3BA-74F6-CF2E-96A7-829FB4D61410}"/>
                </a:ext>
              </a:extLst>
            </p:cNvPr>
            <p:cNvSpPr/>
            <p:nvPr/>
          </p:nvSpPr>
          <p:spPr>
            <a:xfrm>
              <a:off x="4703230" y="4027050"/>
              <a:ext cx="418058" cy="28516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99AAF3-4E8E-3C8C-9BBB-5257C7C59F99}"/>
                </a:ext>
              </a:extLst>
            </p:cNvPr>
            <p:cNvSpPr txBox="1"/>
            <p:nvPr/>
          </p:nvSpPr>
          <p:spPr>
            <a:xfrm>
              <a:off x="4283506" y="5692252"/>
              <a:ext cx="2759227" cy="514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b="0" i="1" dirty="0">
                  <a:latin typeface="+mj-lt"/>
                  <a:cs typeface="Arial" panose="020B0604020202020204" pitchFamily="34" charset="0"/>
                </a:rPr>
                <a:t>Li</a:t>
              </a:r>
              <a:r>
                <a:rPr lang="en-US" b="0" i="1" dirty="0">
                  <a:latin typeface="+mj-lt"/>
                </a:rPr>
                <a:t> </a:t>
              </a:r>
              <a:r>
                <a:rPr kumimoji="1" lang="en-US" b="0" i="1" dirty="0">
                  <a:latin typeface="+mj-lt"/>
                  <a:cs typeface="Arial" panose="020B0604020202020204" pitchFamily="34" charset="0"/>
                </a:rPr>
                <a:t>et al., 2019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D51512-82B3-CA23-70B4-99D33D51773F}"/>
                </a:ext>
              </a:extLst>
            </p:cNvPr>
            <p:cNvSpPr/>
            <p:nvPr/>
          </p:nvSpPr>
          <p:spPr>
            <a:xfrm>
              <a:off x="5063675" y="3867350"/>
              <a:ext cx="1641982" cy="1860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F1D6AF-5E3A-A4A3-C977-3F8FBAF9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038" y="3409198"/>
              <a:ext cx="2336800" cy="22479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BE01EC-C339-19AA-AC90-5340B555B103}"/>
              </a:ext>
            </a:extLst>
          </p:cNvPr>
          <p:cNvSpPr txBox="1"/>
          <p:nvPr/>
        </p:nvSpPr>
        <p:spPr>
          <a:xfrm>
            <a:off x="228599" y="990600"/>
            <a:ext cx="480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PM</a:t>
            </a:r>
            <a:r>
              <a:rPr lang="en-US" b="0" baseline="-25000" dirty="0"/>
              <a:t>2.5 </a:t>
            </a:r>
            <a:r>
              <a:rPr lang="en-US" b="0" dirty="0"/>
              <a:t>composition in Beijing, 2014-2017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663EE-B71F-5C74-B349-1A77BFA89D55}"/>
              </a:ext>
            </a:extLst>
          </p:cNvPr>
          <p:cNvSpPr txBox="1"/>
          <p:nvPr/>
        </p:nvSpPr>
        <p:spPr>
          <a:xfrm>
            <a:off x="457200" y="3966777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Seoul PM</a:t>
            </a:r>
            <a:r>
              <a:rPr lang="en-US" b="0" baseline="-25000" dirty="0"/>
              <a:t>2.5 </a:t>
            </a:r>
            <a:r>
              <a:rPr lang="en-US" b="0" dirty="0"/>
              <a:t>trend, 2015-2019 – increasing winter trend due to nitrate?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959441-0B28-CF48-A7DC-F2D86BC32BAA}"/>
              </a:ext>
            </a:extLst>
          </p:cNvPr>
          <p:cNvGrpSpPr/>
          <p:nvPr/>
        </p:nvGrpSpPr>
        <p:grpSpPr>
          <a:xfrm>
            <a:off x="1191618" y="4468843"/>
            <a:ext cx="5156323" cy="2330404"/>
            <a:chOff x="-1143000" y="1787466"/>
            <a:chExt cx="4661445" cy="27636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122AE5-EEC4-53CB-6F5E-FB7567563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397" b="41111"/>
            <a:stretch/>
          </p:blipFill>
          <p:spPr>
            <a:xfrm>
              <a:off x="-1143000" y="1787466"/>
              <a:ext cx="4656963" cy="2022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22CD22-7BE5-CB5B-A8F0-4500C512A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8740"/>
            <a:stretch/>
          </p:blipFill>
          <p:spPr>
            <a:xfrm>
              <a:off x="-1138518" y="3778936"/>
              <a:ext cx="4656963" cy="77220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0DB5408-E5AA-0200-7B2A-E145A4F993F9}"/>
              </a:ext>
            </a:extLst>
          </p:cNvPr>
          <p:cNvSpPr txBox="1"/>
          <p:nvPr/>
        </p:nvSpPr>
        <p:spPr>
          <a:xfrm>
            <a:off x="6400800" y="647367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Pendergrass et al., 2022</a:t>
            </a:r>
          </a:p>
        </p:txBody>
      </p:sp>
    </p:spTree>
    <p:extLst>
      <p:ext uri="{BB962C8B-B14F-4D97-AF65-F5344CB8AC3E}">
        <p14:creationId xmlns:p14="http://schemas.microsoft.com/office/powerpoint/2010/main" val="226539231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64FE-DC6B-495C-BF01-713EACAB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57" y="-159111"/>
            <a:ext cx="8801100" cy="1143000"/>
          </a:xfrm>
        </p:spPr>
        <p:txBody>
          <a:bodyPr>
            <a:norm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nitrate formation may be NO</a:t>
            </a:r>
            <a:r>
              <a:rPr lang="en-US" baseline="-25000" dirty="0"/>
              <a:t>x</a:t>
            </a:r>
            <a:r>
              <a:rPr lang="en-US" dirty="0"/>
              <a:t>-, NH</a:t>
            </a:r>
            <a:r>
              <a:rPr lang="en-US" baseline="-25000" dirty="0"/>
              <a:t>3</a:t>
            </a:r>
            <a:r>
              <a:rPr lang="en-US" dirty="0"/>
              <a:t>-, or VOC-sensitive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01433C-4BD8-430D-82D2-22045E6B39C8}"/>
              </a:ext>
            </a:extLst>
          </p:cNvPr>
          <p:cNvCxnSpPr/>
          <p:nvPr/>
        </p:nvCxnSpPr>
        <p:spPr bwMode="auto">
          <a:xfrm>
            <a:off x="1487812" y="3935253"/>
            <a:ext cx="77724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EF9C1C-0DCD-4010-A387-FFF8916CF2A2}"/>
              </a:ext>
            </a:extLst>
          </p:cNvPr>
          <p:cNvSpPr txBox="1"/>
          <p:nvPr/>
        </p:nvSpPr>
        <p:spPr>
          <a:xfrm>
            <a:off x="6440813" y="2077405"/>
            <a:ext cx="83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1"/>
                </a:solidFill>
              </a:rPr>
              <a:t>NH</a:t>
            </a:r>
            <a:r>
              <a:rPr lang="en-US" b="0" baseline="-25000" dirty="0">
                <a:solidFill>
                  <a:schemeClr val="accent1"/>
                </a:solidFill>
              </a:rPr>
              <a:t>3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586B9-2128-4B58-880E-E1BC10101F52}"/>
              </a:ext>
            </a:extLst>
          </p:cNvPr>
          <p:cNvSpPr txBox="1"/>
          <p:nvPr/>
        </p:nvSpPr>
        <p:spPr>
          <a:xfrm>
            <a:off x="1688274" y="394297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agriculture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</a:rPr>
              <a:t>vehicles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2B9976-A669-40CD-9821-85067C50F460}"/>
              </a:ext>
            </a:extLst>
          </p:cNvPr>
          <p:cNvCxnSpPr/>
          <p:nvPr/>
        </p:nvCxnSpPr>
        <p:spPr bwMode="auto">
          <a:xfrm flipV="1">
            <a:off x="3146281" y="2886383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BC81C5-5CB8-438E-8912-426491B917BC}"/>
              </a:ext>
            </a:extLst>
          </p:cNvPr>
          <p:cNvSpPr txBox="1"/>
          <p:nvPr/>
        </p:nvSpPr>
        <p:spPr>
          <a:xfrm>
            <a:off x="2859794" y="2508087"/>
            <a:ext cx="60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9C7FB-9EBB-460F-9890-EEBA0ECC8E99}"/>
              </a:ext>
            </a:extLst>
          </p:cNvPr>
          <p:cNvSpPr txBox="1"/>
          <p:nvPr/>
        </p:nvSpPr>
        <p:spPr>
          <a:xfrm>
            <a:off x="2944039" y="394792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fuel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4EAF6B-58AC-4C5F-922B-3D8073FDE282}"/>
              </a:ext>
            </a:extLst>
          </p:cNvPr>
          <p:cNvCxnSpPr>
            <a:cxnSpLocks/>
          </p:cNvCxnSpPr>
          <p:nvPr/>
        </p:nvCxnSpPr>
        <p:spPr bwMode="auto">
          <a:xfrm>
            <a:off x="3469010" y="2811246"/>
            <a:ext cx="11430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320BCD-BFBD-4430-8431-C60F7A38E286}"/>
              </a:ext>
            </a:extLst>
          </p:cNvPr>
          <p:cNvCxnSpPr>
            <a:cxnSpLocks/>
          </p:cNvCxnSpPr>
          <p:nvPr/>
        </p:nvCxnSpPr>
        <p:spPr bwMode="auto">
          <a:xfrm>
            <a:off x="3372235" y="2656003"/>
            <a:ext cx="11430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BE97C7-B5C9-4B43-A28F-EF7EC3BAA56D}"/>
              </a:ext>
            </a:extLst>
          </p:cNvPr>
          <p:cNvSpPr txBox="1"/>
          <p:nvPr/>
        </p:nvSpPr>
        <p:spPr>
          <a:xfrm>
            <a:off x="4638904" y="2508087"/>
            <a:ext cx="65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NO</a:t>
            </a:r>
            <a:r>
              <a:rPr lang="en-US" b="0" baseline="-25000" dirty="0">
                <a:solidFill>
                  <a:srgbClr val="C00000"/>
                </a:solidFill>
              </a:rPr>
              <a:t>2</a:t>
            </a:r>
            <a:endParaRPr lang="en-US" b="0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B87695-8221-4C7A-8E4E-0EA3506A23F6}"/>
              </a:ext>
            </a:extLst>
          </p:cNvPr>
          <p:cNvCxnSpPr>
            <a:cxnSpLocks/>
          </p:cNvCxnSpPr>
          <p:nvPr/>
        </p:nvCxnSpPr>
        <p:spPr bwMode="auto">
          <a:xfrm>
            <a:off x="5292206" y="2689159"/>
            <a:ext cx="11430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3BC068-1B4C-4FAD-B21C-5836E332803B}"/>
              </a:ext>
            </a:extLst>
          </p:cNvPr>
          <p:cNvSpPr txBox="1"/>
          <p:nvPr/>
        </p:nvSpPr>
        <p:spPr>
          <a:xfrm>
            <a:off x="6440813" y="2471337"/>
            <a:ext cx="83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HNO</a:t>
            </a:r>
            <a:r>
              <a:rPr lang="en-US" b="0" baseline="-25000" dirty="0">
                <a:solidFill>
                  <a:srgbClr val="C00000"/>
                </a:solidFill>
              </a:rPr>
              <a:t>3</a:t>
            </a:r>
            <a:endParaRPr lang="en-US" b="0" dirty="0">
              <a:solidFill>
                <a:srgbClr val="C00000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69C28581-4883-4745-A6CC-8DF2B87D7A00}"/>
              </a:ext>
            </a:extLst>
          </p:cNvPr>
          <p:cNvSpPr/>
          <p:nvPr/>
        </p:nvSpPr>
        <p:spPr bwMode="auto">
          <a:xfrm rot="13675232">
            <a:off x="7432076" y="1099294"/>
            <a:ext cx="2693894" cy="2744086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5549E3-2163-4B1D-87DE-3ABE8D5FE835}"/>
              </a:ext>
            </a:extLst>
          </p:cNvPr>
          <p:cNvCxnSpPr>
            <a:cxnSpLocks/>
          </p:cNvCxnSpPr>
          <p:nvPr/>
        </p:nvCxnSpPr>
        <p:spPr bwMode="auto">
          <a:xfrm>
            <a:off x="7082898" y="2348948"/>
            <a:ext cx="6096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120B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22EE91-480F-49D2-A5ED-8ACC81A75942}"/>
              </a:ext>
            </a:extLst>
          </p:cNvPr>
          <p:cNvCxnSpPr>
            <a:cxnSpLocks/>
          </p:cNvCxnSpPr>
          <p:nvPr/>
        </p:nvCxnSpPr>
        <p:spPr bwMode="auto">
          <a:xfrm flipH="1">
            <a:off x="7082898" y="2523386"/>
            <a:ext cx="6096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120B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63B4B6-0471-4853-A6E9-7D8F597B0DF7}"/>
              </a:ext>
            </a:extLst>
          </p:cNvPr>
          <p:cNvSpPr txBox="1"/>
          <p:nvPr/>
        </p:nvSpPr>
        <p:spPr>
          <a:xfrm>
            <a:off x="7778790" y="2223065"/>
            <a:ext cx="14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9120B0"/>
                </a:solidFill>
              </a:rPr>
              <a:t>NH</a:t>
            </a:r>
            <a:r>
              <a:rPr lang="en-US" b="0" baseline="-25000" dirty="0">
                <a:solidFill>
                  <a:srgbClr val="9120B0"/>
                </a:solidFill>
              </a:rPr>
              <a:t>4</a:t>
            </a:r>
            <a:r>
              <a:rPr lang="en-US" b="0" baseline="30000" dirty="0">
                <a:solidFill>
                  <a:srgbClr val="9120B0"/>
                </a:solidFill>
              </a:rPr>
              <a:t>+</a:t>
            </a:r>
            <a:r>
              <a:rPr lang="en-US" b="0" dirty="0">
                <a:solidFill>
                  <a:srgbClr val="9120B0"/>
                </a:solidFill>
              </a:rPr>
              <a:t> + NO</a:t>
            </a:r>
            <a:r>
              <a:rPr lang="en-US" b="0" baseline="-25000" dirty="0">
                <a:solidFill>
                  <a:srgbClr val="9120B0"/>
                </a:solidFill>
              </a:rPr>
              <a:t>3</a:t>
            </a:r>
            <a:r>
              <a:rPr lang="en-US" b="0" baseline="30000" dirty="0">
                <a:solidFill>
                  <a:srgbClr val="9120B0"/>
                </a:solidFill>
              </a:rPr>
              <a:t>-</a:t>
            </a:r>
            <a:endParaRPr lang="en-US" b="0" dirty="0">
              <a:solidFill>
                <a:srgbClr val="9120B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C2E4F3-CCEA-484D-B279-B00057D75F0F}"/>
              </a:ext>
            </a:extLst>
          </p:cNvPr>
          <p:cNvSpPr txBox="1"/>
          <p:nvPr/>
        </p:nvSpPr>
        <p:spPr>
          <a:xfrm>
            <a:off x="7667522" y="2924006"/>
            <a:ext cx="14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9120B0"/>
                </a:solidFill>
              </a:rPr>
              <a:t>PM</a:t>
            </a:r>
            <a:r>
              <a:rPr lang="en-US" b="0" baseline="-25000" dirty="0">
                <a:solidFill>
                  <a:srgbClr val="9120B0"/>
                </a:solidFill>
              </a:rPr>
              <a:t>2.5</a:t>
            </a:r>
            <a:r>
              <a:rPr lang="en-US" b="0" dirty="0">
                <a:solidFill>
                  <a:srgbClr val="9120B0"/>
                </a:solidFill>
              </a:rPr>
              <a:t> nitrate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4498094-9647-4677-A6DA-E98A29FB4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15620" r="35833" b="62057"/>
          <a:stretch/>
        </p:blipFill>
        <p:spPr>
          <a:xfrm rot="19973407">
            <a:off x="3543082" y="1288392"/>
            <a:ext cx="1403724" cy="91327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796E5B6-9243-48D0-B16F-05A0E231747E}"/>
              </a:ext>
            </a:extLst>
          </p:cNvPr>
          <p:cNvSpPr txBox="1"/>
          <p:nvPr/>
        </p:nvSpPr>
        <p:spPr>
          <a:xfrm>
            <a:off x="2874775" y="824386"/>
            <a:ext cx="327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b="0" dirty="0"/>
              <a:t>: OMI, TROPOMI, GEMS</a:t>
            </a:r>
          </a:p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b="0" dirty="0"/>
              <a:t>: IASI, </a:t>
            </a:r>
            <a:r>
              <a:rPr lang="en-US" b="0" dirty="0" err="1"/>
              <a:t>CrIS</a:t>
            </a:r>
            <a:endParaRPr lang="en-US" b="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D75A5C-BFF7-4D3F-B339-9AE8027CD409}"/>
              </a:ext>
            </a:extLst>
          </p:cNvPr>
          <p:cNvSpPr txBox="1"/>
          <p:nvPr/>
        </p:nvSpPr>
        <p:spPr>
          <a:xfrm>
            <a:off x="5346241" y="2731758"/>
            <a:ext cx="114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OH, O</a:t>
            </a:r>
            <a:r>
              <a:rPr lang="en-US" b="0" baseline="-25000" dirty="0"/>
              <a:t>3</a:t>
            </a:r>
            <a:endParaRPr lang="en-US" b="0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E91F6EC-F2BE-4E9F-9A02-7C800E28BA6C}"/>
              </a:ext>
            </a:extLst>
          </p:cNvPr>
          <p:cNvSpPr/>
          <p:nvPr/>
        </p:nvSpPr>
        <p:spPr bwMode="auto">
          <a:xfrm>
            <a:off x="2484461" y="2245491"/>
            <a:ext cx="3842049" cy="1643271"/>
          </a:xfrm>
          <a:custGeom>
            <a:avLst/>
            <a:gdLst>
              <a:gd name="connsiteX0" fmla="*/ 0 w 4572000"/>
              <a:gd name="connsiteY0" fmla="*/ 1616766 h 1616766"/>
              <a:gd name="connsiteX1" fmla="*/ 13252 w 4572000"/>
              <a:gd name="connsiteY1" fmla="*/ 0 h 1616766"/>
              <a:gd name="connsiteX2" fmla="*/ 4572000 w 4572000"/>
              <a:gd name="connsiteY2" fmla="*/ 39757 h 1616766"/>
              <a:gd name="connsiteX0" fmla="*/ 0 w 4572000"/>
              <a:gd name="connsiteY0" fmla="*/ 1616766 h 1616766"/>
              <a:gd name="connsiteX1" fmla="*/ 13252 w 4572000"/>
              <a:gd name="connsiteY1" fmla="*/ 0 h 1616766"/>
              <a:gd name="connsiteX2" fmla="*/ 4572000 w 4572000"/>
              <a:gd name="connsiteY2" fmla="*/ 13253 h 1616766"/>
              <a:gd name="connsiteX0" fmla="*/ 0 w 4572000"/>
              <a:gd name="connsiteY0" fmla="*/ 1630017 h 1630017"/>
              <a:gd name="connsiteX1" fmla="*/ 13252 w 4572000"/>
              <a:gd name="connsiteY1" fmla="*/ 13251 h 1630017"/>
              <a:gd name="connsiteX2" fmla="*/ 4572000 w 4572000"/>
              <a:gd name="connsiteY2" fmla="*/ 0 h 1630017"/>
              <a:gd name="connsiteX0" fmla="*/ 39757 w 4611757"/>
              <a:gd name="connsiteY0" fmla="*/ 1630017 h 1630017"/>
              <a:gd name="connsiteX1" fmla="*/ 0 w 4611757"/>
              <a:gd name="connsiteY1" fmla="*/ 26503 h 1630017"/>
              <a:gd name="connsiteX2" fmla="*/ 4611757 w 4611757"/>
              <a:gd name="connsiteY2" fmla="*/ 0 h 1630017"/>
              <a:gd name="connsiteX0" fmla="*/ 0 w 4572000"/>
              <a:gd name="connsiteY0" fmla="*/ 1643271 h 1643271"/>
              <a:gd name="connsiteX1" fmla="*/ 0 w 4572000"/>
              <a:gd name="connsiteY1" fmla="*/ 0 h 1643271"/>
              <a:gd name="connsiteX2" fmla="*/ 4572000 w 4572000"/>
              <a:gd name="connsiteY2" fmla="*/ 13254 h 164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1643271">
                <a:moveTo>
                  <a:pt x="0" y="1643271"/>
                </a:moveTo>
                <a:lnTo>
                  <a:pt x="0" y="0"/>
                </a:lnTo>
                <a:lnTo>
                  <a:pt x="4572000" y="13254"/>
                </a:ln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4E410-98A8-4FC2-5061-4BE6D703807A}"/>
              </a:ext>
            </a:extLst>
          </p:cNvPr>
          <p:cNvSpPr txBox="1"/>
          <p:nvPr/>
        </p:nvSpPr>
        <p:spPr>
          <a:xfrm>
            <a:off x="3876618" y="2342420"/>
            <a:ext cx="49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hv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B19E0-4B8A-0845-3D18-6B7E440A74A4}"/>
              </a:ext>
            </a:extLst>
          </p:cNvPr>
          <p:cNvSpPr txBox="1"/>
          <p:nvPr/>
        </p:nvSpPr>
        <p:spPr>
          <a:xfrm>
            <a:off x="3348105" y="2800643"/>
            <a:ext cx="143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</a:t>
            </a:r>
            <a:r>
              <a:rPr lang="en-US" b="0" baseline="-25000" dirty="0"/>
              <a:t>3</a:t>
            </a:r>
            <a:r>
              <a:rPr lang="en-US" b="0" dirty="0"/>
              <a:t>, </a:t>
            </a:r>
            <a:r>
              <a:rPr lang="en-US" b="0" dirty="0" err="1"/>
              <a:t>peroxy</a:t>
            </a:r>
            <a:endParaRPr lang="en-US" b="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7E639B-ADC6-B0DE-9FEE-3E2B2B33A2CB}"/>
              </a:ext>
            </a:extLst>
          </p:cNvPr>
          <p:cNvCxnSpPr>
            <a:cxnSpLocks/>
          </p:cNvCxnSpPr>
          <p:nvPr/>
        </p:nvCxnSpPr>
        <p:spPr bwMode="auto">
          <a:xfrm flipV="1">
            <a:off x="4899127" y="362535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38AB09-BA6D-719A-AA30-1068C6C4ACAC}"/>
              </a:ext>
            </a:extLst>
          </p:cNvPr>
          <p:cNvSpPr txBox="1"/>
          <p:nvPr/>
        </p:nvSpPr>
        <p:spPr>
          <a:xfrm>
            <a:off x="4523113" y="3302213"/>
            <a:ext cx="79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9900"/>
                </a:solidFill>
              </a:rPr>
              <a:t>VOCs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8FF4D4-E713-2319-3C2F-55C5277221A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85189" y="3128151"/>
            <a:ext cx="481853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71C0D7-5ABD-4BAE-BB66-7BFB7454DDE6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5682" y="3069973"/>
            <a:ext cx="522546" cy="289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F5D8A5-55AA-DB51-5C30-6DD31B9810F3}"/>
              </a:ext>
            </a:extLst>
          </p:cNvPr>
          <p:cNvSpPr txBox="1"/>
          <p:nvPr/>
        </p:nvSpPr>
        <p:spPr>
          <a:xfrm>
            <a:off x="4674155" y="3883015"/>
            <a:ext cx="3926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9900"/>
                </a:solidFill>
              </a:rPr>
              <a:t>fuel</a:t>
            </a:r>
          </a:p>
          <a:p>
            <a:r>
              <a:rPr lang="en-US" b="0" dirty="0">
                <a:solidFill>
                  <a:srgbClr val="009900"/>
                </a:solidFill>
              </a:rPr>
              <a:t>volatile chemical compounds (VCPs)</a:t>
            </a:r>
          </a:p>
          <a:p>
            <a:r>
              <a:rPr lang="en-US" b="0" dirty="0">
                <a:solidFill>
                  <a:srgbClr val="009900"/>
                </a:solidFill>
              </a:rPr>
              <a:t>vegetation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21A7D2-BBE0-D433-449F-362AB498EBB2}"/>
              </a:ext>
            </a:extLst>
          </p:cNvPr>
          <p:cNvSpPr txBox="1"/>
          <p:nvPr/>
        </p:nvSpPr>
        <p:spPr>
          <a:xfrm>
            <a:off x="304800" y="5077306"/>
            <a:ext cx="899160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0" dirty="0"/>
              <a:t>Can we use the NH</a:t>
            </a:r>
            <a:r>
              <a:rPr lang="en-US" sz="2000" b="0" baseline="-25000" dirty="0"/>
              <a:t>3</a:t>
            </a:r>
            <a:r>
              <a:rPr lang="en-US" sz="2000" b="0" dirty="0"/>
              <a:t>/NO</a:t>
            </a:r>
            <a:r>
              <a:rPr lang="en-US" sz="2000" b="0" baseline="-25000" dirty="0"/>
              <a:t>2</a:t>
            </a:r>
            <a:r>
              <a:rPr lang="en-US" sz="2000" b="0" dirty="0"/>
              <a:t> ratio from satellite to diagnose sensitivity regime?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D0DFCF-C56E-686A-3772-7A7734AACB91}"/>
              </a:ext>
            </a:extLst>
          </p:cNvPr>
          <p:cNvSpPr txBox="1"/>
          <p:nvPr/>
        </p:nvSpPr>
        <p:spPr>
          <a:xfrm>
            <a:off x="2716299" y="5792330"/>
            <a:ext cx="4272805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0" dirty="0"/>
              <a:t>Test in GEOS-Chem model world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A6DB2AC-5150-900A-E313-20BEBC2DF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0" y="1403220"/>
            <a:ext cx="2253325" cy="23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3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3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27FC-15B9-F8F2-2B3C-368EEFB4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80" y="228600"/>
            <a:ext cx="8811039" cy="1143000"/>
          </a:xfrm>
        </p:spPr>
        <p:txBody>
          <a:bodyPr/>
          <a:lstStyle/>
          <a:p>
            <a:r>
              <a:rPr lang="en-US" dirty="0"/>
              <a:t>Diagnosing PM</a:t>
            </a:r>
            <a:r>
              <a:rPr lang="en-US" baseline="-25000" dirty="0"/>
              <a:t>2.5</a:t>
            </a:r>
            <a:r>
              <a:rPr lang="en-US" dirty="0"/>
              <a:t> nitrate formation sensitivities in GEOS-Chem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AB6D4-69AD-C685-BEB6-D8FB8A4E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05000"/>
            <a:ext cx="5871246" cy="3164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02F50A-06AD-50F9-20CB-1350EE25566A}"/>
              </a:ext>
            </a:extLst>
          </p:cNvPr>
          <p:cNvSpPr txBox="1"/>
          <p:nvPr/>
        </p:nvSpPr>
        <p:spPr>
          <a:xfrm>
            <a:off x="59436" y="1431667"/>
            <a:ext cx="794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9900"/>
                </a:solidFill>
              </a:rPr>
              <a:t>GEOS-Chem provides credible simulation of PM</a:t>
            </a:r>
            <a:r>
              <a:rPr lang="en-US" b="0" baseline="-25000" dirty="0">
                <a:solidFill>
                  <a:srgbClr val="009900"/>
                </a:solidFill>
              </a:rPr>
              <a:t>2.5</a:t>
            </a:r>
            <a:r>
              <a:rPr lang="en-US" b="0" dirty="0">
                <a:solidFill>
                  <a:srgbClr val="009900"/>
                </a:solidFill>
              </a:rPr>
              <a:t> nitrate variability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F132C-30B9-F8A5-0968-A58FF3148354}"/>
              </a:ext>
            </a:extLst>
          </p:cNvPr>
          <p:cNvSpPr txBox="1"/>
          <p:nvPr/>
        </p:nvSpPr>
        <p:spPr>
          <a:xfrm>
            <a:off x="38100" y="5085573"/>
            <a:ext cx="95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9900"/>
                </a:solidFill>
              </a:rPr>
              <a:t>Diagnose local model sensitivity </a:t>
            </a:r>
            <a:r>
              <a:rPr lang="en-US" b="0" i="1" dirty="0">
                <a:solidFill>
                  <a:srgbClr val="009900"/>
                </a:solidFill>
              </a:rPr>
              <a:t>S</a:t>
            </a:r>
            <a:r>
              <a:rPr lang="en-US" b="0" dirty="0">
                <a:solidFill>
                  <a:srgbClr val="009900"/>
                </a:solidFill>
              </a:rPr>
              <a:t> of monthly mean PM</a:t>
            </a:r>
            <a:r>
              <a:rPr lang="en-US" b="0" baseline="-25000" dirty="0">
                <a:solidFill>
                  <a:srgbClr val="009900"/>
                </a:solidFill>
              </a:rPr>
              <a:t>2.5</a:t>
            </a:r>
            <a:r>
              <a:rPr lang="en-US" b="0" dirty="0">
                <a:solidFill>
                  <a:srgbClr val="009900"/>
                </a:solidFill>
              </a:rPr>
              <a:t> nitrate  [NO</a:t>
            </a:r>
            <a:r>
              <a:rPr lang="en-US" b="0" baseline="-25000" dirty="0">
                <a:solidFill>
                  <a:srgbClr val="009900"/>
                </a:solidFill>
              </a:rPr>
              <a:t>3</a:t>
            </a:r>
            <a:r>
              <a:rPr lang="en-US" b="0" baseline="30000" dirty="0">
                <a:solidFill>
                  <a:srgbClr val="009900"/>
                </a:solidFill>
              </a:rPr>
              <a:t>-</a:t>
            </a:r>
            <a:r>
              <a:rPr lang="en-US" b="0" dirty="0">
                <a:solidFill>
                  <a:srgbClr val="009900"/>
                </a:solidFill>
              </a:rPr>
              <a:t>]</a:t>
            </a:r>
          </a:p>
          <a:p>
            <a:r>
              <a:rPr lang="en-US" b="0" dirty="0">
                <a:solidFill>
                  <a:srgbClr val="009900"/>
                </a:solidFill>
              </a:rPr>
              <a:t>     to 20% decreases (</a:t>
            </a:r>
            <a:r>
              <a:rPr lang="el-GR" b="0" dirty="0">
                <a:solidFill>
                  <a:srgbClr val="009900"/>
                </a:solidFill>
              </a:rPr>
              <a:t>Δ</a:t>
            </a:r>
            <a:r>
              <a:rPr lang="en-US" b="0" dirty="0">
                <a:solidFill>
                  <a:srgbClr val="009900"/>
                </a:solidFill>
              </a:rPr>
              <a:t>) of emissions (X≡ NH</a:t>
            </a:r>
            <a:r>
              <a:rPr lang="en-US" b="0" baseline="-25000" dirty="0">
                <a:solidFill>
                  <a:srgbClr val="009900"/>
                </a:solidFill>
              </a:rPr>
              <a:t>3</a:t>
            </a:r>
            <a:r>
              <a:rPr lang="en-US" b="0" dirty="0">
                <a:solidFill>
                  <a:srgbClr val="009900"/>
                </a:solidFill>
              </a:rPr>
              <a:t>, NO</a:t>
            </a:r>
            <a:r>
              <a:rPr lang="en-US" b="0" baseline="-25000" dirty="0">
                <a:solidFill>
                  <a:srgbClr val="009900"/>
                </a:solidFill>
              </a:rPr>
              <a:t>x</a:t>
            </a:r>
            <a:r>
              <a:rPr lang="en-US" b="0" dirty="0">
                <a:solidFill>
                  <a:srgbClr val="009900"/>
                </a:solidFill>
              </a:rPr>
              <a:t>, NMVOCs)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C5B2CD4-7E10-6052-7026-0CE999439D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5748279"/>
          <a:ext cx="2246312" cy="939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1880" imgH="457200" progId="Equation.DSMT4">
                  <p:embed/>
                </p:oleObj>
              </mc:Choice>
              <mc:Fallback>
                <p:oleObj name="Equation" r:id="rId3" imgW="109188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C5B2CD4-7E10-6052-7026-0CE999439D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0" y="5748279"/>
                        <a:ext cx="2246312" cy="939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E06118-E83F-EFB6-EC39-C579D50DE2AF}"/>
              </a:ext>
            </a:extLst>
          </p:cNvPr>
          <p:cNvSpPr txBox="1"/>
          <p:nvPr/>
        </p:nvSpPr>
        <p:spPr>
          <a:xfrm>
            <a:off x="6709446" y="6549184"/>
            <a:ext cx="24384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i="1" dirty="0"/>
              <a:t>Dang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166469983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14E7-BC53-4893-4E70-EE4F3A03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-48768"/>
            <a:ext cx="9753600" cy="1143000"/>
          </a:xfrm>
        </p:spPr>
        <p:txBody>
          <a:bodyPr>
            <a:normAutofit/>
          </a:bodyPr>
          <a:lstStyle/>
          <a:p>
            <a:r>
              <a:rPr lang="en-US" sz="2100" dirty="0"/>
              <a:t>Diagnosing PM</a:t>
            </a:r>
            <a:r>
              <a:rPr lang="en-US" sz="2100" baseline="-25000" dirty="0"/>
              <a:t>2.5</a:t>
            </a:r>
            <a:r>
              <a:rPr lang="en-US" sz="2100" dirty="0"/>
              <a:t> nitrate sensitivities vs. </a:t>
            </a:r>
            <a:r>
              <a:rPr kumimoji="0" lang="el-GR" sz="21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Ω</a:t>
            </a:r>
            <a:r>
              <a:rPr kumimoji="0" lang="en-US" sz="2100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NH3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/</a:t>
            </a:r>
            <a:r>
              <a:rPr kumimoji="0" lang="el-GR" sz="21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Ω</a:t>
            </a:r>
            <a:r>
              <a:rPr kumimoji="0" lang="en-US" sz="2100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NO2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and </a:t>
            </a:r>
            <a:r>
              <a:rPr kumimoji="0" lang="el-GR" sz="21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Ω</a:t>
            </a:r>
            <a:r>
              <a:rPr kumimoji="0" lang="en-US" sz="2100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NO2</a:t>
            </a:r>
            <a:r>
              <a:rPr lang="en-US" sz="2100" dirty="0"/>
              <a:t>  in model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7BE3D-4E95-EC45-F83A-46F4DC1D4FD9}"/>
              </a:ext>
            </a:extLst>
          </p:cNvPr>
          <p:cNvSpPr txBox="1"/>
          <p:nvPr/>
        </p:nvSpPr>
        <p:spPr>
          <a:xfrm>
            <a:off x="69574" y="1034821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/>
              <a:t>Points show dominant sensitivities for 50-km model grid cells in China and S. Korea</a:t>
            </a:r>
          </a:p>
          <a:p>
            <a:pPr algn="r"/>
            <a:r>
              <a:rPr lang="en-US" b="0" dirty="0"/>
              <a:t>(January 2017)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A9D55-5AF1-ACD6-217A-0D2323FE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24" y="1718236"/>
            <a:ext cx="6108450" cy="3938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49F4DA-144F-9F89-9512-CC7694D4792B}"/>
              </a:ext>
            </a:extLst>
          </p:cNvPr>
          <p:cNvSpPr txBox="1"/>
          <p:nvPr/>
        </p:nvSpPr>
        <p:spPr>
          <a:xfrm>
            <a:off x="-12192" y="1947126"/>
            <a:ext cx="3207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dirty="0"/>
              <a:t>Ω</a:t>
            </a:r>
            <a:r>
              <a:rPr lang="en-US" b="0" baseline="-25000" dirty="0"/>
              <a:t>NO2</a:t>
            </a:r>
            <a:r>
              <a:rPr lang="en-US" b="0" dirty="0"/>
              <a:t> diagnoses</a:t>
            </a:r>
          </a:p>
          <a:p>
            <a:r>
              <a:rPr lang="en-US" b="0" dirty="0"/>
              <a:t> NO</a:t>
            </a:r>
            <a:r>
              <a:rPr lang="en-US" b="0" baseline="-25000" dirty="0"/>
              <a:t>x</a:t>
            </a:r>
            <a:r>
              <a:rPr lang="en-US" b="0" dirty="0"/>
              <a:t>- vs. VOC-limited </a:t>
            </a:r>
          </a:p>
          <a:p>
            <a:r>
              <a:rPr lang="en-US" b="0" dirty="0"/>
              <a:t>oxidant regime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296A6-DFFE-D821-AA59-E915896E19F1}"/>
              </a:ext>
            </a:extLst>
          </p:cNvPr>
          <p:cNvSpPr/>
          <p:nvPr/>
        </p:nvSpPr>
        <p:spPr bwMode="auto">
          <a:xfrm>
            <a:off x="1804158" y="2606238"/>
            <a:ext cx="919966" cy="646331"/>
          </a:xfrm>
          <a:custGeom>
            <a:avLst/>
            <a:gdLst>
              <a:gd name="connsiteX0" fmla="*/ 0 w 1536192"/>
              <a:gd name="connsiteY0" fmla="*/ 0 h 530352"/>
              <a:gd name="connsiteX1" fmla="*/ 0 w 1536192"/>
              <a:gd name="connsiteY1" fmla="*/ 530352 h 530352"/>
              <a:gd name="connsiteX2" fmla="*/ 1536192 w 1536192"/>
              <a:gd name="connsiteY2" fmla="*/ 521208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6192" h="530352">
                <a:moveTo>
                  <a:pt x="0" y="0"/>
                </a:moveTo>
                <a:lnTo>
                  <a:pt x="0" y="530352"/>
                </a:lnTo>
                <a:lnTo>
                  <a:pt x="1536192" y="521208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19F32-69DE-CF0E-CA9C-F0CEF65E7CF8}"/>
              </a:ext>
            </a:extLst>
          </p:cNvPr>
          <p:cNvSpPr txBox="1"/>
          <p:nvPr/>
        </p:nvSpPr>
        <p:spPr>
          <a:xfrm>
            <a:off x="925664" y="5823179"/>
            <a:ext cx="852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CC"/>
                </a:solidFill>
              </a:rPr>
              <a:t>Location in (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Ω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NH3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/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Ω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NO2</a:t>
            </a:r>
            <a:r>
              <a:rPr lang="en-US" b="0" kern="0" dirty="0">
                <a:solidFill>
                  <a:srgbClr val="3333CC"/>
                </a:solidFill>
                <a:latin typeface="Helvetica"/>
                <a:ea typeface="+mj-ea"/>
                <a:cs typeface="Arial" panose="020B0604020202020204" pitchFamily="34" charset="0"/>
              </a:rPr>
              <a:t>,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 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Ω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NO2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) space diagnoses dominant sensitivity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005F-2E99-9744-C892-6DE0A0F80498}"/>
              </a:ext>
            </a:extLst>
          </p:cNvPr>
          <p:cNvSpPr txBox="1"/>
          <p:nvPr/>
        </p:nvSpPr>
        <p:spPr>
          <a:xfrm>
            <a:off x="6709446" y="6549184"/>
            <a:ext cx="24384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i="1" dirty="0"/>
              <a:t>Dang et al., submitted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31D85-9433-62C7-E6C5-7CC74A0C18B5}"/>
              </a:ext>
            </a:extLst>
          </p:cNvPr>
          <p:cNvSpPr txBox="1"/>
          <p:nvPr/>
        </p:nvSpPr>
        <p:spPr>
          <a:xfrm>
            <a:off x="560302" y="736086"/>
            <a:ext cx="7848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b="0" dirty="0">
                <a:solidFill>
                  <a:srgbClr val="0000CC"/>
                </a:solidFill>
              </a:rPr>
              <a:t>Ω</a:t>
            </a:r>
            <a:r>
              <a:rPr lang="en-US" b="0" dirty="0">
                <a:solidFill>
                  <a:srgbClr val="0000CC"/>
                </a:solidFill>
              </a:rPr>
              <a:t> denotes the tropospheric columns as would be observed from satellites</a:t>
            </a:r>
          </a:p>
        </p:txBody>
      </p:sp>
    </p:spTree>
    <p:extLst>
      <p:ext uri="{BB962C8B-B14F-4D97-AF65-F5344CB8AC3E}">
        <p14:creationId xmlns:p14="http://schemas.microsoft.com/office/powerpoint/2010/main" val="210541950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E74F8-5DB6-91D0-1325-A2183CB1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29" y="-152400"/>
            <a:ext cx="7772400" cy="1143000"/>
          </a:xfrm>
        </p:spPr>
        <p:txBody>
          <a:bodyPr/>
          <a:lstStyle/>
          <a:p>
            <a:r>
              <a:rPr lang="en-US" dirty="0"/>
              <a:t>Application to IASI (NH</a:t>
            </a:r>
            <a:r>
              <a:rPr lang="en-US" baseline="-25000" dirty="0"/>
              <a:t>3</a:t>
            </a:r>
            <a:r>
              <a:rPr lang="en-US" dirty="0"/>
              <a:t>) and OMI (NO</a:t>
            </a:r>
            <a:r>
              <a:rPr lang="en-US" baseline="-25000" dirty="0"/>
              <a:t>2</a:t>
            </a:r>
            <a:r>
              <a:rPr lang="en-US" dirty="0"/>
              <a:t>) satellite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F8E11-1F8B-6F6E-B637-718AB3D4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9" y="584034"/>
            <a:ext cx="6937340" cy="4700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E16DE-8183-EB07-081B-07CE0B591236}"/>
              </a:ext>
            </a:extLst>
          </p:cNvPr>
          <p:cNvSpPr txBox="1"/>
          <p:nvPr/>
        </p:nvSpPr>
        <p:spPr>
          <a:xfrm>
            <a:off x="25182" y="5733909"/>
            <a:ext cx="9198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NH</a:t>
            </a:r>
            <a:r>
              <a:rPr lang="en-US" b="0" baseline="-25000" dirty="0"/>
              <a:t>3</a:t>
            </a:r>
            <a:r>
              <a:rPr lang="en-US" b="0" dirty="0"/>
              <a:t>-sensitive in Beijing;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mostly NO</a:t>
            </a:r>
            <a:r>
              <a:rPr lang="en-US" b="0" baseline="-25000" dirty="0"/>
              <a:t>x</a:t>
            </a:r>
            <a:r>
              <a:rPr lang="en-US" b="0" dirty="0"/>
              <a:t>-sensitive in North China Plain (but VOC-sensitive where NO</a:t>
            </a:r>
            <a:r>
              <a:rPr lang="en-US" b="0" baseline="-25000" dirty="0"/>
              <a:t>x</a:t>
            </a:r>
            <a:r>
              <a:rPr lang="en-US" b="0" dirty="0"/>
              <a:t> is very high)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mostly NH</a:t>
            </a:r>
            <a:r>
              <a:rPr lang="en-US" b="0" baseline="-25000" dirty="0"/>
              <a:t>3</a:t>
            </a:r>
            <a:r>
              <a:rPr lang="en-US" b="0" dirty="0"/>
              <a:t>- sensitive elsewhere, including in Korea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0A6CC-5FE1-E2D5-66ED-5407ADB9A36A}"/>
              </a:ext>
            </a:extLst>
          </p:cNvPr>
          <p:cNvSpPr txBox="1"/>
          <p:nvPr/>
        </p:nvSpPr>
        <p:spPr>
          <a:xfrm>
            <a:off x="6709446" y="6549184"/>
            <a:ext cx="24384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i="1" dirty="0"/>
              <a:t>Dang et al., submitted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CB854-9C85-BED9-7046-384B82925D87}"/>
              </a:ext>
            </a:extLst>
          </p:cNvPr>
          <p:cNvSpPr txBox="1"/>
          <p:nvPr/>
        </p:nvSpPr>
        <p:spPr>
          <a:xfrm>
            <a:off x="304800" y="5456910"/>
            <a:ext cx="795597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dirty="0"/>
              <a:t>Satellite data indicate different sensitivity regimes for PM</a:t>
            </a:r>
            <a:r>
              <a:rPr lang="en-US" b="0" baseline="-25000" dirty="0"/>
              <a:t>2.5</a:t>
            </a:r>
            <a:r>
              <a:rPr lang="en-US" b="0" dirty="0"/>
              <a:t> nitrate formation:</a:t>
            </a:r>
          </a:p>
        </p:txBody>
      </p:sp>
    </p:spTree>
    <p:extLst>
      <p:ext uri="{BB962C8B-B14F-4D97-AF65-F5344CB8AC3E}">
        <p14:creationId xmlns:p14="http://schemas.microsoft.com/office/powerpoint/2010/main" val="283088817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CE6-DAFA-A8AA-5B7F-0488EC2A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048"/>
            <a:ext cx="8153400" cy="1143000"/>
          </a:xfrm>
        </p:spPr>
        <p:txBody>
          <a:bodyPr/>
          <a:lstStyle/>
          <a:p>
            <a:r>
              <a:rPr lang="en-US" dirty="0"/>
              <a:t>CHEEREIO: an LETKF-based user-friendly inversion tool</a:t>
            </a:r>
            <a:br>
              <a:rPr lang="en-US" dirty="0"/>
            </a:br>
            <a:r>
              <a:rPr lang="en-US" dirty="0"/>
              <a:t>to infer emissions from satellite (and other) data</a:t>
            </a: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id="{AF1ABDCA-C670-8328-2532-4D60B5257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3521455" y="1098994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8044F-FA97-AC82-21CC-A5F0C440EA30}"/>
              </a:ext>
            </a:extLst>
          </p:cNvPr>
          <p:cNvSpPr txBox="1"/>
          <p:nvPr/>
        </p:nvSpPr>
        <p:spPr>
          <a:xfrm>
            <a:off x="4842241" y="1190846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GEMS observations</a:t>
            </a:r>
            <a:r>
              <a:rPr lang="en-US" b="0" dirty="0"/>
              <a:t>: NO</a:t>
            </a:r>
            <a:r>
              <a:rPr lang="en-US" b="0" baseline="-25000" dirty="0"/>
              <a:t>2</a:t>
            </a:r>
            <a:r>
              <a:rPr lang="en-US" b="0" dirty="0"/>
              <a:t>, formaldehyde, glyoxal, CO, ozone</a:t>
            </a:r>
          </a:p>
          <a:p>
            <a:r>
              <a:rPr lang="en-US" dirty="0"/>
              <a:t>IASI/</a:t>
            </a:r>
            <a:r>
              <a:rPr lang="en-US" dirty="0" err="1"/>
              <a:t>CrIs</a:t>
            </a:r>
            <a:r>
              <a:rPr lang="en-US" dirty="0"/>
              <a:t> observations</a:t>
            </a:r>
            <a:r>
              <a:rPr lang="en-US" b="0" dirty="0"/>
              <a:t>: NH</a:t>
            </a:r>
            <a:r>
              <a:rPr lang="en-US" b="0" baseline="-25000" dirty="0"/>
              <a:t>3</a:t>
            </a:r>
            <a:endParaRPr lang="en-US" b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01DA52-B161-1FEC-9FE9-AB06AB2BAE0B}"/>
              </a:ext>
            </a:extLst>
          </p:cNvPr>
          <p:cNvCxnSpPr/>
          <p:nvPr/>
        </p:nvCxnSpPr>
        <p:spPr bwMode="auto">
          <a:xfrm>
            <a:off x="1219200" y="6248400"/>
            <a:ext cx="6934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E82459-C6BA-58D3-E97D-1EA2C3AD5273}"/>
              </a:ext>
            </a:extLst>
          </p:cNvPr>
          <p:cNvCxnSpPr/>
          <p:nvPr/>
        </p:nvCxnSpPr>
        <p:spPr bwMode="auto">
          <a:xfrm flipV="1">
            <a:off x="2971800" y="5486400"/>
            <a:ext cx="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1A15D3-21A6-A87E-F1FE-CAB6C01422CB}"/>
              </a:ext>
            </a:extLst>
          </p:cNvPr>
          <p:cNvCxnSpPr/>
          <p:nvPr/>
        </p:nvCxnSpPr>
        <p:spPr bwMode="auto">
          <a:xfrm flipV="1">
            <a:off x="4114800" y="5480304"/>
            <a:ext cx="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C96FF0-508F-B418-D87C-953BFF9C565B}"/>
              </a:ext>
            </a:extLst>
          </p:cNvPr>
          <p:cNvCxnSpPr/>
          <p:nvPr/>
        </p:nvCxnSpPr>
        <p:spPr bwMode="auto">
          <a:xfrm flipV="1">
            <a:off x="5334000" y="5486400"/>
            <a:ext cx="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E04590-29B9-5EBB-0DD7-5517E5CB4CFC}"/>
              </a:ext>
            </a:extLst>
          </p:cNvPr>
          <p:cNvCxnSpPr/>
          <p:nvPr/>
        </p:nvCxnSpPr>
        <p:spPr bwMode="auto">
          <a:xfrm flipV="1">
            <a:off x="6400800" y="5480304"/>
            <a:ext cx="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A63B83-179F-C597-1E7F-2FA1B430C664}"/>
              </a:ext>
            </a:extLst>
          </p:cNvPr>
          <p:cNvSpPr txBox="1"/>
          <p:nvPr/>
        </p:nvSpPr>
        <p:spPr>
          <a:xfrm>
            <a:off x="2819390" y="6342969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emissions of PM</a:t>
            </a:r>
            <a:r>
              <a:rPr lang="en-US" b="0" baseline="-25000" dirty="0"/>
              <a:t>2.5 </a:t>
            </a:r>
            <a:r>
              <a:rPr lang="en-US" b="0" dirty="0"/>
              <a:t>and ozone precursors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86BFE-DBAE-C066-FB4C-5441BE6E3D93}"/>
              </a:ext>
            </a:extLst>
          </p:cNvPr>
          <p:cNvSpPr txBox="1"/>
          <p:nvPr/>
        </p:nvSpPr>
        <p:spPr>
          <a:xfrm>
            <a:off x="2667002" y="5041398"/>
            <a:ext cx="403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NO</a:t>
            </a:r>
            <a:r>
              <a:rPr lang="en-US" b="0" baseline="-25000" dirty="0"/>
              <a:t>x</a:t>
            </a:r>
            <a:r>
              <a:rPr lang="en-US" b="0" dirty="0"/>
              <a:t>         VOCs             NH</a:t>
            </a:r>
            <a:r>
              <a:rPr lang="en-US" b="0" baseline="-25000" dirty="0"/>
              <a:t>3</a:t>
            </a:r>
            <a:r>
              <a:rPr lang="en-US" b="0" dirty="0"/>
              <a:t>          CO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2D8AB94-100C-FCE9-B79F-643AD28F599D}"/>
              </a:ext>
            </a:extLst>
          </p:cNvPr>
          <p:cNvSpPr/>
          <p:nvPr/>
        </p:nvSpPr>
        <p:spPr bwMode="auto">
          <a:xfrm>
            <a:off x="2971799" y="2983607"/>
            <a:ext cx="3733797" cy="1816993"/>
          </a:xfrm>
          <a:prstGeom prst="cloud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10157-47E4-1684-CD3A-517D28EA60C1}"/>
              </a:ext>
            </a:extLst>
          </p:cNvPr>
          <p:cNvSpPr txBox="1"/>
          <p:nvPr/>
        </p:nvSpPr>
        <p:spPr>
          <a:xfrm>
            <a:off x="3429000" y="341709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FF0000"/>
                </a:solidFill>
              </a:rPr>
              <a:t>Transport</a:t>
            </a:r>
          </a:p>
          <a:p>
            <a:pPr algn="ctr"/>
            <a:r>
              <a:rPr lang="en-US" b="0" dirty="0">
                <a:solidFill>
                  <a:srgbClr val="FF0000"/>
                </a:solidFill>
              </a:rPr>
              <a:t>Non-linear chemistry</a:t>
            </a:r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84F58CD4-7E9D-0202-943F-8690885DE768}"/>
              </a:ext>
            </a:extLst>
          </p:cNvPr>
          <p:cNvSpPr/>
          <p:nvPr/>
        </p:nvSpPr>
        <p:spPr bwMode="auto">
          <a:xfrm rot="16200000">
            <a:off x="2095495" y="3662585"/>
            <a:ext cx="1066803" cy="380987"/>
          </a:xfrm>
          <a:prstGeom prst="notched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BD0A94-CFF9-FD3C-64FD-B5ECCD981E8D}"/>
              </a:ext>
            </a:extLst>
          </p:cNvPr>
          <p:cNvSpPr txBox="1"/>
          <p:nvPr/>
        </p:nvSpPr>
        <p:spPr>
          <a:xfrm>
            <a:off x="38117" y="2808233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Chemical transport model (CTM): predict concentrations </a:t>
            </a:r>
          </a:p>
          <a:p>
            <a:r>
              <a:rPr lang="en-US" b="0" dirty="0"/>
              <a:t>from input emissions</a:t>
            </a:r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id="{13CDDE9F-0117-3FA2-E9A6-B7D21D2B58B7}"/>
              </a:ext>
            </a:extLst>
          </p:cNvPr>
          <p:cNvSpPr/>
          <p:nvPr/>
        </p:nvSpPr>
        <p:spPr bwMode="auto">
          <a:xfrm rot="5400000">
            <a:off x="6591288" y="3693910"/>
            <a:ext cx="1066803" cy="380987"/>
          </a:xfrm>
          <a:prstGeom prst="notched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C7FAF-A514-025F-8225-0E574D802AFC}"/>
              </a:ext>
            </a:extLst>
          </p:cNvPr>
          <p:cNvSpPr txBox="1"/>
          <p:nvPr/>
        </p:nvSpPr>
        <p:spPr>
          <a:xfrm>
            <a:off x="7299943" y="2794003"/>
            <a:ext cx="22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Inversion:</a:t>
            </a:r>
          </a:p>
          <a:p>
            <a:r>
              <a:rPr lang="en-US" b="0" dirty="0"/>
              <a:t>infer emissions</a:t>
            </a:r>
          </a:p>
          <a:p>
            <a:r>
              <a:rPr lang="en-US" b="0" dirty="0"/>
              <a:t>from observed concentrations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92DD4-6966-B988-E0D2-1B743FDDEA2A}"/>
              </a:ext>
            </a:extLst>
          </p:cNvPr>
          <p:cNvSpPr txBox="1"/>
          <p:nvPr/>
        </p:nvSpPr>
        <p:spPr>
          <a:xfrm>
            <a:off x="152400" y="1023137"/>
            <a:ext cx="3124200" cy="646331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9900"/>
                </a:solidFill>
              </a:rPr>
              <a:t>LETKF = localized ensemble transform Kalman filter</a:t>
            </a:r>
          </a:p>
        </p:txBody>
      </p:sp>
    </p:spTree>
    <p:extLst>
      <p:ext uri="{BB962C8B-B14F-4D97-AF65-F5344CB8AC3E}">
        <p14:creationId xmlns:p14="http://schemas.microsoft.com/office/powerpoint/2010/main" val="39182017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5000"/>
            <a:lumOff val="35000"/>
          </a:schemeClr>
        </a:solidFill>
        <a:ln w="9525">
          <a:solidFill>
            <a:schemeClr val="tx1">
              <a:lumMod val="65000"/>
              <a:lumOff val="35000"/>
            </a:schemeClr>
          </a:solidFill>
        </a:ln>
      </a:spPr>
      <a:bodyPr rtlCol="0" anchor="ctr"/>
      <a:lstStyle>
        <a:defPPr algn="ctr">
          <a:defRPr sz="1400" b="0" dirty="0">
            <a:solidFill>
              <a:schemeClr val="bg1"/>
            </a:solidFill>
            <a:latin typeface="삼성긴고딕 Regular" panose="020B0600000101010101" pitchFamily="50" charset="-127"/>
            <a:ea typeface="삼성긴고딕 Regular" panose="020B0600000101010101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Aft>
            <a:spcPts val="1200"/>
          </a:spcAft>
          <a:buClr>
            <a:srgbClr val="0000FF"/>
          </a:buClr>
          <a:buSzPct val="110000"/>
          <a:buFont typeface="Wingdings" pitchFamily="2" charset="2"/>
          <a:buChar char="§"/>
          <a:defRPr sz="1800" b="1" dirty="0" smtClean="0">
            <a:solidFill>
              <a:srgbClr val="000000"/>
            </a:solidFill>
            <a:latin typeface="맑은 고딕" pitchFamily="50" charset="-127"/>
            <a:ea typeface="맑은 고딕" pitchFamily="50" charset="-127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20753</TotalTime>
  <Words>1305</Words>
  <Application>Microsoft Office PowerPoint</Application>
  <PresentationFormat>On-screen Show (4:3)</PresentationFormat>
  <Paragraphs>212</Paragraphs>
  <Slides>20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맑은 고딕</vt:lpstr>
      <vt:lpstr>Arial</vt:lpstr>
      <vt:lpstr>Calibri</vt:lpstr>
      <vt:lpstr>Courier New</vt:lpstr>
      <vt:lpstr>Helvetica</vt:lpstr>
      <vt:lpstr>Open Sans</vt:lpstr>
      <vt:lpstr>Times New Roman</vt:lpstr>
      <vt:lpstr>삼성긴고딕 Light</vt:lpstr>
      <vt:lpstr>삼성긴고딕 Medium</vt:lpstr>
      <vt:lpstr>Default Design</vt:lpstr>
      <vt:lpstr>4_Custom Design</vt:lpstr>
      <vt:lpstr>Equation</vt:lpstr>
      <vt:lpstr>14th GEMS Workshop Jeju, Sept 6-8. 2023</vt:lpstr>
      <vt:lpstr> Improved understanding of PM2.5 in Korea and China  through integrated modeling and analysis of satellite, aircraft, and surface observations </vt:lpstr>
      <vt:lpstr>Using satellite observations of NH3 and NO2 to diagnose sensitivity of PM2.5 nitrate to emissions</vt:lpstr>
      <vt:lpstr>As SO2 and primary organic aerosol emissions have decreased, nitrate has emerged as a top problem for PM2.5 air quality</vt:lpstr>
      <vt:lpstr>PM2.5 nitrate formation may be NOx-, NH3-, or VOC-sensitive</vt:lpstr>
      <vt:lpstr>Diagnosing PM2.5 nitrate formation sensitivities in GEOS-Chem</vt:lpstr>
      <vt:lpstr>Diagnosing PM2.5 nitrate sensitivities vs. ΩNH3/ΩNO2 and ΩNO2  in model world</vt:lpstr>
      <vt:lpstr>Application to IASI (NH3) and OMI (NO2) satellite data</vt:lpstr>
      <vt:lpstr>CHEEREIO: an LETKF-based user-friendly inversion tool to infer emissions from satellite (and other) data</vt:lpstr>
      <vt:lpstr>LETKF:</vt:lpstr>
      <vt:lpstr>CHEEREIO is designed to allow non-expert users to flexibly apply LETKF to a wide range of observations  for optimizing time-dependent emissions</vt:lpstr>
      <vt:lpstr>Demo weekly inversion of TROPOMI methane satellite data</vt:lpstr>
      <vt:lpstr>Next step: apply CHEEREIO to GEMS+IASI satellite data over East Asia</vt:lpstr>
      <vt:lpstr>1-slide summaries of GEMS meeting presentations …to be turned into papers acknowledging SAIT support</vt:lpstr>
      <vt:lpstr>Quantifying NOx point sources  with Landsat and Sentinel-2 satellite observations of NO2 plumes</vt:lpstr>
      <vt:lpstr>Improved mapping of PM2.5 over East Asia with GOCI geostationary data (2010-)</vt:lpstr>
      <vt:lpstr>Interpretation of the diurnal variation of NO2 observed by GEMS</vt:lpstr>
      <vt:lpstr>TROPOMI-corrected GEMS NO2 product</vt:lpstr>
      <vt:lpstr>Origin of high free tropospheric ozone over Korea</vt:lpstr>
      <vt:lpstr>Evidence for high emissions of volatile chemical products (VCPs)  in East Asia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1543</cp:revision>
  <dcterms:created xsi:type="dcterms:W3CDTF">2001-08-02T17:09:44Z</dcterms:created>
  <dcterms:modified xsi:type="dcterms:W3CDTF">2023-09-10T10:43:34Z</dcterms:modified>
</cp:coreProperties>
</file>