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</p:sldMasterIdLst>
  <p:notesMasterIdLst>
    <p:notesMasterId r:id="rId19"/>
  </p:notesMasterIdLst>
  <p:sldIdLst>
    <p:sldId id="307" r:id="rId3"/>
    <p:sldId id="1044" r:id="rId4"/>
    <p:sldId id="1031" r:id="rId5"/>
    <p:sldId id="1032" r:id="rId6"/>
    <p:sldId id="617" r:id="rId7"/>
    <p:sldId id="1033" r:id="rId8"/>
    <p:sldId id="1034" r:id="rId9"/>
    <p:sldId id="1035" r:id="rId10"/>
    <p:sldId id="1036" r:id="rId11"/>
    <p:sldId id="1037" r:id="rId12"/>
    <p:sldId id="1038" r:id="rId13"/>
    <p:sldId id="1039" r:id="rId14"/>
    <p:sldId id="1040" r:id="rId15"/>
    <p:sldId id="1041" r:id="rId16"/>
    <p:sldId id="1042" r:id="rId17"/>
    <p:sldId id="1043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, Daniel J." initials="JDJ" lastIdx="1" clrIdx="0">
    <p:extLst>
      <p:ext uri="{19B8F6BF-5375-455C-9EA6-DF929625EA0E}">
        <p15:presenceInfo xmlns:p15="http://schemas.microsoft.com/office/powerpoint/2012/main" userId="S::djacob@fas.harvard.edu::fe095d8d-b1bd-4fd5-81a8-45c70b48fd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3E"/>
    <a:srgbClr val="0000CC"/>
    <a:srgbClr val="009900"/>
    <a:srgbClr val="993300"/>
    <a:srgbClr val="CC3399"/>
    <a:srgbClr val="FF0000"/>
    <a:srgbClr val="D2A000"/>
    <a:srgbClr val="CC6600"/>
    <a:srgbClr val="FF66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00" autoAdjust="0"/>
    <p:restoredTop sz="93333" autoAdjust="0"/>
  </p:normalViewPr>
  <p:slideViewPr>
    <p:cSldViewPr>
      <p:cViewPr varScale="1">
        <p:scale>
          <a:sx n="64" d="100"/>
          <a:sy n="64" d="100"/>
        </p:scale>
        <p:origin x="104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0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416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1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1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1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56B9F0-2D24-47E2-A17D-3BE6C14D0D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61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 userDrawn="1"/>
        </p:nvCxnSpPr>
        <p:spPr>
          <a:xfrm>
            <a:off x="450927" y="764704"/>
            <a:ext cx="824214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31358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08824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AFC898D-9EB9-41D2-9BE3-3C7AF8B1A4A0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25FB46A-EFD0-4884-A4F9-596025F12F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4314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thing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55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 bwMode="auto">
          <a:xfrm>
            <a:off x="8152529" y="6625624"/>
            <a:ext cx="997034" cy="23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 anchor="b" anchorCtr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1108"/>
              </a:spcAft>
              <a:buClr>
                <a:srgbClr val="0000FF"/>
              </a:buClr>
              <a:buSzPct val="110000"/>
            </a:pPr>
            <a:fld id="{FC3A5BA5-0DC9-4717-BEB5-E5E3724FAD0C}" type="slidenum">
              <a:rPr kumimoji="0" lang="ko-KR" altLang="en-US" sz="923" b="0" smtClean="0">
                <a:solidFill>
                  <a:srgbClr val="000000"/>
                </a:solidFill>
                <a:latin typeface="삼성긴고딕 Light" panose="020B0600000101010101" pitchFamily="50" charset="-127"/>
                <a:ea typeface="삼성긴고딕 Light" panose="020B0600000101010101" pitchFamily="50" charset="-127"/>
              </a:rPr>
              <a:pPr algn="r" fontAlgn="auto">
                <a:spcBef>
                  <a:spcPts val="0"/>
                </a:spcBef>
                <a:spcAft>
                  <a:spcPts val="1108"/>
                </a:spcAft>
                <a:buClr>
                  <a:srgbClr val="0000FF"/>
                </a:buClr>
                <a:buSzPct val="110000"/>
              </a:pPr>
              <a:t>‹#›</a:t>
            </a:fld>
            <a:r>
              <a:rPr kumimoji="0" lang="ko-KR" altLang="en-US" sz="923" b="0" dirty="0">
                <a:solidFill>
                  <a:srgbClr val="000000"/>
                </a:solidFill>
                <a:latin typeface="삼성긴고딕 Light" panose="020B0600000101010101" pitchFamily="50" charset="-127"/>
                <a:ea typeface="삼성긴고딕 Light" panose="020B0600000101010101" pitchFamily="50" charset="-127"/>
              </a:rPr>
              <a:t> </a:t>
            </a:r>
            <a:r>
              <a:rPr kumimoji="0" lang="en-US" altLang="ko-KR" sz="923" b="0" dirty="0">
                <a:solidFill>
                  <a:srgbClr val="000000"/>
                </a:solidFill>
                <a:latin typeface="삼성긴고딕 Light" panose="020B0600000101010101" pitchFamily="50" charset="-127"/>
                <a:ea typeface="삼성긴고딕 Light" panose="020B0600000101010101" pitchFamily="50" charset="-127"/>
              </a:rPr>
              <a:t>/</a:t>
            </a:r>
            <a:endParaRPr kumimoji="0" lang="ko-KR" altLang="en-US" sz="923" b="0" dirty="0">
              <a:solidFill>
                <a:srgbClr val="000000"/>
              </a:solidFill>
              <a:latin typeface="삼성긴고딕 Light" panose="020B0600000101010101" pitchFamily="50" charset="-127"/>
              <a:ea typeface="삼성긴고딕 Light" panose="020B0600000101010101" pitchFamily="50" charset="-127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18879" y="6635502"/>
            <a:ext cx="1596169" cy="248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015" b="0" i="1" dirty="0">
                <a:solidFill>
                  <a:srgbClr val="FF0000"/>
                </a:solidFill>
                <a:latin typeface="삼성긴고딕 Medium" panose="020B0600000101010101" pitchFamily="50" charset="-127"/>
                <a:ea typeface="삼성긴고딕 Medium" panose="020B0600000101010101" pitchFamily="50" charset="-127"/>
              </a:rPr>
              <a:t>Samsung Confidential</a:t>
            </a:r>
            <a:endParaRPr kumimoji="0" lang="ko-KR" altLang="en-US" sz="1015" b="0" i="1" dirty="0">
              <a:solidFill>
                <a:srgbClr val="FF0000"/>
              </a:solidFill>
              <a:latin typeface="삼성긴고딕 Medium" panose="020B0600000101010101" pitchFamily="50" charset="-127"/>
              <a:ea typeface="삼성긴고딕 Medium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777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4" r:id="rId3"/>
    <p:sldLayoutId id="2147483695" r:id="rId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sz="2215">
          <a:solidFill>
            <a:schemeClr val="tx1"/>
          </a:solidFill>
          <a:latin typeface="+mn-lt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sz="1846">
          <a:solidFill>
            <a:schemeClr val="tx1"/>
          </a:solidFill>
          <a:latin typeface="+mn-lt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9.jpg"/><Relationship Id="rId4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295293"/>
            <a:ext cx="10210800" cy="1143000"/>
          </a:xfrm>
        </p:spPr>
        <p:txBody>
          <a:bodyPr/>
          <a:lstStyle/>
          <a:p>
            <a:br>
              <a:rPr lang="en-US" sz="2200" dirty="0">
                <a:solidFill>
                  <a:schemeClr val="tx1"/>
                </a:solidFill>
                <a:latin typeface="+mn-lt"/>
              </a:rPr>
            </a:br>
            <a:r>
              <a:rPr lang="en-US" sz="2200" dirty="0"/>
              <a:t>Improved understanding of PM</a:t>
            </a:r>
            <a:r>
              <a:rPr lang="en-US" sz="2200" baseline="-25000" dirty="0"/>
              <a:t>2.5</a:t>
            </a:r>
            <a:r>
              <a:rPr lang="en-US" sz="2200" dirty="0"/>
              <a:t> in Korea and China </a:t>
            </a:r>
            <a:br>
              <a:rPr lang="en-US" sz="2200" dirty="0"/>
            </a:br>
            <a:r>
              <a:rPr lang="en-US" sz="1800" dirty="0"/>
              <a:t>through integrated modeling and analysis of satellite, aircraft, and surface observations</a:t>
            </a:r>
            <a:br>
              <a:rPr lang="en-US" sz="2200" dirty="0"/>
            </a:br>
            <a:endParaRPr lang="en-US" sz="2200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52466" y="1527915"/>
            <a:ext cx="9220200" cy="50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9pPr>
          </a:lstStyle>
          <a:p>
            <a:br>
              <a:rPr lang="en-US" b="0" kern="0" dirty="0">
                <a:solidFill>
                  <a:schemeClr val="tx1"/>
                </a:solidFill>
              </a:rPr>
            </a:br>
            <a:r>
              <a:rPr lang="en-US" b="0" kern="0" dirty="0">
                <a:solidFill>
                  <a:schemeClr val="tx1"/>
                </a:solidFill>
              </a:rPr>
              <a:t>Daniel Jacob</a:t>
            </a:r>
          </a:p>
          <a:p>
            <a:endParaRPr lang="en-US" b="0" kern="0" dirty="0">
              <a:solidFill>
                <a:schemeClr val="tx1"/>
              </a:solidFill>
            </a:endParaRPr>
          </a:p>
        </p:txBody>
      </p:sp>
      <p:pic>
        <p:nvPicPr>
          <p:cNvPr id="7" name="Picture 5" descr="logo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2234" y="2976172"/>
            <a:ext cx="2590801" cy="1943102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EAF850-00A8-4C0C-A7F2-2F1C400B64B2}"/>
              </a:ext>
            </a:extLst>
          </p:cNvPr>
          <p:cNvSpPr txBox="1"/>
          <p:nvPr/>
        </p:nvSpPr>
        <p:spPr>
          <a:xfrm>
            <a:off x="252334" y="20574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with Junfeng Wang, Shixian Zhai, Ke Li, Drew Pendergrass,</a:t>
            </a:r>
          </a:p>
          <a:p>
            <a:pPr algn="ctr"/>
            <a:r>
              <a:rPr lang="en-US" b="0" dirty="0"/>
              <a:t>Jared Brewer, Nadia </a:t>
            </a:r>
            <a:r>
              <a:rPr lang="en-US" b="0" dirty="0" err="1"/>
              <a:t>Colombi</a:t>
            </a:r>
            <a:r>
              <a:rPr lang="en-US" b="0" dirty="0"/>
              <a:t>, Haipeng Lin, Ellie Beaudry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910B80-1CD0-44E5-A9AD-3B2492707AD1}"/>
              </a:ext>
            </a:extLst>
          </p:cNvPr>
          <p:cNvSpPr/>
          <p:nvPr/>
        </p:nvSpPr>
        <p:spPr>
          <a:xfrm>
            <a:off x="2178617" y="5155272"/>
            <a:ext cx="475803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Samsung PM</a:t>
            </a:r>
            <a:r>
              <a:rPr lang="en-US" b="0" baseline="-25000" dirty="0">
                <a:solidFill>
                  <a:srgbClr val="00000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2.5</a:t>
            </a: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Strategic Research Program</a:t>
            </a:r>
            <a:endParaRPr lang="en-US" sz="1200" b="0" dirty="0">
              <a:solidFill>
                <a:srgbClr val="00000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398872-7C7C-46A4-919B-6BCFBF60622B}"/>
              </a:ext>
            </a:extLst>
          </p:cNvPr>
          <p:cNvSpPr/>
          <p:nvPr/>
        </p:nvSpPr>
        <p:spPr>
          <a:xfrm>
            <a:off x="3321718" y="5481643"/>
            <a:ext cx="24718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pitchFamily="34" charset="-127"/>
                <a:cs typeface="Arial" panose="020B0604020202020204" pitchFamily="34" charset="0"/>
              </a:rPr>
              <a:t>Year 1 progress report</a:t>
            </a:r>
            <a:endParaRPr lang="en-US" sz="1200" b="0" dirty="0">
              <a:solidFill>
                <a:srgbClr val="00000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53777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4D3F7-EF4C-4E28-94C0-92F0A6425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68755"/>
            <a:ext cx="7772400" cy="1143000"/>
          </a:xfrm>
        </p:spPr>
        <p:txBody>
          <a:bodyPr/>
          <a:lstStyle/>
          <a:p>
            <a:r>
              <a:rPr lang="en-US" dirty="0"/>
              <a:t>Seasonality of PM</a:t>
            </a:r>
            <a:r>
              <a:rPr lang="en-US" baseline="-25000" dirty="0"/>
              <a:t>2.5</a:t>
            </a:r>
            <a:r>
              <a:rPr lang="en-US" dirty="0"/>
              <a:t> and AOD over China and Korea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8C712B-06CF-4BEE-B345-971346BECE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6629400" cy="4122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9A3CAF-8468-4BDC-8AA0-0214CC39372F}"/>
              </a:ext>
            </a:extLst>
          </p:cNvPr>
          <p:cNvSpPr txBox="1"/>
          <p:nvPr/>
        </p:nvSpPr>
        <p:spPr>
          <a:xfrm>
            <a:off x="0" y="5367498"/>
            <a:ext cx="94010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/>
              <a:t>Good spatial annual correlation between PM</a:t>
            </a:r>
            <a:r>
              <a:rPr lang="en-US" sz="1700" b="0" baseline="-25000" dirty="0"/>
              <a:t>2.5</a:t>
            </a:r>
            <a:r>
              <a:rPr lang="en-US" sz="1700" b="0" dirty="0"/>
              <a:t> and AOD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/>
              <a:t>Opposite seasonality of PM</a:t>
            </a:r>
            <a:r>
              <a:rPr lang="en-US" sz="1700" b="0" baseline="-25000" dirty="0"/>
              <a:t>2.5</a:t>
            </a:r>
            <a:r>
              <a:rPr lang="en-US" sz="1700" b="0" dirty="0"/>
              <a:t> and AOD due to PBL height, RH, June-July Russian fires; </a:t>
            </a:r>
          </a:p>
          <a:p>
            <a:r>
              <a:rPr lang="en-US" sz="1700" b="0" dirty="0"/>
              <a:t>     fire influence underestimated in model because of injection height?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/>
              <a:t>Fire influence complicates interpretation of long-term trends in AOD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4DC6C8-B485-4545-B756-519304F5D8E3}"/>
              </a:ext>
            </a:extLst>
          </p:cNvPr>
          <p:cNvSpPr txBox="1"/>
          <p:nvPr/>
        </p:nvSpPr>
        <p:spPr>
          <a:xfrm>
            <a:off x="6685614" y="6456847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Shixian Zhai, in prep.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1A08B-9078-4814-987D-143852218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3048000"/>
            <a:ext cx="2301023" cy="17548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4C2AA0-BDDF-4BB4-AA97-0F31AA817E43}"/>
              </a:ext>
            </a:extLst>
          </p:cNvPr>
          <p:cNvSpPr txBox="1"/>
          <p:nvPr/>
        </p:nvSpPr>
        <p:spPr>
          <a:xfrm>
            <a:off x="6950136" y="3048000"/>
            <a:ext cx="2595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</a:rPr>
              <a:t>GFED fire inventory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85EAC8-0C12-4039-9F7C-4E17203AE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33" r="4167"/>
          <a:stretch/>
        </p:blipFill>
        <p:spPr>
          <a:xfrm>
            <a:off x="2221775" y="3024753"/>
            <a:ext cx="4700450" cy="2043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2950C-C0F7-3745-BE1F-AD815363D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607" y="3460230"/>
            <a:ext cx="800100" cy="160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39124B-6051-489B-8B15-21709717E34D}"/>
              </a:ext>
            </a:extLst>
          </p:cNvPr>
          <p:cNvSpPr txBox="1"/>
          <p:nvPr/>
        </p:nvSpPr>
        <p:spPr>
          <a:xfrm>
            <a:off x="88175" y="600933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Observed (circles), model (background)</a:t>
            </a:r>
          </a:p>
        </p:txBody>
      </p:sp>
    </p:spTree>
    <p:extLst>
      <p:ext uri="{BB962C8B-B14F-4D97-AF65-F5344CB8AC3E}">
        <p14:creationId xmlns:p14="http://schemas.microsoft.com/office/powerpoint/2010/main" val="2533841283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84A30-5366-4D3B-9947-2EC591F5F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852" y="50625"/>
            <a:ext cx="8915400" cy="1143000"/>
          </a:xfrm>
        </p:spPr>
        <p:txBody>
          <a:bodyPr/>
          <a:lstStyle/>
          <a:p>
            <a:r>
              <a:rPr lang="en-US" dirty="0"/>
              <a:t>Using machine learning for high-resolution daily PM</a:t>
            </a:r>
            <a:r>
              <a:rPr lang="en-US" baseline="-25000" dirty="0"/>
              <a:t>2.5</a:t>
            </a:r>
            <a:r>
              <a:rPr lang="en-US" dirty="0"/>
              <a:t> mapping</a:t>
            </a:r>
            <a:br>
              <a:rPr lang="en-US" dirty="0"/>
            </a:br>
            <a:r>
              <a:rPr lang="en-US" dirty="0"/>
              <a:t>from GOCI AOD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AA8AAF-3D12-4582-BCFD-CEBDE9567C05}"/>
              </a:ext>
            </a:extLst>
          </p:cNvPr>
          <p:cNvSpPr txBox="1"/>
          <p:nvPr/>
        </p:nvSpPr>
        <p:spPr>
          <a:xfrm>
            <a:off x="2234553" y="909192"/>
            <a:ext cx="502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in collaboration with </a:t>
            </a:r>
            <a:r>
              <a:rPr lang="en-US" b="0" dirty="0" err="1"/>
              <a:t>Jhoon</a:t>
            </a:r>
            <a:r>
              <a:rPr lang="en-US" b="0" dirty="0"/>
              <a:t> Kim, Yonsei U.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F2A1D8-CF04-40AB-A659-B4367823D7D8}"/>
              </a:ext>
            </a:extLst>
          </p:cNvPr>
          <p:cNvGrpSpPr/>
          <p:nvPr/>
        </p:nvGrpSpPr>
        <p:grpSpPr>
          <a:xfrm>
            <a:off x="152400" y="1595616"/>
            <a:ext cx="4419600" cy="3759408"/>
            <a:chOff x="1498417" y="4298261"/>
            <a:chExt cx="5146578" cy="4194229"/>
          </a:xfrm>
        </p:grpSpPr>
        <p:pic>
          <p:nvPicPr>
            <p:cNvPr id="5" name="Picture 2" descr="a) GOCI RGB images and AOD for (b) GOCI V1 all QA, (c) GOCI V1 QA3,... |  Download Scientific Diagram">
              <a:extLst>
                <a:ext uri="{FF2B5EF4-FFF2-40B4-BE49-F238E27FC236}">
                  <a16:creationId xmlns:a16="http://schemas.microsoft.com/office/drawing/2014/main" id="{F0933EF2-2D26-4DB1-91EE-026E458408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2" t="50000" r="48512" b="24987"/>
            <a:stretch/>
          </p:blipFill>
          <p:spPr bwMode="auto">
            <a:xfrm>
              <a:off x="1498417" y="4298261"/>
              <a:ext cx="4940287" cy="4194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D88D9E-D799-4498-B18F-EAA12BCBCA4C}"/>
                </a:ext>
              </a:extLst>
            </p:cNvPr>
            <p:cNvSpPr/>
            <p:nvPr/>
          </p:nvSpPr>
          <p:spPr>
            <a:xfrm>
              <a:off x="6232413" y="4298261"/>
              <a:ext cx="412582" cy="328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CD23C90-10E5-42CB-9C75-0FF37A55734E}"/>
              </a:ext>
            </a:extLst>
          </p:cNvPr>
          <p:cNvSpPr txBox="1"/>
          <p:nvPr/>
        </p:nvSpPr>
        <p:spPr>
          <a:xfrm>
            <a:off x="506704" y="1309141"/>
            <a:ext cx="424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8x/daily GOCI data, 2011-present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8F8D1E-A218-4017-A929-C41A594D2087}"/>
              </a:ext>
            </a:extLst>
          </p:cNvPr>
          <p:cNvCxnSpPr>
            <a:cxnSpLocks/>
          </p:cNvCxnSpPr>
          <p:nvPr/>
        </p:nvCxnSpPr>
        <p:spPr bwMode="auto">
          <a:xfrm>
            <a:off x="4572000" y="2891015"/>
            <a:ext cx="914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71F5B8-59E6-4519-841B-9F800B5460BD}"/>
              </a:ext>
            </a:extLst>
          </p:cNvPr>
          <p:cNvSpPr txBox="1"/>
          <p:nvPr/>
        </p:nvSpPr>
        <p:spPr>
          <a:xfrm>
            <a:off x="5522626" y="2429350"/>
            <a:ext cx="3235610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Random forest algorithm</a:t>
            </a:r>
          </a:p>
          <a:p>
            <a:r>
              <a:rPr lang="en-US" b="0" dirty="0">
                <a:solidFill>
                  <a:srgbClr val="FF0000"/>
                </a:solidFill>
              </a:rPr>
              <a:t>trained on PM</a:t>
            </a:r>
            <a:r>
              <a:rPr lang="en-US" b="0" baseline="-25000" dirty="0">
                <a:solidFill>
                  <a:srgbClr val="FF0000"/>
                </a:solidFill>
              </a:rPr>
              <a:t>2.5</a:t>
            </a:r>
            <a:r>
              <a:rPr lang="en-US" b="0" dirty="0">
                <a:solidFill>
                  <a:srgbClr val="FF0000"/>
                </a:solidFill>
              </a:rPr>
              <a:t> data subset</a:t>
            </a:r>
          </a:p>
          <a:p>
            <a:r>
              <a:rPr lang="en-US" b="0" dirty="0">
                <a:solidFill>
                  <a:srgbClr val="FF0000"/>
                </a:solidFill>
              </a:rPr>
              <a:t>For Korea, China, Japan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38B509-859E-4EEE-9C7A-DDB3C6752228}"/>
              </a:ext>
            </a:extLst>
          </p:cNvPr>
          <p:cNvCxnSpPr>
            <a:cxnSpLocks/>
            <a:stCxn id="10" idx="2"/>
          </p:cNvCxnSpPr>
          <p:nvPr/>
        </p:nvCxnSpPr>
        <p:spPr bwMode="auto">
          <a:xfrm>
            <a:off x="7140431" y="3352680"/>
            <a:ext cx="0" cy="9861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972BBCE-A2F0-4111-9A07-C191626734EF}"/>
              </a:ext>
            </a:extLst>
          </p:cNvPr>
          <p:cNvSpPr txBox="1"/>
          <p:nvPr/>
        </p:nvSpPr>
        <p:spPr>
          <a:xfrm>
            <a:off x="5981700" y="4358802"/>
            <a:ext cx="2667000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Inference of 24-h PM</a:t>
            </a:r>
            <a:r>
              <a:rPr lang="en-US" b="0" baseline="-25000" dirty="0">
                <a:solidFill>
                  <a:srgbClr val="FF0000"/>
                </a:solidFill>
              </a:rPr>
              <a:t>2.5</a:t>
            </a:r>
            <a:r>
              <a:rPr lang="en-US" b="0" dirty="0">
                <a:solidFill>
                  <a:srgbClr val="FF0000"/>
                </a:solidFill>
              </a:rPr>
              <a:t> </a:t>
            </a:r>
          </a:p>
          <a:p>
            <a:r>
              <a:rPr lang="en-US" b="0" dirty="0">
                <a:solidFill>
                  <a:srgbClr val="FF0000"/>
                </a:solidFill>
              </a:rPr>
              <a:t>at 6x6 km</a:t>
            </a:r>
            <a:r>
              <a:rPr lang="en-US" b="0" baseline="30000" dirty="0">
                <a:solidFill>
                  <a:srgbClr val="FF0000"/>
                </a:solidFill>
              </a:rPr>
              <a:t>2</a:t>
            </a:r>
            <a:r>
              <a:rPr lang="en-US" b="0" dirty="0">
                <a:solidFill>
                  <a:srgbClr val="FF0000"/>
                </a:solidFill>
              </a:rPr>
              <a:t> resolution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08E0EA-25C8-4097-8727-E341B3B017A2}"/>
              </a:ext>
            </a:extLst>
          </p:cNvPr>
          <p:cNvSpPr txBox="1"/>
          <p:nvPr/>
        </p:nvSpPr>
        <p:spPr>
          <a:xfrm>
            <a:off x="-1" y="6488668"/>
            <a:ext cx="4217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Drew Pendergrass, in progress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E84ACB-A679-4C08-B284-35B77B98A76C}"/>
              </a:ext>
            </a:extLst>
          </p:cNvPr>
          <p:cNvGrpSpPr/>
          <p:nvPr/>
        </p:nvGrpSpPr>
        <p:grpSpPr>
          <a:xfrm>
            <a:off x="7697345" y="5203606"/>
            <a:ext cx="1446655" cy="1600200"/>
            <a:chOff x="6504676" y="3156154"/>
            <a:chExt cx="1446655" cy="16002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73836EA-980E-4C1B-AAF8-699F81447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4676" y="3156154"/>
              <a:ext cx="1307334" cy="1600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4499DE-E344-4B61-8976-BEDDE889B088}"/>
                </a:ext>
              </a:extLst>
            </p:cNvPr>
            <p:cNvSpPr txBox="1"/>
            <p:nvPr/>
          </p:nvSpPr>
          <p:spPr>
            <a:xfrm>
              <a:off x="6505766" y="4517810"/>
              <a:ext cx="1445565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45720" tIns="0" rIns="45720" bIns="0" rtlCol="0">
              <a:spAutoFit/>
            </a:bodyPr>
            <a:lstStyle/>
            <a:p>
              <a:r>
                <a:rPr lang="en-US" sz="1200" dirty="0"/>
                <a:t>Drew Pendergrass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6583422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A1AC1-2109-41B8-BBF8-8B2FE170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7561"/>
            <a:ext cx="8458201" cy="1143000"/>
          </a:xfrm>
        </p:spPr>
        <p:txBody>
          <a:bodyPr/>
          <a:lstStyle/>
          <a:p>
            <a:r>
              <a:rPr lang="en-US" dirty="0"/>
              <a:t>Evaluation of ML algorithm with independent 24h-PM</a:t>
            </a:r>
            <a:r>
              <a:rPr lang="en-US" baseline="-25000" dirty="0"/>
              <a:t>2.5</a:t>
            </a:r>
            <a:r>
              <a:rPr lang="en-US" dirty="0"/>
              <a:t> data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D3A92A-A8C5-4D54-8F1C-5EB6AD198159}"/>
              </a:ext>
            </a:extLst>
          </p:cNvPr>
          <p:cNvGrpSpPr/>
          <p:nvPr/>
        </p:nvGrpSpPr>
        <p:grpSpPr>
          <a:xfrm>
            <a:off x="1419345" y="1143000"/>
            <a:ext cx="6305309" cy="4175423"/>
            <a:chOff x="5543628" y="76287"/>
            <a:chExt cx="6305309" cy="4175423"/>
          </a:xfrm>
        </p:grpSpPr>
        <p:pic>
          <p:nvPicPr>
            <p:cNvPr id="4" name="Picture 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C3AF69C-9845-4D66-B5A0-B9D81F169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432" b="11820"/>
            <a:stretch/>
          </p:blipFill>
          <p:spPr>
            <a:xfrm>
              <a:off x="5543628" y="76287"/>
              <a:ext cx="6305309" cy="387046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7A7928-AA17-4222-B435-19A5F89B5805}"/>
                </a:ext>
              </a:extLst>
            </p:cNvPr>
            <p:cNvSpPr/>
            <p:nvPr/>
          </p:nvSpPr>
          <p:spPr>
            <a:xfrm>
              <a:off x="7422556" y="2300346"/>
              <a:ext cx="399415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Mean abs. err.: 5.50 ug/m</a:t>
              </a:r>
              <a:r>
                <a:rPr lang="en-US" sz="1600" baseline="30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  <a:p>
              <a:pPr algn="r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Med. abs. err.: 3.18 ug/m</a:t>
              </a:r>
              <a:r>
                <a:rPr lang="en-US" sz="1600" baseline="30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  <a:p>
              <a:pPr algn="r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Mean abs. % err.: 29.97%</a:t>
              </a:r>
            </a:p>
            <a:p>
              <a:pPr algn="r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Med. abs. % err.: 16.77%</a:t>
              </a:r>
            </a:p>
          </p:txBody>
        </p:sp>
        <p:pic>
          <p:nvPicPr>
            <p:cNvPr id="6" name="Picture 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9617421D-8F70-4338-8903-73FCEE10937B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6" t="91397" r="32863" b="2842"/>
            <a:stretch/>
          </p:blipFill>
          <p:spPr>
            <a:xfrm>
              <a:off x="8074444" y="3940894"/>
              <a:ext cx="1843777" cy="31081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3D34F42-3B95-4EB9-9A34-BF3905028CE6}"/>
                </a:ext>
              </a:extLst>
            </p:cNvPr>
            <p:cNvSpPr/>
            <p:nvPr/>
          </p:nvSpPr>
          <p:spPr>
            <a:xfrm>
              <a:off x="6544108" y="784377"/>
              <a:ext cx="39941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1600" baseline="30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0.857</a:t>
              </a:r>
            </a:p>
            <a:p>
              <a:pPr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OOB R</a:t>
              </a:r>
              <a:r>
                <a:rPr lang="en-US" sz="1600" baseline="30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0.863</a:t>
              </a:r>
              <a:r>
                <a:rPr lang="en-US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367574F-CF67-4AB4-9F71-C0F28711F401}"/>
              </a:ext>
            </a:extLst>
          </p:cNvPr>
          <p:cNvSpPr txBox="1"/>
          <p:nvPr/>
        </p:nvSpPr>
        <p:spPr>
          <a:xfrm>
            <a:off x="1419345" y="5419752"/>
            <a:ext cx="719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Results are even better when examining monthly or annual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08D47-DC50-430B-B29D-80C80988913D}"/>
              </a:ext>
            </a:extLst>
          </p:cNvPr>
          <p:cNvSpPr txBox="1"/>
          <p:nvPr/>
        </p:nvSpPr>
        <p:spPr>
          <a:xfrm>
            <a:off x="5793938" y="6396840"/>
            <a:ext cx="3350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Drew Pendergrass, in progress</a:t>
            </a:r>
          </a:p>
        </p:txBody>
      </p:sp>
    </p:spTree>
    <p:extLst>
      <p:ext uri="{BB962C8B-B14F-4D97-AF65-F5344CB8AC3E}">
        <p14:creationId xmlns:p14="http://schemas.microsoft.com/office/powerpoint/2010/main" val="82466790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8D489-32BD-4C9A-AF85-EBB9B929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95"/>
            <a:ext cx="8763000" cy="1143000"/>
          </a:xfrm>
        </p:spPr>
        <p:txBody>
          <a:bodyPr/>
          <a:lstStyle/>
          <a:p>
            <a:r>
              <a:rPr lang="en-US" dirty="0"/>
              <a:t>Daily PM</a:t>
            </a:r>
            <a:r>
              <a:rPr lang="en-US" baseline="-25000" dirty="0"/>
              <a:t>2.5</a:t>
            </a:r>
            <a:r>
              <a:rPr lang="en-US" dirty="0"/>
              <a:t> mapping at 6x6 km</a:t>
            </a:r>
            <a:r>
              <a:rPr lang="en-US" baseline="30000" dirty="0"/>
              <a:t>2</a:t>
            </a:r>
            <a:r>
              <a:rPr lang="en-US" dirty="0"/>
              <a:t> resolution from GOCI data</a:t>
            </a:r>
          </a:p>
        </p:txBody>
      </p:sp>
      <p:pic>
        <p:nvPicPr>
          <p:cNvPr id="3" name="PMmaps_lat_daynum_avgrid" descr="PMmaps_lat_daynum_avgrid">
            <a:hlinkClick r:id="" action="ppaction://media"/>
            <a:extLst>
              <a:ext uri="{FF2B5EF4-FFF2-40B4-BE49-F238E27FC236}">
                <a16:creationId xmlns:a16="http://schemas.microsoft.com/office/drawing/2014/main" id="{D0B4E806-2F34-4BBB-A219-B0B5682E7D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350" t="6821" r="10193" b="10230"/>
          <a:stretch/>
        </p:blipFill>
        <p:spPr>
          <a:xfrm>
            <a:off x="228600" y="917311"/>
            <a:ext cx="5257800" cy="5023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E4C38D-1352-4533-A2A5-FA8DD1BB55FB}"/>
              </a:ext>
            </a:extLst>
          </p:cNvPr>
          <p:cNvSpPr txBox="1"/>
          <p:nvPr/>
        </p:nvSpPr>
        <p:spPr>
          <a:xfrm>
            <a:off x="5492646" y="2286000"/>
            <a:ext cx="39561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Next step is gap filling: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</a:rPr>
              <a:t>Spatial interpolation (spline)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</a:rPr>
              <a:t>Prior information</a:t>
            </a:r>
          </a:p>
          <a:p>
            <a:pPr marL="742950" lvl="1" indent="-285750">
              <a:buFontTx/>
              <a:buChar char="-"/>
            </a:pPr>
            <a:r>
              <a:rPr lang="en-US" b="0" dirty="0">
                <a:solidFill>
                  <a:srgbClr val="FF0000"/>
                </a:solidFill>
              </a:rPr>
              <a:t>observation days</a:t>
            </a:r>
          </a:p>
          <a:p>
            <a:pPr marL="742950" lvl="1" indent="-285750">
              <a:buFontTx/>
              <a:buChar char="-"/>
            </a:pPr>
            <a:r>
              <a:rPr lang="en-US" b="0" dirty="0">
                <a:solidFill>
                  <a:srgbClr val="FF0000"/>
                </a:solidFill>
              </a:rPr>
              <a:t>chemical transport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DA2042-3009-44C5-8385-044F6A00B680}"/>
              </a:ext>
            </a:extLst>
          </p:cNvPr>
          <p:cNvSpPr txBox="1"/>
          <p:nvPr/>
        </p:nvSpPr>
        <p:spPr>
          <a:xfrm>
            <a:off x="5562600" y="639684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Drew Pendergrass, in progress</a:t>
            </a:r>
          </a:p>
        </p:txBody>
      </p:sp>
    </p:spTree>
    <p:extLst>
      <p:ext uri="{BB962C8B-B14F-4D97-AF65-F5344CB8AC3E}">
        <p14:creationId xmlns:p14="http://schemas.microsoft.com/office/powerpoint/2010/main" val="25014938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156BA-BC42-439B-91AB-DC8C6B25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of thin plate spline gap-filling for Korea</a:t>
            </a:r>
          </a:p>
        </p:txBody>
      </p:sp>
      <p:pic>
        <p:nvPicPr>
          <p:cNvPr id="3" name="PMmaps_lat_daynum_avgrid_gapfilled_korea_10daytps" descr="PMmaps_lat_daynum_avgrid_gapfilled_korea_10daytps">
            <a:hlinkClick r:id="" action="ppaction://media"/>
            <a:extLst>
              <a:ext uri="{FF2B5EF4-FFF2-40B4-BE49-F238E27FC236}">
                <a16:creationId xmlns:a16="http://schemas.microsoft.com/office/drawing/2014/main" id="{E9173791-EEB1-4034-81B5-0DB62C0D53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778" t="6933" r="11397" b="9308"/>
          <a:stretch/>
        </p:blipFill>
        <p:spPr>
          <a:xfrm>
            <a:off x="381000" y="1503254"/>
            <a:ext cx="5671820" cy="48213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D3C286-3520-4136-8B86-0EA6A83EADEC}"/>
              </a:ext>
            </a:extLst>
          </p:cNvPr>
          <p:cNvSpPr txBox="1"/>
          <p:nvPr/>
        </p:nvSpPr>
        <p:spPr>
          <a:xfrm>
            <a:off x="5562600" y="639684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Drew Pendergrass, in progress</a:t>
            </a:r>
          </a:p>
        </p:txBody>
      </p:sp>
    </p:spTree>
    <p:extLst>
      <p:ext uri="{BB962C8B-B14F-4D97-AF65-F5344CB8AC3E}">
        <p14:creationId xmlns:p14="http://schemas.microsoft.com/office/powerpoint/2010/main" val="59114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1074F-9739-4193-985E-1D4475641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mapping from GOCI data for random day in Seoul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B7591F8-8D6F-4B63-B895-52DEE906D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2" t="11662" r="13698" b="9385"/>
          <a:stretch/>
        </p:blipFill>
        <p:spPr>
          <a:xfrm>
            <a:off x="2251147" y="739727"/>
            <a:ext cx="6622906" cy="51999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0682AA-8161-44B8-B635-A6F14E34DDAF}"/>
              </a:ext>
            </a:extLst>
          </p:cNvPr>
          <p:cNvSpPr txBox="1"/>
          <p:nvPr/>
        </p:nvSpPr>
        <p:spPr>
          <a:xfrm>
            <a:off x="419100" y="5835134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High success in reproducing observed spatial patterns at 6x6 km</a:t>
            </a:r>
            <a:r>
              <a:rPr lang="en-US" b="0" baseline="30000" dirty="0"/>
              <a:t>2</a:t>
            </a:r>
            <a:r>
              <a:rPr lang="en-US" b="0" dirty="0"/>
              <a:t> resolution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17122-5751-4125-8564-D1FC35860BBB}"/>
              </a:ext>
            </a:extLst>
          </p:cNvPr>
          <p:cNvSpPr txBox="1"/>
          <p:nvPr/>
        </p:nvSpPr>
        <p:spPr>
          <a:xfrm>
            <a:off x="5562600" y="639684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Drew Pendergrass, in progress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6F6C68-D480-4A78-8B6E-933D397AE4EC}"/>
              </a:ext>
            </a:extLst>
          </p:cNvPr>
          <p:cNvSpPr txBox="1"/>
          <p:nvPr/>
        </p:nvSpPr>
        <p:spPr>
          <a:xfrm>
            <a:off x="419099" y="2667000"/>
            <a:ext cx="183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Circles are </a:t>
            </a:r>
          </a:p>
          <a:p>
            <a:r>
              <a:rPr lang="en-US" b="0" dirty="0" err="1">
                <a:solidFill>
                  <a:srgbClr val="FF0000"/>
                </a:solidFill>
              </a:rPr>
              <a:t>AirKorea</a:t>
            </a:r>
            <a:r>
              <a:rPr lang="en-US" b="0" dirty="0">
                <a:solidFill>
                  <a:srgbClr val="FF0000"/>
                </a:solidFill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362738713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EFD70-F416-4A4F-A88C-C050056AF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304800"/>
            <a:ext cx="7772400" cy="1143000"/>
          </a:xfrm>
        </p:spPr>
        <p:txBody>
          <a:bodyPr/>
          <a:lstStyle/>
          <a:p>
            <a:r>
              <a:rPr lang="en-US" dirty="0"/>
              <a:t>Other work in progress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A6778-306C-4121-80B8-FB719DADC319}"/>
              </a:ext>
            </a:extLst>
          </p:cNvPr>
          <p:cNvSpPr txBox="1"/>
          <p:nvPr/>
        </p:nvSpPr>
        <p:spPr>
          <a:xfrm>
            <a:off x="-64957" y="990600"/>
            <a:ext cx="76087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Evaluation of VOC inventories and recent trends in China and Korea using TROPOMI satellite data </a:t>
            </a:r>
            <a:r>
              <a:rPr lang="en-US" b="0" dirty="0">
                <a:solidFill>
                  <a:srgbClr val="FF0000"/>
                </a:solidFill>
              </a:rPr>
              <a:t>(Ke Li)</a:t>
            </a:r>
          </a:p>
          <a:p>
            <a:endParaRPr lang="en-US" b="0" dirty="0"/>
          </a:p>
          <a:p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New size-resolved VBS approach to model SOA in KORUS-AQ data </a:t>
            </a:r>
            <a:r>
              <a:rPr lang="en-US" b="0" dirty="0">
                <a:solidFill>
                  <a:srgbClr val="FF0000"/>
                </a:solidFill>
              </a:rPr>
              <a:t>(Jared Brewer)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/>
          </a:p>
          <a:p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Integrated analysis of surface ozone over Korea using </a:t>
            </a:r>
            <a:r>
              <a:rPr lang="en-US" b="0" dirty="0" err="1"/>
              <a:t>AirKorea</a:t>
            </a:r>
            <a:r>
              <a:rPr lang="en-US" b="0" dirty="0"/>
              <a:t>, aircraft, </a:t>
            </a:r>
            <a:r>
              <a:rPr lang="en-US" b="0" dirty="0" err="1"/>
              <a:t>sonde</a:t>
            </a:r>
            <a:r>
              <a:rPr lang="en-US" b="0" dirty="0"/>
              <a:t>, and satellite data </a:t>
            </a:r>
            <a:r>
              <a:rPr lang="en-US" b="0" dirty="0">
                <a:solidFill>
                  <a:srgbClr val="FF0000"/>
                </a:solidFill>
              </a:rPr>
              <a:t>(Nadia </a:t>
            </a:r>
            <a:r>
              <a:rPr lang="en-US" b="0" dirty="0" err="1">
                <a:solidFill>
                  <a:srgbClr val="FF0000"/>
                </a:solidFill>
              </a:rPr>
              <a:t>Colombi</a:t>
            </a:r>
            <a:r>
              <a:rPr lang="en-US" b="0" dirty="0">
                <a:solidFill>
                  <a:srgbClr val="FF0000"/>
                </a:solidFill>
              </a:rPr>
              <a:t>)</a:t>
            </a:r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WRF-GEOS-Chem simulation of Korea air quality during KORUS-AQ </a:t>
            </a:r>
            <a:r>
              <a:rPr lang="en-US" b="0" dirty="0">
                <a:solidFill>
                  <a:srgbClr val="FF0000"/>
                </a:solidFill>
              </a:rPr>
              <a:t>(Haipeng Lin)</a:t>
            </a:r>
          </a:p>
          <a:p>
            <a:endParaRPr lang="en-US" b="0" dirty="0"/>
          </a:p>
          <a:p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Sources of oxygenated VOCs during KORUS-AQ and implications for SOA formation </a:t>
            </a:r>
            <a:r>
              <a:rPr lang="en-US" b="0" dirty="0">
                <a:solidFill>
                  <a:srgbClr val="FF0000"/>
                </a:solidFill>
              </a:rPr>
              <a:t>(Ellie Beaudry)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B047A41-9119-485A-AD90-F01DD628C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5555" r="64166" b="72222"/>
          <a:stretch/>
        </p:blipFill>
        <p:spPr>
          <a:xfrm>
            <a:off x="7723057" y="587114"/>
            <a:ext cx="838200" cy="1143000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9FA7125-6E2C-427C-9080-935A27A6CF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9259" r="85833" b="50000"/>
          <a:stretch/>
        </p:blipFill>
        <p:spPr>
          <a:xfrm>
            <a:off x="7723057" y="1763842"/>
            <a:ext cx="838200" cy="1066800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B1FDE35-069B-4437-9991-45460733D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73703" r="75000" b="2593"/>
          <a:stretch/>
        </p:blipFill>
        <p:spPr>
          <a:xfrm>
            <a:off x="7723057" y="2875613"/>
            <a:ext cx="838200" cy="1219200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B022657-2A06-4391-AC8A-BB7332577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72222" r="84167" b="5555"/>
          <a:stretch/>
        </p:blipFill>
        <p:spPr>
          <a:xfrm>
            <a:off x="7734300" y="4114800"/>
            <a:ext cx="838200" cy="1143000"/>
          </a:xfrm>
          <a:prstGeom prst="rect">
            <a:avLst/>
          </a:prstGeom>
        </p:spPr>
      </p:pic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C5AD045-D393-4757-B96B-DEE9A4E55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7" t="73704" r="5833" b="8115"/>
          <a:stretch/>
        </p:blipFill>
        <p:spPr>
          <a:xfrm>
            <a:off x="7734299" y="5289029"/>
            <a:ext cx="838199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69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CF3A5-A037-423D-8553-27F5FC48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71" y="-331636"/>
            <a:ext cx="7772400" cy="1143000"/>
          </a:xfrm>
        </p:spPr>
        <p:txBody>
          <a:bodyPr/>
          <a:lstStyle/>
          <a:p>
            <a:r>
              <a:rPr lang="en-US" dirty="0"/>
              <a:t>Summary of work previously presented in interim report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971244-30D0-4DEF-ACEF-B41F32B8958C}"/>
              </a:ext>
            </a:extLst>
          </p:cNvPr>
          <p:cNvSpPr/>
          <p:nvPr/>
        </p:nvSpPr>
        <p:spPr>
          <a:xfrm>
            <a:off x="84877" y="58217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latin typeface="Source Sans Pro" panose="020B0503030403020204" pitchFamily="34" charset="0"/>
              </a:rPr>
              <a:t>1. Wang, J., J. Li, J. Ye, J. Zhao, Y. Wu, J. Hu, D. Liu, D. </a:t>
            </a:r>
            <a:r>
              <a:rPr lang="en-US" b="0" dirty="0" err="1">
                <a:latin typeface="Source Sans Pro" panose="020B0503030403020204" pitchFamily="34" charset="0"/>
              </a:rPr>
              <a:t>Nie</a:t>
            </a:r>
            <a:r>
              <a:rPr lang="en-US" b="0" dirty="0">
                <a:latin typeface="Source Sans Pro" panose="020B0503030403020204" pitchFamily="34" charset="0"/>
              </a:rPr>
              <a:t>, F. Shen, X. Huang, D. Huang, D. Ji, X. Sun, W. Xu, J. Guo, S. Song, Y. Qin, P. Liu, J.R. Turner, H.C. Lee, S. Hwang, H. Liao, S.T. Martin, Q. Zhang, M. Chen, Y. Sun, X. Ge, and D.J. Jacob, </a:t>
            </a:r>
            <a:r>
              <a:rPr lang="en-US" i="1" dirty="0">
                <a:latin typeface="Source Sans Pro" panose="020B0503030403020204" pitchFamily="34" charset="0"/>
              </a:rPr>
              <a:t>Fast sulfate formation from oxidation of SO</a:t>
            </a:r>
            <a:r>
              <a:rPr lang="en-US" i="1" baseline="-25000" dirty="0">
                <a:latin typeface="Source Sans Pro" panose="020B0503030403020204" pitchFamily="34" charset="0"/>
              </a:rPr>
              <a:t>2</a:t>
            </a:r>
            <a:r>
              <a:rPr lang="en-US" i="1" dirty="0">
                <a:latin typeface="Source Sans Pro" panose="020B0503030403020204" pitchFamily="34" charset="0"/>
              </a:rPr>
              <a:t> by NO</a:t>
            </a:r>
            <a:r>
              <a:rPr lang="en-US" i="1" baseline="-25000" dirty="0">
                <a:latin typeface="Source Sans Pro" panose="020B0503030403020204" pitchFamily="34" charset="0"/>
              </a:rPr>
              <a:t>2 </a:t>
            </a:r>
            <a:r>
              <a:rPr lang="en-US" i="1" dirty="0">
                <a:latin typeface="Source Sans Pro" panose="020B0503030403020204" pitchFamily="34" charset="0"/>
              </a:rPr>
              <a:t>and HONO observed in Beijing haze</a:t>
            </a:r>
            <a:r>
              <a:rPr lang="en-US" b="0" dirty="0">
                <a:latin typeface="Source Sans Pro" panose="020B0503030403020204" pitchFamily="34" charset="0"/>
              </a:rPr>
              <a:t>, </a:t>
            </a:r>
            <a:r>
              <a:rPr lang="en-US" b="0" u="sng" dirty="0">
                <a:latin typeface="Source Sans Pro" panose="020B0503030403020204" pitchFamily="34" charset="0"/>
              </a:rPr>
              <a:t>Nature Comm., 11</a:t>
            </a:r>
            <a:r>
              <a:rPr lang="en-US" b="0" dirty="0">
                <a:latin typeface="Source Sans Pro" panose="020B0503030403020204" pitchFamily="34" charset="0"/>
              </a:rPr>
              <a:t>, 2844, 2020.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6ED4AF-F85B-43E5-BF8A-316E082ED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457" y="1725175"/>
            <a:ext cx="6794382" cy="193403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EAAAEFB-1BFA-4D29-8EB8-0E968EC5457D}"/>
              </a:ext>
            </a:extLst>
          </p:cNvPr>
          <p:cNvSpPr/>
          <p:nvPr/>
        </p:nvSpPr>
        <p:spPr>
          <a:xfrm>
            <a:off x="176981" y="3596181"/>
            <a:ext cx="8975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latin typeface="Source Sans Pro" panose="020B0503030403020204" pitchFamily="34" charset="0"/>
              </a:rPr>
              <a:t>2. Zhai, S., D.J. Jacob, X. Wang, Z. Liu, T. Wen, V. Shah, K. Li, J. Moch, K.H. Bates, S. Song, L. Shen, Y. Zhang, G. Luo, F. Yu, Y. Sun, L. Wang, M. Qi, J. Tao, K. </a:t>
            </a:r>
            <a:r>
              <a:rPr lang="en-US" b="0" dirty="0" err="1">
                <a:latin typeface="Source Sans Pro" panose="020B0503030403020204" pitchFamily="34" charset="0"/>
              </a:rPr>
              <a:t>Gui</a:t>
            </a:r>
            <a:r>
              <a:rPr lang="en-US" b="0" dirty="0">
                <a:latin typeface="Source Sans Pro" panose="020B0503030403020204" pitchFamily="34" charset="0"/>
              </a:rPr>
              <a:t>, H. Xu, Q. Zhang, T. Zhao, H.C. Lee, H. Choi, and H. Liao, </a:t>
            </a:r>
            <a:r>
              <a:rPr lang="en-US" i="1" dirty="0">
                <a:latin typeface="Source Sans Pro" panose="020B0503030403020204" pitchFamily="34" charset="0"/>
              </a:rPr>
              <a:t>Controlling particulate nitrate pollution in China</a:t>
            </a:r>
            <a:r>
              <a:rPr lang="en-US" b="0" dirty="0">
                <a:latin typeface="Source Sans Pro" panose="020B0503030403020204" pitchFamily="34" charset="0"/>
              </a:rPr>
              <a:t>, submitted to </a:t>
            </a:r>
            <a:r>
              <a:rPr lang="en-US" b="0" u="sng" dirty="0">
                <a:latin typeface="Source Sans Pro" panose="020B0503030403020204" pitchFamily="34" charset="0"/>
              </a:rPr>
              <a:t>Nature Geoscience</a:t>
            </a:r>
            <a:r>
              <a:rPr lang="en-US" b="0" dirty="0">
                <a:latin typeface="Source Sans Pro" panose="020B0503030403020204" pitchFamily="34" charset="0"/>
              </a:rPr>
              <a:t>, 2020.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6D0A7E-D3E2-4AB7-B820-C551DAC7C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42" y="4573019"/>
            <a:ext cx="7140773" cy="230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5018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9F549-85B6-4467-A42B-61E230197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-162245"/>
            <a:ext cx="9296400" cy="1143000"/>
          </a:xfrm>
        </p:spPr>
        <p:txBody>
          <a:bodyPr/>
          <a:lstStyle/>
          <a:p>
            <a:r>
              <a:rPr lang="en-US" sz="2000" dirty="0"/>
              <a:t>Secondary organic aerosol (SOA) in Beijing winter haze </a:t>
            </a:r>
            <a:br>
              <a:rPr lang="en-US" sz="2000" dirty="0"/>
            </a:br>
            <a:r>
              <a:rPr lang="en-US" sz="2000" dirty="0"/>
              <a:t>produced by aqueous-phase oxidation of fossil fuel primary OA (FF-POA)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98F83A-AB9C-47A6-B1DB-79AB25C1E912}"/>
              </a:ext>
            </a:extLst>
          </p:cNvPr>
          <p:cNvSpPr txBox="1"/>
          <p:nvPr/>
        </p:nvSpPr>
        <p:spPr>
          <a:xfrm>
            <a:off x="2148838" y="5913294"/>
            <a:ext cx="6995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/>
              <a:t>Highly oxidized aqueous SOA (</a:t>
            </a:r>
            <a:r>
              <a:rPr lang="en-US" b="0" dirty="0" err="1"/>
              <a:t>aq</a:t>
            </a:r>
            <a:r>
              <a:rPr lang="en-US" b="0" dirty="0"/>
              <a:t>-SOA) is produced rapidly at high RH in correlation with sulfate while fossil fuel POA declines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9EFD73-19A2-44CD-963B-C986D6C6A939}"/>
              </a:ext>
            </a:extLst>
          </p:cNvPr>
          <p:cNvSpPr txBox="1"/>
          <p:nvPr/>
        </p:nvSpPr>
        <p:spPr>
          <a:xfrm>
            <a:off x="5986320" y="6538808"/>
            <a:ext cx="3876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/>
              <a:t>Wang et al., submitted to PNAS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722414-1267-4BA7-9D69-D75CBD0675E4}"/>
              </a:ext>
            </a:extLst>
          </p:cNvPr>
          <p:cNvGrpSpPr/>
          <p:nvPr/>
        </p:nvGrpSpPr>
        <p:grpSpPr>
          <a:xfrm>
            <a:off x="1317375" y="937802"/>
            <a:ext cx="8092328" cy="4941816"/>
            <a:chOff x="603644" y="698527"/>
            <a:chExt cx="8092328" cy="49418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11AA0A-BCE9-4619-818E-4167DE37E164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49" b="24896"/>
            <a:stretch/>
          </p:blipFill>
          <p:spPr bwMode="auto">
            <a:xfrm>
              <a:off x="767955" y="3729763"/>
              <a:ext cx="7455690" cy="1379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C4FE2A-CE8A-4D70-86CF-3A87EEEE7734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0" b="60706"/>
            <a:stretch/>
          </p:blipFill>
          <p:spPr bwMode="auto">
            <a:xfrm>
              <a:off x="767955" y="1288466"/>
              <a:ext cx="7455690" cy="2547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1E381B-4AA7-4202-A9EE-4BF01C2AC146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511"/>
            <a:stretch/>
          </p:blipFill>
          <p:spPr bwMode="auto">
            <a:xfrm>
              <a:off x="767955" y="4876800"/>
              <a:ext cx="7455690" cy="7635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6F69433-BB3B-4E55-825D-3FF5CCA81329}"/>
                </a:ext>
              </a:extLst>
            </p:cNvPr>
            <p:cNvSpPr/>
            <p:nvPr/>
          </p:nvSpPr>
          <p:spPr bwMode="auto">
            <a:xfrm>
              <a:off x="603644" y="1144543"/>
              <a:ext cx="832510" cy="3195094"/>
            </a:xfrm>
            <a:custGeom>
              <a:avLst/>
              <a:gdLst>
                <a:gd name="connsiteX0" fmla="*/ 30996 w 588935"/>
                <a:gd name="connsiteY0" fmla="*/ 0 h 2293749"/>
                <a:gd name="connsiteX1" fmla="*/ 402956 w 588935"/>
                <a:gd name="connsiteY1" fmla="*/ 46495 h 2293749"/>
                <a:gd name="connsiteX2" fmla="*/ 433952 w 588935"/>
                <a:gd name="connsiteY2" fmla="*/ 1518834 h 2293749"/>
                <a:gd name="connsiteX3" fmla="*/ 588935 w 588935"/>
                <a:gd name="connsiteY3" fmla="*/ 1611824 h 2293749"/>
                <a:gd name="connsiteX4" fmla="*/ 542440 w 588935"/>
                <a:gd name="connsiteY4" fmla="*/ 2293749 h 2293749"/>
                <a:gd name="connsiteX5" fmla="*/ 0 w 588935"/>
                <a:gd name="connsiteY5" fmla="*/ 2169763 h 2293749"/>
                <a:gd name="connsiteX6" fmla="*/ 30996 w 588935"/>
                <a:gd name="connsiteY6" fmla="*/ 0 h 229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8935" h="2293749">
                  <a:moveTo>
                    <a:pt x="30996" y="0"/>
                  </a:moveTo>
                  <a:lnTo>
                    <a:pt x="402956" y="46495"/>
                  </a:lnTo>
                  <a:lnTo>
                    <a:pt x="433952" y="1518834"/>
                  </a:lnTo>
                  <a:lnTo>
                    <a:pt x="588935" y="1611824"/>
                  </a:lnTo>
                  <a:lnTo>
                    <a:pt x="542440" y="2293749"/>
                  </a:lnTo>
                  <a:lnTo>
                    <a:pt x="0" y="2169763"/>
                  </a:lnTo>
                  <a:lnTo>
                    <a:pt x="30996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D11C21-B4D4-405F-AF84-E958531F469D}"/>
                </a:ext>
              </a:extLst>
            </p:cNvPr>
            <p:cNvSpPr/>
            <p:nvPr/>
          </p:nvSpPr>
          <p:spPr bwMode="auto">
            <a:xfrm>
              <a:off x="7877161" y="4048193"/>
              <a:ext cx="346484" cy="10614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93FB4F-8C05-43FD-BA85-954758188F12}"/>
                </a:ext>
              </a:extLst>
            </p:cNvPr>
            <p:cNvSpPr txBox="1"/>
            <p:nvPr/>
          </p:nvSpPr>
          <p:spPr>
            <a:xfrm flipH="1">
              <a:off x="2792603" y="959877"/>
              <a:ext cx="525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/>
                <a:t>moderate RH                   high RH        </a:t>
              </a:r>
              <a:r>
                <a:rPr lang="en-US" b="0" dirty="0">
                  <a:solidFill>
                    <a:srgbClr val="00B0F0"/>
                  </a:solidFill>
                </a:rPr>
                <a:t>cold front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8CCA42-62AA-4218-A443-34ED8930777F}"/>
                </a:ext>
              </a:extLst>
            </p:cNvPr>
            <p:cNvSpPr txBox="1"/>
            <p:nvPr/>
          </p:nvSpPr>
          <p:spPr>
            <a:xfrm flipH="1">
              <a:off x="1700810" y="698527"/>
              <a:ext cx="6995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 16-22 2016 winter haze event at Beijing IAP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C1D09D-8A50-4798-B92A-47DC183733A6}"/>
                </a:ext>
              </a:extLst>
            </p:cNvPr>
            <p:cNvSpPr txBox="1"/>
            <p:nvPr/>
          </p:nvSpPr>
          <p:spPr>
            <a:xfrm rot="16200000">
              <a:off x="142577" y="3526503"/>
              <a:ext cx="1981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/>
                <a:t>SP-AMS (</a:t>
              </a:r>
              <a:r>
                <a:rPr lang="el-GR" b="0" dirty="0"/>
                <a:t>μ</a:t>
              </a:r>
              <a:r>
                <a:rPr lang="en-US" b="0" dirty="0"/>
                <a:t>g m</a:t>
              </a:r>
              <a:r>
                <a:rPr lang="en-US" b="0" baseline="30000" dirty="0"/>
                <a:t>-3</a:t>
              </a:r>
              <a:r>
                <a:rPr lang="en-US" b="0" dirty="0"/>
                <a:t>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FE16C2-4B50-45AC-A35C-CABD23DC6BC1}"/>
              </a:ext>
            </a:extLst>
          </p:cNvPr>
          <p:cNvGrpSpPr/>
          <p:nvPr/>
        </p:nvGrpSpPr>
        <p:grpSpPr>
          <a:xfrm>
            <a:off x="390203" y="4946878"/>
            <a:ext cx="1456705" cy="1899164"/>
            <a:chOff x="74256" y="4742683"/>
            <a:chExt cx="1432744" cy="2084068"/>
          </a:xfrm>
        </p:grpSpPr>
        <p:pic>
          <p:nvPicPr>
            <p:cNvPr id="16" name="Picture 2" descr="http://acmg.seas.harvard.edu/jlaqc/images/wang_junfeng.JPG">
              <a:extLst>
                <a:ext uri="{FF2B5EF4-FFF2-40B4-BE49-F238E27FC236}">
                  <a16:creationId xmlns:a16="http://schemas.microsoft.com/office/drawing/2014/main" id="{50EFA46B-0052-4305-81A6-882F5D2054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0" r="4226"/>
            <a:stretch/>
          </p:blipFill>
          <p:spPr bwMode="auto">
            <a:xfrm>
              <a:off x="74256" y="4742683"/>
              <a:ext cx="1432744" cy="208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6AFA3E-4F35-48E6-81D1-BC30420918AD}"/>
                </a:ext>
              </a:extLst>
            </p:cNvPr>
            <p:cNvSpPr txBox="1"/>
            <p:nvPr/>
          </p:nvSpPr>
          <p:spPr>
            <a:xfrm>
              <a:off x="95509" y="6574353"/>
              <a:ext cx="1316124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45720" tIns="0" rIns="45720" bIns="0" rtlCol="0">
              <a:spAutoFit/>
            </a:bodyPr>
            <a:lstStyle/>
            <a:p>
              <a:r>
                <a:rPr lang="en-US" sz="1400" dirty="0"/>
                <a:t>Junfeng Wang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980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A5BDA-0EC1-48C7-8454-6FD56CE5F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-225877"/>
            <a:ext cx="8801100" cy="1143000"/>
          </a:xfrm>
        </p:spPr>
        <p:txBody>
          <a:bodyPr/>
          <a:lstStyle/>
          <a:p>
            <a:r>
              <a:rPr lang="en-US" dirty="0"/>
              <a:t>PAH ring-breaking: pathway for oxidation of FF-POA to </a:t>
            </a:r>
            <a:r>
              <a:rPr lang="en-US" dirty="0" err="1"/>
              <a:t>aq</a:t>
            </a:r>
            <a:r>
              <a:rPr lang="en-US" dirty="0"/>
              <a:t>-SOA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C53FC-A1E2-4F2B-A68B-ACC58F9CD3A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9" y="1066799"/>
            <a:ext cx="3482276" cy="33289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CEF2FB7-50F2-4E93-864D-0C46124C9869}"/>
              </a:ext>
            </a:extLst>
          </p:cNvPr>
          <p:cNvGrpSpPr/>
          <p:nvPr/>
        </p:nvGrpSpPr>
        <p:grpSpPr>
          <a:xfrm>
            <a:off x="4224580" y="881062"/>
            <a:ext cx="4610100" cy="3514725"/>
            <a:chOff x="3562350" y="695325"/>
            <a:chExt cx="4610100" cy="351472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BDDDB0-1B69-45D2-8B67-998AD12D63F1}"/>
                </a:ext>
              </a:extLst>
            </p:cNvPr>
            <p:cNvGrpSpPr/>
            <p:nvPr/>
          </p:nvGrpSpPr>
          <p:grpSpPr>
            <a:xfrm>
              <a:off x="3562350" y="695325"/>
              <a:ext cx="4610100" cy="3514725"/>
              <a:chOff x="4191000" y="1295400"/>
              <a:chExt cx="3879214" cy="32766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D722EBB-E946-4416-B76D-EBAD8F602C75}"/>
                  </a:ext>
                </a:extLst>
              </p:cNvPr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4438"/>
              <a:stretch/>
            </p:blipFill>
            <p:spPr bwMode="auto">
              <a:xfrm>
                <a:off x="4191000" y="1295400"/>
                <a:ext cx="3879214" cy="3276600"/>
              </a:xfrm>
              <a:prstGeom prst="rect">
                <a:avLst/>
              </a:prstGeom>
              <a:noFill/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F9FA8F2-6EEE-4824-A014-12984F9508F4}"/>
                  </a:ext>
                </a:extLst>
              </p:cNvPr>
              <p:cNvSpPr/>
              <p:nvPr/>
            </p:nvSpPr>
            <p:spPr bwMode="auto">
              <a:xfrm>
                <a:off x="4343400" y="1371600"/>
                <a:ext cx="228600" cy="304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899C120-B2DC-4B2C-AA15-0054C4B3CCF6}"/>
                </a:ext>
              </a:extLst>
            </p:cNvPr>
            <p:cNvSpPr/>
            <p:nvPr/>
          </p:nvSpPr>
          <p:spPr bwMode="auto">
            <a:xfrm>
              <a:off x="5439905" y="2092271"/>
              <a:ext cx="1921790" cy="697424"/>
            </a:xfrm>
            <a:custGeom>
              <a:avLst/>
              <a:gdLst>
                <a:gd name="connsiteX0" fmla="*/ 0 w 1921790"/>
                <a:gd name="connsiteY0" fmla="*/ 387458 h 697424"/>
                <a:gd name="connsiteX1" fmla="*/ 836909 w 1921790"/>
                <a:gd name="connsiteY1" fmla="*/ 0 h 697424"/>
                <a:gd name="connsiteX2" fmla="*/ 1038387 w 1921790"/>
                <a:gd name="connsiteY2" fmla="*/ 247973 h 697424"/>
                <a:gd name="connsiteX3" fmla="*/ 1890793 w 1921790"/>
                <a:gd name="connsiteY3" fmla="*/ 232475 h 697424"/>
                <a:gd name="connsiteX4" fmla="*/ 1921790 w 1921790"/>
                <a:gd name="connsiteY4" fmla="*/ 402956 h 697424"/>
                <a:gd name="connsiteX5" fmla="*/ 1425844 w 1921790"/>
                <a:gd name="connsiteY5" fmla="*/ 542441 h 697424"/>
                <a:gd name="connsiteX6" fmla="*/ 1317356 w 1921790"/>
                <a:gd name="connsiteY6" fmla="*/ 697424 h 697424"/>
                <a:gd name="connsiteX7" fmla="*/ 123987 w 1921790"/>
                <a:gd name="connsiteY7" fmla="*/ 681926 h 697424"/>
                <a:gd name="connsiteX8" fmla="*/ 0 w 1921790"/>
                <a:gd name="connsiteY8" fmla="*/ 387458 h 69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1790" h="697424">
                  <a:moveTo>
                    <a:pt x="0" y="387458"/>
                  </a:moveTo>
                  <a:lnTo>
                    <a:pt x="836909" y="0"/>
                  </a:lnTo>
                  <a:lnTo>
                    <a:pt x="1038387" y="247973"/>
                  </a:lnTo>
                  <a:lnTo>
                    <a:pt x="1890793" y="232475"/>
                  </a:lnTo>
                  <a:lnTo>
                    <a:pt x="1921790" y="402956"/>
                  </a:lnTo>
                  <a:lnTo>
                    <a:pt x="1425844" y="542441"/>
                  </a:lnTo>
                  <a:lnTo>
                    <a:pt x="1317356" y="697424"/>
                  </a:lnTo>
                  <a:lnTo>
                    <a:pt x="123987" y="681926"/>
                  </a:lnTo>
                  <a:lnTo>
                    <a:pt x="0" y="387458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9EC106-9742-4F60-B01C-97241EC0AB52}"/>
                </a:ext>
              </a:extLst>
            </p:cNvPr>
            <p:cNvSpPr/>
            <p:nvPr/>
          </p:nvSpPr>
          <p:spPr bwMode="auto">
            <a:xfrm>
              <a:off x="4953000" y="1371600"/>
              <a:ext cx="914400" cy="4667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0B8979-8EF8-4F6E-B3C2-897AA62CB4DA}"/>
              </a:ext>
            </a:extLst>
          </p:cNvPr>
          <p:cNvSpPr txBox="1"/>
          <p:nvPr/>
        </p:nvSpPr>
        <p:spPr>
          <a:xfrm rot="16200000">
            <a:off x="-829776" y="2185785"/>
            <a:ext cx="2438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b="0" dirty="0"/>
              <a:t>as fossil fuel POA</a:t>
            </a:r>
          </a:p>
          <a:p>
            <a:pPr algn="l"/>
            <a:endParaRPr lang="en-US" b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F52F9-945A-4FE2-B028-4893253C9C4B}"/>
              </a:ext>
            </a:extLst>
          </p:cNvPr>
          <p:cNvSpPr txBox="1"/>
          <p:nvPr/>
        </p:nvSpPr>
        <p:spPr>
          <a:xfrm>
            <a:off x="1194338" y="4005791"/>
            <a:ext cx="2209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b="0" dirty="0"/>
              <a:t>as aqueous SOA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51AA45-A280-4D0C-B8E3-535BF3D8C921}"/>
              </a:ext>
            </a:extLst>
          </p:cNvPr>
          <p:cNvSpPr txBox="1"/>
          <p:nvPr/>
        </p:nvSpPr>
        <p:spPr>
          <a:xfrm>
            <a:off x="335964" y="589459"/>
            <a:ext cx="379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PM mass fraction,</a:t>
            </a:r>
          </a:p>
          <a:p>
            <a:pPr algn="ctr"/>
            <a:r>
              <a:rPr lang="en-US" b="0" dirty="0"/>
              <a:t>16-22 December haze event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EA3DF0-8879-47DE-A675-348995AAD888}"/>
              </a:ext>
            </a:extLst>
          </p:cNvPr>
          <p:cNvSpPr txBox="1"/>
          <p:nvPr/>
        </p:nvSpPr>
        <p:spPr>
          <a:xfrm>
            <a:off x="5470095" y="743633"/>
            <a:ext cx="318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Van </a:t>
            </a:r>
            <a:r>
              <a:rPr lang="en-US" b="0" dirty="0" err="1"/>
              <a:t>Krevelen</a:t>
            </a:r>
            <a:r>
              <a:rPr lang="en-US" b="0" dirty="0"/>
              <a:t> diagram,</a:t>
            </a:r>
          </a:p>
          <a:p>
            <a:pPr algn="ctr"/>
            <a:r>
              <a:rPr lang="en-US" b="0" dirty="0"/>
              <a:t>16-22 December haze event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580A19-7D7C-49A9-9E4D-F52B2F24CD91}"/>
              </a:ext>
            </a:extLst>
          </p:cNvPr>
          <p:cNvSpPr txBox="1"/>
          <p:nvPr/>
        </p:nvSpPr>
        <p:spPr>
          <a:xfrm>
            <a:off x="393298" y="4514215"/>
            <a:ext cx="8579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dirty="0"/>
              <a:t>- 1:1 slope supports aqueous-phase oxidation of FF-POA to SOA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dirty="0"/>
              <a:t>van </a:t>
            </a:r>
            <a:r>
              <a:rPr lang="en-US" b="0" dirty="0" err="1"/>
              <a:t>Krevelen</a:t>
            </a:r>
            <a:r>
              <a:rPr lang="en-US" b="0" dirty="0"/>
              <a:t> diagram suggests ring-breaking of aromatics (PAHs) to explain increase in both O:C and H:C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dirty="0"/>
              <a:t> Results suggest that SOA PM</a:t>
            </a:r>
            <a:r>
              <a:rPr lang="en-US" b="0" baseline="-25000" dirty="0"/>
              <a:t>2.5</a:t>
            </a:r>
            <a:r>
              <a:rPr lang="en-US" b="0" dirty="0"/>
              <a:t> in winter haze can be decreased by control of POA from fossil fuel combustion – it’s not just coming from VOCs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E1615C-D7E4-4F4F-BD47-27F796DAE725}"/>
              </a:ext>
            </a:extLst>
          </p:cNvPr>
          <p:cNvSpPr txBox="1"/>
          <p:nvPr/>
        </p:nvSpPr>
        <p:spPr>
          <a:xfrm>
            <a:off x="5986320" y="6538808"/>
            <a:ext cx="3876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/>
              <a:t>Wang et al., submitted to PNAS</a:t>
            </a:r>
          </a:p>
        </p:txBody>
      </p:sp>
    </p:spTree>
    <p:extLst>
      <p:ext uri="{BB962C8B-B14F-4D97-AF65-F5344CB8AC3E}">
        <p14:creationId xmlns:p14="http://schemas.microsoft.com/office/powerpoint/2010/main" val="1031467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51422"/>
            <a:ext cx="8915400" cy="1143000"/>
          </a:xfrm>
        </p:spPr>
        <p:txBody>
          <a:bodyPr/>
          <a:lstStyle/>
          <a:p>
            <a:r>
              <a:rPr lang="en-US" dirty="0"/>
              <a:t>Unlike PM</a:t>
            </a:r>
            <a:r>
              <a:rPr lang="en-US" baseline="-25000" dirty="0"/>
              <a:t>2.5</a:t>
            </a:r>
            <a:r>
              <a:rPr lang="en-US" dirty="0"/>
              <a:t>, summer ozone pollution in China is getting worse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8957" y="924199"/>
            <a:ext cx="5882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Trends at the Ministry of Ecology and Environment sites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59947F-2911-4DCC-A4EE-A1C157B42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6787"/>
          <a:stretch/>
        </p:blipFill>
        <p:spPr>
          <a:xfrm>
            <a:off x="-5438" y="1277292"/>
            <a:ext cx="8459670" cy="2264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C0FADA-FBA1-4B59-9529-1A2A0C0FF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427"/>
          <a:stretch/>
        </p:blipFill>
        <p:spPr>
          <a:xfrm>
            <a:off x="-9993" y="3175191"/>
            <a:ext cx="8468193" cy="2223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64B42B-B5EA-432A-A0CA-34A007D17BAE}"/>
              </a:ext>
            </a:extLst>
          </p:cNvPr>
          <p:cNvSpPr txBox="1"/>
          <p:nvPr/>
        </p:nvSpPr>
        <p:spPr>
          <a:xfrm>
            <a:off x="7863839" y="2047841"/>
            <a:ext cx="1493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dirty="0"/>
              <a:t>MDA8</a:t>
            </a:r>
          </a:p>
          <a:p>
            <a:pPr algn="l"/>
            <a:r>
              <a:rPr lang="en-US" sz="2400" b="0" dirty="0"/>
              <a:t>ozone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32A0B5-3C30-4773-A44E-4AC26E603734}"/>
              </a:ext>
            </a:extLst>
          </p:cNvPr>
          <p:cNvSpPr txBox="1"/>
          <p:nvPr/>
        </p:nvSpPr>
        <p:spPr>
          <a:xfrm>
            <a:off x="7863839" y="3834001"/>
            <a:ext cx="1493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dirty="0"/>
              <a:t>PM</a:t>
            </a:r>
            <a:r>
              <a:rPr lang="en-US" sz="2400" b="0" baseline="-25000" dirty="0"/>
              <a:t>2.5</a:t>
            </a:r>
            <a:endParaRPr lang="en-US" sz="2400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9346A-846C-4D34-AA94-C7C789844BB0}"/>
              </a:ext>
            </a:extLst>
          </p:cNvPr>
          <p:cNvSpPr txBox="1"/>
          <p:nvPr/>
        </p:nvSpPr>
        <p:spPr>
          <a:xfrm>
            <a:off x="6955575" y="6412468"/>
            <a:ext cx="29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1" dirty="0"/>
              <a:t>Li et al., ACP 2020</a:t>
            </a: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2E26F2D-A3F7-4352-9595-0903E21D0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5555" r="64166" b="72222"/>
          <a:stretch/>
        </p:blipFill>
        <p:spPr>
          <a:xfrm>
            <a:off x="0" y="5195455"/>
            <a:ext cx="1219200" cy="16625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AE0D50-B586-43FF-8400-35B398248559}"/>
              </a:ext>
            </a:extLst>
          </p:cNvPr>
          <p:cNvSpPr txBox="1"/>
          <p:nvPr/>
        </p:nvSpPr>
        <p:spPr>
          <a:xfrm>
            <a:off x="304800" y="6553200"/>
            <a:ext cx="578789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0" rIns="45720" bIns="0" rtlCol="0">
            <a:spAutoFit/>
          </a:bodyPr>
          <a:lstStyle/>
          <a:p>
            <a:r>
              <a:rPr lang="en-US" sz="1400" dirty="0"/>
              <a:t>Ke Li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E0A450-F933-403D-9CA4-0DA160701355}"/>
              </a:ext>
            </a:extLst>
          </p:cNvPr>
          <p:cNvSpPr txBox="1"/>
          <p:nvPr/>
        </p:nvSpPr>
        <p:spPr>
          <a:xfrm>
            <a:off x="1392835" y="5398583"/>
            <a:ext cx="763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Most of that increase is anthropogenically driven: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PM</a:t>
            </a:r>
            <a:r>
              <a:rPr lang="en-US" b="0" baseline="-25000" dirty="0"/>
              <a:t>2.5</a:t>
            </a:r>
            <a:r>
              <a:rPr lang="en-US" b="0" dirty="0"/>
              <a:t> ↓ leads to increased radicals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NO</a:t>
            </a:r>
            <a:r>
              <a:rPr lang="en-US" b="0" baseline="-25000" dirty="0"/>
              <a:t>x</a:t>
            </a:r>
            <a:r>
              <a:rPr lang="en-US" b="0" dirty="0"/>
              <a:t> ↓ + flat VOCs drives ozone increase under VOC-limited conditions</a:t>
            </a:r>
          </a:p>
        </p:txBody>
      </p:sp>
    </p:spTree>
    <p:extLst>
      <p:ext uri="{BB962C8B-B14F-4D97-AF65-F5344CB8AC3E}">
        <p14:creationId xmlns:p14="http://schemas.microsoft.com/office/powerpoint/2010/main" val="4111653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2318D-3DB2-4648-8A7D-42557FE53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300" y="-204056"/>
            <a:ext cx="9372599" cy="1143000"/>
          </a:xfrm>
        </p:spPr>
        <p:txBody>
          <a:bodyPr/>
          <a:lstStyle/>
          <a:p>
            <a:r>
              <a:rPr lang="en-US" sz="2000" dirty="0"/>
              <a:t>COVID-19 2020 lockdown reveals fast wintertime ozone production in Beijing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116FB9-44D1-4C8A-83D2-23E7269A862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2" y="1046785"/>
            <a:ext cx="3657600" cy="434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CDB67A-474B-4881-87AF-1B0043030B9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8" t="11265" b="48464"/>
          <a:stretch/>
        </p:blipFill>
        <p:spPr>
          <a:xfrm>
            <a:off x="4229100" y="1120663"/>
            <a:ext cx="1416538" cy="1241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09649-2AC0-4630-A8BD-494F1A0E9132}"/>
              </a:ext>
            </a:extLst>
          </p:cNvPr>
          <p:cNvSpPr txBox="1"/>
          <p:nvPr/>
        </p:nvSpPr>
        <p:spPr>
          <a:xfrm>
            <a:off x="190499" y="5441198"/>
            <a:ext cx="80772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As NO</a:t>
            </a:r>
            <a:r>
              <a:rPr lang="en-US" b="0" baseline="-25000" dirty="0"/>
              <a:t>x</a:t>
            </a:r>
            <a:r>
              <a:rPr lang="en-US" b="0" dirty="0"/>
              <a:t> emissions decrease during lockdown, ozone production surges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Formaldehyde from VOCs provides the main radical source: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/>
          </a:p>
          <a:p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Emphasizes the need for VOC emission controls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513C44-1CD3-4A2E-9605-2D30BF53119D}"/>
              </a:ext>
            </a:extLst>
          </p:cNvPr>
          <p:cNvSpPr txBox="1"/>
          <p:nvPr/>
        </p:nvSpPr>
        <p:spPr>
          <a:xfrm>
            <a:off x="6493977" y="6243244"/>
            <a:ext cx="2838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  Li et al.,</a:t>
            </a:r>
          </a:p>
          <a:p>
            <a:r>
              <a:rPr lang="en-US" b="0" i="1" dirty="0"/>
              <a:t> under revision for PNAS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1892ECA-687F-4241-BD3A-2AE0586A8C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36" b="20976"/>
          <a:stretch/>
        </p:blipFill>
        <p:spPr>
          <a:xfrm>
            <a:off x="4023103" y="3989269"/>
            <a:ext cx="3132858" cy="14519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910E23-7783-4597-9B26-A2081FE00C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74" b="23169"/>
          <a:stretch/>
        </p:blipFill>
        <p:spPr>
          <a:xfrm>
            <a:off x="3927063" y="2572593"/>
            <a:ext cx="3228898" cy="14519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94B45E-7E9F-4DAC-A892-0B92C1EE40DF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8" t="52904"/>
          <a:stretch/>
        </p:blipFill>
        <p:spPr>
          <a:xfrm>
            <a:off x="5683056" y="1120663"/>
            <a:ext cx="1472905" cy="14519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26726C5-9D08-4CB2-A746-C82FD7B7D1DD}"/>
              </a:ext>
            </a:extLst>
          </p:cNvPr>
          <p:cNvSpPr txBox="1"/>
          <p:nvPr/>
        </p:nvSpPr>
        <p:spPr>
          <a:xfrm>
            <a:off x="4129859" y="762000"/>
            <a:ext cx="3026102" cy="38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before Jan 24   after Jan 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D16F97-6E1A-4805-B92E-FAFD8B96030F}"/>
              </a:ext>
            </a:extLst>
          </p:cNvPr>
          <p:cNvSpPr txBox="1"/>
          <p:nvPr/>
        </p:nvSpPr>
        <p:spPr>
          <a:xfrm>
            <a:off x="7159798" y="1294103"/>
            <a:ext cx="1984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MDA8 ozone</a:t>
            </a:r>
          </a:p>
          <a:p>
            <a:r>
              <a:rPr lang="en-US" b="0" dirty="0"/>
              <a:t> in N China Plain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14ADE6-2B6C-4F79-B681-621C1DE2C30E}"/>
              </a:ext>
            </a:extLst>
          </p:cNvPr>
          <p:cNvSpPr txBox="1"/>
          <p:nvPr/>
        </p:nvSpPr>
        <p:spPr>
          <a:xfrm>
            <a:off x="381000" y="701125"/>
            <a:ext cx="350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Beijing observations and model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3F460F-7CA6-472E-B545-BFA51DBF9D2D}"/>
              </a:ext>
            </a:extLst>
          </p:cNvPr>
          <p:cNvSpPr txBox="1"/>
          <p:nvPr/>
        </p:nvSpPr>
        <p:spPr>
          <a:xfrm>
            <a:off x="7239000" y="3048000"/>
            <a:ext cx="1347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TROPOMI NO</a:t>
            </a:r>
            <a:r>
              <a:rPr lang="en-US" b="0" baseline="-25000" dirty="0"/>
              <a:t>2</a:t>
            </a:r>
            <a:endParaRPr lang="en-US" b="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CF591C-E4C0-4516-811B-B587026B5830}"/>
              </a:ext>
            </a:extLst>
          </p:cNvPr>
          <p:cNvSpPr txBox="1"/>
          <p:nvPr/>
        </p:nvSpPr>
        <p:spPr>
          <a:xfrm>
            <a:off x="7238999" y="4201732"/>
            <a:ext cx="1347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TROPOMI HCHO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604D6-2FD9-4C1C-A8BC-F316E00BAB2A}"/>
              </a:ext>
            </a:extLst>
          </p:cNvPr>
          <p:cNvSpPr txBox="1"/>
          <p:nvPr/>
        </p:nvSpPr>
        <p:spPr>
          <a:xfrm>
            <a:off x="2582108" y="2090077"/>
            <a:ext cx="130840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MDA8 ozone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7D9695-582D-4B4E-96B4-3B621E757416}"/>
              </a:ext>
            </a:extLst>
          </p:cNvPr>
          <p:cNvSpPr txBox="1"/>
          <p:nvPr/>
        </p:nvSpPr>
        <p:spPr>
          <a:xfrm>
            <a:off x="2989735" y="2745620"/>
            <a:ext cx="130840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PM</a:t>
            </a:r>
            <a:r>
              <a:rPr lang="en-US" sz="1600" baseline="-25000" dirty="0"/>
              <a:t>2.5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0BF916-214A-43BD-B39A-42F2EAF9A553}"/>
              </a:ext>
            </a:extLst>
          </p:cNvPr>
          <p:cNvSpPr txBox="1"/>
          <p:nvPr/>
        </p:nvSpPr>
        <p:spPr>
          <a:xfrm>
            <a:off x="3048000" y="4486639"/>
            <a:ext cx="130840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PAN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C53C01-A9A5-4467-80F6-BAA83AA666EB}"/>
              </a:ext>
            </a:extLst>
          </p:cNvPr>
          <p:cNvSpPr txBox="1"/>
          <p:nvPr/>
        </p:nvSpPr>
        <p:spPr>
          <a:xfrm>
            <a:off x="572514" y="4350067"/>
            <a:ext cx="16559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Observations</a:t>
            </a:r>
          </a:p>
          <a:p>
            <a:r>
              <a:rPr lang="en-US" sz="1600" dirty="0">
                <a:solidFill>
                  <a:srgbClr val="C00000"/>
                </a:solidFill>
              </a:rPr>
              <a:t>Model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93FDFCE-6A45-4869-83F2-A644F598F7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3617" y="6096000"/>
          <a:ext cx="3638971" cy="454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8" imgW="1930320" imgH="241200" progId="Equation.DSMT4">
                  <p:embed/>
                </p:oleObj>
              </mc:Choice>
              <mc:Fallback>
                <p:oleObj name="Equation" r:id="rId8" imgW="1930320" imgH="2412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93FDFCE-6A45-4869-83F2-A644F598F7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03617" y="6096000"/>
                        <a:ext cx="3638971" cy="454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875251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7C100-939D-4D6A-BB68-C6C93306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8895" y="457200"/>
            <a:ext cx="9372600" cy="1143000"/>
          </a:xfrm>
        </p:spPr>
        <p:txBody>
          <a:bodyPr/>
          <a:lstStyle/>
          <a:p>
            <a:r>
              <a:rPr lang="en-US" sz="2200" dirty="0"/>
              <a:t>2013-2019 network data show ozone pollution spreading into winter </a:t>
            </a:r>
            <a:br>
              <a:rPr lang="en-US" sz="2200" dirty="0"/>
            </a:br>
            <a:r>
              <a:rPr lang="en-US" sz="2200" dirty="0"/>
              <a:t>as NO</a:t>
            </a:r>
            <a:r>
              <a:rPr lang="en-US" sz="2200" baseline="-25000" dirty="0"/>
              <a:t>x</a:t>
            </a:r>
            <a:r>
              <a:rPr lang="en-US" sz="2200" dirty="0"/>
              <a:t> emissions decrease but VOC emissions do not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90041-B35C-4567-B375-59085707012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78"/>
          <a:stretch/>
        </p:blipFill>
        <p:spPr>
          <a:xfrm>
            <a:off x="762000" y="3581399"/>
            <a:ext cx="7620000" cy="198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5925A4-7D36-4A82-B421-28BC1300F33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40"/>
          <a:stretch/>
        </p:blipFill>
        <p:spPr>
          <a:xfrm>
            <a:off x="762000" y="1600200"/>
            <a:ext cx="7620000" cy="1981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6A801A-E1C7-405C-A02F-BDC74A719D83}"/>
              </a:ext>
            </a:extLst>
          </p:cNvPr>
          <p:cNvSpPr txBox="1"/>
          <p:nvPr/>
        </p:nvSpPr>
        <p:spPr>
          <a:xfrm>
            <a:off x="6493977" y="6243244"/>
            <a:ext cx="2838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  Li et al.,</a:t>
            </a:r>
          </a:p>
          <a:p>
            <a:r>
              <a:rPr lang="en-US" b="0" i="1" dirty="0"/>
              <a:t> under revision for PNAS</a:t>
            </a:r>
          </a:p>
        </p:txBody>
      </p:sp>
    </p:spTree>
    <p:extLst>
      <p:ext uri="{BB962C8B-B14F-4D97-AF65-F5344CB8AC3E}">
        <p14:creationId xmlns:p14="http://schemas.microsoft.com/office/powerpoint/2010/main" val="4148998922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3C9FA-D072-4F7E-8357-85806600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32" y="-178612"/>
            <a:ext cx="8839200" cy="1143000"/>
          </a:xfrm>
        </p:spPr>
        <p:txBody>
          <a:bodyPr/>
          <a:lstStyle/>
          <a:p>
            <a:r>
              <a:rPr lang="en-US" sz="2000" dirty="0"/>
              <a:t>Using KORUS-AQ aircraft observations to relate aerosol optical depth (AOD) measured  from geostationary satellite (GOCI+AHI) to surface PM</a:t>
            </a:r>
            <a:r>
              <a:rPr lang="en-US" sz="2000" baseline="-25000" dirty="0"/>
              <a:t>2.5</a:t>
            </a:r>
            <a:endParaRPr lang="en-US" sz="2000" dirty="0"/>
          </a:p>
        </p:txBody>
      </p:sp>
      <p:pic>
        <p:nvPicPr>
          <p:cNvPr id="9" name="Picture 2" descr="shows flight tracks with altitudes &lt; 1 km of the field campaigns ...">
            <a:extLst>
              <a:ext uri="{FF2B5EF4-FFF2-40B4-BE49-F238E27FC236}">
                <a16:creationId xmlns:a16="http://schemas.microsoft.com/office/drawing/2014/main" id="{1E8222D9-1565-47F2-B30D-1B1E921DC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57156" r="61999" b="15477"/>
          <a:stretch/>
        </p:blipFill>
        <p:spPr bwMode="auto">
          <a:xfrm>
            <a:off x="1052627" y="4714282"/>
            <a:ext cx="2379863" cy="197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F387CB-F5A8-41ED-AB3B-F785FAC2FCD3}"/>
              </a:ext>
            </a:extLst>
          </p:cNvPr>
          <p:cNvSpPr txBox="1"/>
          <p:nvPr/>
        </p:nvSpPr>
        <p:spPr>
          <a:xfrm>
            <a:off x="1284329" y="631865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KORUS-AQ flights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C387C5-4E17-42F5-BE75-F6C399FB5044}"/>
              </a:ext>
            </a:extLst>
          </p:cNvPr>
          <p:cNvCxnSpPr>
            <a:cxnSpLocks/>
          </p:cNvCxnSpPr>
          <p:nvPr/>
        </p:nvCxnSpPr>
        <p:spPr bwMode="auto">
          <a:xfrm>
            <a:off x="4448068" y="6056463"/>
            <a:ext cx="18288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CE4204-5C07-4D5C-A1FB-30A96E50E82C}"/>
              </a:ext>
            </a:extLst>
          </p:cNvPr>
          <p:cNvSpPr txBox="1"/>
          <p:nvPr/>
        </p:nvSpPr>
        <p:spPr>
          <a:xfrm>
            <a:off x="5106386" y="5687131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PM</a:t>
            </a:r>
            <a:r>
              <a:rPr lang="en-US" b="0" baseline="-25000" dirty="0"/>
              <a:t>2.5</a:t>
            </a:r>
            <a:endParaRPr lang="en-US" b="0" dirty="0"/>
          </a:p>
        </p:txBody>
      </p:sp>
      <p:pic>
        <p:nvPicPr>
          <p:cNvPr id="16" name="Picture 18" descr="in00135_">
            <a:extLst>
              <a:ext uri="{FF2B5EF4-FFF2-40B4-BE49-F238E27FC236}">
                <a16:creationId xmlns:a16="http://schemas.microsoft.com/office/drawing/2014/main" id="{1F0176EF-73DD-4FCC-9CB8-592622BE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97" y="3706328"/>
            <a:ext cx="14001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EDCF11-99ED-4298-AF32-698292F8459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106386" y="2754878"/>
            <a:ext cx="1" cy="3276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triangle" w="lg" len="lg"/>
            <a:tailEnd type="triangle" w="lg" len="lg"/>
          </a:ln>
          <a:effectLst/>
        </p:spPr>
      </p:cxnSp>
      <p:pic>
        <p:nvPicPr>
          <p:cNvPr id="21" name="Picture 19" descr="bs00925_">
            <a:extLst>
              <a:ext uri="{FF2B5EF4-FFF2-40B4-BE49-F238E27FC236}">
                <a16:creationId xmlns:a16="http://schemas.microsoft.com/office/drawing/2014/main" id="{D9432BDE-C779-4F2E-A3EA-C19668644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32" y="1775107"/>
            <a:ext cx="13208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D6F265-8768-4722-B1E8-3FB68D17401C}"/>
              </a:ext>
            </a:extLst>
          </p:cNvPr>
          <p:cNvSpPr txBox="1"/>
          <p:nvPr/>
        </p:nvSpPr>
        <p:spPr>
          <a:xfrm>
            <a:off x="5585272" y="3582856"/>
            <a:ext cx="252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Aerosol concentration and extinction profiles</a:t>
            </a:r>
          </a:p>
        </p:txBody>
      </p:sp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A0E3C9E-4633-40FE-B88A-9418839890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t="26740" r="70832" b="50000"/>
          <a:stretch/>
        </p:blipFill>
        <p:spPr>
          <a:xfrm>
            <a:off x="7819444" y="4677728"/>
            <a:ext cx="1241896" cy="21665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003C56-4FB5-42E9-95B8-7FA279A0761A}"/>
              </a:ext>
            </a:extLst>
          </p:cNvPr>
          <p:cNvSpPr txBox="1"/>
          <p:nvPr/>
        </p:nvSpPr>
        <p:spPr>
          <a:xfrm>
            <a:off x="7819444" y="6571227"/>
            <a:ext cx="124189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0" rIns="45720" bIns="0" rtlCol="0">
            <a:spAutoFit/>
          </a:bodyPr>
          <a:lstStyle/>
          <a:p>
            <a:r>
              <a:rPr lang="en-US" sz="1400" dirty="0"/>
              <a:t>Shixian Zhai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808775-E641-4465-9076-793D4390F2F4}"/>
              </a:ext>
            </a:extLst>
          </p:cNvPr>
          <p:cNvSpPr txBox="1"/>
          <p:nvPr/>
        </p:nvSpPr>
        <p:spPr>
          <a:xfrm>
            <a:off x="2370584" y="668061"/>
            <a:ext cx="502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in collaboration with </a:t>
            </a:r>
            <a:r>
              <a:rPr lang="en-US" b="0" dirty="0" err="1"/>
              <a:t>Jhoon</a:t>
            </a:r>
            <a:r>
              <a:rPr lang="en-US" b="0" dirty="0"/>
              <a:t> Kim, Yonsei U.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8CDB192-30E4-4DB2-B534-70EC139E47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34" t="17504" r="49832" b="28138"/>
          <a:stretch/>
        </p:blipFill>
        <p:spPr>
          <a:xfrm>
            <a:off x="134232" y="1447799"/>
            <a:ext cx="4138707" cy="289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75193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CB5D3-5F99-458C-8437-0C2484A89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/>
              <a:t>Aerosol concentration and extinction profiles in KORUS-AQ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1899FE-7440-4681-8E06-B6DBB96FBD83}"/>
              </a:ext>
            </a:extLst>
          </p:cNvPr>
          <p:cNvPicPr/>
          <p:nvPr/>
        </p:nvPicPr>
        <p:blipFill rotWithShape="1">
          <a:blip r:embed="rId2"/>
          <a:srcRect l="6904" t="2946" r="8093" b="2151"/>
          <a:stretch/>
        </p:blipFill>
        <p:spPr bwMode="auto">
          <a:xfrm>
            <a:off x="762000" y="609600"/>
            <a:ext cx="7467600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E2C994-72FB-4DDD-A9B9-87E3883DD18C}"/>
              </a:ext>
            </a:extLst>
          </p:cNvPr>
          <p:cNvSpPr txBox="1"/>
          <p:nvPr/>
        </p:nvSpPr>
        <p:spPr>
          <a:xfrm>
            <a:off x="228600" y="5607066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Sulfate-nitrate-ammonium (SNA) aerosol dominates extinction because of its hygroscopicity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Most of the extinction is below 3 km altitude despite dust above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RH is critical for modeling extinction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B13E85-A1CD-47BB-B9E2-0171FF2E90EE}"/>
              </a:ext>
            </a:extLst>
          </p:cNvPr>
          <p:cNvSpPr txBox="1"/>
          <p:nvPr/>
        </p:nvSpPr>
        <p:spPr>
          <a:xfrm>
            <a:off x="6858000" y="6462435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Shixian Zhai, in prep.</a:t>
            </a:r>
          </a:p>
        </p:txBody>
      </p:sp>
    </p:spTree>
    <p:extLst>
      <p:ext uri="{BB962C8B-B14F-4D97-AF65-F5344CB8AC3E}">
        <p14:creationId xmlns:p14="http://schemas.microsoft.com/office/powerpoint/2010/main" val="39106495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65000"/>
            <a:lumOff val="35000"/>
          </a:schemeClr>
        </a:solidFill>
        <a:ln w="9525">
          <a:solidFill>
            <a:schemeClr val="tx1">
              <a:lumMod val="65000"/>
              <a:lumOff val="35000"/>
            </a:schemeClr>
          </a:solidFill>
        </a:ln>
      </a:spPr>
      <a:bodyPr rtlCol="0" anchor="ctr"/>
      <a:lstStyle>
        <a:defPPr algn="ctr">
          <a:defRPr sz="1400" b="0" dirty="0">
            <a:solidFill>
              <a:schemeClr val="bg1"/>
            </a:solidFill>
            <a:latin typeface="삼성긴고딕 Regular" panose="020B0600000101010101" pitchFamily="50" charset="-127"/>
            <a:ea typeface="삼성긴고딕 Regular" panose="020B0600000101010101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spcAft>
            <a:spcPts val="1200"/>
          </a:spcAft>
          <a:buClr>
            <a:srgbClr val="0000FF"/>
          </a:buClr>
          <a:buSzPct val="110000"/>
          <a:buFont typeface="Wingdings" pitchFamily="2" charset="2"/>
          <a:buChar char="§"/>
          <a:defRPr sz="1800" b="1" dirty="0" smtClean="0">
            <a:solidFill>
              <a:srgbClr val="000000"/>
            </a:solidFill>
            <a:latin typeface="맑은 고딕" pitchFamily="50" charset="-127"/>
            <a:ea typeface="맑은 고딕" pitchFamily="50" charset="-127"/>
          </a:defRPr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17973</TotalTime>
  <Words>1112</Words>
  <Application>Microsoft Office PowerPoint</Application>
  <PresentationFormat>On-screen Show (4:3)</PresentationFormat>
  <Paragraphs>126</Paragraphs>
  <Slides>16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맑은 고딕</vt:lpstr>
      <vt:lpstr>Arial</vt:lpstr>
      <vt:lpstr>Calibri</vt:lpstr>
      <vt:lpstr>Helvetica</vt:lpstr>
      <vt:lpstr>Source Sans Pro</vt:lpstr>
      <vt:lpstr>Times New Roman</vt:lpstr>
      <vt:lpstr>삼성긴고딕 Light</vt:lpstr>
      <vt:lpstr>삼성긴고딕 Medium</vt:lpstr>
      <vt:lpstr>Default Design</vt:lpstr>
      <vt:lpstr>4_Custom Design</vt:lpstr>
      <vt:lpstr>Equation</vt:lpstr>
      <vt:lpstr> Improved understanding of PM2.5 in Korea and China  through integrated modeling and analysis of satellite, aircraft, and surface observations </vt:lpstr>
      <vt:lpstr>Summary of work previously presented in interim report</vt:lpstr>
      <vt:lpstr>Secondary organic aerosol (SOA) in Beijing winter haze  produced by aqueous-phase oxidation of fossil fuel primary OA (FF-POA)</vt:lpstr>
      <vt:lpstr>PAH ring-breaking: pathway for oxidation of FF-POA to aq-SOA</vt:lpstr>
      <vt:lpstr>Unlike PM2.5, summer ozone pollution in China is getting worse</vt:lpstr>
      <vt:lpstr>COVID-19 2020 lockdown reveals fast wintertime ozone production in Beijing</vt:lpstr>
      <vt:lpstr>2013-2019 network data show ozone pollution spreading into winter  as NOx emissions decrease but VOC emissions do not</vt:lpstr>
      <vt:lpstr>Using KORUS-AQ aircraft observations to relate aerosol optical depth (AOD) measured  from geostationary satellite (GOCI+AHI) to surface PM2.5</vt:lpstr>
      <vt:lpstr>Aerosol concentration and extinction profiles in KORUS-AQ</vt:lpstr>
      <vt:lpstr>Seasonality of PM2.5 and AOD over China and Korea</vt:lpstr>
      <vt:lpstr>Using machine learning for high-resolution daily PM2.5 mapping from GOCI AOD data</vt:lpstr>
      <vt:lpstr>Evaluation of ML algorithm with independent 24h-PM2.5 data</vt:lpstr>
      <vt:lpstr>Daily PM2.5 mapping at 6x6 km2 resolution from GOCI data</vt:lpstr>
      <vt:lpstr>Demo of thin plate spline gap-filling for Korea</vt:lpstr>
      <vt:lpstr>PM2.5 mapping from GOCI data for random day in Seoul</vt:lpstr>
      <vt:lpstr>Other work in progress</vt:lpstr>
    </vt:vector>
  </TitlesOfParts>
  <Company>Harvard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J. Jacob</dc:creator>
  <cp:lastModifiedBy>Jacob, Daniel J.</cp:lastModifiedBy>
  <cp:revision>1418</cp:revision>
  <dcterms:created xsi:type="dcterms:W3CDTF">2001-08-02T17:09:44Z</dcterms:created>
  <dcterms:modified xsi:type="dcterms:W3CDTF">2020-11-09T23:26:34Z</dcterms:modified>
</cp:coreProperties>
</file>