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80" r:id="rId3"/>
    <p:sldId id="281" r:id="rId4"/>
    <p:sldId id="282" r:id="rId5"/>
    <p:sldId id="287" r:id="rId6"/>
    <p:sldId id="285" r:id="rId7"/>
    <p:sldId id="258" r:id="rId8"/>
    <p:sldId id="286" r:id="rId9"/>
    <p:sldId id="290" r:id="rId10"/>
    <p:sldId id="261" r:id="rId11"/>
    <p:sldId id="292" r:id="rId12"/>
    <p:sldId id="262" r:id="rId13"/>
    <p:sldId id="284" r:id="rId14"/>
    <p:sldId id="288" r:id="rId15"/>
    <p:sldId id="28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15"/>
    <p:restoredTop sz="89307"/>
  </p:normalViewPr>
  <p:slideViewPr>
    <p:cSldViewPr snapToGrid="0" snapToObjects="1">
      <p:cViewPr>
        <p:scale>
          <a:sx n="131" d="100"/>
          <a:sy n="131" d="100"/>
        </p:scale>
        <p:origin x="10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8E3520-4DDF-C749-B5EF-48C2ABB37CC4}" type="datetimeFigureOut">
              <a:rPr lang="en-US" smtClean="0"/>
              <a:t>8/25/20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6D5B57-9777-964A-B5F1-355CA484DC33}" type="slidenum">
              <a:rPr lang="en-US" smtClean="0"/>
              <a:t>‹#›</a:t>
            </a:fld>
            <a:endParaRPr lang="en-US"/>
          </a:p>
        </p:txBody>
      </p:sp>
    </p:spTree>
    <p:extLst>
      <p:ext uri="{BB962C8B-B14F-4D97-AF65-F5344CB8AC3E}">
        <p14:creationId xmlns:p14="http://schemas.microsoft.com/office/powerpoint/2010/main" val="381113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llections.elementascience.org/korusaq"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-Tropospheric ozone acts as a greenhouse gas and pollutant which is detrimental to human health and ecosystem productivity, and it is the main component in the formation of urban smog.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2017, ozone exposure accounted for</a:t>
            </a:r>
            <a:r>
              <a:rPr lang="en-US" b="1" dirty="0"/>
              <a:t> 427,000 </a:t>
            </a:r>
            <a:r>
              <a:rPr lang="en-US" dirty="0"/>
              <a:t>deaths  from COPD, most of which occurred in China and India (State of Global Air,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Surface ozone concentrations are increasing in many regions across the globe, with a pronounced increase in developing nations (State of Global Air, 2019). </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C57602A-33DA-0C40-A83C-B55B48E06E2A}" type="slidenum">
              <a:rPr lang="en-US" smtClean="0"/>
              <a:t>2</a:t>
            </a:fld>
            <a:endParaRPr lang="en-US"/>
          </a:p>
        </p:txBody>
      </p:sp>
    </p:spTree>
    <p:extLst>
      <p:ext uri="{BB962C8B-B14F-4D97-AF65-F5344CB8AC3E}">
        <p14:creationId xmlns:p14="http://schemas.microsoft.com/office/powerpoint/2010/main" val="3157826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Many studies have used ozone-CO correlations to constrain ozone sources and transport</a:t>
            </a:r>
          </a:p>
          <a:p>
            <a:pPr marL="171450" indent="-171450">
              <a:buFontTx/>
              <a:buChar char="-"/>
            </a:pPr>
            <a:r>
              <a:rPr lang="en-US" dirty="0"/>
              <a:t>If there is a positive relationship between CO and ozone, this means that the ozone is photochemically produced, and coming likely coming from pollution. Otherwise, it is likely coming from subsidence.</a:t>
            </a:r>
          </a:p>
          <a:p>
            <a:pPr marL="171450" indent="-171450">
              <a:buFontTx/>
              <a:buChar char="-"/>
            </a:pPr>
            <a:r>
              <a:rPr lang="en-US" dirty="0"/>
              <a:t>While the background ozone (ozone when CO levels are low)  in these plots is not too different in the model versus observations, there are a few key differences that likely contribute to the model’s ozone bias we saw in the previous plots.</a:t>
            </a:r>
          </a:p>
          <a:p>
            <a:pPr marL="171450" indent="-171450">
              <a:buFontTx/>
              <a:buChar char="-"/>
            </a:pPr>
            <a:r>
              <a:rPr lang="en-US" dirty="0"/>
              <a:t>1. The GC plots show a cluster of points where CO is very high but O3 is very low (lower than the other “background ozone” points. These points have ozone levels that are too low to be over the land, and are likely coming from points over the ocean. </a:t>
            </a:r>
          </a:p>
          <a:p>
            <a:pPr marL="171450" indent="-171450">
              <a:buFontTx/>
              <a:buChar char="-"/>
            </a:pPr>
            <a:r>
              <a:rPr lang="en-US" dirty="0"/>
              <a:t>Normally, ozone levels are expected to be very low over the ocean, however, this is a part of the world with the highest density of ships, as shown by this image of night lights. </a:t>
            </a:r>
          </a:p>
          <a:p>
            <a:pPr marL="171450" indent="-171450">
              <a:buFontTx/>
              <a:buChar char="-"/>
            </a:pPr>
            <a:r>
              <a:rPr lang="en-US" dirty="0"/>
              <a:t>Thus, it is possible that the model is underestimating the amount of ozone produced in shipping plumes.</a:t>
            </a:r>
          </a:p>
          <a:p>
            <a:pPr marL="171450" indent="-171450">
              <a:buFontTx/>
              <a:buChar char="-"/>
            </a:pPr>
            <a:r>
              <a:rPr lang="en-US" dirty="0"/>
              <a:t>-another takeaway from these plots is that ozone is produced more efficiently in Korea than China. We know this because the slopes (an indicator during the stagnant </a:t>
            </a:r>
          </a:p>
        </p:txBody>
      </p:sp>
      <p:sp>
        <p:nvSpPr>
          <p:cNvPr id="4" name="Slide Number Placeholder 3"/>
          <p:cNvSpPr>
            <a:spLocks noGrp="1"/>
          </p:cNvSpPr>
          <p:nvPr>
            <p:ph type="sldNum" sz="quarter" idx="5"/>
          </p:nvPr>
        </p:nvSpPr>
        <p:spPr/>
        <p:txBody>
          <a:bodyPr/>
          <a:lstStyle/>
          <a:p>
            <a:fld id="{0E6D5B57-9777-964A-B5F1-355CA484DC33}" type="slidenum">
              <a:rPr lang="en-US" smtClean="0"/>
              <a:t>11</a:t>
            </a:fld>
            <a:endParaRPr lang="en-US"/>
          </a:p>
        </p:txBody>
      </p:sp>
    </p:spTree>
    <p:extLst>
      <p:ext uri="{BB962C8B-B14F-4D97-AF65-F5344CB8AC3E}">
        <p14:creationId xmlns:p14="http://schemas.microsoft.com/office/powerpoint/2010/main" val="4129710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-GC shows two populations-places where o3 is very high and co is very low and vice versa.</a:t>
            </a:r>
          </a:p>
          <a:p>
            <a:r>
              <a:rPr lang="en-US" sz="1200" b="0" i="0" u="none" strike="noStrike" kern="1200" dirty="0">
                <a:solidFill>
                  <a:schemeClr val="tx1"/>
                </a:solidFill>
                <a:effectLst/>
                <a:latin typeface="+mn-lt"/>
                <a:ea typeface="+mn-ea"/>
                <a:cs typeface="+mn-cs"/>
              </a:rPr>
              <a:t>-The DC-8 does not show a region of CO being very high and ozone being low, but rather CO being high AND ozone being high.</a:t>
            </a:r>
          </a:p>
          <a:p>
            <a:r>
              <a:rPr lang="en-US" sz="1200" b="0" i="0" u="none" strike="noStrike" kern="1200" dirty="0">
                <a:solidFill>
                  <a:schemeClr val="tx1"/>
                </a:solidFill>
                <a:effectLst/>
                <a:latin typeface="+mn-lt"/>
                <a:ea typeface="+mn-ea"/>
                <a:cs typeface="+mn-cs"/>
              </a:rPr>
              <a:t>-The high values of CO are indicative of influence from the boundary layer. This means that geos-</a:t>
            </a:r>
            <a:r>
              <a:rPr lang="en-US" sz="1200" b="0" i="0" u="none" strike="noStrike" kern="1200" dirty="0" err="1">
                <a:solidFill>
                  <a:schemeClr val="tx1"/>
                </a:solidFill>
                <a:effectLst/>
                <a:latin typeface="+mn-lt"/>
                <a:ea typeface="+mn-ea"/>
                <a:cs typeface="+mn-cs"/>
              </a:rPr>
              <a:t>chem</a:t>
            </a:r>
            <a:r>
              <a:rPr lang="en-US" sz="1200" b="0" i="0" u="none" strike="noStrike" kern="1200" dirty="0">
                <a:solidFill>
                  <a:schemeClr val="tx1"/>
                </a:solidFill>
                <a:effectLst/>
                <a:latin typeface="+mn-lt"/>
                <a:ea typeface="+mn-ea"/>
                <a:cs typeface="+mn-cs"/>
              </a:rPr>
              <a:t> is not making enough ozone from pollution in the boundary layer.</a:t>
            </a:r>
            <a:endParaRPr lang="en-US" dirty="0"/>
          </a:p>
        </p:txBody>
      </p:sp>
      <p:sp>
        <p:nvSpPr>
          <p:cNvPr id="4" name="Slide Number Placeholder 3"/>
          <p:cNvSpPr>
            <a:spLocks noGrp="1"/>
          </p:cNvSpPr>
          <p:nvPr>
            <p:ph type="sldNum" sz="quarter" idx="5"/>
          </p:nvPr>
        </p:nvSpPr>
        <p:spPr/>
        <p:txBody>
          <a:bodyPr/>
          <a:lstStyle/>
          <a:p>
            <a:fld id="{0E6D5B57-9777-964A-B5F1-355CA484DC33}" type="slidenum">
              <a:rPr lang="en-US" smtClean="0"/>
              <a:t>12</a:t>
            </a:fld>
            <a:endParaRPr lang="en-US"/>
          </a:p>
        </p:txBody>
      </p:sp>
    </p:spTree>
    <p:extLst>
      <p:ext uri="{BB962C8B-B14F-4D97-AF65-F5344CB8AC3E}">
        <p14:creationId xmlns:p14="http://schemas.microsoft.com/office/powerpoint/2010/main" val="119520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a:solidFill>
                  <a:schemeClr val="tx1"/>
                </a:solidFill>
                <a:effectLst/>
                <a:latin typeface="+mn-lt"/>
                <a:ea typeface="+mn-ea"/>
                <a:cs typeface="+mn-cs"/>
              </a:rPr>
              <a:t>In the troposphere, ozone is formed via the photochemical oxidation of volatile organic compounds (VOC) and carbon monoxide (CO) in the presence of Nitrogen Oxides (NO</a:t>
            </a:r>
            <a:r>
              <a:rPr lang="en-US" sz="1200" kern="1200" baseline="-250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(Jacob, 1999).</a:t>
            </a:r>
            <a:r>
              <a:rPr lang="en-US" dirty="0">
                <a:effectLst/>
              </a:rPr>
              <a:t> </a:t>
            </a:r>
          </a:p>
          <a:p>
            <a:pPr marL="171450" indent="-171450">
              <a:buFontTx/>
              <a:buChar char="-"/>
            </a:pPr>
            <a:r>
              <a:rPr lang="en-US" dirty="0">
                <a:effectLst/>
              </a:rPr>
              <a:t>Although stringent air pollution controls have been executed in countries including Japan, Korea, and China, surface ozone has shown an increasing trend.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However, simulated O3 concentrations in Korea and East Asia have generally been underestimated in CTMs (Han et al., 2008; Kang et al., 2016), which might be due to a combination of several factors including horizontal and vertical resolutions, uncertainty in meteorological parameters, vertical mixing schemes, and chemical mechanisms (Han et al., 2008; Kang et al., 2016). </a:t>
            </a:r>
          </a:p>
          <a:p>
            <a:pPr marL="171450" indent="-171450">
              <a:buFontTx/>
              <a:buChar char="-"/>
            </a:pPr>
            <a:r>
              <a:rPr lang="en-US" dirty="0">
                <a:effectLst/>
              </a:rPr>
              <a:t>An important issue influencing efforts to reduce ozone at the surface is its abundance in the greater atmosphere above Korea. Ozone in the free troposphere over the SMA during KORUS-AQ was persistently greater than 60 </a:t>
            </a:r>
            <a:r>
              <a:rPr lang="en-US" dirty="0" err="1">
                <a:effectLst/>
              </a:rPr>
              <a:t>ppbv</a:t>
            </a:r>
            <a:r>
              <a:rPr lang="en-US" dirty="0">
                <a:effectLst/>
              </a:rPr>
              <a:t>. </a:t>
            </a:r>
          </a:p>
        </p:txBody>
      </p:sp>
      <p:sp>
        <p:nvSpPr>
          <p:cNvPr id="4" name="Slide Number Placeholder 3"/>
          <p:cNvSpPr>
            <a:spLocks noGrp="1"/>
          </p:cNvSpPr>
          <p:nvPr>
            <p:ph type="sldNum" sz="quarter" idx="5"/>
          </p:nvPr>
        </p:nvSpPr>
        <p:spPr/>
        <p:txBody>
          <a:bodyPr/>
          <a:lstStyle/>
          <a:p>
            <a:fld id="{0E6D5B57-9777-964A-B5F1-355CA484DC33}" type="slidenum">
              <a:rPr lang="en-US" smtClean="0"/>
              <a:t>3</a:t>
            </a:fld>
            <a:endParaRPr lang="en-US"/>
          </a:p>
        </p:txBody>
      </p:sp>
    </p:spTree>
    <p:extLst>
      <p:ext uri="{BB962C8B-B14F-4D97-AF65-F5344CB8AC3E}">
        <p14:creationId xmlns:p14="http://schemas.microsoft.com/office/powerpoint/2010/main" val="2772695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-Korea-United States Air Quality field study</a:t>
            </a:r>
          </a:p>
          <a:p>
            <a:r>
              <a:rPr lang="en-US" dirty="0"/>
              <a:t>-NIER (National Institute of Environmental Research)</a:t>
            </a:r>
          </a:p>
          <a:p>
            <a:r>
              <a:rPr lang="en-US" sz="1200" b="0" i="0" kern="1200" dirty="0">
                <a:solidFill>
                  <a:schemeClr val="tx1"/>
                </a:solidFill>
                <a:effectLst/>
                <a:latin typeface="+mn-lt"/>
                <a:ea typeface="+mn-ea"/>
                <a:cs typeface="+mn-cs"/>
              </a:rPr>
              <a:t>-KORUS-AQ employed a multi-perspective observing strategy including aircraft, ground sites, satellites, and models to understand the factors controlling air quality over the Seoul Metropolitan Area and across the Korean peninsula and surrounding waters. </a:t>
            </a:r>
          </a:p>
          <a:p>
            <a:r>
              <a:rPr lang="en-US" sz="1200" b="0" i="0" kern="1200" dirty="0">
                <a:solidFill>
                  <a:schemeClr val="tx1"/>
                </a:solidFill>
                <a:effectLst/>
                <a:latin typeface="+mn-lt"/>
                <a:ea typeface="+mn-ea"/>
                <a:cs typeface="+mn-cs"/>
              </a:rPr>
              <a:t>-The project also provided a testbed for future remote sensing of air quality from geostationary orbit by satellite launches planned by both nations. </a:t>
            </a:r>
          </a:p>
          <a:p>
            <a:r>
              <a:rPr lang="en-US" dirty="0">
                <a:hlinkClick r:id="rId3"/>
              </a:rPr>
              <a:t>https://collections.elementascience.org/korusaq</a:t>
            </a:r>
            <a:endParaRPr lang="en-US" dirty="0"/>
          </a:p>
        </p:txBody>
      </p:sp>
      <p:sp>
        <p:nvSpPr>
          <p:cNvPr id="4" name="Slide Number Placeholder 3"/>
          <p:cNvSpPr>
            <a:spLocks noGrp="1"/>
          </p:cNvSpPr>
          <p:nvPr>
            <p:ph type="sldNum" sz="quarter" idx="5"/>
          </p:nvPr>
        </p:nvSpPr>
        <p:spPr/>
        <p:txBody>
          <a:bodyPr/>
          <a:lstStyle/>
          <a:p>
            <a:fld id="{0E6D5B57-9777-964A-B5F1-355CA484DC33}" type="slidenum">
              <a:rPr lang="en-US" smtClean="0"/>
              <a:t>4</a:t>
            </a:fld>
            <a:endParaRPr lang="en-US"/>
          </a:p>
        </p:txBody>
      </p:sp>
    </p:spTree>
    <p:extLst>
      <p:ext uri="{BB962C8B-B14F-4D97-AF65-F5344CB8AC3E}">
        <p14:creationId xmlns:p14="http://schemas.microsoft.com/office/powerpoint/2010/main" val="1349054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point 3: “</a:t>
            </a:r>
            <a:r>
              <a:rPr lang="en-US" sz="1200" kern="1200" dirty="0">
                <a:solidFill>
                  <a:schemeClr val="tx1"/>
                </a:solidFill>
                <a:effectLst/>
                <a:latin typeface="+mn-lt"/>
                <a:ea typeface="+mn-ea"/>
                <a:cs typeface="+mn-cs"/>
              </a:rPr>
              <a:t>We will place these detailed but temporally limited observations in the context of the continuous observations from satellites and from the surface air quality network”</a:t>
            </a:r>
          </a:p>
          <a:p>
            <a:r>
              <a:rPr lang="en-US" sz="1200" kern="1200" dirty="0">
                <a:solidFill>
                  <a:schemeClr val="tx1"/>
                </a:solidFill>
                <a:effectLst/>
                <a:latin typeface="+mn-lt"/>
                <a:ea typeface="+mn-ea"/>
                <a:cs typeface="+mn-cs"/>
              </a:rPr>
              <a:t>-exploit the new GEMS geostationary satellite observations (Feb-March 2020 launch) for high-resolution mapping of PM</a:t>
            </a:r>
            <a:r>
              <a:rPr lang="en-US" sz="1200" kern="1200" baseline="-25000" dirty="0">
                <a:solidFill>
                  <a:schemeClr val="tx1"/>
                </a:solidFill>
                <a:effectLst/>
                <a:latin typeface="+mn-lt"/>
                <a:ea typeface="+mn-ea"/>
                <a:cs typeface="+mn-cs"/>
              </a:rPr>
              <a:t>2.5</a:t>
            </a:r>
            <a:r>
              <a:rPr lang="en-US" sz="1200" kern="1200" dirty="0">
                <a:solidFill>
                  <a:schemeClr val="tx1"/>
                </a:solidFill>
                <a:effectLst/>
                <a:latin typeface="+mn-lt"/>
                <a:ea typeface="+mn-ea"/>
                <a:cs typeface="+mn-cs"/>
              </a:rPr>
              <a:t> in Korea and more broadly in Eastern Asia.</a:t>
            </a:r>
            <a:r>
              <a:rPr lang="en-US"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-GEOS-</a:t>
            </a:r>
            <a:r>
              <a:rPr lang="en-US" sz="1200" kern="1200" dirty="0" err="1">
                <a:solidFill>
                  <a:schemeClr val="tx1"/>
                </a:solidFill>
                <a:effectLst/>
                <a:latin typeface="+mn-lt"/>
                <a:ea typeface="+mn-ea"/>
                <a:cs typeface="+mn-cs"/>
              </a:rPr>
              <a:t>Chem</a:t>
            </a:r>
            <a:r>
              <a:rPr lang="en-US" sz="1200" kern="1200" dirty="0">
                <a:solidFill>
                  <a:schemeClr val="tx1"/>
                </a:solidFill>
                <a:effectLst/>
                <a:latin typeface="+mn-lt"/>
                <a:ea typeface="+mn-ea"/>
                <a:cs typeface="+mn-cs"/>
              </a:rPr>
              <a:t> interpretation of GEMS observations for gases (NO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SO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formaldehyde) in terms of the implications for PM</a:t>
            </a:r>
            <a:r>
              <a:rPr lang="en-US" sz="1200" kern="1200" baseline="-25000" dirty="0">
                <a:solidFill>
                  <a:schemeClr val="tx1"/>
                </a:solidFill>
                <a:effectLst/>
                <a:latin typeface="+mn-lt"/>
                <a:ea typeface="+mn-ea"/>
                <a:cs typeface="+mn-cs"/>
              </a:rPr>
              <a:t>2.5</a:t>
            </a:r>
            <a:r>
              <a:rPr lang="en-US" sz="1200" kern="1200" dirty="0">
                <a:solidFill>
                  <a:schemeClr val="tx1"/>
                </a:solidFill>
                <a:effectLst/>
                <a:latin typeface="+mn-lt"/>
                <a:ea typeface="+mn-ea"/>
                <a:cs typeface="+mn-cs"/>
              </a:rPr>
              <a:t> composition, PM</a:t>
            </a:r>
            <a:r>
              <a:rPr lang="en-US" sz="1200" kern="1200" baseline="-25000" dirty="0">
                <a:solidFill>
                  <a:schemeClr val="tx1"/>
                </a:solidFill>
                <a:effectLst/>
                <a:latin typeface="+mn-lt"/>
                <a:ea typeface="+mn-ea"/>
                <a:cs typeface="+mn-cs"/>
              </a:rPr>
              <a:t>2.5­</a:t>
            </a:r>
            <a:r>
              <a:rPr lang="en-US" sz="1200" kern="1200" dirty="0">
                <a:solidFill>
                  <a:schemeClr val="tx1"/>
                </a:solidFill>
                <a:effectLst/>
                <a:latin typeface="+mn-lt"/>
                <a:ea typeface="+mn-ea"/>
                <a:cs typeface="+mn-cs"/>
              </a:rPr>
              <a:t> formation processes, and surface ozone. </a:t>
            </a:r>
          </a:p>
          <a:p>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0E6D5B57-9777-964A-B5F1-355CA484DC33}" type="slidenum">
              <a:rPr lang="en-US" smtClean="0"/>
              <a:t>5</a:t>
            </a:fld>
            <a:endParaRPr lang="en-US"/>
          </a:p>
        </p:txBody>
      </p:sp>
    </p:spTree>
    <p:extLst>
      <p:ext uri="{BB962C8B-B14F-4D97-AF65-F5344CB8AC3E}">
        <p14:creationId xmlns:p14="http://schemas.microsoft.com/office/powerpoint/2010/main" val="4090093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D5B57-9777-964A-B5F1-355CA484DC33}" type="slidenum">
              <a:rPr lang="en-US" smtClean="0"/>
              <a:t>6</a:t>
            </a:fld>
            <a:endParaRPr lang="en-US"/>
          </a:p>
        </p:txBody>
      </p:sp>
    </p:spTree>
    <p:extLst>
      <p:ext uri="{BB962C8B-B14F-4D97-AF65-F5344CB8AC3E}">
        <p14:creationId xmlns:p14="http://schemas.microsoft.com/office/powerpoint/2010/main" val="845670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pollution creates the greatest discrepancy with the model</a:t>
            </a:r>
          </a:p>
          <a:p>
            <a:endParaRPr lang="en-US" dirty="0"/>
          </a:p>
          <a:p>
            <a:r>
              <a:rPr lang="en-US" dirty="0"/>
              <a:t>-AIRS/OMI dense sampling mode during KORUS: </a:t>
            </a:r>
          </a:p>
          <a:p>
            <a:r>
              <a:rPr lang="en-US" dirty="0"/>
              <a:t>-</a:t>
            </a:r>
            <a:r>
              <a:rPr lang="en-US" sz="1200" b="0" i="0" kern="1200" dirty="0">
                <a:solidFill>
                  <a:schemeClr val="tx1"/>
                </a:solidFill>
                <a:effectLst/>
                <a:latin typeface="+mn-lt"/>
                <a:ea typeface="+mn-ea"/>
                <a:cs typeface="+mn-cs"/>
              </a:rPr>
              <a:t>AIRS/OMI ozone retrievals have two modes: global survey and regional mapping. The global survey mode provides profile data at nadir position along the satellite ground track, i.e., a spatiotemporal sampling identical to TES global survey mode, whereas the regional mapping mode processes all available AIRS/OMI measurements over a region, specifically in this case the Korean </a:t>
            </a:r>
            <a:r>
              <a:rPr lang="en-US" sz="1200" b="0" i="0" kern="1200" dirty="0" err="1">
                <a:solidFill>
                  <a:schemeClr val="tx1"/>
                </a:solidFill>
                <a:effectLst/>
                <a:latin typeface="+mn-lt"/>
                <a:ea typeface="+mn-ea"/>
                <a:cs typeface="+mn-cs"/>
              </a:rPr>
              <a:t>Penninsula</a:t>
            </a:r>
            <a:r>
              <a:rPr lang="en-US" sz="1200" b="0" i="0" kern="1200" dirty="0">
                <a:solidFill>
                  <a:schemeClr val="tx1"/>
                </a:solidFill>
                <a:effectLst/>
                <a:latin typeface="+mn-lt"/>
                <a:ea typeface="+mn-ea"/>
                <a:cs typeface="+mn-cs"/>
              </a:rPr>
              <a:t> during KORUS-AQ.</a:t>
            </a:r>
          </a:p>
          <a:p>
            <a:endParaRPr lang="en-US" dirty="0"/>
          </a:p>
          <a:p>
            <a:r>
              <a:rPr lang="en-US" dirty="0"/>
              <a:t>-KORUS-AQ: four synoptic periods: </a:t>
            </a:r>
            <a:r>
              <a:rPr lang="en-US" b="1" dirty="0"/>
              <a:t>dynamic, stagnant, extreme pollution, blocking.</a:t>
            </a:r>
          </a:p>
          <a:p>
            <a:r>
              <a:rPr lang="en-US" dirty="0"/>
              <a:t> (AIRS/OMI dense sampling mode not available for last one (blocking)</a:t>
            </a:r>
          </a:p>
          <a:p>
            <a:r>
              <a:rPr lang="en-US" dirty="0"/>
              <a:t>-During the stagnant period, ozone pollution in Korea is being influenced by local pollution, but in the other two periods </a:t>
            </a:r>
          </a:p>
          <a:p>
            <a:r>
              <a:rPr lang="en-US" dirty="0"/>
              <a:t>-overall bias appears to be higher for those periods influenced by pollution from China, BUT, over Korea specifically, the bias is highest when the pollution is coming from Korea</a:t>
            </a:r>
          </a:p>
          <a:p>
            <a:r>
              <a:rPr lang="en-US" dirty="0"/>
              <a:t>-the very high bias in the north is likely due to stratospheric influence (dynamic period saw a good deal of vertical mixing that would allow for this). This is unsurprising because the inability of GC to capture </a:t>
            </a:r>
            <a:r>
              <a:rPr lang="en-US" dirty="0" err="1"/>
              <a:t>strat</a:t>
            </a:r>
            <a:r>
              <a:rPr lang="en-US" dirty="0"/>
              <a:t>/trop exchange is well known.</a:t>
            </a:r>
          </a:p>
        </p:txBody>
      </p:sp>
      <p:sp>
        <p:nvSpPr>
          <p:cNvPr id="4" name="Slide Number Placeholder 3"/>
          <p:cNvSpPr>
            <a:spLocks noGrp="1"/>
          </p:cNvSpPr>
          <p:nvPr>
            <p:ph type="sldNum" sz="quarter" idx="5"/>
          </p:nvPr>
        </p:nvSpPr>
        <p:spPr/>
        <p:txBody>
          <a:bodyPr/>
          <a:lstStyle/>
          <a:p>
            <a:fld id="{C33C25A4-E33D-C140-9E88-8C7026349A4C}" type="slidenum">
              <a:rPr lang="en-US" smtClean="0"/>
              <a:t>7</a:t>
            </a:fld>
            <a:endParaRPr lang="en-US"/>
          </a:p>
        </p:txBody>
      </p:sp>
    </p:spTree>
    <p:extLst>
      <p:ext uri="{BB962C8B-B14F-4D97-AF65-F5344CB8AC3E}">
        <p14:creationId xmlns:p14="http://schemas.microsoft.com/office/powerpoint/2010/main" val="2220825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OMI overpass frequency?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Place detailed observations in context of continuous data from satellites.</a:t>
            </a:r>
          </a:p>
          <a:p>
            <a:endParaRPr lang="en-US" dirty="0"/>
          </a:p>
          <a:p>
            <a:r>
              <a:rPr lang="en-US" dirty="0"/>
              <a:t>This bias persists in all seasons. This is important, because parts of the KORUS-AQ period (late spring) occur during a time where significant downwelling of stratospheric ozone occurs in East Asia. However, as said before, the inability of CTM’s to model stratospheric/tropospheric ozone exchange in this region is well documented. If the bias only persisted in the Spring, that would be an expected result.</a:t>
            </a:r>
          </a:p>
        </p:txBody>
      </p:sp>
      <p:sp>
        <p:nvSpPr>
          <p:cNvPr id="4" name="Slide Number Placeholder 3"/>
          <p:cNvSpPr>
            <a:spLocks noGrp="1"/>
          </p:cNvSpPr>
          <p:nvPr>
            <p:ph type="sldNum" sz="quarter" idx="5"/>
          </p:nvPr>
        </p:nvSpPr>
        <p:spPr/>
        <p:txBody>
          <a:bodyPr/>
          <a:lstStyle/>
          <a:p>
            <a:fld id="{0E6D5B57-9777-964A-B5F1-355CA484DC33}" type="slidenum">
              <a:rPr lang="en-US" smtClean="0"/>
              <a:t>8</a:t>
            </a:fld>
            <a:endParaRPr lang="en-US"/>
          </a:p>
        </p:txBody>
      </p:sp>
    </p:spTree>
    <p:extLst>
      <p:ext uri="{BB962C8B-B14F-4D97-AF65-F5344CB8AC3E}">
        <p14:creationId xmlns:p14="http://schemas.microsoft.com/office/powerpoint/2010/main" val="3773398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is more than an inability to represent stratospheric/tropospheric exchange of ozone.</a:t>
            </a:r>
          </a:p>
        </p:txBody>
      </p:sp>
      <p:sp>
        <p:nvSpPr>
          <p:cNvPr id="4" name="Slide Number Placeholder 3"/>
          <p:cNvSpPr>
            <a:spLocks noGrp="1"/>
          </p:cNvSpPr>
          <p:nvPr>
            <p:ph type="sldNum" sz="quarter" idx="5"/>
          </p:nvPr>
        </p:nvSpPr>
        <p:spPr/>
        <p:txBody>
          <a:bodyPr/>
          <a:lstStyle/>
          <a:p>
            <a:fld id="{0E6D5B57-9777-964A-B5F1-355CA484DC33}" type="slidenum">
              <a:rPr lang="en-US" smtClean="0"/>
              <a:t>9</a:t>
            </a:fld>
            <a:endParaRPr lang="en-US"/>
          </a:p>
        </p:txBody>
      </p:sp>
    </p:spTree>
    <p:extLst>
      <p:ext uri="{BB962C8B-B14F-4D97-AF65-F5344CB8AC3E}">
        <p14:creationId xmlns:p14="http://schemas.microsoft.com/office/powerpoint/2010/main" val="3901529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Many studies have used ozone-CO correlations to constrain ozone sources and transport</a:t>
            </a:r>
          </a:p>
          <a:p>
            <a:pPr marL="171450" indent="-171450">
              <a:buFontTx/>
              <a:buChar char="-"/>
            </a:pPr>
            <a:r>
              <a:rPr lang="en-US" dirty="0"/>
              <a:t>If there is a positive relationship between CO and ozone, this means that the ozone is photochemically produced, and coming likely coming from pollution. Otherwise, it is likely coming from subsidence.</a:t>
            </a:r>
          </a:p>
          <a:p>
            <a:pPr marL="171450" indent="-171450">
              <a:buFontTx/>
              <a:buChar char="-"/>
            </a:pPr>
            <a:r>
              <a:rPr lang="en-US" dirty="0"/>
              <a:t>While the background ozone (ozone when CO levels are low)  in these plots is not too different in the model versus observations, there are a few key differences that likely contribute to the model’s ozone bias we saw in the previous plots.</a:t>
            </a:r>
          </a:p>
          <a:p>
            <a:pPr marL="171450" indent="-171450">
              <a:buFontTx/>
              <a:buChar char="-"/>
            </a:pPr>
            <a:r>
              <a:rPr lang="en-US" dirty="0"/>
              <a:t>1. The GC plots show a cluster of points where CO is very high but O3 is very low (lower than the other “background ozone” points. These points have ozone levels that are too low to be over the land, and are likely coming from points over the ocean. </a:t>
            </a:r>
          </a:p>
          <a:p>
            <a:pPr marL="171450" indent="-171450">
              <a:buFontTx/>
              <a:buChar char="-"/>
            </a:pPr>
            <a:r>
              <a:rPr lang="en-US" dirty="0"/>
              <a:t>Normally, ozone levels are expected to be very low over the ocean, however, this is a part of the world with the highest density of ships, as shown by this image of night lights. </a:t>
            </a:r>
          </a:p>
          <a:p>
            <a:pPr marL="171450" indent="-171450">
              <a:buFontTx/>
              <a:buChar char="-"/>
            </a:pPr>
            <a:r>
              <a:rPr lang="en-US" dirty="0"/>
              <a:t>Thus, it is possible that the model is underestimating the amount of ozone produced in shipping plumes.</a:t>
            </a:r>
          </a:p>
          <a:p>
            <a:pPr marL="171450" indent="-171450">
              <a:buFontTx/>
              <a:buChar char="-"/>
            </a:pPr>
            <a:r>
              <a:rPr lang="en-US" dirty="0"/>
              <a:t>-another takeaway from these plots is that ozone is produced more efficiently in Korea than China. We know this because the slopes (an indicator during the stagnant </a:t>
            </a:r>
          </a:p>
        </p:txBody>
      </p:sp>
      <p:sp>
        <p:nvSpPr>
          <p:cNvPr id="4" name="Slide Number Placeholder 3"/>
          <p:cNvSpPr>
            <a:spLocks noGrp="1"/>
          </p:cNvSpPr>
          <p:nvPr>
            <p:ph type="sldNum" sz="quarter" idx="5"/>
          </p:nvPr>
        </p:nvSpPr>
        <p:spPr/>
        <p:txBody>
          <a:bodyPr/>
          <a:lstStyle/>
          <a:p>
            <a:fld id="{0E6D5B57-9777-964A-B5F1-355CA484DC33}" type="slidenum">
              <a:rPr lang="en-US" smtClean="0"/>
              <a:t>10</a:t>
            </a:fld>
            <a:endParaRPr lang="en-US"/>
          </a:p>
        </p:txBody>
      </p:sp>
    </p:spTree>
    <p:extLst>
      <p:ext uri="{BB962C8B-B14F-4D97-AF65-F5344CB8AC3E}">
        <p14:creationId xmlns:p14="http://schemas.microsoft.com/office/powerpoint/2010/main" val="1919290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89021-91E5-C04D-93DD-D2237255D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54454A-90F8-5F4B-AFCF-1500B274FE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9D1582-CA65-124D-89F8-578B7E9317CC}"/>
              </a:ext>
            </a:extLst>
          </p:cNvPr>
          <p:cNvSpPr>
            <a:spLocks noGrp="1"/>
          </p:cNvSpPr>
          <p:nvPr>
            <p:ph type="dt" sz="half" idx="10"/>
          </p:nvPr>
        </p:nvSpPr>
        <p:spPr/>
        <p:txBody>
          <a:bodyPr/>
          <a:lstStyle/>
          <a:p>
            <a:fld id="{DB3E4C1C-172C-FF4E-9D94-2F789D8879BF}" type="datetimeFigureOut">
              <a:rPr lang="en-US" smtClean="0"/>
              <a:t>8/25/20</a:t>
            </a:fld>
            <a:endParaRPr lang="en-US"/>
          </a:p>
        </p:txBody>
      </p:sp>
      <p:sp>
        <p:nvSpPr>
          <p:cNvPr id="5" name="Footer Placeholder 4">
            <a:extLst>
              <a:ext uri="{FF2B5EF4-FFF2-40B4-BE49-F238E27FC236}">
                <a16:creationId xmlns:a16="http://schemas.microsoft.com/office/drawing/2014/main" id="{BDD88880-9A3E-7648-88BA-F97460B4A2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DF683-7387-8D44-856E-33CED6FCB959}"/>
              </a:ext>
            </a:extLst>
          </p:cNvPr>
          <p:cNvSpPr>
            <a:spLocks noGrp="1"/>
          </p:cNvSpPr>
          <p:nvPr>
            <p:ph type="sldNum" sz="quarter" idx="12"/>
          </p:nvPr>
        </p:nvSpPr>
        <p:spPr/>
        <p:txBody>
          <a:bodyPr/>
          <a:lstStyle/>
          <a:p>
            <a:fld id="{01D6C48E-74B8-364F-98D4-1B2D16E247BC}" type="slidenum">
              <a:rPr lang="en-US" smtClean="0"/>
              <a:t>‹#›</a:t>
            </a:fld>
            <a:endParaRPr lang="en-US"/>
          </a:p>
        </p:txBody>
      </p:sp>
    </p:spTree>
    <p:extLst>
      <p:ext uri="{BB962C8B-B14F-4D97-AF65-F5344CB8AC3E}">
        <p14:creationId xmlns:p14="http://schemas.microsoft.com/office/powerpoint/2010/main" val="4269381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F36BD-58C4-664C-9991-72FDE6FEF5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E96E34-4DD2-2848-8203-4FB6938AF33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1B0F7-6299-294A-B815-08CA8A843438}"/>
              </a:ext>
            </a:extLst>
          </p:cNvPr>
          <p:cNvSpPr>
            <a:spLocks noGrp="1"/>
          </p:cNvSpPr>
          <p:nvPr>
            <p:ph type="dt" sz="half" idx="10"/>
          </p:nvPr>
        </p:nvSpPr>
        <p:spPr/>
        <p:txBody>
          <a:bodyPr/>
          <a:lstStyle/>
          <a:p>
            <a:fld id="{DB3E4C1C-172C-FF4E-9D94-2F789D8879BF}" type="datetimeFigureOut">
              <a:rPr lang="en-US" smtClean="0"/>
              <a:t>8/25/20</a:t>
            </a:fld>
            <a:endParaRPr lang="en-US"/>
          </a:p>
        </p:txBody>
      </p:sp>
      <p:sp>
        <p:nvSpPr>
          <p:cNvPr id="5" name="Footer Placeholder 4">
            <a:extLst>
              <a:ext uri="{FF2B5EF4-FFF2-40B4-BE49-F238E27FC236}">
                <a16:creationId xmlns:a16="http://schemas.microsoft.com/office/drawing/2014/main" id="{4EA729D0-0582-2A48-914B-56B5771C0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34D5D5-0D29-9743-BCC6-87BE1A64F596}"/>
              </a:ext>
            </a:extLst>
          </p:cNvPr>
          <p:cNvSpPr>
            <a:spLocks noGrp="1"/>
          </p:cNvSpPr>
          <p:nvPr>
            <p:ph type="sldNum" sz="quarter" idx="12"/>
          </p:nvPr>
        </p:nvSpPr>
        <p:spPr/>
        <p:txBody>
          <a:bodyPr/>
          <a:lstStyle/>
          <a:p>
            <a:fld id="{01D6C48E-74B8-364F-98D4-1B2D16E247BC}" type="slidenum">
              <a:rPr lang="en-US" smtClean="0"/>
              <a:t>‹#›</a:t>
            </a:fld>
            <a:endParaRPr lang="en-US"/>
          </a:p>
        </p:txBody>
      </p:sp>
    </p:spTree>
    <p:extLst>
      <p:ext uri="{BB962C8B-B14F-4D97-AF65-F5344CB8AC3E}">
        <p14:creationId xmlns:p14="http://schemas.microsoft.com/office/powerpoint/2010/main" val="2631190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FA8B47-2C3E-8842-A171-19B8D4AF21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478A12-2DED-4647-A63E-394D2B86D0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6C6171-83AD-1E46-944F-48E0259C0E3A}"/>
              </a:ext>
            </a:extLst>
          </p:cNvPr>
          <p:cNvSpPr>
            <a:spLocks noGrp="1"/>
          </p:cNvSpPr>
          <p:nvPr>
            <p:ph type="dt" sz="half" idx="10"/>
          </p:nvPr>
        </p:nvSpPr>
        <p:spPr/>
        <p:txBody>
          <a:bodyPr/>
          <a:lstStyle/>
          <a:p>
            <a:fld id="{DB3E4C1C-172C-FF4E-9D94-2F789D8879BF}" type="datetimeFigureOut">
              <a:rPr lang="en-US" smtClean="0"/>
              <a:t>8/25/20</a:t>
            </a:fld>
            <a:endParaRPr lang="en-US"/>
          </a:p>
        </p:txBody>
      </p:sp>
      <p:sp>
        <p:nvSpPr>
          <p:cNvPr id="5" name="Footer Placeholder 4">
            <a:extLst>
              <a:ext uri="{FF2B5EF4-FFF2-40B4-BE49-F238E27FC236}">
                <a16:creationId xmlns:a16="http://schemas.microsoft.com/office/drawing/2014/main" id="{2F5755BE-335E-5A47-A187-57BC1C68AB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E1C5AB-334F-F044-B9EF-4416E116F5EC}"/>
              </a:ext>
            </a:extLst>
          </p:cNvPr>
          <p:cNvSpPr>
            <a:spLocks noGrp="1"/>
          </p:cNvSpPr>
          <p:nvPr>
            <p:ph type="sldNum" sz="quarter" idx="12"/>
          </p:nvPr>
        </p:nvSpPr>
        <p:spPr/>
        <p:txBody>
          <a:bodyPr/>
          <a:lstStyle/>
          <a:p>
            <a:fld id="{01D6C48E-74B8-364F-98D4-1B2D16E247BC}" type="slidenum">
              <a:rPr lang="en-US" smtClean="0"/>
              <a:t>‹#›</a:t>
            </a:fld>
            <a:endParaRPr lang="en-US"/>
          </a:p>
        </p:txBody>
      </p:sp>
    </p:spTree>
    <p:extLst>
      <p:ext uri="{BB962C8B-B14F-4D97-AF65-F5344CB8AC3E}">
        <p14:creationId xmlns:p14="http://schemas.microsoft.com/office/powerpoint/2010/main" val="3138462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244-5889-F74C-9C87-564B194970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D04826-EC74-794D-9367-0E428961729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C84DF2-4A10-CB4C-93F7-2E7389AEDD26}"/>
              </a:ext>
            </a:extLst>
          </p:cNvPr>
          <p:cNvSpPr>
            <a:spLocks noGrp="1"/>
          </p:cNvSpPr>
          <p:nvPr>
            <p:ph type="dt" sz="half" idx="10"/>
          </p:nvPr>
        </p:nvSpPr>
        <p:spPr/>
        <p:txBody>
          <a:bodyPr/>
          <a:lstStyle/>
          <a:p>
            <a:fld id="{DB3E4C1C-172C-FF4E-9D94-2F789D8879BF}" type="datetimeFigureOut">
              <a:rPr lang="en-US" smtClean="0"/>
              <a:t>8/25/20</a:t>
            </a:fld>
            <a:endParaRPr lang="en-US"/>
          </a:p>
        </p:txBody>
      </p:sp>
      <p:sp>
        <p:nvSpPr>
          <p:cNvPr id="5" name="Footer Placeholder 4">
            <a:extLst>
              <a:ext uri="{FF2B5EF4-FFF2-40B4-BE49-F238E27FC236}">
                <a16:creationId xmlns:a16="http://schemas.microsoft.com/office/drawing/2014/main" id="{F93E5F62-166C-F048-9E9A-962E49DEB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C4993-3AB8-1845-A94A-972760BA93BD}"/>
              </a:ext>
            </a:extLst>
          </p:cNvPr>
          <p:cNvSpPr>
            <a:spLocks noGrp="1"/>
          </p:cNvSpPr>
          <p:nvPr>
            <p:ph type="sldNum" sz="quarter" idx="12"/>
          </p:nvPr>
        </p:nvSpPr>
        <p:spPr/>
        <p:txBody>
          <a:bodyPr/>
          <a:lstStyle/>
          <a:p>
            <a:fld id="{01D6C48E-74B8-364F-98D4-1B2D16E247BC}" type="slidenum">
              <a:rPr lang="en-US" smtClean="0"/>
              <a:t>‹#›</a:t>
            </a:fld>
            <a:endParaRPr lang="en-US"/>
          </a:p>
        </p:txBody>
      </p:sp>
    </p:spTree>
    <p:extLst>
      <p:ext uri="{BB962C8B-B14F-4D97-AF65-F5344CB8AC3E}">
        <p14:creationId xmlns:p14="http://schemas.microsoft.com/office/powerpoint/2010/main" val="285987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375F-09B3-904B-B3EB-9A0228A93E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67918C-0AE3-DE4F-BA7F-619313C9B5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D5B0ED-33A2-EC4B-8919-ACC492FF7FAD}"/>
              </a:ext>
            </a:extLst>
          </p:cNvPr>
          <p:cNvSpPr>
            <a:spLocks noGrp="1"/>
          </p:cNvSpPr>
          <p:nvPr>
            <p:ph type="dt" sz="half" idx="10"/>
          </p:nvPr>
        </p:nvSpPr>
        <p:spPr/>
        <p:txBody>
          <a:bodyPr/>
          <a:lstStyle/>
          <a:p>
            <a:fld id="{DB3E4C1C-172C-FF4E-9D94-2F789D8879BF}" type="datetimeFigureOut">
              <a:rPr lang="en-US" smtClean="0"/>
              <a:t>8/25/20</a:t>
            </a:fld>
            <a:endParaRPr lang="en-US"/>
          </a:p>
        </p:txBody>
      </p:sp>
      <p:sp>
        <p:nvSpPr>
          <p:cNvPr id="5" name="Footer Placeholder 4">
            <a:extLst>
              <a:ext uri="{FF2B5EF4-FFF2-40B4-BE49-F238E27FC236}">
                <a16:creationId xmlns:a16="http://schemas.microsoft.com/office/drawing/2014/main" id="{AB1884DE-25F8-6746-96BC-98E8AA41CD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F91EA-EC66-2940-A7EB-477528BC4CE1}"/>
              </a:ext>
            </a:extLst>
          </p:cNvPr>
          <p:cNvSpPr>
            <a:spLocks noGrp="1"/>
          </p:cNvSpPr>
          <p:nvPr>
            <p:ph type="sldNum" sz="quarter" idx="12"/>
          </p:nvPr>
        </p:nvSpPr>
        <p:spPr/>
        <p:txBody>
          <a:bodyPr/>
          <a:lstStyle/>
          <a:p>
            <a:fld id="{01D6C48E-74B8-364F-98D4-1B2D16E247BC}" type="slidenum">
              <a:rPr lang="en-US" smtClean="0"/>
              <a:t>‹#›</a:t>
            </a:fld>
            <a:endParaRPr lang="en-US"/>
          </a:p>
        </p:txBody>
      </p:sp>
    </p:spTree>
    <p:extLst>
      <p:ext uri="{BB962C8B-B14F-4D97-AF65-F5344CB8AC3E}">
        <p14:creationId xmlns:p14="http://schemas.microsoft.com/office/powerpoint/2010/main" val="1946601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3564-DEBC-8445-BA42-E9AA6301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5FBA09-0777-7C4F-A50F-37A892E28BA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B4F512-35CC-274E-994E-42C9E2A6EC3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92575F-42DB-BA4D-95EC-E770DF32FFEB}"/>
              </a:ext>
            </a:extLst>
          </p:cNvPr>
          <p:cNvSpPr>
            <a:spLocks noGrp="1"/>
          </p:cNvSpPr>
          <p:nvPr>
            <p:ph type="dt" sz="half" idx="10"/>
          </p:nvPr>
        </p:nvSpPr>
        <p:spPr/>
        <p:txBody>
          <a:bodyPr/>
          <a:lstStyle/>
          <a:p>
            <a:fld id="{DB3E4C1C-172C-FF4E-9D94-2F789D8879BF}" type="datetimeFigureOut">
              <a:rPr lang="en-US" smtClean="0"/>
              <a:t>8/25/20</a:t>
            </a:fld>
            <a:endParaRPr lang="en-US"/>
          </a:p>
        </p:txBody>
      </p:sp>
      <p:sp>
        <p:nvSpPr>
          <p:cNvPr id="6" name="Footer Placeholder 5">
            <a:extLst>
              <a:ext uri="{FF2B5EF4-FFF2-40B4-BE49-F238E27FC236}">
                <a16:creationId xmlns:a16="http://schemas.microsoft.com/office/drawing/2014/main" id="{260D983B-778A-9244-837E-FF1238D6F5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EB6FDD-3FBD-634E-B51E-B92D1D9F3BEC}"/>
              </a:ext>
            </a:extLst>
          </p:cNvPr>
          <p:cNvSpPr>
            <a:spLocks noGrp="1"/>
          </p:cNvSpPr>
          <p:nvPr>
            <p:ph type="sldNum" sz="quarter" idx="12"/>
          </p:nvPr>
        </p:nvSpPr>
        <p:spPr/>
        <p:txBody>
          <a:bodyPr/>
          <a:lstStyle/>
          <a:p>
            <a:fld id="{01D6C48E-74B8-364F-98D4-1B2D16E247BC}" type="slidenum">
              <a:rPr lang="en-US" smtClean="0"/>
              <a:t>‹#›</a:t>
            </a:fld>
            <a:endParaRPr lang="en-US"/>
          </a:p>
        </p:txBody>
      </p:sp>
    </p:spTree>
    <p:extLst>
      <p:ext uri="{BB962C8B-B14F-4D97-AF65-F5344CB8AC3E}">
        <p14:creationId xmlns:p14="http://schemas.microsoft.com/office/powerpoint/2010/main" val="80508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D6AC8-64CF-E649-A2DF-5C4D2F2871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A849E0-D4C6-D14C-AB06-AFF0378C31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40BC777-6BFA-2141-B839-C89FE39109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DA0E39-48CC-B348-AA3F-966E59A3F8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6C9F8E-2401-BD4F-A1B8-0F4253CFE91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675AC4-9546-4E45-96E9-EE5EF4ECEFA2}"/>
              </a:ext>
            </a:extLst>
          </p:cNvPr>
          <p:cNvSpPr>
            <a:spLocks noGrp="1"/>
          </p:cNvSpPr>
          <p:nvPr>
            <p:ph type="dt" sz="half" idx="10"/>
          </p:nvPr>
        </p:nvSpPr>
        <p:spPr/>
        <p:txBody>
          <a:bodyPr/>
          <a:lstStyle/>
          <a:p>
            <a:fld id="{DB3E4C1C-172C-FF4E-9D94-2F789D8879BF}" type="datetimeFigureOut">
              <a:rPr lang="en-US" smtClean="0"/>
              <a:t>8/25/20</a:t>
            </a:fld>
            <a:endParaRPr lang="en-US"/>
          </a:p>
        </p:txBody>
      </p:sp>
      <p:sp>
        <p:nvSpPr>
          <p:cNvPr id="8" name="Footer Placeholder 7">
            <a:extLst>
              <a:ext uri="{FF2B5EF4-FFF2-40B4-BE49-F238E27FC236}">
                <a16:creationId xmlns:a16="http://schemas.microsoft.com/office/drawing/2014/main" id="{0D676E22-DFB1-D941-BCA0-8996EE0394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D4253E-9807-4340-AE38-9ABBD2AFD83B}"/>
              </a:ext>
            </a:extLst>
          </p:cNvPr>
          <p:cNvSpPr>
            <a:spLocks noGrp="1"/>
          </p:cNvSpPr>
          <p:nvPr>
            <p:ph type="sldNum" sz="quarter" idx="12"/>
          </p:nvPr>
        </p:nvSpPr>
        <p:spPr/>
        <p:txBody>
          <a:bodyPr/>
          <a:lstStyle/>
          <a:p>
            <a:fld id="{01D6C48E-74B8-364F-98D4-1B2D16E247BC}" type="slidenum">
              <a:rPr lang="en-US" smtClean="0"/>
              <a:t>‹#›</a:t>
            </a:fld>
            <a:endParaRPr lang="en-US"/>
          </a:p>
        </p:txBody>
      </p:sp>
    </p:spTree>
    <p:extLst>
      <p:ext uri="{BB962C8B-B14F-4D97-AF65-F5344CB8AC3E}">
        <p14:creationId xmlns:p14="http://schemas.microsoft.com/office/powerpoint/2010/main" val="294148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AE6B-94AE-4647-B66E-D9601CB6AC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4E7759-0129-9F4A-8ED4-1AA91E9A4BA3}"/>
              </a:ext>
            </a:extLst>
          </p:cNvPr>
          <p:cNvSpPr>
            <a:spLocks noGrp="1"/>
          </p:cNvSpPr>
          <p:nvPr>
            <p:ph type="dt" sz="half" idx="10"/>
          </p:nvPr>
        </p:nvSpPr>
        <p:spPr/>
        <p:txBody>
          <a:bodyPr/>
          <a:lstStyle/>
          <a:p>
            <a:fld id="{DB3E4C1C-172C-FF4E-9D94-2F789D8879BF}" type="datetimeFigureOut">
              <a:rPr lang="en-US" smtClean="0"/>
              <a:t>8/25/20</a:t>
            </a:fld>
            <a:endParaRPr lang="en-US"/>
          </a:p>
        </p:txBody>
      </p:sp>
      <p:sp>
        <p:nvSpPr>
          <p:cNvPr id="4" name="Footer Placeholder 3">
            <a:extLst>
              <a:ext uri="{FF2B5EF4-FFF2-40B4-BE49-F238E27FC236}">
                <a16:creationId xmlns:a16="http://schemas.microsoft.com/office/drawing/2014/main" id="{9ED605F9-327C-C644-B14E-569ED052A7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F266B4-5B27-D140-8722-F461ECBBF53C}"/>
              </a:ext>
            </a:extLst>
          </p:cNvPr>
          <p:cNvSpPr>
            <a:spLocks noGrp="1"/>
          </p:cNvSpPr>
          <p:nvPr>
            <p:ph type="sldNum" sz="quarter" idx="12"/>
          </p:nvPr>
        </p:nvSpPr>
        <p:spPr/>
        <p:txBody>
          <a:bodyPr/>
          <a:lstStyle/>
          <a:p>
            <a:fld id="{01D6C48E-74B8-364F-98D4-1B2D16E247BC}" type="slidenum">
              <a:rPr lang="en-US" smtClean="0"/>
              <a:t>‹#›</a:t>
            </a:fld>
            <a:endParaRPr lang="en-US"/>
          </a:p>
        </p:txBody>
      </p:sp>
    </p:spTree>
    <p:extLst>
      <p:ext uri="{BB962C8B-B14F-4D97-AF65-F5344CB8AC3E}">
        <p14:creationId xmlns:p14="http://schemas.microsoft.com/office/powerpoint/2010/main" val="2099036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868809-1D9A-6247-9C1E-FC6BB298536F}"/>
              </a:ext>
            </a:extLst>
          </p:cNvPr>
          <p:cNvSpPr>
            <a:spLocks noGrp="1"/>
          </p:cNvSpPr>
          <p:nvPr>
            <p:ph type="dt" sz="half" idx="10"/>
          </p:nvPr>
        </p:nvSpPr>
        <p:spPr/>
        <p:txBody>
          <a:bodyPr/>
          <a:lstStyle/>
          <a:p>
            <a:fld id="{DB3E4C1C-172C-FF4E-9D94-2F789D8879BF}" type="datetimeFigureOut">
              <a:rPr lang="en-US" smtClean="0"/>
              <a:t>8/25/20</a:t>
            </a:fld>
            <a:endParaRPr lang="en-US"/>
          </a:p>
        </p:txBody>
      </p:sp>
      <p:sp>
        <p:nvSpPr>
          <p:cNvPr id="3" name="Footer Placeholder 2">
            <a:extLst>
              <a:ext uri="{FF2B5EF4-FFF2-40B4-BE49-F238E27FC236}">
                <a16:creationId xmlns:a16="http://schemas.microsoft.com/office/drawing/2014/main" id="{164E24AE-F523-1D4F-9B1E-857AC7FDF7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26DA4F-F4B8-F14E-B1AA-4A66DB39D46D}"/>
              </a:ext>
            </a:extLst>
          </p:cNvPr>
          <p:cNvSpPr>
            <a:spLocks noGrp="1"/>
          </p:cNvSpPr>
          <p:nvPr>
            <p:ph type="sldNum" sz="quarter" idx="12"/>
          </p:nvPr>
        </p:nvSpPr>
        <p:spPr/>
        <p:txBody>
          <a:bodyPr/>
          <a:lstStyle/>
          <a:p>
            <a:fld id="{01D6C48E-74B8-364F-98D4-1B2D16E247BC}" type="slidenum">
              <a:rPr lang="en-US" smtClean="0"/>
              <a:t>‹#›</a:t>
            </a:fld>
            <a:endParaRPr lang="en-US"/>
          </a:p>
        </p:txBody>
      </p:sp>
    </p:spTree>
    <p:extLst>
      <p:ext uri="{BB962C8B-B14F-4D97-AF65-F5344CB8AC3E}">
        <p14:creationId xmlns:p14="http://schemas.microsoft.com/office/powerpoint/2010/main" val="979424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A8FA1-5C5F-A640-BF33-0900F44F1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DC7344-BB38-FE4D-AD4A-71B16FCE86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9A1DFE-12DA-A04B-9506-C2E0F964AC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28BD43-C9FD-C443-9550-53E803B6D7DF}"/>
              </a:ext>
            </a:extLst>
          </p:cNvPr>
          <p:cNvSpPr>
            <a:spLocks noGrp="1"/>
          </p:cNvSpPr>
          <p:nvPr>
            <p:ph type="dt" sz="half" idx="10"/>
          </p:nvPr>
        </p:nvSpPr>
        <p:spPr/>
        <p:txBody>
          <a:bodyPr/>
          <a:lstStyle/>
          <a:p>
            <a:fld id="{DB3E4C1C-172C-FF4E-9D94-2F789D8879BF}" type="datetimeFigureOut">
              <a:rPr lang="en-US" smtClean="0"/>
              <a:t>8/25/20</a:t>
            </a:fld>
            <a:endParaRPr lang="en-US"/>
          </a:p>
        </p:txBody>
      </p:sp>
      <p:sp>
        <p:nvSpPr>
          <p:cNvPr id="6" name="Footer Placeholder 5">
            <a:extLst>
              <a:ext uri="{FF2B5EF4-FFF2-40B4-BE49-F238E27FC236}">
                <a16:creationId xmlns:a16="http://schemas.microsoft.com/office/drawing/2014/main" id="{8BB1961D-88EF-FA49-B99F-8C8A115978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97419C-6A67-9D45-9C41-0CD68C87DFF7}"/>
              </a:ext>
            </a:extLst>
          </p:cNvPr>
          <p:cNvSpPr>
            <a:spLocks noGrp="1"/>
          </p:cNvSpPr>
          <p:nvPr>
            <p:ph type="sldNum" sz="quarter" idx="12"/>
          </p:nvPr>
        </p:nvSpPr>
        <p:spPr/>
        <p:txBody>
          <a:bodyPr/>
          <a:lstStyle/>
          <a:p>
            <a:fld id="{01D6C48E-74B8-364F-98D4-1B2D16E247BC}" type="slidenum">
              <a:rPr lang="en-US" smtClean="0"/>
              <a:t>‹#›</a:t>
            </a:fld>
            <a:endParaRPr lang="en-US"/>
          </a:p>
        </p:txBody>
      </p:sp>
    </p:spTree>
    <p:extLst>
      <p:ext uri="{BB962C8B-B14F-4D97-AF65-F5344CB8AC3E}">
        <p14:creationId xmlns:p14="http://schemas.microsoft.com/office/powerpoint/2010/main" val="4260862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73DB2-8A4D-7749-9F70-5D9463A37A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9AB987-1A71-A349-832B-173FA5821E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96841F-35C1-4A48-9AC8-0A56848306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DF562C-828C-A441-A651-0154DF96BB0C}"/>
              </a:ext>
            </a:extLst>
          </p:cNvPr>
          <p:cNvSpPr>
            <a:spLocks noGrp="1"/>
          </p:cNvSpPr>
          <p:nvPr>
            <p:ph type="dt" sz="half" idx="10"/>
          </p:nvPr>
        </p:nvSpPr>
        <p:spPr/>
        <p:txBody>
          <a:bodyPr/>
          <a:lstStyle/>
          <a:p>
            <a:fld id="{DB3E4C1C-172C-FF4E-9D94-2F789D8879BF}" type="datetimeFigureOut">
              <a:rPr lang="en-US" smtClean="0"/>
              <a:t>8/25/20</a:t>
            </a:fld>
            <a:endParaRPr lang="en-US"/>
          </a:p>
        </p:txBody>
      </p:sp>
      <p:sp>
        <p:nvSpPr>
          <p:cNvPr id="6" name="Footer Placeholder 5">
            <a:extLst>
              <a:ext uri="{FF2B5EF4-FFF2-40B4-BE49-F238E27FC236}">
                <a16:creationId xmlns:a16="http://schemas.microsoft.com/office/drawing/2014/main" id="{52445508-2D07-A445-9253-5D86338E0C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A13C95-2C79-584E-83E4-F8B7E07E2B14}"/>
              </a:ext>
            </a:extLst>
          </p:cNvPr>
          <p:cNvSpPr>
            <a:spLocks noGrp="1"/>
          </p:cNvSpPr>
          <p:nvPr>
            <p:ph type="sldNum" sz="quarter" idx="12"/>
          </p:nvPr>
        </p:nvSpPr>
        <p:spPr/>
        <p:txBody>
          <a:bodyPr/>
          <a:lstStyle/>
          <a:p>
            <a:fld id="{01D6C48E-74B8-364F-98D4-1B2D16E247BC}" type="slidenum">
              <a:rPr lang="en-US" smtClean="0"/>
              <a:t>‹#›</a:t>
            </a:fld>
            <a:endParaRPr lang="en-US"/>
          </a:p>
        </p:txBody>
      </p:sp>
    </p:spTree>
    <p:extLst>
      <p:ext uri="{BB962C8B-B14F-4D97-AF65-F5344CB8AC3E}">
        <p14:creationId xmlns:p14="http://schemas.microsoft.com/office/powerpoint/2010/main" val="3137271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8D4C3C-B7F9-D042-B277-DA46EA7840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4E2772-34F8-D54E-AFF6-BB0C19C708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122CAF-35DB-DA44-A81B-55EE7239C5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3E4C1C-172C-FF4E-9D94-2F789D8879BF}" type="datetimeFigureOut">
              <a:rPr lang="en-US" smtClean="0"/>
              <a:t>8/25/20</a:t>
            </a:fld>
            <a:endParaRPr lang="en-US"/>
          </a:p>
        </p:txBody>
      </p:sp>
      <p:sp>
        <p:nvSpPr>
          <p:cNvPr id="5" name="Footer Placeholder 4">
            <a:extLst>
              <a:ext uri="{FF2B5EF4-FFF2-40B4-BE49-F238E27FC236}">
                <a16:creationId xmlns:a16="http://schemas.microsoft.com/office/drawing/2014/main" id="{84BCBDC7-8C78-8945-9C55-D388B01FED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710040-9CFA-0144-B717-7D853D775C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6C48E-74B8-364F-98D4-1B2D16E247BC}" type="slidenum">
              <a:rPr lang="en-US" smtClean="0"/>
              <a:t>‹#›</a:t>
            </a:fld>
            <a:endParaRPr lang="en-US"/>
          </a:p>
        </p:txBody>
      </p:sp>
    </p:spTree>
    <p:extLst>
      <p:ext uri="{BB962C8B-B14F-4D97-AF65-F5344CB8AC3E}">
        <p14:creationId xmlns:p14="http://schemas.microsoft.com/office/powerpoint/2010/main" val="3582713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1575C-32CD-7D4F-A64E-3170B95B8509}"/>
              </a:ext>
            </a:extLst>
          </p:cNvPr>
          <p:cNvSpPr>
            <a:spLocks noGrp="1"/>
          </p:cNvSpPr>
          <p:nvPr>
            <p:ph type="ctrTitle"/>
          </p:nvPr>
        </p:nvSpPr>
        <p:spPr>
          <a:xfrm>
            <a:off x="1524000" y="1441017"/>
            <a:ext cx="9144000" cy="2387600"/>
          </a:xfrm>
        </p:spPr>
        <p:txBody>
          <a:bodyPr>
            <a:normAutofit fontScale="90000"/>
          </a:bodyPr>
          <a:lstStyle/>
          <a:p>
            <a:r>
              <a:rPr lang="en-US" dirty="0"/>
              <a:t>Towards an improved understanding of factors affecting ozone pollution in East Asia</a:t>
            </a:r>
          </a:p>
        </p:txBody>
      </p:sp>
      <p:sp>
        <p:nvSpPr>
          <p:cNvPr id="3" name="Subtitle 2">
            <a:extLst>
              <a:ext uri="{FF2B5EF4-FFF2-40B4-BE49-F238E27FC236}">
                <a16:creationId xmlns:a16="http://schemas.microsoft.com/office/drawing/2014/main" id="{385F4707-D300-0644-A46E-A40E985898A5}"/>
              </a:ext>
            </a:extLst>
          </p:cNvPr>
          <p:cNvSpPr>
            <a:spLocks noGrp="1"/>
          </p:cNvSpPr>
          <p:nvPr>
            <p:ph type="subTitle" idx="1"/>
          </p:nvPr>
        </p:nvSpPr>
        <p:spPr>
          <a:xfrm>
            <a:off x="1524000" y="4156220"/>
            <a:ext cx="9144000" cy="1655762"/>
          </a:xfrm>
        </p:spPr>
        <p:txBody>
          <a:bodyPr/>
          <a:lstStyle/>
          <a:p>
            <a:r>
              <a:rPr lang="en-US" dirty="0"/>
              <a:t>Nadia </a:t>
            </a:r>
            <a:r>
              <a:rPr lang="en-US" dirty="0" err="1"/>
              <a:t>Colombi</a:t>
            </a:r>
            <a:endParaRPr lang="en-US" dirty="0"/>
          </a:p>
          <a:p>
            <a:r>
              <a:rPr lang="en-US" dirty="0"/>
              <a:t>G1 Symposium</a:t>
            </a:r>
          </a:p>
        </p:txBody>
      </p:sp>
    </p:spTree>
    <p:extLst>
      <p:ext uri="{BB962C8B-B14F-4D97-AF65-F5344CB8AC3E}">
        <p14:creationId xmlns:p14="http://schemas.microsoft.com/office/powerpoint/2010/main" val="3956262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535A2D-DAB6-244E-9B06-AC933DE21181}"/>
              </a:ext>
            </a:extLst>
          </p:cNvPr>
          <p:cNvSpPr/>
          <p:nvPr/>
        </p:nvSpPr>
        <p:spPr>
          <a:xfrm>
            <a:off x="784699" y="1634999"/>
            <a:ext cx="11000508" cy="646331"/>
          </a:xfrm>
          <a:prstGeom prst="rect">
            <a:avLst/>
          </a:prstGeom>
        </p:spPr>
        <p:txBody>
          <a:bodyPr wrap="square">
            <a:spAutoFit/>
          </a:bodyPr>
          <a:lstStyle/>
          <a:p>
            <a:pPr algn="ctr"/>
            <a:r>
              <a:rPr lang="en-US" b="1" dirty="0"/>
              <a:t>Correlation between afternoon ozone and CO for the dynamic, stagnant, extreme pollution, and blocking periods for boundary layer (&lt;2km)</a:t>
            </a:r>
          </a:p>
        </p:txBody>
      </p:sp>
      <p:sp>
        <p:nvSpPr>
          <p:cNvPr id="5" name="TextBox 4">
            <a:extLst>
              <a:ext uri="{FF2B5EF4-FFF2-40B4-BE49-F238E27FC236}">
                <a16:creationId xmlns:a16="http://schemas.microsoft.com/office/drawing/2014/main" id="{0ABDFD7E-7D11-714A-8D68-69C0A9084846}"/>
              </a:ext>
            </a:extLst>
          </p:cNvPr>
          <p:cNvSpPr txBox="1"/>
          <p:nvPr/>
        </p:nvSpPr>
        <p:spPr>
          <a:xfrm>
            <a:off x="1915498" y="2054821"/>
            <a:ext cx="2263292" cy="369332"/>
          </a:xfrm>
          <a:prstGeom prst="rect">
            <a:avLst/>
          </a:prstGeom>
          <a:noFill/>
        </p:spPr>
        <p:txBody>
          <a:bodyPr wrap="square" rtlCol="0">
            <a:spAutoFit/>
          </a:bodyPr>
          <a:lstStyle/>
          <a:p>
            <a:pPr algn="ctr"/>
            <a:r>
              <a:rPr lang="en-US" b="1" dirty="0"/>
              <a:t>Geos-</a:t>
            </a:r>
            <a:r>
              <a:rPr lang="en-US" b="1" dirty="0" err="1"/>
              <a:t>Chem</a:t>
            </a:r>
            <a:endParaRPr lang="en-US" b="1" dirty="0"/>
          </a:p>
        </p:txBody>
      </p:sp>
      <p:sp>
        <p:nvSpPr>
          <p:cNvPr id="6" name="TextBox 5">
            <a:extLst>
              <a:ext uri="{FF2B5EF4-FFF2-40B4-BE49-F238E27FC236}">
                <a16:creationId xmlns:a16="http://schemas.microsoft.com/office/drawing/2014/main" id="{6840FEB6-0219-2242-913F-4E7509F8FA13}"/>
              </a:ext>
            </a:extLst>
          </p:cNvPr>
          <p:cNvSpPr txBox="1"/>
          <p:nvPr/>
        </p:nvSpPr>
        <p:spPr>
          <a:xfrm>
            <a:off x="8031810" y="2136078"/>
            <a:ext cx="2263292" cy="369332"/>
          </a:xfrm>
          <a:prstGeom prst="rect">
            <a:avLst/>
          </a:prstGeom>
          <a:noFill/>
        </p:spPr>
        <p:txBody>
          <a:bodyPr wrap="square" rtlCol="0">
            <a:spAutoFit/>
          </a:bodyPr>
          <a:lstStyle/>
          <a:p>
            <a:pPr algn="ctr"/>
            <a:r>
              <a:rPr lang="en-US" b="1" dirty="0"/>
              <a:t>DC-8</a:t>
            </a:r>
          </a:p>
        </p:txBody>
      </p:sp>
      <p:pic>
        <p:nvPicPr>
          <p:cNvPr id="10" name="Picture 9">
            <a:extLst>
              <a:ext uri="{FF2B5EF4-FFF2-40B4-BE49-F238E27FC236}">
                <a16:creationId xmlns:a16="http://schemas.microsoft.com/office/drawing/2014/main" id="{12B1290E-9804-5247-8436-5EF7AC091625}"/>
              </a:ext>
            </a:extLst>
          </p:cNvPr>
          <p:cNvPicPr>
            <a:picLocks noChangeAspect="1"/>
          </p:cNvPicPr>
          <p:nvPr/>
        </p:nvPicPr>
        <p:blipFill>
          <a:blip r:embed="rId3"/>
          <a:stretch>
            <a:fillRect/>
          </a:stretch>
        </p:blipFill>
        <p:spPr>
          <a:xfrm>
            <a:off x="6974438" y="2439355"/>
            <a:ext cx="4378036" cy="3283527"/>
          </a:xfrm>
          <a:prstGeom prst="rect">
            <a:avLst/>
          </a:prstGeom>
        </p:spPr>
      </p:pic>
      <p:pic>
        <p:nvPicPr>
          <p:cNvPr id="14" name="Picture 13">
            <a:extLst>
              <a:ext uri="{FF2B5EF4-FFF2-40B4-BE49-F238E27FC236}">
                <a16:creationId xmlns:a16="http://schemas.microsoft.com/office/drawing/2014/main" id="{14A15555-EEDA-F646-9005-FECC8913749C}"/>
              </a:ext>
            </a:extLst>
          </p:cNvPr>
          <p:cNvPicPr>
            <a:picLocks noChangeAspect="1"/>
          </p:cNvPicPr>
          <p:nvPr/>
        </p:nvPicPr>
        <p:blipFill rotWithShape="1">
          <a:blip r:embed="rId4"/>
          <a:srcRect b="18111"/>
          <a:stretch/>
        </p:blipFill>
        <p:spPr>
          <a:xfrm>
            <a:off x="6974438" y="5722882"/>
            <a:ext cx="4914900" cy="1071198"/>
          </a:xfrm>
          <a:prstGeom prst="rect">
            <a:avLst/>
          </a:prstGeom>
        </p:spPr>
      </p:pic>
      <p:pic>
        <p:nvPicPr>
          <p:cNvPr id="16" name="Picture 15">
            <a:extLst>
              <a:ext uri="{FF2B5EF4-FFF2-40B4-BE49-F238E27FC236}">
                <a16:creationId xmlns:a16="http://schemas.microsoft.com/office/drawing/2014/main" id="{57AD53E2-54F3-D749-BE1E-55FE1B8CF237}"/>
              </a:ext>
            </a:extLst>
          </p:cNvPr>
          <p:cNvPicPr>
            <a:picLocks noChangeAspect="1"/>
          </p:cNvPicPr>
          <p:nvPr/>
        </p:nvPicPr>
        <p:blipFill>
          <a:blip r:embed="rId5"/>
          <a:stretch>
            <a:fillRect/>
          </a:stretch>
        </p:blipFill>
        <p:spPr>
          <a:xfrm>
            <a:off x="858126" y="2360342"/>
            <a:ext cx="4378036" cy="3283527"/>
          </a:xfrm>
          <a:prstGeom prst="rect">
            <a:avLst/>
          </a:prstGeom>
        </p:spPr>
      </p:pic>
      <p:pic>
        <p:nvPicPr>
          <p:cNvPr id="8" name="Picture 7">
            <a:extLst>
              <a:ext uri="{FF2B5EF4-FFF2-40B4-BE49-F238E27FC236}">
                <a16:creationId xmlns:a16="http://schemas.microsoft.com/office/drawing/2014/main" id="{191CB119-175A-284F-B5D9-65B2DC91B696}"/>
              </a:ext>
            </a:extLst>
          </p:cNvPr>
          <p:cNvPicPr>
            <a:picLocks noChangeAspect="1"/>
          </p:cNvPicPr>
          <p:nvPr/>
        </p:nvPicPr>
        <p:blipFill>
          <a:blip r:embed="rId6"/>
          <a:stretch>
            <a:fillRect/>
          </a:stretch>
        </p:blipFill>
        <p:spPr>
          <a:xfrm>
            <a:off x="586769" y="5663780"/>
            <a:ext cx="5194300" cy="1130300"/>
          </a:xfrm>
          <a:prstGeom prst="rect">
            <a:avLst/>
          </a:prstGeom>
        </p:spPr>
      </p:pic>
      <p:sp>
        <p:nvSpPr>
          <p:cNvPr id="20" name="Oval 19">
            <a:extLst>
              <a:ext uri="{FF2B5EF4-FFF2-40B4-BE49-F238E27FC236}">
                <a16:creationId xmlns:a16="http://schemas.microsoft.com/office/drawing/2014/main" id="{93D1DC3E-86B5-D148-A2E2-BDD39CA30C46}"/>
              </a:ext>
            </a:extLst>
          </p:cNvPr>
          <p:cNvSpPr/>
          <p:nvPr/>
        </p:nvSpPr>
        <p:spPr>
          <a:xfrm>
            <a:off x="2371760" y="4396376"/>
            <a:ext cx="1131646" cy="7129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Content Placeholder 4">
            <a:extLst>
              <a:ext uri="{FF2B5EF4-FFF2-40B4-BE49-F238E27FC236}">
                <a16:creationId xmlns:a16="http://schemas.microsoft.com/office/drawing/2014/main" id="{068E601B-FAE5-0144-AEF2-A3871767D0EA}"/>
              </a:ext>
            </a:extLst>
          </p:cNvPr>
          <p:cNvPicPr>
            <a:picLocks noGrp="1" noChangeAspect="1"/>
          </p:cNvPicPr>
          <p:nvPr>
            <p:ph idx="1"/>
          </p:nvPr>
        </p:nvPicPr>
        <p:blipFill>
          <a:blip r:embed="rId7"/>
          <a:stretch>
            <a:fillRect/>
          </a:stretch>
        </p:blipFill>
        <p:spPr>
          <a:xfrm>
            <a:off x="2979075" y="1312442"/>
            <a:ext cx="6605202" cy="4351338"/>
          </a:xfrm>
          <a:prstGeom prst="rect">
            <a:avLst/>
          </a:prstGeom>
        </p:spPr>
      </p:pic>
      <p:sp>
        <p:nvSpPr>
          <p:cNvPr id="24" name="TextBox 23">
            <a:extLst>
              <a:ext uri="{FF2B5EF4-FFF2-40B4-BE49-F238E27FC236}">
                <a16:creationId xmlns:a16="http://schemas.microsoft.com/office/drawing/2014/main" id="{03651CF6-A0A0-6A46-ADF8-945BFF3D4282}"/>
              </a:ext>
            </a:extLst>
          </p:cNvPr>
          <p:cNvSpPr txBox="1"/>
          <p:nvPr/>
        </p:nvSpPr>
        <p:spPr>
          <a:xfrm>
            <a:off x="1214551" y="292010"/>
            <a:ext cx="9953469" cy="1077218"/>
          </a:xfrm>
          <a:prstGeom prst="rect">
            <a:avLst/>
          </a:prstGeom>
          <a:noFill/>
        </p:spPr>
        <p:txBody>
          <a:bodyPr wrap="square" rtlCol="0">
            <a:spAutoFit/>
          </a:bodyPr>
          <a:lstStyle/>
          <a:p>
            <a:pPr algn="ctr"/>
            <a:r>
              <a:rPr lang="en-US" sz="3200" b="1" dirty="0"/>
              <a:t>Ozone-CO correlations can be used to constrain ozone sources and transport</a:t>
            </a:r>
          </a:p>
        </p:txBody>
      </p:sp>
    </p:spTree>
    <p:extLst>
      <p:ext uri="{BB962C8B-B14F-4D97-AF65-F5344CB8AC3E}">
        <p14:creationId xmlns:p14="http://schemas.microsoft.com/office/powerpoint/2010/main" val="113073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535A2D-DAB6-244E-9B06-AC933DE21181}"/>
              </a:ext>
            </a:extLst>
          </p:cNvPr>
          <p:cNvSpPr/>
          <p:nvPr/>
        </p:nvSpPr>
        <p:spPr>
          <a:xfrm>
            <a:off x="743044" y="1507416"/>
            <a:ext cx="11000508" cy="646331"/>
          </a:xfrm>
          <a:prstGeom prst="rect">
            <a:avLst/>
          </a:prstGeom>
        </p:spPr>
        <p:txBody>
          <a:bodyPr wrap="square">
            <a:spAutoFit/>
          </a:bodyPr>
          <a:lstStyle/>
          <a:p>
            <a:pPr algn="ctr"/>
            <a:r>
              <a:rPr lang="en-US" b="1" dirty="0"/>
              <a:t>Correlation between afternoon ozone and CO for the dynamic, stagnant, extreme pollution, and blocking periods for boundary layer (&lt;2km)</a:t>
            </a:r>
          </a:p>
        </p:txBody>
      </p:sp>
      <p:sp>
        <p:nvSpPr>
          <p:cNvPr id="5" name="TextBox 4">
            <a:extLst>
              <a:ext uri="{FF2B5EF4-FFF2-40B4-BE49-F238E27FC236}">
                <a16:creationId xmlns:a16="http://schemas.microsoft.com/office/drawing/2014/main" id="{0ABDFD7E-7D11-714A-8D68-69C0A9084846}"/>
              </a:ext>
            </a:extLst>
          </p:cNvPr>
          <p:cNvSpPr txBox="1"/>
          <p:nvPr/>
        </p:nvSpPr>
        <p:spPr>
          <a:xfrm>
            <a:off x="1841640" y="1991916"/>
            <a:ext cx="2263292" cy="369332"/>
          </a:xfrm>
          <a:prstGeom prst="rect">
            <a:avLst/>
          </a:prstGeom>
          <a:noFill/>
        </p:spPr>
        <p:txBody>
          <a:bodyPr wrap="square" rtlCol="0">
            <a:spAutoFit/>
          </a:bodyPr>
          <a:lstStyle/>
          <a:p>
            <a:pPr algn="ctr"/>
            <a:r>
              <a:rPr lang="en-US" b="1" dirty="0"/>
              <a:t>Geos-</a:t>
            </a:r>
            <a:r>
              <a:rPr lang="en-US" b="1" dirty="0" err="1"/>
              <a:t>Chem</a:t>
            </a:r>
            <a:endParaRPr lang="en-US" b="1" dirty="0"/>
          </a:p>
        </p:txBody>
      </p:sp>
      <p:sp>
        <p:nvSpPr>
          <p:cNvPr id="6" name="TextBox 5">
            <a:extLst>
              <a:ext uri="{FF2B5EF4-FFF2-40B4-BE49-F238E27FC236}">
                <a16:creationId xmlns:a16="http://schemas.microsoft.com/office/drawing/2014/main" id="{6840FEB6-0219-2242-913F-4E7509F8FA13}"/>
              </a:ext>
            </a:extLst>
          </p:cNvPr>
          <p:cNvSpPr txBox="1"/>
          <p:nvPr/>
        </p:nvSpPr>
        <p:spPr>
          <a:xfrm>
            <a:off x="8200991" y="2013561"/>
            <a:ext cx="2263292" cy="369332"/>
          </a:xfrm>
          <a:prstGeom prst="rect">
            <a:avLst/>
          </a:prstGeom>
          <a:noFill/>
        </p:spPr>
        <p:txBody>
          <a:bodyPr wrap="square" rtlCol="0">
            <a:spAutoFit/>
          </a:bodyPr>
          <a:lstStyle/>
          <a:p>
            <a:pPr algn="ctr"/>
            <a:r>
              <a:rPr lang="en-US" b="1" dirty="0"/>
              <a:t>DC-8</a:t>
            </a:r>
          </a:p>
        </p:txBody>
      </p:sp>
      <p:pic>
        <p:nvPicPr>
          <p:cNvPr id="10" name="Picture 9">
            <a:extLst>
              <a:ext uri="{FF2B5EF4-FFF2-40B4-BE49-F238E27FC236}">
                <a16:creationId xmlns:a16="http://schemas.microsoft.com/office/drawing/2014/main" id="{12B1290E-9804-5247-8436-5EF7AC091625}"/>
              </a:ext>
            </a:extLst>
          </p:cNvPr>
          <p:cNvPicPr>
            <a:picLocks noChangeAspect="1"/>
          </p:cNvPicPr>
          <p:nvPr/>
        </p:nvPicPr>
        <p:blipFill>
          <a:blip r:embed="rId3"/>
          <a:stretch>
            <a:fillRect/>
          </a:stretch>
        </p:blipFill>
        <p:spPr>
          <a:xfrm>
            <a:off x="6980318" y="2293934"/>
            <a:ext cx="4378036" cy="3283527"/>
          </a:xfrm>
          <a:prstGeom prst="rect">
            <a:avLst/>
          </a:prstGeom>
        </p:spPr>
      </p:pic>
      <p:pic>
        <p:nvPicPr>
          <p:cNvPr id="14" name="Picture 13">
            <a:extLst>
              <a:ext uri="{FF2B5EF4-FFF2-40B4-BE49-F238E27FC236}">
                <a16:creationId xmlns:a16="http://schemas.microsoft.com/office/drawing/2014/main" id="{14A15555-EEDA-F646-9005-FECC8913749C}"/>
              </a:ext>
            </a:extLst>
          </p:cNvPr>
          <p:cNvPicPr>
            <a:picLocks noChangeAspect="1"/>
          </p:cNvPicPr>
          <p:nvPr/>
        </p:nvPicPr>
        <p:blipFill rotWithShape="1">
          <a:blip r:embed="rId4"/>
          <a:srcRect b="17621"/>
          <a:stretch/>
        </p:blipFill>
        <p:spPr>
          <a:xfrm>
            <a:off x="7032803" y="5630152"/>
            <a:ext cx="4914900" cy="1077609"/>
          </a:xfrm>
          <a:prstGeom prst="rect">
            <a:avLst/>
          </a:prstGeom>
        </p:spPr>
      </p:pic>
      <p:pic>
        <p:nvPicPr>
          <p:cNvPr id="16" name="Picture 15">
            <a:extLst>
              <a:ext uri="{FF2B5EF4-FFF2-40B4-BE49-F238E27FC236}">
                <a16:creationId xmlns:a16="http://schemas.microsoft.com/office/drawing/2014/main" id="{57AD53E2-54F3-D749-BE1E-55FE1B8CF237}"/>
              </a:ext>
            </a:extLst>
          </p:cNvPr>
          <p:cNvPicPr>
            <a:picLocks noChangeAspect="1"/>
          </p:cNvPicPr>
          <p:nvPr/>
        </p:nvPicPr>
        <p:blipFill>
          <a:blip r:embed="rId5"/>
          <a:stretch>
            <a:fillRect/>
          </a:stretch>
        </p:blipFill>
        <p:spPr>
          <a:xfrm>
            <a:off x="632074" y="2293934"/>
            <a:ext cx="4378036" cy="3283527"/>
          </a:xfrm>
          <a:prstGeom prst="rect">
            <a:avLst/>
          </a:prstGeom>
        </p:spPr>
      </p:pic>
      <p:pic>
        <p:nvPicPr>
          <p:cNvPr id="8" name="Picture 7">
            <a:extLst>
              <a:ext uri="{FF2B5EF4-FFF2-40B4-BE49-F238E27FC236}">
                <a16:creationId xmlns:a16="http://schemas.microsoft.com/office/drawing/2014/main" id="{191CB119-175A-284F-B5D9-65B2DC91B696}"/>
              </a:ext>
            </a:extLst>
          </p:cNvPr>
          <p:cNvPicPr>
            <a:picLocks noChangeAspect="1"/>
          </p:cNvPicPr>
          <p:nvPr/>
        </p:nvPicPr>
        <p:blipFill>
          <a:blip r:embed="rId6"/>
          <a:stretch>
            <a:fillRect/>
          </a:stretch>
        </p:blipFill>
        <p:spPr>
          <a:xfrm>
            <a:off x="453958" y="5603805"/>
            <a:ext cx="5194300" cy="1130300"/>
          </a:xfrm>
          <a:prstGeom prst="rect">
            <a:avLst/>
          </a:prstGeom>
        </p:spPr>
      </p:pic>
      <p:sp>
        <p:nvSpPr>
          <p:cNvPr id="21" name="Oval 20">
            <a:extLst>
              <a:ext uri="{FF2B5EF4-FFF2-40B4-BE49-F238E27FC236}">
                <a16:creationId xmlns:a16="http://schemas.microsoft.com/office/drawing/2014/main" id="{282327BF-5919-DA47-BA49-394734C63E7D}"/>
              </a:ext>
            </a:extLst>
          </p:cNvPr>
          <p:cNvSpPr/>
          <p:nvPr/>
        </p:nvSpPr>
        <p:spPr>
          <a:xfrm>
            <a:off x="7032803" y="6055786"/>
            <a:ext cx="2125288" cy="2263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2E8BBF4-F142-934E-AFFD-93273ED432A1}"/>
              </a:ext>
            </a:extLst>
          </p:cNvPr>
          <p:cNvSpPr/>
          <p:nvPr/>
        </p:nvSpPr>
        <p:spPr>
          <a:xfrm>
            <a:off x="7032803" y="6481422"/>
            <a:ext cx="2125288" cy="2263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79E1C92-42A5-C14E-A5AE-ADA21104622C}"/>
              </a:ext>
            </a:extLst>
          </p:cNvPr>
          <p:cNvSpPr txBox="1"/>
          <p:nvPr/>
        </p:nvSpPr>
        <p:spPr>
          <a:xfrm>
            <a:off x="912993" y="384691"/>
            <a:ext cx="9953469" cy="1077218"/>
          </a:xfrm>
          <a:prstGeom prst="rect">
            <a:avLst/>
          </a:prstGeom>
          <a:noFill/>
        </p:spPr>
        <p:txBody>
          <a:bodyPr wrap="square" rtlCol="0">
            <a:spAutoFit/>
          </a:bodyPr>
          <a:lstStyle/>
          <a:p>
            <a:pPr algn="ctr"/>
            <a:r>
              <a:rPr lang="en-US" sz="3200" b="1" dirty="0"/>
              <a:t>Ozone production efficiency is higher over Korea than China</a:t>
            </a:r>
          </a:p>
        </p:txBody>
      </p:sp>
    </p:spTree>
    <p:extLst>
      <p:ext uri="{BB962C8B-B14F-4D97-AF65-F5344CB8AC3E}">
        <p14:creationId xmlns:p14="http://schemas.microsoft.com/office/powerpoint/2010/main" val="39413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5F197C-4FE8-A342-8D52-610546E17A94}"/>
              </a:ext>
            </a:extLst>
          </p:cNvPr>
          <p:cNvSpPr/>
          <p:nvPr/>
        </p:nvSpPr>
        <p:spPr>
          <a:xfrm>
            <a:off x="968639" y="1395273"/>
            <a:ext cx="10584871" cy="646331"/>
          </a:xfrm>
          <a:prstGeom prst="rect">
            <a:avLst/>
          </a:prstGeom>
        </p:spPr>
        <p:txBody>
          <a:bodyPr wrap="square">
            <a:spAutoFit/>
          </a:bodyPr>
          <a:lstStyle/>
          <a:p>
            <a:pPr algn="ctr"/>
            <a:r>
              <a:rPr lang="en-US" b="1" dirty="0"/>
              <a:t>Correlation between afternoon ozone and CO for the dynamic, stagnant, extreme pollution, and blocking periods for the free troposphere (&gt;2km)</a:t>
            </a:r>
          </a:p>
        </p:txBody>
      </p:sp>
      <p:sp>
        <p:nvSpPr>
          <p:cNvPr id="5" name="TextBox 4">
            <a:extLst>
              <a:ext uri="{FF2B5EF4-FFF2-40B4-BE49-F238E27FC236}">
                <a16:creationId xmlns:a16="http://schemas.microsoft.com/office/drawing/2014/main" id="{A5ECCB18-F6F5-F74D-B762-7653E1276837}"/>
              </a:ext>
            </a:extLst>
          </p:cNvPr>
          <p:cNvSpPr txBox="1"/>
          <p:nvPr/>
        </p:nvSpPr>
        <p:spPr>
          <a:xfrm>
            <a:off x="1768917" y="1907346"/>
            <a:ext cx="2263292" cy="369332"/>
          </a:xfrm>
          <a:prstGeom prst="rect">
            <a:avLst/>
          </a:prstGeom>
          <a:noFill/>
        </p:spPr>
        <p:txBody>
          <a:bodyPr wrap="square" rtlCol="0">
            <a:spAutoFit/>
          </a:bodyPr>
          <a:lstStyle/>
          <a:p>
            <a:pPr algn="ctr"/>
            <a:r>
              <a:rPr lang="en-US" b="1" dirty="0"/>
              <a:t>Geos-</a:t>
            </a:r>
            <a:r>
              <a:rPr lang="en-US" b="1" dirty="0" err="1"/>
              <a:t>Chem</a:t>
            </a:r>
            <a:endParaRPr lang="en-US" b="1" dirty="0"/>
          </a:p>
        </p:txBody>
      </p:sp>
      <p:sp>
        <p:nvSpPr>
          <p:cNvPr id="6" name="TextBox 5">
            <a:extLst>
              <a:ext uri="{FF2B5EF4-FFF2-40B4-BE49-F238E27FC236}">
                <a16:creationId xmlns:a16="http://schemas.microsoft.com/office/drawing/2014/main" id="{287553B0-B9AB-1B44-B9DC-59F457C1CFE9}"/>
              </a:ext>
            </a:extLst>
          </p:cNvPr>
          <p:cNvSpPr txBox="1"/>
          <p:nvPr/>
        </p:nvSpPr>
        <p:spPr>
          <a:xfrm>
            <a:off x="8353902" y="1916619"/>
            <a:ext cx="2263292" cy="369332"/>
          </a:xfrm>
          <a:prstGeom prst="rect">
            <a:avLst/>
          </a:prstGeom>
          <a:noFill/>
        </p:spPr>
        <p:txBody>
          <a:bodyPr wrap="square" rtlCol="0">
            <a:spAutoFit/>
          </a:bodyPr>
          <a:lstStyle/>
          <a:p>
            <a:pPr algn="ctr"/>
            <a:r>
              <a:rPr lang="en-US" b="1" dirty="0"/>
              <a:t>DC-8</a:t>
            </a:r>
          </a:p>
        </p:txBody>
      </p:sp>
      <p:pic>
        <p:nvPicPr>
          <p:cNvPr id="10" name="Picture 9">
            <a:extLst>
              <a:ext uri="{FF2B5EF4-FFF2-40B4-BE49-F238E27FC236}">
                <a16:creationId xmlns:a16="http://schemas.microsoft.com/office/drawing/2014/main" id="{0E1A3D08-9B4B-2440-9CAA-7BDEBF8FC3D3}"/>
              </a:ext>
            </a:extLst>
          </p:cNvPr>
          <p:cNvPicPr>
            <a:picLocks noChangeAspect="1"/>
          </p:cNvPicPr>
          <p:nvPr/>
        </p:nvPicPr>
        <p:blipFill>
          <a:blip r:embed="rId3"/>
          <a:stretch>
            <a:fillRect/>
          </a:stretch>
        </p:blipFill>
        <p:spPr>
          <a:xfrm>
            <a:off x="7176949" y="2178628"/>
            <a:ext cx="4510267" cy="3382700"/>
          </a:xfrm>
          <a:prstGeom prst="rect">
            <a:avLst/>
          </a:prstGeom>
        </p:spPr>
      </p:pic>
      <p:pic>
        <p:nvPicPr>
          <p:cNvPr id="12" name="Picture 11">
            <a:extLst>
              <a:ext uri="{FF2B5EF4-FFF2-40B4-BE49-F238E27FC236}">
                <a16:creationId xmlns:a16="http://schemas.microsoft.com/office/drawing/2014/main" id="{6966CD96-69FC-2648-8773-09E20CD7A454}"/>
              </a:ext>
            </a:extLst>
          </p:cNvPr>
          <p:cNvPicPr>
            <a:picLocks noChangeAspect="1"/>
          </p:cNvPicPr>
          <p:nvPr/>
        </p:nvPicPr>
        <p:blipFill rotWithShape="1">
          <a:blip r:embed="rId4"/>
          <a:srcRect b="18501"/>
          <a:stretch/>
        </p:blipFill>
        <p:spPr>
          <a:xfrm>
            <a:off x="7091598" y="5561328"/>
            <a:ext cx="4787900" cy="1179940"/>
          </a:xfrm>
          <a:prstGeom prst="rect">
            <a:avLst/>
          </a:prstGeom>
        </p:spPr>
      </p:pic>
      <p:pic>
        <p:nvPicPr>
          <p:cNvPr id="16" name="Picture 15">
            <a:extLst>
              <a:ext uri="{FF2B5EF4-FFF2-40B4-BE49-F238E27FC236}">
                <a16:creationId xmlns:a16="http://schemas.microsoft.com/office/drawing/2014/main" id="{CCE0C891-06C1-0847-8143-7610BF9B4220}"/>
              </a:ext>
            </a:extLst>
          </p:cNvPr>
          <p:cNvPicPr>
            <a:picLocks noChangeAspect="1"/>
          </p:cNvPicPr>
          <p:nvPr/>
        </p:nvPicPr>
        <p:blipFill>
          <a:blip r:embed="rId5"/>
          <a:stretch>
            <a:fillRect/>
          </a:stretch>
        </p:blipFill>
        <p:spPr>
          <a:xfrm>
            <a:off x="470202" y="2178628"/>
            <a:ext cx="4597512" cy="3448133"/>
          </a:xfrm>
          <a:prstGeom prst="rect">
            <a:avLst/>
          </a:prstGeom>
        </p:spPr>
      </p:pic>
      <p:pic>
        <p:nvPicPr>
          <p:cNvPr id="3" name="Picture 2">
            <a:extLst>
              <a:ext uri="{FF2B5EF4-FFF2-40B4-BE49-F238E27FC236}">
                <a16:creationId xmlns:a16="http://schemas.microsoft.com/office/drawing/2014/main" id="{42BFBB17-12E2-C946-9247-B19CF909AF64}"/>
              </a:ext>
            </a:extLst>
          </p:cNvPr>
          <p:cNvPicPr>
            <a:picLocks noChangeAspect="1"/>
          </p:cNvPicPr>
          <p:nvPr/>
        </p:nvPicPr>
        <p:blipFill>
          <a:blip r:embed="rId6"/>
          <a:stretch>
            <a:fillRect/>
          </a:stretch>
        </p:blipFill>
        <p:spPr>
          <a:xfrm>
            <a:off x="470202" y="5677169"/>
            <a:ext cx="5055433" cy="1180831"/>
          </a:xfrm>
          <a:prstGeom prst="rect">
            <a:avLst/>
          </a:prstGeom>
        </p:spPr>
      </p:pic>
      <p:sp>
        <p:nvSpPr>
          <p:cNvPr id="11" name="TextBox 10">
            <a:extLst>
              <a:ext uri="{FF2B5EF4-FFF2-40B4-BE49-F238E27FC236}">
                <a16:creationId xmlns:a16="http://schemas.microsoft.com/office/drawing/2014/main" id="{6901B9F7-1B10-5C44-A4CB-07F47853F2D3}"/>
              </a:ext>
            </a:extLst>
          </p:cNvPr>
          <p:cNvSpPr txBox="1"/>
          <p:nvPr/>
        </p:nvSpPr>
        <p:spPr>
          <a:xfrm>
            <a:off x="1204822" y="243524"/>
            <a:ext cx="9953469" cy="1077218"/>
          </a:xfrm>
          <a:prstGeom prst="rect">
            <a:avLst/>
          </a:prstGeom>
          <a:noFill/>
        </p:spPr>
        <p:txBody>
          <a:bodyPr wrap="square" rtlCol="0">
            <a:spAutoFit/>
          </a:bodyPr>
          <a:lstStyle/>
          <a:p>
            <a:pPr algn="ctr"/>
            <a:r>
              <a:rPr lang="en-US" sz="3200" b="1" dirty="0"/>
              <a:t>GEOS-</a:t>
            </a:r>
            <a:r>
              <a:rPr lang="en-US" sz="3200" b="1" dirty="0" err="1"/>
              <a:t>Chem</a:t>
            </a:r>
            <a:r>
              <a:rPr lang="en-US" sz="3200" b="1" dirty="0"/>
              <a:t> does not make enough ozone from pollution in the boundary layer</a:t>
            </a:r>
          </a:p>
        </p:txBody>
      </p:sp>
    </p:spTree>
    <p:extLst>
      <p:ext uri="{BB962C8B-B14F-4D97-AF65-F5344CB8AC3E}">
        <p14:creationId xmlns:p14="http://schemas.microsoft.com/office/powerpoint/2010/main" val="3995876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86A0D-465C-4B44-B9B7-186AFED03665}"/>
              </a:ext>
            </a:extLst>
          </p:cNvPr>
          <p:cNvSpPr>
            <a:spLocks noGrp="1"/>
          </p:cNvSpPr>
          <p:nvPr>
            <p:ph type="title"/>
          </p:nvPr>
        </p:nvSpPr>
        <p:spPr>
          <a:xfrm>
            <a:off x="838200" y="392557"/>
            <a:ext cx="10515600" cy="1325563"/>
          </a:xfrm>
        </p:spPr>
        <p:txBody>
          <a:bodyPr/>
          <a:lstStyle/>
          <a:p>
            <a:r>
              <a:rPr lang="en-US" dirty="0"/>
              <a:t>Conclusions</a:t>
            </a:r>
          </a:p>
        </p:txBody>
      </p:sp>
      <p:sp>
        <p:nvSpPr>
          <p:cNvPr id="3" name="Content Placeholder 2">
            <a:extLst>
              <a:ext uri="{FF2B5EF4-FFF2-40B4-BE49-F238E27FC236}">
                <a16:creationId xmlns:a16="http://schemas.microsoft.com/office/drawing/2014/main" id="{82E41261-645F-4348-BBCC-8C2A1E1DD886}"/>
              </a:ext>
            </a:extLst>
          </p:cNvPr>
          <p:cNvSpPr>
            <a:spLocks noGrp="1"/>
          </p:cNvSpPr>
          <p:nvPr>
            <p:ph idx="1"/>
          </p:nvPr>
        </p:nvSpPr>
        <p:spPr/>
        <p:txBody>
          <a:bodyPr/>
          <a:lstStyle/>
          <a:p>
            <a:pPr marL="514350" indent="-514350">
              <a:buFont typeface="Arial" panose="020B0604020202020204" pitchFamily="34" charset="0"/>
              <a:buAutoNum type="arabicPeriod"/>
            </a:pPr>
            <a:r>
              <a:rPr lang="en-US" dirty="0"/>
              <a:t>GEOS-</a:t>
            </a:r>
            <a:r>
              <a:rPr lang="en-US" dirty="0" err="1"/>
              <a:t>Chem</a:t>
            </a:r>
            <a:r>
              <a:rPr lang="en-US" dirty="0"/>
              <a:t> underestimates ozone in the free troposphere by up to 30 ppb; the low bias persists in all seasons. The bias is likely coming from misrepresentation of ozone formation in the boundary layer.</a:t>
            </a:r>
          </a:p>
          <a:p>
            <a:pPr marL="514350" indent="-514350">
              <a:buAutoNum type="arabicPeriod"/>
            </a:pPr>
            <a:r>
              <a:rPr lang="en-US" dirty="0"/>
              <a:t>Ozone production efficiency is higher over Korea than China. </a:t>
            </a:r>
          </a:p>
          <a:p>
            <a:pPr marL="514350" indent="-514350">
              <a:buAutoNum type="arabicPeriod"/>
            </a:pPr>
            <a:r>
              <a:rPr lang="en-US" dirty="0"/>
              <a:t>Emissions from ships may be an important source of ozone in Korea.</a:t>
            </a:r>
          </a:p>
          <a:p>
            <a:pPr marL="514350" indent="-514350">
              <a:buAutoNum type="arabicPeriod"/>
            </a:pPr>
            <a:endParaRPr lang="en-US" dirty="0"/>
          </a:p>
        </p:txBody>
      </p:sp>
    </p:spTree>
    <p:extLst>
      <p:ext uri="{BB962C8B-B14F-4D97-AF65-F5344CB8AC3E}">
        <p14:creationId xmlns:p14="http://schemas.microsoft.com/office/powerpoint/2010/main" val="3440688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CEFAC-2596-8540-AF7D-9D078E4C8DB0}"/>
              </a:ext>
            </a:extLst>
          </p:cNvPr>
          <p:cNvSpPr>
            <a:spLocks noGrp="1"/>
          </p:cNvSpPr>
          <p:nvPr>
            <p:ph type="title"/>
          </p:nvPr>
        </p:nvSpPr>
        <p:spPr/>
        <p:txBody>
          <a:bodyPr/>
          <a:lstStyle/>
          <a:p>
            <a:r>
              <a:rPr lang="en-US" dirty="0"/>
              <a:t>Future Work</a:t>
            </a:r>
          </a:p>
        </p:txBody>
      </p:sp>
      <p:sp>
        <p:nvSpPr>
          <p:cNvPr id="3" name="Content Placeholder 2">
            <a:extLst>
              <a:ext uri="{FF2B5EF4-FFF2-40B4-BE49-F238E27FC236}">
                <a16:creationId xmlns:a16="http://schemas.microsoft.com/office/drawing/2014/main" id="{49E4B747-C595-2843-90E9-83018E4B5ACE}"/>
              </a:ext>
            </a:extLst>
          </p:cNvPr>
          <p:cNvSpPr>
            <a:spLocks noGrp="1"/>
          </p:cNvSpPr>
          <p:nvPr>
            <p:ph idx="1"/>
          </p:nvPr>
        </p:nvSpPr>
        <p:spPr/>
        <p:txBody>
          <a:bodyPr/>
          <a:lstStyle/>
          <a:p>
            <a:pPr marL="514350" indent="-514350">
              <a:buAutoNum type="arabicPeriod"/>
            </a:pPr>
            <a:r>
              <a:rPr lang="en-US" dirty="0"/>
              <a:t>Investigate why GEOS-</a:t>
            </a:r>
            <a:r>
              <a:rPr lang="en-US" dirty="0" err="1"/>
              <a:t>Chem</a:t>
            </a:r>
            <a:r>
              <a:rPr lang="en-US" dirty="0"/>
              <a:t> is unable to represent ozone formation in the boundary layer.</a:t>
            </a:r>
          </a:p>
          <a:p>
            <a:pPr marL="514350" indent="-514350">
              <a:buAutoNum type="arabicPeriod"/>
            </a:pPr>
            <a:r>
              <a:rPr lang="en-US" dirty="0"/>
              <a:t>Update GEOS-</a:t>
            </a:r>
            <a:r>
              <a:rPr lang="en-US" dirty="0" err="1"/>
              <a:t>Chem</a:t>
            </a:r>
            <a:r>
              <a:rPr lang="en-US" dirty="0"/>
              <a:t> accordingly.</a:t>
            </a:r>
          </a:p>
          <a:p>
            <a:pPr marL="514350" indent="-514350">
              <a:buAutoNum type="arabicPeriod"/>
            </a:pPr>
            <a:r>
              <a:rPr lang="en-US" dirty="0"/>
              <a:t>Examine the impact of different pollutant control strategies in reducing ozone concentrations in East Asia.</a:t>
            </a:r>
          </a:p>
        </p:txBody>
      </p:sp>
    </p:spTree>
    <p:extLst>
      <p:ext uri="{BB962C8B-B14F-4D97-AF65-F5344CB8AC3E}">
        <p14:creationId xmlns:p14="http://schemas.microsoft.com/office/powerpoint/2010/main" val="753457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DA132-6F17-F142-9DF0-E7042C0D8543}"/>
              </a:ext>
            </a:extLst>
          </p:cNvPr>
          <p:cNvSpPr>
            <a:spLocks noGrp="1"/>
          </p:cNvSpPr>
          <p:nvPr>
            <p:ph type="title"/>
          </p:nvPr>
        </p:nvSpPr>
        <p:spPr/>
        <p:txBody>
          <a:bodyPr/>
          <a:lstStyle/>
          <a:p>
            <a:pPr algn="ctr"/>
            <a:r>
              <a:rPr lang="en-US" dirty="0"/>
              <a:t>Thank you!</a:t>
            </a:r>
          </a:p>
        </p:txBody>
      </p:sp>
      <p:sp>
        <p:nvSpPr>
          <p:cNvPr id="3" name="Content Placeholder 2">
            <a:extLst>
              <a:ext uri="{FF2B5EF4-FFF2-40B4-BE49-F238E27FC236}">
                <a16:creationId xmlns:a16="http://schemas.microsoft.com/office/drawing/2014/main" id="{924D7A3D-ABFB-FB40-817C-3CFD701C7B0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32450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783D0-B4B0-2141-9BF6-819CD391E835}"/>
              </a:ext>
            </a:extLst>
          </p:cNvPr>
          <p:cNvSpPr>
            <a:spLocks noGrp="1"/>
          </p:cNvSpPr>
          <p:nvPr>
            <p:ph type="title"/>
          </p:nvPr>
        </p:nvSpPr>
        <p:spPr/>
        <p:txBody>
          <a:bodyPr/>
          <a:lstStyle/>
          <a:p>
            <a:pPr algn="ctr"/>
            <a:r>
              <a:rPr lang="en-US" b="1" dirty="0"/>
              <a:t>Tropospheric ozone is detrimental to human and ecosystem health</a:t>
            </a:r>
          </a:p>
        </p:txBody>
      </p:sp>
      <p:sp>
        <p:nvSpPr>
          <p:cNvPr id="3" name="Content Placeholder 2">
            <a:extLst>
              <a:ext uri="{FF2B5EF4-FFF2-40B4-BE49-F238E27FC236}">
                <a16:creationId xmlns:a16="http://schemas.microsoft.com/office/drawing/2014/main" id="{68F94CA7-7E43-574E-B0D4-1CD959D907EA}"/>
              </a:ext>
            </a:extLst>
          </p:cNvPr>
          <p:cNvSpPr>
            <a:spLocks noGrp="1"/>
          </p:cNvSpPr>
          <p:nvPr>
            <p:ph idx="1"/>
          </p:nvPr>
        </p:nvSpPr>
        <p:spPr>
          <a:xfrm>
            <a:off x="403762" y="1585609"/>
            <a:ext cx="4775462" cy="4854898"/>
          </a:xfrm>
        </p:spPr>
        <p:txBody>
          <a:bodyPr>
            <a:normAutofit/>
          </a:bodyPr>
          <a:lstStyle/>
          <a:p>
            <a:endParaRPr lang="en-US" dirty="0"/>
          </a:p>
          <a:p>
            <a:r>
              <a:rPr lang="en-US" dirty="0"/>
              <a:t>In 2017, ozone exposure accounted for</a:t>
            </a:r>
            <a:r>
              <a:rPr lang="en-US" b="1" dirty="0"/>
              <a:t> 427,000 </a:t>
            </a:r>
            <a:r>
              <a:rPr lang="en-US" dirty="0"/>
              <a:t>deaths.</a:t>
            </a:r>
          </a:p>
          <a:p>
            <a:r>
              <a:rPr lang="en-US" dirty="0"/>
              <a:t>Surface ozone concentrations are increasing in many regions across the globe (State of Global Air, 2019).</a:t>
            </a:r>
          </a:p>
          <a:p>
            <a:endParaRPr lang="en-US" dirty="0"/>
          </a:p>
          <a:p>
            <a:endParaRPr lang="en-US" dirty="0"/>
          </a:p>
          <a:p>
            <a:pPr marL="0" indent="0">
              <a:buNone/>
            </a:pPr>
            <a:endParaRPr lang="en-US" dirty="0"/>
          </a:p>
        </p:txBody>
      </p:sp>
      <p:pic>
        <p:nvPicPr>
          <p:cNvPr id="4" name="Content Placeholder 4">
            <a:extLst>
              <a:ext uri="{FF2B5EF4-FFF2-40B4-BE49-F238E27FC236}">
                <a16:creationId xmlns:a16="http://schemas.microsoft.com/office/drawing/2014/main" id="{CE686E70-1ED8-B24C-B0F7-0CFE0F23A802}"/>
              </a:ext>
            </a:extLst>
          </p:cNvPr>
          <p:cNvPicPr>
            <a:picLocks noChangeAspect="1"/>
          </p:cNvPicPr>
          <p:nvPr/>
        </p:nvPicPr>
        <p:blipFill>
          <a:blip r:embed="rId3"/>
          <a:stretch>
            <a:fillRect/>
          </a:stretch>
        </p:blipFill>
        <p:spPr>
          <a:xfrm>
            <a:off x="8094935" y="1944968"/>
            <a:ext cx="3915768" cy="4362730"/>
          </a:xfrm>
          <a:prstGeom prst="rect">
            <a:avLst/>
          </a:prstGeom>
        </p:spPr>
      </p:pic>
      <p:sp>
        <p:nvSpPr>
          <p:cNvPr id="5" name="TextBox 4">
            <a:extLst>
              <a:ext uri="{FF2B5EF4-FFF2-40B4-BE49-F238E27FC236}">
                <a16:creationId xmlns:a16="http://schemas.microsoft.com/office/drawing/2014/main" id="{42C470BB-708F-4E41-AD30-6A244405572F}"/>
              </a:ext>
            </a:extLst>
          </p:cNvPr>
          <p:cNvSpPr txBox="1"/>
          <p:nvPr/>
        </p:nvSpPr>
        <p:spPr>
          <a:xfrm>
            <a:off x="9413438" y="6318755"/>
            <a:ext cx="2560134" cy="371630"/>
          </a:xfrm>
          <a:prstGeom prst="rect">
            <a:avLst/>
          </a:prstGeom>
          <a:noFill/>
        </p:spPr>
        <p:txBody>
          <a:bodyPr wrap="square" rtlCol="0">
            <a:spAutoFit/>
          </a:bodyPr>
          <a:lstStyle/>
          <a:p>
            <a:r>
              <a:rPr lang="en-US" dirty="0"/>
              <a:t>Global State of Air, 2019</a:t>
            </a:r>
          </a:p>
        </p:txBody>
      </p:sp>
      <p:pic>
        <p:nvPicPr>
          <p:cNvPr id="7" name="Picture 6">
            <a:extLst>
              <a:ext uri="{FF2B5EF4-FFF2-40B4-BE49-F238E27FC236}">
                <a16:creationId xmlns:a16="http://schemas.microsoft.com/office/drawing/2014/main" id="{E5BBAE4A-F71A-454F-A4D7-AB173AFDF0BD}"/>
              </a:ext>
            </a:extLst>
          </p:cNvPr>
          <p:cNvPicPr>
            <a:picLocks noChangeAspect="1"/>
          </p:cNvPicPr>
          <p:nvPr/>
        </p:nvPicPr>
        <p:blipFill>
          <a:blip r:embed="rId4"/>
          <a:stretch>
            <a:fillRect/>
          </a:stretch>
        </p:blipFill>
        <p:spPr>
          <a:xfrm>
            <a:off x="5380264" y="4345007"/>
            <a:ext cx="2476500" cy="2095500"/>
          </a:xfrm>
          <a:prstGeom prst="rect">
            <a:avLst/>
          </a:prstGeom>
        </p:spPr>
      </p:pic>
      <p:pic>
        <p:nvPicPr>
          <p:cNvPr id="9" name="Picture 8">
            <a:extLst>
              <a:ext uri="{FF2B5EF4-FFF2-40B4-BE49-F238E27FC236}">
                <a16:creationId xmlns:a16="http://schemas.microsoft.com/office/drawing/2014/main" id="{A98409A9-0FE6-A947-9CCC-E9ED5E290960}"/>
              </a:ext>
            </a:extLst>
          </p:cNvPr>
          <p:cNvPicPr>
            <a:picLocks noChangeAspect="1"/>
          </p:cNvPicPr>
          <p:nvPr/>
        </p:nvPicPr>
        <p:blipFill>
          <a:blip r:embed="rId5"/>
          <a:stretch>
            <a:fillRect/>
          </a:stretch>
        </p:blipFill>
        <p:spPr>
          <a:xfrm>
            <a:off x="5179224" y="2332207"/>
            <a:ext cx="2714671" cy="1661803"/>
          </a:xfrm>
          <a:prstGeom prst="rect">
            <a:avLst/>
          </a:prstGeom>
        </p:spPr>
      </p:pic>
    </p:spTree>
    <p:extLst>
      <p:ext uri="{BB962C8B-B14F-4D97-AF65-F5344CB8AC3E}">
        <p14:creationId xmlns:p14="http://schemas.microsoft.com/office/powerpoint/2010/main" val="122260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84930-3467-9A44-877F-52E792F399AA}"/>
              </a:ext>
            </a:extLst>
          </p:cNvPr>
          <p:cNvSpPr>
            <a:spLocks noGrp="1"/>
          </p:cNvSpPr>
          <p:nvPr>
            <p:ph type="title"/>
          </p:nvPr>
        </p:nvSpPr>
        <p:spPr/>
        <p:txBody>
          <a:bodyPr/>
          <a:lstStyle/>
          <a:p>
            <a:pPr algn="ctr"/>
            <a:r>
              <a:rPr lang="en-US" b="1" dirty="0"/>
              <a:t>Surface ozone has increased in East Asia over the past two decades</a:t>
            </a:r>
          </a:p>
        </p:txBody>
      </p:sp>
      <p:sp>
        <p:nvSpPr>
          <p:cNvPr id="3" name="Content Placeholder 2">
            <a:extLst>
              <a:ext uri="{FF2B5EF4-FFF2-40B4-BE49-F238E27FC236}">
                <a16:creationId xmlns:a16="http://schemas.microsoft.com/office/drawing/2014/main" id="{D5BFACE5-D370-F146-BB1A-6C1100BC6B4E}"/>
              </a:ext>
            </a:extLst>
          </p:cNvPr>
          <p:cNvSpPr>
            <a:spLocks noGrp="1"/>
          </p:cNvSpPr>
          <p:nvPr>
            <p:ph idx="1"/>
          </p:nvPr>
        </p:nvSpPr>
        <p:spPr>
          <a:xfrm>
            <a:off x="457256" y="1903447"/>
            <a:ext cx="4406574" cy="4351338"/>
          </a:xfrm>
        </p:spPr>
        <p:txBody>
          <a:bodyPr>
            <a:normAutofit fontScale="92500" lnSpcReduction="10000"/>
          </a:bodyPr>
          <a:lstStyle/>
          <a:p>
            <a:r>
              <a:rPr lang="en-US" dirty="0"/>
              <a:t>Reducing precursor emissions does not always lead to a reduction in ozone levels (Lin et al, 1988).</a:t>
            </a:r>
          </a:p>
          <a:p>
            <a:r>
              <a:rPr lang="en-US" dirty="0"/>
              <a:t>Key controlling factors for the O</a:t>
            </a:r>
            <a:r>
              <a:rPr lang="en-US" baseline="-25000" dirty="0"/>
              <a:t>3</a:t>
            </a:r>
            <a:r>
              <a:rPr lang="en-US" dirty="0"/>
              <a:t> formation remain uncertain (Park and Kim, 2014). </a:t>
            </a:r>
          </a:p>
          <a:p>
            <a:r>
              <a:rPr lang="en-US" dirty="0"/>
              <a:t>Understanding the drivers of ozone formation requires combining observations with modeling.</a:t>
            </a:r>
          </a:p>
        </p:txBody>
      </p:sp>
      <p:pic>
        <p:nvPicPr>
          <p:cNvPr id="8" name="Picture 7">
            <a:extLst>
              <a:ext uri="{FF2B5EF4-FFF2-40B4-BE49-F238E27FC236}">
                <a16:creationId xmlns:a16="http://schemas.microsoft.com/office/drawing/2014/main" id="{BB4ADBFB-0736-7D4C-B9EE-97E095D096B4}"/>
              </a:ext>
            </a:extLst>
          </p:cNvPr>
          <p:cNvPicPr>
            <a:picLocks noChangeAspect="1"/>
          </p:cNvPicPr>
          <p:nvPr/>
        </p:nvPicPr>
        <p:blipFill>
          <a:blip r:embed="rId3"/>
          <a:stretch>
            <a:fillRect/>
          </a:stretch>
        </p:blipFill>
        <p:spPr>
          <a:xfrm>
            <a:off x="8810517" y="2073769"/>
            <a:ext cx="3286547" cy="3412710"/>
          </a:xfrm>
          <a:prstGeom prst="rect">
            <a:avLst/>
          </a:prstGeom>
        </p:spPr>
      </p:pic>
      <p:pic>
        <p:nvPicPr>
          <p:cNvPr id="12" name="Picture 11">
            <a:extLst>
              <a:ext uri="{FF2B5EF4-FFF2-40B4-BE49-F238E27FC236}">
                <a16:creationId xmlns:a16="http://schemas.microsoft.com/office/drawing/2014/main" id="{04F77AA6-B0C9-F24B-951F-FA22B2D0B163}"/>
              </a:ext>
            </a:extLst>
          </p:cNvPr>
          <p:cNvPicPr>
            <a:picLocks noChangeAspect="1"/>
          </p:cNvPicPr>
          <p:nvPr/>
        </p:nvPicPr>
        <p:blipFill rotWithShape="1">
          <a:blip r:embed="rId4"/>
          <a:srcRect r="48963" b="56765"/>
          <a:stretch/>
        </p:blipFill>
        <p:spPr>
          <a:xfrm>
            <a:off x="4938587" y="2073769"/>
            <a:ext cx="3949752" cy="3492310"/>
          </a:xfrm>
          <a:prstGeom prst="rect">
            <a:avLst/>
          </a:prstGeom>
        </p:spPr>
      </p:pic>
      <p:sp>
        <p:nvSpPr>
          <p:cNvPr id="13" name="TextBox 12">
            <a:extLst>
              <a:ext uri="{FF2B5EF4-FFF2-40B4-BE49-F238E27FC236}">
                <a16:creationId xmlns:a16="http://schemas.microsoft.com/office/drawing/2014/main" id="{E0CD901E-5178-DD44-8066-D4DCE3FA0B77}"/>
              </a:ext>
            </a:extLst>
          </p:cNvPr>
          <p:cNvSpPr txBox="1"/>
          <p:nvPr/>
        </p:nvSpPr>
        <p:spPr>
          <a:xfrm>
            <a:off x="5483497" y="5509571"/>
            <a:ext cx="2859932" cy="646331"/>
          </a:xfrm>
          <a:prstGeom prst="rect">
            <a:avLst/>
          </a:prstGeom>
          <a:noFill/>
        </p:spPr>
        <p:txBody>
          <a:bodyPr wrap="square" rtlCol="0">
            <a:spAutoFit/>
          </a:bodyPr>
          <a:lstStyle/>
          <a:p>
            <a:r>
              <a:rPr lang="en-US" dirty="0"/>
              <a:t>MDA8 ozone 2000-2014 (Chang et al,, 2017)</a:t>
            </a:r>
          </a:p>
        </p:txBody>
      </p:sp>
      <p:sp>
        <p:nvSpPr>
          <p:cNvPr id="14" name="TextBox 13">
            <a:extLst>
              <a:ext uri="{FF2B5EF4-FFF2-40B4-BE49-F238E27FC236}">
                <a16:creationId xmlns:a16="http://schemas.microsoft.com/office/drawing/2014/main" id="{72EF5C17-3835-1545-AAB2-9839010CC6BA}"/>
              </a:ext>
            </a:extLst>
          </p:cNvPr>
          <p:cNvSpPr txBox="1"/>
          <p:nvPr/>
        </p:nvSpPr>
        <p:spPr>
          <a:xfrm>
            <a:off x="9149114" y="5546394"/>
            <a:ext cx="2859932" cy="646331"/>
          </a:xfrm>
          <a:prstGeom prst="rect">
            <a:avLst/>
          </a:prstGeom>
          <a:noFill/>
        </p:spPr>
        <p:txBody>
          <a:bodyPr wrap="square" rtlCol="0">
            <a:spAutoFit/>
          </a:bodyPr>
          <a:lstStyle/>
          <a:p>
            <a:r>
              <a:rPr lang="en-US" dirty="0"/>
              <a:t>MDA8 ozone China 2013-2017 (Li et al., 2019)</a:t>
            </a:r>
          </a:p>
        </p:txBody>
      </p:sp>
    </p:spTree>
    <p:extLst>
      <p:ext uri="{BB962C8B-B14F-4D97-AF65-F5344CB8AC3E}">
        <p14:creationId xmlns:p14="http://schemas.microsoft.com/office/powerpoint/2010/main" val="1539169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A441F-8FA6-A044-B051-375F27F3C3B7}"/>
              </a:ext>
            </a:extLst>
          </p:cNvPr>
          <p:cNvSpPr>
            <a:spLocks noGrp="1"/>
          </p:cNvSpPr>
          <p:nvPr>
            <p:ph type="title"/>
          </p:nvPr>
        </p:nvSpPr>
        <p:spPr/>
        <p:txBody>
          <a:bodyPr>
            <a:normAutofit fontScale="90000"/>
          </a:bodyPr>
          <a:lstStyle/>
          <a:p>
            <a:pPr algn="ctr"/>
            <a:r>
              <a:rPr lang="en-US" b="1" dirty="0"/>
              <a:t>KORUS-AQ provides a unique ensemble of data to test and improve model representation of ozone formation processes</a:t>
            </a:r>
          </a:p>
        </p:txBody>
      </p:sp>
      <p:pic>
        <p:nvPicPr>
          <p:cNvPr id="5" name="Content Placeholder 4">
            <a:extLst>
              <a:ext uri="{FF2B5EF4-FFF2-40B4-BE49-F238E27FC236}">
                <a16:creationId xmlns:a16="http://schemas.microsoft.com/office/drawing/2014/main" id="{C9A33A8B-2CC5-7A49-9AAD-440CFDE72774}"/>
              </a:ext>
            </a:extLst>
          </p:cNvPr>
          <p:cNvPicPr>
            <a:picLocks noGrp="1" noChangeAspect="1"/>
          </p:cNvPicPr>
          <p:nvPr>
            <p:ph idx="1"/>
          </p:nvPr>
        </p:nvPicPr>
        <p:blipFill>
          <a:blip r:embed="rId3"/>
          <a:stretch>
            <a:fillRect/>
          </a:stretch>
        </p:blipFill>
        <p:spPr>
          <a:xfrm>
            <a:off x="5985960" y="5184648"/>
            <a:ext cx="6001824" cy="1149713"/>
          </a:xfrm>
        </p:spPr>
      </p:pic>
      <p:sp>
        <p:nvSpPr>
          <p:cNvPr id="6" name="Content Placeholder 2">
            <a:extLst>
              <a:ext uri="{FF2B5EF4-FFF2-40B4-BE49-F238E27FC236}">
                <a16:creationId xmlns:a16="http://schemas.microsoft.com/office/drawing/2014/main" id="{0D918349-1E9E-F84A-BF14-A9D28766B752}"/>
              </a:ext>
            </a:extLst>
          </p:cNvPr>
          <p:cNvSpPr txBox="1">
            <a:spLocks/>
          </p:cNvSpPr>
          <p:nvPr/>
        </p:nvSpPr>
        <p:spPr>
          <a:xfrm>
            <a:off x="461291" y="2238089"/>
            <a:ext cx="401726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Conducted in </a:t>
            </a:r>
            <a:r>
              <a:rPr lang="en-US" b="1" dirty="0"/>
              <a:t>May-June 2016</a:t>
            </a:r>
            <a:r>
              <a:rPr lang="en-US" dirty="0"/>
              <a:t> under the joint sponsorship of NIER of South Korea and NASA.</a:t>
            </a:r>
          </a:p>
          <a:p>
            <a:r>
              <a:rPr lang="en-US" dirty="0"/>
              <a:t>Employed a multi-perspective observing strategy including aircraft, ground sites, and satellites.</a:t>
            </a:r>
          </a:p>
        </p:txBody>
      </p:sp>
      <p:pic>
        <p:nvPicPr>
          <p:cNvPr id="8" name="Picture 7">
            <a:extLst>
              <a:ext uri="{FF2B5EF4-FFF2-40B4-BE49-F238E27FC236}">
                <a16:creationId xmlns:a16="http://schemas.microsoft.com/office/drawing/2014/main" id="{995BB1C7-8659-4C45-A28C-CE8B660FC0F0}"/>
              </a:ext>
            </a:extLst>
          </p:cNvPr>
          <p:cNvPicPr>
            <a:picLocks noChangeAspect="1"/>
          </p:cNvPicPr>
          <p:nvPr/>
        </p:nvPicPr>
        <p:blipFill rotWithShape="1">
          <a:blip r:embed="rId4"/>
          <a:srcRect r="62667"/>
          <a:stretch/>
        </p:blipFill>
        <p:spPr>
          <a:xfrm>
            <a:off x="9530587" y="2672374"/>
            <a:ext cx="2661413" cy="2146046"/>
          </a:xfrm>
          <a:prstGeom prst="rect">
            <a:avLst/>
          </a:prstGeom>
        </p:spPr>
      </p:pic>
      <p:pic>
        <p:nvPicPr>
          <p:cNvPr id="10" name="Picture 9">
            <a:extLst>
              <a:ext uri="{FF2B5EF4-FFF2-40B4-BE49-F238E27FC236}">
                <a16:creationId xmlns:a16="http://schemas.microsoft.com/office/drawing/2014/main" id="{1878F281-A953-BE44-8AB0-AF53614E19B3}"/>
              </a:ext>
            </a:extLst>
          </p:cNvPr>
          <p:cNvPicPr>
            <a:picLocks noChangeAspect="1"/>
          </p:cNvPicPr>
          <p:nvPr/>
        </p:nvPicPr>
        <p:blipFill>
          <a:blip r:embed="rId5"/>
          <a:stretch>
            <a:fillRect/>
          </a:stretch>
        </p:blipFill>
        <p:spPr>
          <a:xfrm>
            <a:off x="4478555" y="2138978"/>
            <a:ext cx="4951448" cy="2862556"/>
          </a:xfrm>
          <a:prstGeom prst="rect">
            <a:avLst/>
          </a:prstGeom>
        </p:spPr>
      </p:pic>
    </p:spTree>
    <p:extLst>
      <p:ext uri="{BB962C8B-B14F-4D97-AF65-F5344CB8AC3E}">
        <p14:creationId xmlns:p14="http://schemas.microsoft.com/office/powerpoint/2010/main" val="2939995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48F69-4BD9-3140-8AD2-778589E160D4}"/>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812EF248-BD15-7C44-97AC-BBEFE921536A}"/>
              </a:ext>
            </a:extLst>
          </p:cNvPr>
          <p:cNvSpPr>
            <a:spLocks noGrp="1"/>
          </p:cNvSpPr>
          <p:nvPr>
            <p:ph idx="1"/>
          </p:nvPr>
        </p:nvSpPr>
        <p:spPr>
          <a:xfrm>
            <a:off x="838200" y="1825625"/>
            <a:ext cx="4995672" cy="4351338"/>
          </a:xfrm>
        </p:spPr>
        <p:txBody>
          <a:bodyPr>
            <a:normAutofit fontScale="92500" lnSpcReduction="20000"/>
          </a:bodyPr>
          <a:lstStyle/>
          <a:p>
            <a:pPr marL="514350" indent="-514350">
              <a:buAutoNum type="arabicPeriod"/>
            </a:pPr>
            <a:r>
              <a:rPr lang="en-US" dirty="0"/>
              <a:t>Simulate the KORUS-AQ period in a global 3D Chemical transport model (GEOS-</a:t>
            </a:r>
            <a:r>
              <a:rPr lang="en-US" dirty="0" err="1"/>
              <a:t>Chem</a:t>
            </a:r>
            <a:r>
              <a:rPr lang="en-US" dirty="0"/>
              <a:t>).</a:t>
            </a:r>
          </a:p>
          <a:p>
            <a:pPr marL="514350" indent="-514350">
              <a:buAutoNum type="arabicPeriod"/>
            </a:pPr>
            <a:r>
              <a:rPr lang="en-US" dirty="0"/>
              <a:t>Use the detailed KORUS-AQ observations to diagnose the model’s shortcomings in simulating ozone in East Asia. </a:t>
            </a:r>
          </a:p>
          <a:p>
            <a:pPr marL="514350" indent="-514350">
              <a:buAutoNum type="arabicPeriod"/>
            </a:pPr>
            <a:r>
              <a:rPr lang="en-US" dirty="0"/>
              <a:t>Update the model accordingly and use it along with new geostationary satellite (GEMS) data to analyze pollutant control strategies aimed at reducing ozone in East Asia. </a:t>
            </a:r>
          </a:p>
        </p:txBody>
      </p:sp>
      <p:pic>
        <p:nvPicPr>
          <p:cNvPr id="7" name="Picture 6">
            <a:extLst>
              <a:ext uri="{FF2B5EF4-FFF2-40B4-BE49-F238E27FC236}">
                <a16:creationId xmlns:a16="http://schemas.microsoft.com/office/drawing/2014/main" id="{7FF638BD-C551-7047-AA83-8BA2CA0A69A0}"/>
              </a:ext>
            </a:extLst>
          </p:cNvPr>
          <p:cNvPicPr>
            <a:picLocks noChangeAspect="1"/>
          </p:cNvPicPr>
          <p:nvPr/>
        </p:nvPicPr>
        <p:blipFill>
          <a:blip r:embed="rId3"/>
          <a:stretch>
            <a:fillRect/>
          </a:stretch>
        </p:blipFill>
        <p:spPr>
          <a:xfrm>
            <a:off x="6419342" y="892430"/>
            <a:ext cx="2014728" cy="2014728"/>
          </a:xfrm>
          <a:prstGeom prst="rect">
            <a:avLst/>
          </a:prstGeom>
        </p:spPr>
      </p:pic>
      <p:pic>
        <p:nvPicPr>
          <p:cNvPr id="9" name="Picture 8">
            <a:extLst>
              <a:ext uri="{FF2B5EF4-FFF2-40B4-BE49-F238E27FC236}">
                <a16:creationId xmlns:a16="http://schemas.microsoft.com/office/drawing/2014/main" id="{CCBDE582-A4E4-4540-8094-797433DDA0AB}"/>
              </a:ext>
            </a:extLst>
          </p:cNvPr>
          <p:cNvPicPr>
            <a:picLocks noChangeAspect="1"/>
          </p:cNvPicPr>
          <p:nvPr/>
        </p:nvPicPr>
        <p:blipFill>
          <a:blip r:embed="rId4"/>
          <a:stretch>
            <a:fillRect/>
          </a:stretch>
        </p:blipFill>
        <p:spPr>
          <a:xfrm>
            <a:off x="7173976" y="4233255"/>
            <a:ext cx="3251200" cy="1524000"/>
          </a:xfrm>
          <a:prstGeom prst="rect">
            <a:avLst/>
          </a:prstGeom>
        </p:spPr>
      </p:pic>
      <p:pic>
        <p:nvPicPr>
          <p:cNvPr id="11" name="Picture 10">
            <a:extLst>
              <a:ext uri="{FF2B5EF4-FFF2-40B4-BE49-F238E27FC236}">
                <a16:creationId xmlns:a16="http://schemas.microsoft.com/office/drawing/2014/main" id="{CD864E9C-B4A6-0F4A-A8EE-42F7FA1941D9}"/>
              </a:ext>
            </a:extLst>
          </p:cNvPr>
          <p:cNvPicPr>
            <a:picLocks noChangeAspect="1"/>
          </p:cNvPicPr>
          <p:nvPr/>
        </p:nvPicPr>
        <p:blipFill>
          <a:blip r:embed="rId5"/>
          <a:stretch>
            <a:fillRect/>
          </a:stretch>
        </p:blipFill>
        <p:spPr>
          <a:xfrm>
            <a:off x="8858758" y="816346"/>
            <a:ext cx="2040890" cy="2040890"/>
          </a:xfrm>
          <a:prstGeom prst="rect">
            <a:avLst/>
          </a:prstGeom>
        </p:spPr>
      </p:pic>
      <p:pic>
        <p:nvPicPr>
          <p:cNvPr id="13" name="Picture 12">
            <a:extLst>
              <a:ext uri="{FF2B5EF4-FFF2-40B4-BE49-F238E27FC236}">
                <a16:creationId xmlns:a16="http://schemas.microsoft.com/office/drawing/2014/main" id="{2F165D50-B9BB-B449-AFB3-3A71AE0C0266}"/>
              </a:ext>
            </a:extLst>
          </p:cNvPr>
          <p:cNvPicPr>
            <a:picLocks noChangeAspect="1"/>
          </p:cNvPicPr>
          <p:nvPr/>
        </p:nvPicPr>
        <p:blipFill rotWithShape="1">
          <a:blip r:embed="rId6"/>
          <a:srcRect r="65705"/>
          <a:stretch/>
        </p:blipFill>
        <p:spPr>
          <a:xfrm>
            <a:off x="7857744" y="3016785"/>
            <a:ext cx="1883664" cy="879750"/>
          </a:xfrm>
          <a:prstGeom prst="rect">
            <a:avLst/>
          </a:prstGeom>
        </p:spPr>
      </p:pic>
    </p:spTree>
    <p:extLst>
      <p:ext uri="{BB962C8B-B14F-4D97-AF65-F5344CB8AC3E}">
        <p14:creationId xmlns:p14="http://schemas.microsoft.com/office/powerpoint/2010/main" val="1245105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A78664-25B3-A04A-8424-1BBB5E80C7AE}"/>
              </a:ext>
            </a:extLst>
          </p:cNvPr>
          <p:cNvPicPr>
            <a:picLocks noChangeAspect="1"/>
          </p:cNvPicPr>
          <p:nvPr/>
        </p:nvPicPr>
        <p:blipFill>
          <a:blip r:embed="rId3"/>
          <a:stretch>
            <a:fillRect/>
          </a:stretch>
        </p:blipFill>
        <p:spPr>
          <a:xfrm>
            <a:off x="80598" y="3170592"/>
            <a:ext cx="4107305" cy="3080479"/>
          </a:xfrm>
          <a:prstGeom prst="rect">
            <a:avLst/>
          </a:prstGeom>
        </p:spPr>
      </p:pic>
      <p:pic>
        <p:nvPicPr>
          <p:cNvPr id="7" name="Picture 6">
            <a:extLst>
              <a:ext uri="{FF2B5EF4-FFF2-40B4-BE49-F238E27FC236}">
                <a16:creationId xmlns:a16="http://schemas.microsoft.com/office/drawing/2014/main" id="{3A10C98C-1D44-434A-B0FA-A98DA532CC75}"/>
              </a:ext>
            </a:extLst>
          </p:cNvPr>
          <p:cNvPicPr>
            <a:picLocks noChangeAspect="1"/>
          </p:cNvPicPr>
          <p:nvPr/>
        </p:nvPicPr>
        <p:blipFill>
          <a:blip r:embed="rId4"/>
          <a:stretch>
            <a:fillRect/>
          </a:stretch>
        </p:blipFill>
        <p:spPr>
          <a:xfrm>
            <a:off x="3975443" y="3170592"/>
            <a:ext cx="4097311" cy="3072983"/>
          </a:xfrm>
          <a:prstGeom prst="rect">
            <a:avLst/>
          </a:prstGeom>
        </p:spPr>
      </p:pic>
      <p:sp>
        <p:nvSpPr>
          <p:cNvPr id="8" name="TextBox 7">
            <a:extLst>
              <a:ext uri="{FF2B5EF4-FFF2-40B4-BE49-F238E27FC236}">
                <a16:creationId xmlns:a16="http://schemas.microsoft.com/office/drawing/2014/main" id="{11BC2B5A-0159-364F-9162-26748ACF3FF5}"/>
              </a:ext>
            </a:extLst>
          </p:cNvPr>
          <p:cNvSpPr txBox="1"/>
          <p:nvPr/>
        </p:nvSpPr>
        <p:spPr>
          <a:xfrm>
            <a:off x="1133077" y="2644595"/>
            <a:ext cx="1797572" cy="923330"/>
          </a:xfrm>
          <a:prstGeom prst="rect">
            <a:avLst/>
          </a:prstGeom>
          <a:noFill/>
        </p:spPr>
        <p:txBody>
          <a:bodyPr wrap="square" rtlCol="0">
            <a:spAutoFit/>
          </a:bodyPr>
          <a:lstStyle/>
          <a:p>
            <a:pPr algn="ctr"/>
            <a:r>
              <a:rPr lang="en-US" dirty="0"/>
              <a:t>Olympic Park</a:t>
            </a:r>
          </a:p>
          <a:p>
            <a:pPr algn="ctr"/>
            <a:r>
              <a:rPr lang="en-US" dirty="0"/>
              <a:t>(37.5 N, 127.1 E)</a:t>
            </a:r>
          </a:p>
          <a:p>
            <a:pPr algn="ctr"/>
            <a:endParaRPr lang="en-US" dirty="0"/>
          </a:p>
        </p:txBody>
      </p:sp>
      <p:sp>
        <p:nvSpPr>
          <p:cNvPr id="9" name="TextBox 8">
            <a:extLst>
              <a:ext uri="{FF2B5EF4-FFF2-40B4-BE49-F238E27FC236}">
                <a16:creationId xmlns:a16="http://schemas.microsoft.com/office/drawing/2014/main" id="{869BCC5E-0F54-EE4B-8D07-BD6B0CE02118}"/>
              </a:ext>
            </a:extLst>
          </p:cNvPr>
          <p:cNvSpPr txBox="1"/>
          <p:nvPr/>
        </p:nvSpPr>
        <p:spPr>
          <a:xfrm>
            <a:off x="5160263" y="2620595"/>
            <a:ext cx="1823482" cy="646331"/>
          </a:xfrm>
          <a:prstGeom prst="rect">
            <a:avLst/>
          </a:prstGeom>
          <a:noFill/>
        </p:spPr>
        <p:txBody>
          <a:bodyPr wrap="square" rtlCol="0">
            <a:spAutoFit/>
          </a:bodyPr>
          <a:lstStyle/>
          <a:p>
            <a:pPr algn="ctr"/>
            <a:r>
              <a:rPr lang="en-US" dirty="0"/>
              <a:t>Pohang</a:t>
            </a:r>
          </a:p>
          <a:p>
            <a:pPr algn="ctr"/>
            <a:r>
              <a:rPr lang="en-US" dirty="0"/>
              <a:t>(36.0 N, 129.4 E)</a:t>
            </a:r>
          </a:p>
        </p:txBody>
      </p:sp>
      <p:pic>
        <p:nvPicPr>
          <p:cNvPr id="11" name="Picture 10">
            <a:extLst>
              <a:ext uri="{FF2B5EF4-FFF2-40B4-BE49-F238E27FC236}">
                <a16:creationId xmlns:a16="http://schemas.microsoft.com/office/drawing/2014/main" id="{24583034-9343-A84E-B3DB-73413A11F4D8}"/>
              </a:ext>
            </a:extLst>
          </p:cNvPr>
          <p:cNvPicPr>
            <a:picLocks noChangeAspect="1"/>
          </p:cNvPicPr>
          <p:nvPr/>
        </p:nvPicPr>
        <p:blipFill>
          <a:blip r:embed="rId5"/>
          <a:stretch>
            <a:fillRect/>
          </a:stretch>
        </p:blipFill>
        <p:spPr>
          <a:xfrm>
            <a:off x="7956105" y="3141966"/>
            <a:ext cx="4173645" cy="3130233"/>
          </a:xfrm>
          <a:prstGeom prst="rect">
            <a:avLst/>
          </a:prstGeom>
        </p:spPr>
      </p:pic>
      <p:sp>
        <p:nvSpPr>
          <p:cNvPr id="12" name="TextBox 11">
            <a:extLst>
              <a:ext uri="{FF2B5EF4-FFF2-40B4-BE49-F238E27FC236}">
                <a16:creationId xmlns:a16="http://schemas.microsoft.com/office/drawing/2014/main" id="{E90E548B-AF0F-0D43-83FF-E9439DAAC0B5}"/>
              </a:ext>
            </a:extLst>
          </p:cNvPr>
          <p:cNvSpPr txBox="1"/>
          <p:nvPr/>
        </p:nvSpPr>
        <p:spPr>
          <a:xfrm>
            <a:off x="8994206" y="2604969"/>
            <a:ext cx="2097441" cy="923330"/>
          </a:xfrm>
          <a:prstGeom prst="rect">
            <a:avLst/>
          </a:prstGeom>
          <a:noFill/>
        </p:spPr>
        <p:txBody>
          <a:bodyPr wrap="square" rtlCol="0">
            <a:spAutoFit/>
          </a:bodyPr>
          <a:lstStyle/>
          <a:p>
            <a:pPr algn="ctr"/>
            <a:r>
              <a:rPr lang="en-US" dirty="0" err="1"/>
              <a:t>Taewha</a:t>
            </a:r>
            <a:endParaRPr lang="en-US" dirty="0"/>
          </a:p>
          <a:p>
            <a:pPr algn="ctr"/>
            <a:r>
              <a:rPr lang="en-US" dirty="0"/>
              <a:t>(37.3 N, 127.3 E)</a:t>
            </a:r>
          </a:p>
          <a:p>
            <a:pPr algn="ctr"/>
            <a:endParaRPr lang="en-US" dirty="0"/>
          </a:p>
        </p:txBody>
      </p:sp>
      <p:sp>
        <p:nvSpPr>
          <p:cNvPr id="13" name="TextBox 12">
            <a:extLst>
              <a:ext uri="{FF2B5EF4-FFF2-40B4-BE49-F238E27FC236}">
                <a16:creationId xmlns:a16="http://schemas.microsoft.com/office/drawing/2014/main" id="{13315039-32E6-C047-9657-84D75A8C9A81}"/>
              </a:ext>
            </a:extLst>
          </p:cNvPr>
          <p:cNvSpPr txBox="1"/>
          <p:nvPr/>
        </p:nvSpPr>
        <p:spPr>
          <a:xfrm>
            <a:off x="2979371" y="2062873"/>
            <a:ext cx="6630974" cy="461665"/>
          </a:xfrm>
          <a:prstGeom prst="rect">
            <a:avLst/>
          </a:prstGeom>
          <a:noFill/>
        </p:spPr>
        <p:txBody>
          <a:bodyPr wrap="square" rtlCol="0">
            <a:spAutoFit/>
          </a:bodyPr>
          <a:lstStyle/>
          <a:p>
            <a:r>
              <a:rPr lang="en-US" sz="2400" dirty="0"/>
              <a:t>Mean ozone averaged over 1</a:t>
            </a:r>
            <a:r>
              <a:rPr lang="en-US" sz="2400" baseline="30000" dirty="0"/>
              <a:t>st</a:t>
            </a:r>
            <a:r>
              <a:rPr lang="en-US" sz="2400" dirty="0"/>
              <a:t> May – 10</a:t>
            </a:r>
            <a:r>
              <a:rPr lang="en-US" sz="2400" baseline="30000" dirty="0"/>
              <a:t>th</a:t>
            </a:r>
            <a:r>
              <a:rPr lang="en-US" sz="2400" dirty="0"/>
              <a:t> June 2016</a:t>
            </a:r>
          </a:p>
        </p:txBody>
      </p:sp>
      <p:sp>
        <p:nvSpPr>
          <p:cNvPr id="10" name="TextBox 9">
            <a:extLst>
              <a:ext uri="{FF2B5EF4-FFF2-40B4-BE49-F238E27FC236}">
                <a16:creationId xmlns:a16="http://schemas.microsoft.com/office/drawing/2014/main" id="{01D92ABA-F74F-924F-80BB-97B86184775F}"/>
              </a:ext>
            </a:extLst>
          </p:cNvPr>
          <p:cNvSpPr txBox="1"/>
          <p:nvPr/>
        </p:nvSpPr>
        <p:spPr>
          <a:xfrm>
            <a:off x="912993" y="384691"/>
            <a:ext cx="9953469" cy="1200329"/>
          </a:xfrm>
          <a:prstGeom prst="rect">
            <a:avLst/>
          </a:prstGeom>
          <a:noFill/>
        </p:spPr>
        <p:txBody>
          <a:bodyPr wrap="square" rtlCol="0">
            <a:spAutoFit/>
          </a:bodyPr>
          <a:lstStyle/>
          <a:p>
            <a:pPr algn="ctr"/>
            <a:r>
              <a:rPr lang="en-US" sz="3600" b="1" dirty="0"/>
              <a:t>GEOS-</a:t>
            </a:r>
            <a:r>
              <a:rPr lang="en-US" sz="3600" b="1" dirty="0" err="1"/>
              <a:t>Chem</a:t>
            </a:r>
            <a:r>
              <a:rPr lang="en-US" sz="3600" b="1" dirty="0"/>
              <a:t> underestimates free tropospheric ozone by up to 30 ppb</a:t>
            </a:r>
          </a:p>
        </p:txBody>
      </p:sp>
    </p:spTree>
    <p:extLst>
      <p:ext uri="{BB962C8B-B14F-4D97-AF65-F5344CB8AC3E}">
        <p14:creationId xmlns:p14="http://schemas.microsoft.com/office/powerpoint/2010/main" val="1795808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52DB682-12E3-B64B-B4B3-7146A03F889F}"/>
              </a:ext>
            </a:extLst>
          </p:cNvPr>
          <p:cNvPicPr>
            <a:picLocks noGrp="1" noChangeAspect="1"/>
          </p:cNvPicPr>
          <p:nvPr>
            <p:ph idx="1"/>
          </p:nvPr>
        </p:nvPicPr>
        <p:blipFill>
          <a:blip r:embed="rId3"/>
          <a:stretch>
            <a:fillRect/>
          </a:stretch>
        </p:blipFill>
        <p:spPr>
          <a:xfrm>
            <a:off x="1232737" y="2210933"/>
            <a:ext cx="3142883" cy="2357163"/>
          </a:xfrm>
        </p:spPr>
      </p:pic>
      <p:pic>
        <p:nvPicPr>
          <p:cNvPr id="7" name="Picture 6">
            <a:extLst>
              <a:ext uri="{FF2B5EF4-FFF2-40B4-BE49-F238E27FC236}">
                <a16:creationId xmlns:a16="http://schemas.microsoft.com/office/drawing/2014/main" id="{734E6C22-DBE2-8C4F-A4D0-6238C9138EE9}"/>
              </a:ext>
            </a:extLst>
          </p:cNvPr>
          <p:cNvPicPr>
            <a:picLocks noChangeAspect="1"/>
          </p:cNvPicPr>
          <p:nvPr/>
        </p:nvPicPr>
        <p:blipFill>
          <a:blip r:embed="rId4"/>
          <a:stretch>
            <a:fillRect/>
          </a:stretch>
        </p:blipFill>
        <p:spPr>
          <a:xfrm>
            <a:off x="1214203" y="4486937"/>
            <a:ext cx="3161417" cy="2371063"/>
          </a:xfrm>
          <a:prstGeom prst="rect">
            <a:avLst/>
          </a:prstGeom>
        </p:spPr>
      </p:pic>
      <p:pic>
        <p:nvPicPr>
          <p:cNvPr id="9" name="Picture 8">
            <a:extLst>
              <a:ext uri="{FF2B5EF4-FFF2-40B4-BE49-F238E27FC236}">
                <a16:creationId xmlns:a16="http://schemas.microsoft.com/office/drawing/2014/main" id="{232B39C6-D28A-7741-A755-BC36DB7B4FEB}"/>
              </a:ext>
            </a:extLst>
          </p:cNvPr>
          <p:cNvPicPr>
            <a:picLocks noChangeAspect="1"/>
          </p:cNvPicPr>
          <p:nvPr/>
        </p:nvPicPr>
        <p:blipFill>
          <a:blip r:embed="rId5"/>
          <a:stretch>
            <a:fillRect/>
          </a:stretch>
        </p:blipFill>
        <p:spPr>
          <a:xfrm>
            <a:off x="4663887" y="4431643"/>
            <a:ext cx="3248068" cy="2436051"/>
          </a:xfrm>
          <a:prstGeom prst="rect">
            <a:avLst/>
          </a:prstGeom>
        </p:spPr>
      </p:pic>
      <p:pic>
        <p:nvPicPr>
          <p:cNvPr id="11" name="Picture 10">
            <a:extLst>
              <a:ext uri="{FF2B5EF4-FFF2-40B4-BE49-F238E27FC236}">
                <a16:creationId xmlns:a16="http://schemas.microsoft.com/office/drawing/2014/main" id="{6176C68C-7533-2445-A501-08BD6CE655A4}"/>
              </a:ext>
            </a:extLst>
          </p:cNvPr>
          <p:cNvPicPr>
            <a:picLocks noChangeAspect="1"/>
          </p:cNvPicPr>
          <p:nvPr/>
        </p:nvPicPr>
        <p:blipFill>
          <a:blip r:embed="rId6"/>
          <a:stretch>
            <a:fillRect/>
          </a:stretch>
        </p:blipFill>
        <p:spPr>
          <a:xfrm>
            <a:off x="4783049" y="2179668"/>
            <a:ext cx="3116279" cy="2337208"/>
          </a:xfrm>
          <a:prstGeom prst="rect">
            <a:avLst/>
          </a:prstGeom>
        </p:spPr>
      </p:pic>
      <p:pic>
        <p:nvPicPr>
          <p:cNvPr id="13" name="Picture 12">
            <a:extLst>
              <a:ext uri="{FF2B5EF4-FFF2-40B4-BE49-F238E27FC236}">
                <a16:creationId xmlns:a16="http://schemas.microsoft.com/office/drawing/2014/main" id="{33B77634-D2B2-F841-A345-71DB06067502}"/>
              </a:ext>
            </a:extLst>
          </p:cNvPr>
          <p:cNvPicPr>
            <a:picLocks noChangeAspect="1"/>
          </p:cNvPicPr>
          <p:nvPr/>
        </p:nvPicPr>
        <p:blipFill>
          <a:blip r:embed="rId7"/>
          <a:stretch>
            <a:fillRect/>
          </a:stretch>
        </p:blipFill>
        <p:spPr>
          <a:xfrm>
            <a:off x="8286768" y="2159582"/>
            <a:ext cx="3132107" cy="2349080"/>
          </a:xfrm>
          <a:prstGeom prst="rect">
            <a:avLst/>
          </a:prstGeom>
        </p:spPr>
      </p:pic>
      <p:pic>
        <p:nvPicPr>
          <p:cNvPr id="15" name="Picture 14">
            <a:extLst>
              <a:ext uri="{FF2B5EF4-FFF2-40B4-BE49-F238E27FC236}">
                <a16:creationId xmlns:a16="http://schemas.microsoft.com/office/drawing/2014/main" id="{04E0F3AC-249B-084B-A6B5-86551FF7CB51}"/>
              </a:ext>
            </a:extLst>
          </p:cNvPr>
          <p:cNvPicPr>
            <a:picLocks noChangeAspect="1"/>
          </p:cNvPicPr>
          <p:nvPr/>
        </p:nvPicPr>
        <p:blipFill>
          <a:blip r:embed="rId8"/>
          <a:stretch>
            <a:fillRect/>
          </a:stretch>
        </p:blipFill>
        <p:spPr>
          <a:xfrm>
            <a:off x="8162542" y="4421396"/>
            <a:ext cx="3248804" cy="2436603"/>
          </a:xfrm>
          <a:prstGeom prst="rect">
            <a:avLst/>
          </a:prstGeom>
        </p:spPr>
      </p:pic>
      <p:sp>
        <p:nvSpPr>
          <p:cNvPr id="18" name="TextBox 17">
            <a:extLst>
              <a:ext uri="{FF2B5EF4-FFF2-40B4-BE49-F238E27FC236}">
                <a16:creationId xmlns:a16="http://schemas.microsoft.com/office/drawing/2014/main" id="{BE0680FF-CE7C-D04D-B593-17338999527C}"/>
              </a:ext>
            </a:extLst>
          </p:cNvPr>
          <p:cNvSpPr txBox="1"/>
          <p:nvPr/>
        </p:nvSpPr>
        <p:spPr>
          <a:xfrm>
            <a:off x="1249997" y="1489761"/>
            <a:ext cx="10238282" cy="369332"/>
          </a:xfrm>
          <a:prstGeom prst="rect">
            <a:avLst/>
          </a:prstGeom>
          <a:noFill/>
        </p:spPr>
        <p:txBody>
          <a:bodyPr wrap="square" rtlCol="0">
            <a:spAutoFit/>
          </a:bodyPr>
          <a:lstStyle/>
          <a:p>
            <a:r>
              <a:rPr lang="en-US" b="1" dirty="0"/>
              <a:t>AIRS/OMI vs. Geos </a:t>
            </a:r>
            <a:r>
              <a:rPr lang="en-US" b="1" dirty="0" err="1"/>
              <a:t>Chem</a:t>
            </a:r>
            <a:r>
              <a:rPr lang="en-US" b="1" dirty="0"/>
              <a:t> Ozone Column Mean (825-450 </a:t>
            </a:r>
            <a:r>
              <a:rPr lang="en-US" b="1" dirty="0" err="1"/>
              <a:t>hPa</a:t>
            </a:r>
            <a:r>
              <a:rPr lang="en-US" b="1" dirty="0"/>
              <a:t>) During Three Korus AQ Synoptic Periods</a:t>
            </a:r>
          </a:p>
        </p:txBody>
      </p:sp>
      <p:sp>
        <p:nvSpPr>
          <p:cNvPr id="19" name="TextBox 18">
            <a:extLst>
              <a:ext uri="{FF2B5EF4-FFF2-40B4-BE49-F238E27FC236}">
                <a16:creationId xmlns:a16="http://schemas.microsoft.com/office/drawing/2014/main" id="{9EA5A0B8-15C7-8745-88B2-AB064C12ECB2}"/>
              </a:ext>
            </a:extLst>
          </p:cNvPr>
          <p:cNvSpPr txBox="1"/>
          <p:nvPr/>
        </p:nvSpPr>
        <p:spPr>
          <a:xfrm>
            <a:off x="1327701" y="1960508"/>
            <a:ext cx="3455348" cy="369332"/>
          </a:xfrm>
          <a:prstGeom prst="rect">
            <a:avLst/>
          </a:prstGeom>
          <a:noFill/>
        </p:spPr>
        <p:txBody>
          <a:bodyPr wrap="square" rtlCol="0">
            <a:spAutoFit/>
          </a:bodyPr>
          <a:lstStyle/>
          <a:p>
            <a:r>
              <a:rPr lang="en-US" dirty="0"/>
              <a:t>”Dynamic Period” (May 10-16)</a:t>
            </a:r>
          </a:p>
        </p:txBody>
      </p:sp>
      <p:sp>
        <p:nvSpPr>
          <p:cNvPr id="20" name="TextBox 19">
            <a:extLst>
              <a:ext uri="{FF2B5EF4-FFF2-40B4-BE49-F238E27FC236}">
                <a16:creationId xmlns:a16="http://schemas.microsoft.com/office/drawing/2014/main" id="{A974D90F-E05F-434D-BDB6-A35EB0E0D136}"/>
              </a:ext>
            </a:extLst>
          </p:cNvPr>
          <p:cNvSpPr txBox="1"/>
          <p:nvPr/>
        </p:nvSpPr>
        <p:spPr>
          <a:xfrm>
            <a:off x="4735110" y="1905815"/>
            <a:ext cx="3455348" cy="369332"/>
          </a:xfrm>
          <a:prstGeom prst="rect">
            <a:avLst/>
          </a:prstGeom>
          <a:noFill/>
        </p:spPr>
        <p:txBody>
          <a:bodyPr wrap="square" rtlCol="0">
            <a:spAutoFit/>
          </a:bodyPr>
          <a:lstStyle/>
          <a:p>
            <a:r>
              <a:rPr lang="en-US" dirty="0"/>
              <a:t>”Stagnant Period” (May 17-22)</a:t>
            </a:r>
          </a:p>
        </p:txBody>
      </p:sp>
      <p:sp>
        <p:nvSpPr>
          <p:cNvPr id="21" name="TextBox 20">
            <a:extLst>
              <a:ext uri="{FF2B5EF4-FFF2-40B4-BE49-F238E27FC236}">
                <a16:creationId xmlns:a16="http://schemas.microsoft.com/office/drawing/2014/main" id="{1AEE38CD-4181-3349-A96A-910F3D52C47A}"/>
              </a:ext>
            </a:extLst>
          </p:cNvPr>
          <p:cNvSpPr txBox="1"/>
          <p:nvPr/>
        </p:nvSpPr>
        <p:spPr>
          <a:xfrm>
            <a:off x="7962503" y="1887393"/>
            <a:ext cx="4236772" cy="369332"/>
          </a:xfrm>
          <a:prstGeom prst="rect">
            <a:avLst/>
          </a:prstGeom>
          <a:noFill/>
        </p:spPr>
        <p:txBody>
          <a:bodyPr wrap="square" rtlCol="0">
            <a:spAutoFit/>
          </a:bodyPr>
          <a:lstStyle/>
          <a:p>
            <a:r>
              <a:rPr lang="en-US" dirty="0"/>
              <a:t>”Extreme Pollution Period” (May 23-28)</a:t>
            </a:r>
          </a:p>
        </p:txBody>
      </p:sp>
      <p:sp>
        <p:nvSpPr>
          <p:cNvPr id="22" name="TextBox 21">
            <a:extLst>
              <a:ext uri="{FF2B5EF4-FFF2-40B4-BE49-F238E27FC236}">
                <a16:creationId xmlns:a16="http://schemas.microsoft.com/office/drawing/2014/main" id="{A7891C7D-9433-D341-912B-8E9C5256E86C}"/>
              </a:ext>
            </a:extLst>
          </p:cNvPr>
          <p:cNvSpPr txBox="1"/>
          <p:nvPr/>
        </p:nvSpPr>
        <p:spPr>
          <a:xfrm rot="16200000">
            <a:off x="-811359" y="5207170"/>
            <a:ext cx="3164862" cy="923330"/>
          </a:xfrm>
          <a:prstGeom prst="rect">
            <a:avLst/>
          </a:prstGeom>
          <a:noFill/>
        </p:spPr>
        <p:txBody>
          <a:bodyPr wrap="square" rtlCol="0">
            <a:spAutoFit/>
          </a:bodyPr>
          <a:lstStyle/>
          <a:p>
            <a:pPr algn="ctr"/>
            <a:r>
              <a:rPr lang="en-US" b="1" dirty="0"/>
              <a:t>GEOS-CHEM </a:t>
            </a:r>
          </a:p>
          <a:p>
            <a:pPr algn="ctr"/>
            <a:r>
              <a:rPr lang="en-US" b="1" dirty="0"/>
              <a:t>(AIRS/OMI AVERAGING KERNEL)</a:t>
            </a:r>
          </a:p>
        </p:txBody>
      </p:sp>
      <p:sp>
        <p:nvSpPr>
          <p:cNvPr id="23" name="TextBox 22">
            <a:extLst>
              <a:ext uri="{FF2B5EF4-FFF2-40B4-BE49-F238E27FC236}">
                <a16:creationId xmlns:a16="http://schemas.microsoft.com/office/drawing/2014/main" id="{34A1C35F-483C-094B-9C15-DC4F2D273C19}"/>
              </a:ext>
            </a:extLst>
          </p:cNvPr>
          <p:cNvSpPr txBox="1"/>
          <p:nvPr/>
        </p:nvSpPr>
        <p:spPr>
          <a:xfrm rot="16200000">
            <a:off x="-15906" y="2871196"/>
            <a:ext cx="1627288" cy="369332"/>
          </a:xfrm>
          <a:prstGeom prst="rect">
            <a:avLst/>
          </a:prstGeom>
          <a:noFill/>
        </p:spPr>
        <p:txBody>
          <a:bodyPr wrap="square" rtlCol="0">
            <a:spAutoFit/>
          </a:bodyPr>
          <a:lstStyle/>
          <a:p>
            <a:r>
              <a:rPr lang="en-US" b="1" dirty="0"/>
              <a:t>AIRS/OMI</a:t>
            </a:r>
          </a:p>
        </p:txBody>
      </p:sp>
      <p:sp>
        <p:nvSpPr>
          <p:cNvPr id="3" name="Oval 2">
            <a:extLst>
              <a:ext uri="{FF2B5EF4-FFF2-40B4-BE49-F238E27FC236}">
                <a16:creationId xmlns:a16="http://schemas.microsoft.com/office/drawing/2014/main" id="{11338317-FB45-434B-ADA3-FE078CEE076E}"/>
              </a:ext>
            </a:extLst>
          </p:cNvPr>
          <p:cNvSpPr/>
          <p:nvPr/>
        </p:nvSpPr>
        <p:spPr>
          <a:xfrm>
            <a:off x="2155298" y="2830463"/>
            <a:ext cx="1035374" cy="3456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095ABC2-3142-3D4F-AE2D-49E3C53B7EFB}"/>
              </a:ext>
            </a:extLst>
          </p:cNvPr>
          <p:cNvSpPr/>
          <p:nvPr/>
        </p:nvSpPr>
        <p:spPr>
          <a:xfrm>
            <a:off x="6147958" y="2950073"/>
            <a:ext cx="442360" cy="3840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67C609E-2991-B541-9002-B1CD8F5E31A3}"/>
              </a:ext>
            </a:extLst>
          </p:cNvPr>
          <p:cNvSpPr txBox="1"/>
          <p:nvPr/>
        </p:nvSpPr>
        <p:spPr>
          <a:xfrm>
            <a:off x="982404" y="222931"/>
            <a:ext cx="9953469" cy="1200329"/>
          </a:xfrm>
          <a:prstGeom prst="rect">
            <a:avLst/>
          </a:prstGeom>
          <a:noFill/>
        </p:spPr>
        <p:txBody>
          <a:bodyPr wrap="square" rtlCol="0">
            <a:spAutoFit/>
          </a:bodyPr>
          <a:lstStyle/>
          <a:p>
            <a:pPr algn="ctr"/>
            <a:r>
              <a:rPr lang="en-US" sz="3600" b="1" dirty="0"/>
              <a:t>GEOS-</a:t>
            </a:r>
            <a:r>
              <a:rPr lang="en-US" sz="3600" b="1" dirty="0" err="1"/>
              <a:t>Chem</a:t>
            </a:r>
            <a:r>
              <a:rPr lang="en-US" sz="3600" b="1" dirty="0"/>
              <a:t> shows the greatest bias when pollution comes from Korea</a:t>
            </a:r>
          </a:p>
        </p:txBody>
      </p:sp>
      <p:sp>
        <p:nvSpPr>
          <p:cNvPr id="25" name="Oval 24">
            <a:extLst>
              <a:ext uri="{FF2B5EF4-FFF2-40B4-BE49-F238E27FC236}">
                <a16:creationId xmlns:a16="http://schemas.microsoft.com/office/drawing/2014/main" id="{0BBC17BB-7616-FF49-9928-BAD312FEFFA0}"/>
              </a:ext>
            </a:extLst>
          </p:cNvPr>
          <p:cNvSpPr/>
          <p:nvPr/>
        </p:nvSpPr>
        <p:spPr>
          <a:xfrm>
            <a:off x="6123467" y="5284786"/>
            <a:ext cx="442360" cy="3840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DC58710-41ED-CD4A-A996-8BDF265A9AF9}"/>
              </a:ext>
            </a:extLst>
          </p:cNvPr>
          <p:cNvSpPr/>
          <p:nvPr/>
        </p:nvSpPr>
        <p:spPr>
          <a:xfrm>
            <a:off x="2131357" y="5160384"/>
            <a:ext cx="1035374" cy="3456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9313DE7-E0F5-6447-B27B-56EBA0155DA8}"/>
              </a:ext>
            </a:extLst>
          </p:cNvPr>
          <p:cNvSpPr/>
          <p:nvPr/>
        </p:nvSpPr>
        <p:spPr>
          <a:xfrm>
            <a:off x="4165737" y="1183779"/>
            <a:ext cx="4192621" cy="58052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993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25"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F26389-4041-C94C-A591-DD6F79BCC9AE}"/>
              </a:ext>
            </a:extLst>
          </p:cNvPr>
          <p:cNvPicPr>
            <a:picLocks noChangeAspect="1"/>
          </p:cNvPicPr>
          <p:nvPr/>
        </p:nvPicPr>
        <p:blipFill rotWithShape="1">
          <a:blip r:embed="rId3"/>
          <a:srcRect l="8382" b="7418"/>
          <a:stretch/>
        </p:blipFill>
        <p:spPr>
          <a:xfrm>
            <a:off x="950977" y="4126830"/>
            <a:ext cx="2852142" cy="2161602"/>
          </a:xfrm>
          <a:prstGeom prst="rect">
            <a:avLst/>
          </a:prstGeom>
        </p:spPr>
      </p:pic>
      <p:pic>
        <p:nvPicPr>
          <p:cNvPr id="7" name="Picture 6">
            <a:extLst>
              <a:ext uri="{FF2B5EF4-FFF2-40B4-BE49-F238E27FC236}">
                <a16:creationId xmlns:a16="http://schemas.microsoft.com/office/drawing/2014/main" id="{6E610D11-28CC-4646-8031-2DB5063F3B72}"/>
              </a:ext>
            </a:extLst>
          </p:cNvPr>
          <p:cNvPicPr>
            <a:picLocks noChangeAspect="1"/>
          </p:cNvPicPr>
          <p:nvPr/>
        </p:nvPicPr>
        <p:blipFill rotWithShape="1">
          <a:blip r:embed="rId4"/>
          <a:srcRect l="7960" b="7411"/>
          <a:stretch/>
        </p:blipFill>
        <p:spPr>
          <a:xfrm>
            <a:off x="3845626" y="4162024"/>
            <a:ext cx="2817102" cy="2125415"/>
          </a:xfrm>
          <a:prstGeom prst="rect">
            <a:avLst/>
          </a:prstGeom>
        </p:spPr>
      </p:pic>
      <p:pic>
        <p:nvPicPr>
          <p:cNvPr id="9" name="Picture 8">
            <a:extLst>
              <a:ext uri="{FF2B5EF4-FFF2-40B4-BE49-F238E27FC236}">
                <a16:creationId xmlns:a16="http://schemas.microsoft.com/office/drawing/2014/main" id="{50AB6152-D71E-A741-B554-DD9FF09104C4}"/>
              </a:ext>
            </a:extLst>
          </p:cNvPr>
          <p:cNvPicPr>
            <a:picLocks noChangeAspect="1"/>
          </p:cNvPicPr>
          <p:nvPr/>
        </p:nvPicPr>
        <p:blipFill rotWithShape="1">
          <a:blip r:embed="rId5"/>
          <a:srcRect l="7681" b="7498"/>
          <a:stretch/>
        </p:blipFill>
        <p:spPr>
          <a:xfrm>
            <a:off x="6626151" y="4164110"/>
            <a:ext cx="2796124" cy="2101243"/>
          </a:xfrm>
          <a:prstGeom prst="rect">
            <a:avLst/>
          </a:prstGeom>
        </p:spPr>
      </p:pic>
      <p:pic>
        <p:nvPicPr>
          <p:cNvPr id="11" name="Picture 10">
            <a:extLst>
              <a:ext uri="{FF2B5EF4-FFF2-40B4-BE49-F238E27FC236}">
                <a16:creationId xmlns:a16="http://schemas.microsoft.com/office/drawing/2014/main" id="{E9D974B3-009B-6F46-A6A8-56FD45C5C805}"/>
              </a:ext>
            </a:extLst>
          </p:cNvPr>
          <p:cNvPicPr>
            <a:picLocks noChangeAspect="1"/>
          </p:cNvPicPr>
          <p:nvPr/>
        </p:nvPicPr>
        <p:blipFill rotWithShape="1">
          <a:blip r:embed="rId6"/>
          <a:srcRect l="7474" b="7523"/>
          <a:stretch/>
        </p:blipFill>
        <p:spPr>
          <a:xfrm>
            <a:off x="9314914" y="4091564"/>
            <a:ext cx="2885858" cy="2163254"/>
          </a:xfrm>
          <a:prstGeom prst="rect">
            <a:avLst/>
          </a:prstGeom>
        </p:spPr>
      </p:pic>
      <p:pic>
        <p:nvPicPr>
          <p:cNvPr id="13" name="Picture 12">
            <a:extLst>
              <a:ext uri="{FF2B5EF4-FFF2-40B4-BE49-F238E27FC236}">
                <a16:creationId xmlns:a16="http://schemas.microsoft.com/office/drawing/2014/main" id="{D0910133-2C8D-D542-900F-F149A1E7BE40}"/>
              </a:ext>
            </a:extLst>
          </p:cNvPr>
          <p:cNvPicPr>
            <a:picLocks noChangeAspect="1"/>
          </p:cNvPicPr>
          <p:nvPr/>
        </p:nvPicPr>
        <p:blipFill rotWithShape="1">
          <a:blip r:embed="rId7"/>
          <a:srcRect l="7869" b="7036"/>
          <a:stretch/>
        </p:blipFill>
        <p:spPr>
          <a:xfrm>
            <a:off x="951763" y="1779433"/>
            <a:ext cx="2860500" cy="2164774"/>
          </a:xfrm>
          <a:prstGeom prst="rect">
            <a:avLst/>
          </a:prstGeom>
        </p:spPr>
      </p:pic>
      <p:pic>
        <p:nvPicPr>
          <p:cNvPr id="15" name="Picture 14">
            <a:extLst>
              <a:ext uri="{FF2B5EF4-FFF2-40B4-BE49-F238E27FC236}">
                <a16:creationId xmlns:a16="http://schemas.microsoft.com/office/drawing/2014/main" id="{46D7F6DF-37FD-CC4E-981C-95A370BA8210}"/>
              </a:ext>
            </a:extLst>
          </p:cNvPr>
          <p:cNvPicPr>
            <a:picLocks noChangeAspect="1"/>
          </p:cNvPicPr>
          <p:nvPr/>
        </p:nvPicPr>
        <p:blipFill rotWithShape="1">
          <a:blip r:embed="rId8"/>
          <a:srcRect l="9210" b="6521"/>
          <a:stretch/>
        </p:blipFill>
        <p:spPr>
          <a:xfrm>
            <a:off x="3875479" y="1798715"/>
            <a:ext cx="2797424" cy="2160195"/>
          </a:xfrm>
          <a:prstGeom prst="rect">
            <a:avLst/>
          </a:prstGeom>
        </p:spPr>
      </p:pic>
      <p:pic>
        <p:nvPicPr>
          <p:cNvPr id="17" name="Picture 16">
            <a:extLst>
              <a:ext uri="{FF2B5EF4-FFF2-40B4-BE49-F238E27FC236}">
                <a16:creationId xmlns:a16="http://schemas.microsoft.com/office/drawing/2014/main" id="{B1322012-C0F5-0546-8517-A5F8AE3423CB}"/>
              </a:ext>
            </a:extLst>
          </p:cNvPr>
          <p:cNvPicPr>
            <a:picLocks noChangeAspect="1"/>
          </p:cNvPicPr>
          <p:nvPr/>
        </p:nvPicPr>
        <p:blipFill rotWithShape="1">
          <a:blip r:embed="rId9"/>
          <a:srcRect l="8242" b="6427"/>
          <a:stretch/>
        </p:blipFill>
        <p:spPr>
          <a:xfrm>
            <a:off x="6595476" y="1788365"/>
            <a:ext cx="2867011" cy="2192797"/>
          </a:xfrm>
          <a:prstGeom prst="rect">
            <a:avLst/>
          </a:prstGeom>
        </p:spPr>
      </p:pic>
      <p:pic>
        <p:nvPicPr>
          <p:cNvPr id="19" name="Picture 18">
            <a:extLst>
              <a:ext uri="{FF2B5EF4-FFF2-40B4-BE49-F238E27FC236}">
                <a16:creationId xmlns:a16="http://schemas.microsoft.com/office/drawing/2014/main" id="{7359E004-DE7A-8A45-BAA2-C58D22658C4E}"/>
              </a:ext>
            </a:extLst>
          </p:cNvPr>
          <p:cNvPicPr>
            <a:picLocks noChangeAspect="1"/>
          </p:cNvPicPr>
          <p:nvPr/>
        </p:nvPicPr>
        <p:blipFill rotWithShape="1">
          <a:blip r:embed="rId10"/>
          <a:srcRect l="8549" b="7613"/>
          <a:stretch/>
        </p:blipFill>
        <p:spPr>
          <a:xfrm>
            <a:off x="9326370" y="1803295"/>
            <a:ext cx="2874402" cy="2177867"/>
          </a:xfrm>
          <a:prstGeom prst="rect">
            <a:avLst/>
          </a:prstGeom>
        </p:spPr>
      </p:pic>
      <p:sp>
        <p:nvSpPr>
          <p:cNvPr id="20" name="TextBox 19">
            <a:extLst>
              <a:ext uri="{FF2B5EF4-FFF2-40B4-BE49-F238E27FC236}">
                <a16:creationId xmlns:a16="http://schemas.microsoft.com/office/drawing/2014/main" id="{AF9FD8E9-C446-ED48-869B-E3A44CFE6343}"/>
              </a:ext>
            </a:extLst>
          </p:cNvPr>
          <p:cNvSpPr txBox="1"/>
          <p:nvPr/>
        </p:nvSpPr>
        <p:spPr>
          <a:xfrm>
            <a:off x="1020030" y="6285071"/>
            <a:ext cx="2308486" cy="369332"/>
          </a:xfrm>
          <a:prstGeom prst="rect">
            <a:avLst/>
          </a:prstGeom>
          <a:noFill/>
        </p:spPr>
        <p:txBody>
          <a:bodyPr wrap="square" rtlCol="0">
            <a:spAutoFit/>
          </a:bodyPr>
          <a:lstStyle/>
          <a:p>
            <a:pPr algn="ctr"/>
            <a:r>
              <a:rPr lang="en-US" dirty="0"/>
              <a:t>Winter </a:t>
            </a:r>
          </a:p>
        </p:txBody>
      </p:sp>
      <p:sp>
        <p:nvSpPr>
          <p:cNvPr id="21" name="TextBox 20">
            <a:extLst>
              <a:ext uri="{FF2B5EF4-FFF2-40B4-BE49-F238E27FC236}">
                <a16:creationId xmlns:a16="http://schemas.microsoft.com/office/drawing/2014/main" id="{46A04579-6E17-BE4A-A035-E688CB6F423A}"/>
              </a:ext>
            </a:extLst>
          </p:cNvPr>
          <p:cNvSpPr txBox="1"/>
          <p:nvPr/>
        </p:nvSpPr>
        <p:spPr>
          <a:xfrm>
            <a:off x="3933759" y="6264404"/>
            <a:ext cx="2308486" cy="369332"/>
          </a:xfrm>
          <a:prstGeom prst="rect">
            <a:avLst/>
          </a:prstGeom>
          <a:noFill/>
        </p:spPr>
        <p:txBody>
          <a:bodyPr wrap="square" rtlCol="0">
            <a:spAutoFit/>
          </a:bodyPr>
          <a:lstStyle/>
          <a:p>
            <a:pPr algn="ctr"/>
            <a:r>
              <a:rPr lang="en-US" dirty="0"/>
              <a:t>Spring</a:t>
            </a:r>
          </a:p>
        </p:txBody>
      </p:sp>
      <p:sp>
        <p:nvSpPr>
          <p:cNvPr id="22" name="TextBox 21">
            <a:extLst>
              <a:ext uri="{FF2B5EF4-FFF2-40B4-BE49-F238E27FC236}">
                <a16:creationId xmlns:a16="http://schemas.microsoft.com/office/drawing/2014/main" id="{6BAE4E9E-85A2-7F4F-854E-17AC5BC9233F}"/>
              </a:ext>
            </a:extLst>
          </p:cNvPr>
          <p:cNvSpPr txBox="1"/>
          <p:nvPr/>
        </p:nvSpPr>
        <p:spPr>
          <a:xfrm>
            <a:off x="6661189" y="6254818"/>
            <a:ext cx="2308486" cy="369332"/>
          </a:xfrm>
          <a:prstGeom prst="rect">
            <a:avLst/>
          </a:prstGeom>
          <a:noFill/>
        </p:spPr>
        <p:txBody>
          <a:bodyPr wrap="square" rtlCol="0">
            <a:spAutoFit/>
          </a:bodyPr>
          <a:lstStyle/>
          <a:p>
            <a:pPr algn="ctr"/>
            <a:r>
              <a:rPr lang="en-US" dirty="0"/>
              <a:t>Summer </a:t>
            </a:r>
          </a:p>
        </p:txBody>
      </p:sp>
      <p:sp>
        <p:nvSpPr>
          <p:cNvPr id="23" name="TextBox 22">
            <a:extLst>
              <a:ext uri="{FF2B5EF4-FFF2-40B4-BE49-F238E27FC236}">
                <a16:creationId xmlns:a16="http://schemas.microsoft.com/office/drawing/2014/main" id="{378FA49A-0BE0-EB49-89F4-73CA063C2192}"/>
              </a:ext>
            </a:extLst>
          </p:cNvPr>
          <p:cNvSpPr txBox="1"/>
          <p:nvPr/>
        </p:nvSpPr>
        <p:spPr>
          <a:xfrm>
            <a:off x="9459352" y="6239351"/>
            <a:ext cx="2308486" cy="369332"/>
          </a:xfrm>
          <a:prstGeom prst="rect">
            <a:avLst/>
          </a:prstGeom>
          <a:noFill/>
        </p:spPr>
        <p:txBody>
          <a:bodyPr wrap="square" rtlCol="0">
            <a:spAutoFit/>
          </a:bodyPr>
          <a:lstStyle/>
          <a:p>
            <a:pPr algn="ctr"/>
            <a:r>
              <a:rPr lang="en-US" dirty="0"/>
              <a:t>Fall </a:t>
            </a:r>
          </a:p>
        </p:txBody>
      </p:sp>
      <p:sp>
        <p:nvSpPr>
          <p:cNvPr id="2" name="TextBox 1">
            <a:extLst>
              <a:ext uri="{FF2B5EF4-FFF2-40B4-BE49-F238E27FC236}">
                <a16:creationId xmlns:a16="http://schemas.microsoft.com/office/drawing/2014/main" id="{925F5272-A306-AF4D-BC3F-03973C058E6E}"/>
              </a:ext>
            </a:extLst>
          </p:cNvPr>
          <p:cNvSpPr txBox="1"/>
          <p:nvPr/>
        </p:nvSpPr>
        <p:spPr>
          <a:xfrm>
            <a:off x="757165" y="548316"/>
            <a:ext cx="10704680" cy="646331"/>
          </a:xfrm>
          <a:prstGeom prst="rect">
            <a:avLst/>
          </a:prstGeom>
          <a:noFill/>
        </p:spPr>
        <p:txBody>
          <a:bodyPr wrap="square" rtlCol="0">
            <a:spAutoFit/>
          </a:bodyPr>
          <a:lstStyle/>
          <a:p>
            <a:pPr algn="ctr"/>
            <a:r>
              <a:rPr lang="en-US" sz="3600" b="1" dirty="0"/>
              <a:t>The low ozone bias persists in all seasons</a:t>
            </a:r>
          </a:p>
        </p:txBody>
      </p:sp>
      <p:sp>
        <p:nvSpPr>
          <p:cNvPr id="16" name="TextBox 15">
            <a:extLst>
              <a:ext uri="{FF2B5EF4-FFF2-40B4-BE49-F238E27FC236}">
                <a16:creationId xmlns:a16="http://schemas.microsoft.com/office/drawing/2014/main" id="{6AACBB39-9D87-8D46-A4DE-67D9EADB8CEC}"/>
              </a:ext>
            </a:extLst>
          </p:cNvPr>
          <p:cNvSpPr txBox="1"/>
          <p:nvPr/>
        </p:nvSpPr>
        <p:spPr>
          <a:xfrm rot="16200000">
            <a:off x="162748" y="2520229"/>
            <a:ext cx="819502" cy="369332"/>
          </a:xfrm>
          <a:prstGeom prst="rect">
            <a:avLst/>
          </a:prstGeom>
          <a:noFill/>
        </p:spPr>
        <p:txBody>
          <a:bodyPr wrap="square" rtlCol="0">
            <a:spAutoFit/>
          </a:bodyPr>
          <a:lstStyle/>
          <a:p>
            <a:r>
              <a:rPr lang="en-US" b="1" dirty="0"/>
              <a:t>OMI </a:t>
            </a:r>
          </a:p>
        </p:txBody>
      </p:sp>
      <p:sp>
        <p:nvSpPr>
          <p:cNvPr id="18" name="TextBox 17">
            <a:extLst>
              <a:ext uri="{FF2B5EF4-FFF2-40B4-BE49-F238E27FC236}">
                <a16:creationId xmlns:a16="http://schemas.microsoft.com/office/drawing/2014/main" id="{C5FA4FC2-31A2-9D41-A9E7-D206D9E5EB85}"/>
              </a:ext>
            </a:extLst>
          </p:cNvPr>
          <p:cNvSpPr txBox="1"/>
          <p:nvPr/>
        </p:nvSpPr>
        <p:spPr>
          <a:xfrm rot="16200000">
            <a:off x="-1079866" y="4967059"/>
            <a:ext cx="3164862" cy="646331"/>
          </a:xfrm>
          <a:prstGeom prst="rect">
            <a:avLst/>
          </a:prstGeom>
          <a:noFill/>
        </p:spPr>
        <p:txBody>
          <a:bodyPr wrap="square" rtlCol="0">
            <a:spAutoFit/>
          </a:bodyPr>
          <a:lstStyle/>
          <a:p>
            <a:pPr algn="ctr"/>
            <a:r>
              <a:rPr lang="en-US" b="1" dirty="0"/>
              <a:t>GEOS-CHEM </a:t>
            </a:r>
          </a:p>
          <a:p>
            <a:pPr algn="ctr"/>
            <a:r>
              <a:rPr lang="en-US" b="1" dirty="0"/>
              <a:t>(OMI AVERAGING KERNEL)</a:t>
            </a:r>
          </a:p>
        </p:txBody>
      </p:sp>
      <p:sp>
        <p:nvSpPr>
          <p:cNvPr id="24" name="Oval 23">
            <a:extLst>
              <a:ext uri="{FF2B5EF4-FFF2-40B4-BE49-F238E27FC236}">
                <a16:creationId xmlns:a16="http://schemas.microsoft.com/office/drawing/2014/main" id="{AE0BF583-1C06-B549-AF66-50E3BD0A1DB8}"/>
              </a:ext>
            </a:extLst>
          </p:cNvPr>
          <p:cNvSpPr/>
          <p:nvPr/>
        </p:nvSpPr>
        <p:spPr>
          <a:xfrm>
            <a:off x="7815432" y="2433600"/>
            <a:ext cx="914400" cy="4282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593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9B3DB-66C4-F347-BBB7-9F2E57A6F843}"/>
              </a:ext>
            </a:extLst>
          </p:cNvPr>
          <p:cNvSpPr>
            <a:spLocks noGrp="1"/>
          </p:cNvSpPr>
          <p:nvPr>
            <p:ph type="title"/>
          </p:nvPr>
        </p:nvSpPr>
        <p:spPr>
          <a:xfrm>
            <a:off x="856488" y="2294509"/>
            <a:ext cx="10515600" cy="1325563"/>
          </a:xfrm>
        </p:spPr>
        <p:txBody>
          <a:bodyPr>
            <a:normAutofit fontScale="90000"/>
          </a:bodyPr>
          <a:lstStyle/>
          <a:p>
            <a:pPr algn="ctr"/>
            <a:r>
              <a:rPr lang="en-US" dirty="0"/>
              <a:t>But where is the bias coming from (</a:t>
            </a:r>
            <a:r>
              <a:rPr lang="en-US" dirty="0" err="1"/>
              <a:t>i.e</a:t>
            </a:r>
            <a:r>
              <a:rPr lang="en-US" dirty="0"/>
              <a:t> what processes are we unable to properly simulate?)</a:t>
            </a:r>
          </a:p>
        </p:txBody>
      </p:sp>
    </p:spTree>
    <p:extLst>
      <p:ext uri="{BB962C8B-B14F-4D97-AF65-F5344CB8AC3E}">
        <p14:creationId xmlns:p14="http://schemas.microsoft.com/office/powerpoint/2010/main" val="3086421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8540</TotalTime>
  <Words>1957</Words>
  <Application>Microsoft Macintosh PowerPoint</Application>
  <PresentationFormat>Widescreen</PresentationFormat>
  <Paragraphs>128</Paragraphs>
  <Slides>15</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Towards an improved understanding of factors affecting ozone pollution in East Asia</vt:lpstr>
      <vt:lpstr>Tropospheric ozone is detrimental to human and ecosystem health</vt:lpstr>
      <vt:lpstr>Surface ozone has increased in East Asia over the past two decades</vt:lpstr>
      <vt:lpstr>KORUS-AQ provides a unique ensemble of data to test and improve model representation of ozone formation processes</vt:lpstr>
      <vt:lpstr>Methodology</vt:lpstr>
      <vt:lpstr>PowerPoint Presentation</vt:lpstr>
      <vt:lpstr>PowerPoint Presentation</vt:lpstr>
      <vt:lpstr>PowerPoint Presentation</vt:lpstr>
      <vt:lpstr>But where is the bias coming from (i.e what processes are we unable to properly simulate?)</vt:lpstr>
      <vt:lpstr>PowerPoint Presentation</vt:lpstr>
      <vt:lpstr>PowerPoint Presentation</vt:lpstr>
      <vt:lpstr>PowerPoint Presentation</vt:lpstr>
      <vt:lpstr>Conclusions</vt:lpstr>
      <vt:lpstr>Future Work</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Colombi, Nadia</dc:creator>
  <cp:lastModifiedBy>Colombi, Nadia</cp:lastModifiedBy>
  <cp:revision>50</cp:revision>
  <dcterms:created xsi:type="dcterms:W3CDTF">2020-08-25T19:05:31Z</dcterms:created>
  <dcterms:modified xsi:type="dcterms:W3CDTF">2020-08-31T17:25:47Z</dcterms:modified>
</cp:coreProperties>
</file>