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4" r:id="rId5"/>
    <p:sldId id="258" r:id="rId6"/>
    <p:sldId id="262" r:id="rId7"/>
    <p:sldId id="261" r:id="rId8"/>
    <p:sldId id="263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9300"/>
    <a:srgbClr val="0432FF"/>
    <a:srgbClr val="00FA00"/>
    <a:srgbClr val="2C1BD2"/>
    <a:srgbClr val="FFC357"/>
    <a:srgbClr val="DE7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/>
    <p:restoredTop sz="61450"/>
  </p:normalViewPr>
  <p:slideViewPr>
    <p:cSldViewPr snapToGrid="0">
      <p:cViewPr varScale="1">
        <p:scale>
          <a:sx n="76" d="100"/>
          <a:sy n="76" d="100"/>
        </p:scale>
        <p:origin x="1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C3765-9F2E-5F45-A7A3-B89B0A5CCF37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4ADC2-9A3D-A64C-B15C-B162FD55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OMI: VCDQF=even integer, </a:t>
            </a:r>
            <a:r>
              <a:rPr lang="en-US" dirty="0" err="1"/>
              <a:t>XtrackQF</a:t>
            </a:r>
            <a:r>
              <a:rPr lang="en-US" dirty="0"/>
              <a:t>=0</a:t>
            </a:r>
          </a:p>
          <a:p>
            <a:r>
              <a:rPr lang="en-US" dirty="0"/>
              <a:t>TROPOMI: QA&gt;0.75, CF&lt;0.3, SZA&lt;70</a:t>
            </a:r>
          </a:p>
          <a:p>
            <a:r>
              <a:rPr lang="en-US" dirty="0"/>
              <a:t>GEMS: </a:t>
            </a:r>
            <a:r>
              <a:rPr lang="en-US" dirty="0" err="1"/>
              <a:t>AlgQF</a:t>
            </a:r>
            <a:r>
              <a:rPr lang="en-US" dirty="0"/>
              <a:t>&lt;112, AMFQF&lt;64, </a:t>
            </a:r>
            <a:r>
              <a:rPr lang="en-US" dirty="0" err="1"/>
              <a:t>FinalQF</a:t>
            </a:r>
            <a:r>
              <a:rPr lang="en-US" dirty="0"/>
              <a:t>&lt;1, CF&lt;0.3, SZA&lt;70</a:t>
            </a:r>
          </a:p>
          <a:p>
            <a:r>
              <a:rPr lang="en-US"/>
              <a:t>Pandora: QF=0,1,10,11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4ADC2-9A3D-A64C-B15C-B162FD553F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6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4ADC2-9A3D-A64C-B15C-B162FD553F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Inclusion of </a:t>
            </a:r>
            <a:r>
              <a:rPr lang="en-US" dirty="0" err="1"/>
              <a:t>vza</a:t>
            </a:r>
            <a:r>
              <a:rPr lang="en-US" dirty="0"/>
              <a:t> uncertainty (precision)</a:t>
            </a:r>
          </a:p>
          <a:p>
            <a:r>
              <a:rPr lang="en-US" dirty="0"/>
              <a:t>Compare diurnal with pandora and figure out the hourly </a:t>
            </a:r>
            <a:r>
              <a:rPr lang="en-US"/>
              <a:t>uncertainty </a:t>
            </a:r>
            <a:endParaRPr lang="en-US" dirty="0"/>
          </a:p>
          <a:p>
            <a:r>
              <a:rPr lang="en-US" dirty="0"/>
              <a:t>Comparison with analytical approach?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4ADC2-9A3D-A64C-B15C-B162FD553F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1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D0C9-7D4D-CEB7-6FA1-38E9B0950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99345-77F9-AED9-27B1-0CFE99477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9095-E275-8224-5A4D-E730E0C1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B6873-4AFF-0F95-D369-5157D22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6E80-4F57-80EC-CC45-60DDB532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B931-A4D4-5B58-A112-8AA30354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5EE55-40C0-1EAB-4192-BD4830B05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852A3-62E7-0B09-29C7-D55F224C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A3327-16CC-9DB3-A910-6DE18B7F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B3107-DDB3-5A04-8215-D0FAA622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1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534CB-0637-A25B-0E6C-44086F505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5F46C-0603-E2B5-B070-80CA479EC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831A0-721A-05F0-7062-4D1CDCB5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A8B55-99AF-FC0C-A99B-80C2E977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68B47-A721-8B31-D7F7-F1782271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7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80DC-BA34-546F-ED7B-2313C5C3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33"/>
            <a:ext cx="10515600" cy="49957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93405-94FF-C635-57A7-4B1B15B25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2ED86-21FF-B002-A709-8BF2CA37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AF89A-1B83-552C-C90D-AA1B61DA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8831A-30AB-BA59-9DF1-0A3FA739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7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7749-B410-CD16-5E74-4F7ABFF9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75449-24C5-67FB-21B2-E9E147C4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4CDF7-6578-C980-0D20-3A393EEF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1A97F-3917-829F-790F-C000DB11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4917-0ADE-57A8-2C46-9E98FA72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1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1555-477C-6605-8786-73FCA8E2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A3D-2028-8A73-B3CA-8E04DF663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92308-ED66-2E71-7F7A-4DDB3DE9A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48447-F546-4D88-929E-55A5528C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1AAAB-24AD-1261-E281-94FAB380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5F4CE-6C6C-0A8B-DAE9-504803FA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C6D7-7EF6-2A8F-A90C-C38B4FA2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D18D1-1C0F-0559-F637-7DA9B68D5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94ECB-2A5A-7703-FB5B-7E8A428A1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89EA8-7727-718A-6577-79DAAC87E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39CCA-3E52-5A79-73C1-B595E02DB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D4808-B9CF-45AC-348F-1D276824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61A48-B2E9-6798-C2C4-869273F7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C558F-B15F-8473-D0A5-3E54E368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1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1422-A0DC-C1C4-4C20-66FCAAE8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8F695-F1C8-8069-12EE-2A819106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C0734-C723-E86D-3083-5FE644BE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D2AD2-C8A5-12EB-EF77-E5DBFEAE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9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BEC5C-68CC-89FC-0822-424BA4CD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70790B-A6F9-58A0-95DC-E461F571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49E33-898D-005E-4ED3-FA6B1FC3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ED30-91DC-9904-60FC-CF0FF8C3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130C6-16E7-B727-D5C6-825E11E50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BF016-6120-759A-37F5-DAD26CB73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1FE33-9E7A-2C11-E10C-BD75A4E0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EF12D-3BB2-3B03-8889-435B638D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5E6C-516E-A6B9-85F9-905146BE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4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673D-CF9E-0838-23FC-69E60C5A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0DFBFF-FE8D-D7DB-629B-BE838544A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A2ED3-0143-AEF0-35F8-A3584A632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62A66-6495-16B5-2520-18858DDB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83EAF-FB25-D3A0-E8C5-22846DE6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FDB3D-CE60-8782-5C93-63F521DE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9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13288-973F-91AE-6BD5-B2C6550B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617EE-6264-C0B7-D368-C2641990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C25F4-9978-DFC6-094D-A69AFD2FB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BA41-84F4-5A48-B84C-5B402235160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609A2-1F2C-2813-D4FF-9333915FC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A3AD4-8BDC-78BA-B032-8D8EAD641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353F4-12C5-CE49-8CD6-B617227E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MH logo">
            <a:extLst>
              <a:ext uri="{FF2B5EF4-FFF2-40B4-BE49-F238E27FC236}">
                <a16:creationId xmlns:a16="http://schemas.microsoft.com/office/drawing/2014/main" id="{67124C8D-B2C3-18CE-9386-220C5A80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443" y="5302469"/>
            <a:ext cx="1489976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D5E2A2-B747-0D38-AB8E-F92E4DC12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689" y="899401"/>
            <a:ext cx="9774621" cy="23876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A blended GEMS+TROPOMI product for tropospheric NO</a:t>
            </a:r>
            <a:r>
              <a:rPr lang="en-US" sz="4000" b="1" baseline="-25000" dirty="0">
                <a:latin typeface="+mn-lt"/>
              </a:rPr>
              <a:t>2</a:t>
            </a:r>
            <a:r>
              <a:rPr lang="en-US" sz="4000" b="1" dirty="0">
                <a:latin typeface="+mn-lt"/>
              </a:rPr>
              <a:t> using machine learning to correct retrieval errors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8581D-9EA6-0CD1-4FBC-607A85DE8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u="sng" dirty="0"/>
              <a:t>Yujin Oak</a:t>
            </a:r>
            <a:r>
              <a:rPr lang="en-US" sz="2200" baseline="30000" dirty="0"/>
              <a:t>1</a:t>
            </a:r>
            <a:r>
              <a:rPr lang="en-US" sz="2200" dirty="0"/>
              <a:t>, Daniel Jacob</a:t>
            </a:r>
            <a:r>
              <a:rPr lang="en-US" sz="2200" baseline="30000" dirty="0"/>
              <a:t>1</a:t>
            </a:r>
            <a:r>
              <a:rPr lang="en-US" sz="2200" dirty="0"/>
              <a:t>, Nicholas Balasus</a:t>
            </a:r>
            <a:r>
              <a:rPr lang="en-US" sz="2200" baseline="30000" dirty="0"/>
              <a:t>1</a:t>
            </a:r>
            <a:r>
              <a:rPr lang="en-US" sz="2200" dirty="0"/>
              <a:t>, Laura Yang</a:t>
            </a:r>
            <a:r>
              <a:rPr lang="en-US" sz="2200" baseline="30000" dirty="0"/>
              <a:t>1</a:t>
            </a:r>
            <a:r>
              <a:rPr lang="en-US" sz="2200" dirty="0"/>
              <a:t>, </a:t>
            </a:r>
            <a:br>
              <a:rPr lang="en-US" sz="2200" dirty="0"/>
            </a:br>
            <a:r>
              <a:rPr lang="en-US" sz="2200" dirty="0" err="1"/>
              <a:t>Junsung</a:t>
            </a:r>
            <a:r>
              <a:rPr lang="en-US" sz="2200" dirty="0"/>
              <a:t> Park</a:t>
            </a:r>
            <a:r>
              <a:rPr lang="en-US" sz="2200" baseline="30000" dirty="0"/>
              <a:t>2</a:t>
            </a:r>
            <a:r>
              <a:rPr lang="en-US" sz="2200" dirty="0"/>
              <a:t>, </a:t>
            </a:r>
            <a:r>
              <a:rPr lang="en-US" sz="2200" dirty="0" err="1"/>
              <a:t>Hanlim</a:t>
            </a:r>
            <a:r>
              <a:rPr lang="en-US" sz="2200" dirty="0"/>
              <a:t> Lee</a:t>
            </a:r>
            <a:r>
              <a:rPr lang="en-US" sz="2200" baseline="30000" dirty="0"/>
              <a:t>2</a:t>
            </a:r>
            <a:r>
              <a:rPr lang="en-US" sz="2200" dirty="0"/>
              <a:t>, </a:t>
            </a:r>
            <a:r>
              <a:rPr lang="en-US" sz="2200" dirty="0" err="1"/>
              <a:t>Gitaek</a:t>
            </a:r>
            <a:r>
              <a:rPr lang="en-US" sz="2200" dirty="0"/>
              <a:t> Lee</a:t>
            </a:r>
            <a:r>
              <a:rPr lang="en-US" sz="2200" baseline="30000" dirty="0"/>
              <a:t>3</a:t>
            </a:r>
            <a:r>
              <a:rPr lang="en-US" sz="2200" dirty="0"/>
              <a:t>, </a:t>
            </a:r>
            <a:r>
              <a:rPr lang="en-US" sz="2200" dirty="0" err="1"/>
              <a:t>Rokjin</a:t>
            </a:r>
            <a:r>
              <a:rPr lang="en-US" sz="2200" dirty="0"/>
              <a:t> Park</a:t>
            </a:r>
            <a:r>
              <a:rPr lang="en-US" sz="2200" baseline="30000" dirty="0"/>
              <a:t>3</a:t>
            </a:r>
            <a:r>
              <a:rPr lang="en-US" sz="2200" dirty="0"/>
              <a:t>, </a:t>
            </a:r>
            <a:br>
              <a:rPr lang="en-US" sz="2200" dirty="0"/>
            </a:br>
            <a:r>
              <a:rPr lang="en-US" sz="2200" dirty="0" err="1"/>
              <a:t>Heesung</a:t>
            </a:r>
            <a:r>
              <a:rPr lang="en-US" sz="2200" dirty="0"/>
              <a:t> Chong</a:t>
            </a:r>
            <a:r>
              <a:rPr lang="en-US" sz="2200" baseline="30000" dirty="0"/>
              <a:t>4</a:t>
            </a:r>
            <a:r>
              <a:rPr lang="en-US" sz="2200" dirty="0"/>
              <a:t>, Hyeong-</a:t>
            </a:r>
            <a:r>
              <a:rPr lang="en-US" sz="2200" dirty="0" err="1"/>
              <a:t>Ahn</a:t>
            </a:r>
            <a:r>
              <a:rPr lang="en-US" sz="2200" dirty="0"/>
              <a:t> Kwon</a:t>
            </a:r>
            <a:r>
              <a:rPr lang="en-US" sz="2200" baseline="30000" dirty="0"/>
              <a:t>5</a:t>
            </a:r>
            <a:r>
              <a:rPr lang="en-US" sz="22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1800" baseline="30000" dirty="0"/>
              <a:t>1 </a:t>
            </a:r>
            <a:r>
              <a:rPr lang="en-US" sz="1800" dirty="0"/>
              <a:t>Harvard University, </a:t>
            </a:r>
            <a:r>
              <a:rPr lang="en-US" sz="1800" baseline="30000" dirty="0"/>
              <a:t>2 </a:t>
            </a:r>
            <a:r>
              <a:rPr lang="en-US" sz="1800" dirty="0" err="1"/>
              <a:t>Pukyong</a:t>
            </a:r>
            <a:r>
              <a:rPr lang="en-US" sz="1800" dirty="0"/>
              <a:t> National University, </a:t>
            </a:r>
            <a:r>
              <a:rPr lang="en-US" sz="1800" baseline="30000" dirty="0"/>
              <a:t>3 </a:t>
            </a:r>
            <a:r>
              <a:rPr lang="en-US" sz="1800" dirty="0"/>
              <a:t>Seoul National University, </a:t>
            </a:r>
            <a:br>
              <a:rPr lang="en-US" sz="1800" dirty="0"/>
            </a:br>
            <a:r>
              <a:rPr lang="en-US" sz="1800" baseline="30000" dirty="0"/>
              <a:t>4 </a:t>
            </a:r>
            <a:r>
              <a:rPr lang="en-US" sz="1800" dirty="0"/>
              <a:t>Harvard-Smithsonian Center for Astrophysics, </a:t>
            </a:r>
            <a:r>
              <a:rPr lang="en-US" sz="1800" baseline="30000" dirty="0"/>
              <a:t>5 </a:t>
            </a:r>
            <a:r>
              <a:rPr lang="en-US" sz="1800" dirty="0"/>
              <a:t>University of Suwon </a:t>
            </a:r>
          </a:p>
        </p:txBody>
      </p:sp>
      <p:pic>
        <p:nvPicPr>
          <p:cNvPr id="1028" name="Picture 4" descr="연세대 GEMS">
            <a:extLst>
              <a:ext uri="{FF2B5EF4-FFF2-40B4-BE49-F238E27FC236}">
                <a16:creationId xmlns:a16="http://schemas.microsoft.com/office/drawing/2014/main" id="{607427CA-ED58-F407-F751-886225CCA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9" y="5871341"/>
            <a:ext cx="18923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E38E3-86B9-B653-0098-4CD1EF874901}"/>
              </a:ext>
            </a:extLst>
          </p:cNvPr>
          <p:cNvSpPr txBox="1"/>
          <p:nvPr/>
        </p:nvSpPr>
        <p:spPr>
          <a:xfrm>
            <a:off x="336331" y="231228"/>
            <a:ext cx="4700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14</a:t>
            </a:r>
            <a:r>
              <a:rPr lang="en-US" sz="2000" baseline="30000"/>
              <a:t>th</a:t>
            </a:r>
            <a:r>
              <a:rPr lang="en-US" sz="2000"/>
              <a:t> International GEMS </a:t>
            </a:r>
            <a:r>
              <a:rPr lang="en-US" sz="2000" dirty="0"/>
              <a:t>workshop, </a:t>
            </a:r>
            <a:r>
              <a:rPr lang="en-US" sz="2000" dirty="0" err="1"/>
              <a:t>Jeju</a:t>
            </a:r>
            <a:endParaRPr lang="en-US" sz="2000" dirty="0"/>
          </a:p>
          <a:p>
            <a:r>
              <a:rPr lang="en-US" sz="2000" dirty="0"/>
              <a:t>Sep 6−8, 2023</a:t>
            </a:r>
          </a:p>
        </p:txBody>
      </p:sp>
    </p:spTree>
    <p:extLst>
      <p:ext uri="{BB962C8B-B14F-4D97-AF65-F5344CB8AC3E}">
        <p14:creationId xmlns:p14="http://schemas.microsoft.com/office/powerpoint/2010/main" val="339172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49F3-21E1-8BC7-2905-2617608C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Minor differences in vertical shape factors near surface</a:t>
            </a:r>
          </a:p>
        </p:txBody>
      </p:sp>
      <p:pic>
        <p:nvPicPr>
          <p:cNvPr id="7" name="Picture 6" descr="A diagram of a curve&#10;&#10;Description automatically generated with medium confidence">
            <a:extLst>
              <a:ext uri="{FF2B5EF4-FFF2-40B4-BE49-F238E27FC236}">
                <a16:creationId xmlns:a16="http://schemas.microsoft.com/office/drawing/2014/main" id="{2EE49CDC-D36C-7946-A1A8-61983560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" y="1645920"/>
            <a:ext cx="12118339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2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7CC3-CF12-19D3-54F8-523CA5F0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21783-EC5B-39C2-47AD-E84AB2A9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0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blue and white lines&#10;&#10;Description automatically generated">
            <a:extLst>
              <a:ext uri="{FF2B5EF4-FFF2-40B4-BE49-F238E27FC236}">
                <a16:creationId xmlns:a16="http://schemas.microsoft.com/office/drawing/2014/main" id="{3CC67566-EF81-7954-A5A0-8441B135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663" y="3775748"/>
            <a:ext cx="5062410" cy="2525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41CA34-52FF-5123-9980-DCDF452A82C7}"/>
              </a:ext>
            </a:extLst>
          </p:cNvPr>
          <p:cNvSpPr txBox="1"/>
          <p:nvPr/>
        </p:nvSpPr>
        <p:spPr>
          <a:xfrm>
            <a:off x="9304443" y="630094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Balasus</a:t>
            </a:r>
            <a:r>
              <a:rPr lang="en-US" i="1" dirty="0"/>
              <a:t> et al. (2023)</a:t>
            </a:r>
          </a:p>
        </p:txBody>
      </p:sp>
      <p:pic>
        <p:nvPicPr>
          <p:cNvPr id="11" name="Picture 10" descr="A map of the world&#10;&#10;Description automatically generated">
            <a:extLst>
              <a:ext uri="{FF2B5EF4-FFF2-40B4-BE49-F238E27FC236}">
                <a16:creationId xmlns:a16="http://schemas.microsoft.com/office/drawing/2014/main" id="{9A21C3CF-D2F0-5F78-D81C-A1B55BBB9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87" y="1231407"/>
            <a:ext cx="4744050" cy="3005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B78EDE-21D0-F61A-1BB5-325E7152BEA2}"/>
              </a:ext>
            </a:extLst>
          </p:cNvPr>
          <p:cNvSpPr txBox="1"/>
          <p:nvPr/>
        </p:nvSpPr>
        <p:spPr>
          <a:xfrm>
            <a:off x="5254337" y="1487915"/>
            <a:ext cx="6609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GOSAT: less subject to retrieval biases but coarse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TROPOMI: higher resolution but subject to artifacts that bias the retrieval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Largest corrections associated with coarse aerosol particles, high SWIR surface albedo, across-track pixel index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 a model-ready blended product for inversion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C24482E0-D15C-2EB0-C6E1-01420DB14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91" t="2548" r="1" b="1232"/>
          <a:stretch/>
        </p:blipFill>
        <p:spPr>
          <a:xfrm>
            <a:off x="362334" y="4245209"/>
            <a:ext cx="6292302" cy="24424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763538-82FB-CC56-9DF3-8336288D9815}"/>
              </a:ext>
            </a:extLst>
          </p:cNvPr>
          <p:cNvSpPr txBox="1">
            <a:spLocks/>
          </p:cNvSpPr>
          <p:nvPr/>
        </p:nvSpPr>
        <p:spPr>
          <a:xfrm>
            <a:off x="838200" y="282933"/>
            <a:ext cx="10515600" cy="4995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Blended TROPOMI+GOSAT CH</a:t>
            </a:r>
            <a:r>
              <a:rPr lang="en-US" sz="2800" baseline="-25000" dirty="0"/>
              <a:t>4</a:t>
            </a:r>
            <a:r>
              <a:rPr lang="en-US" sz="2800" dirty="0"/>
              <a:t> product using ML to correct retrieval biases</a:t>
            </a:r>
          </a:p>
        </p:txBody>
      </p:sp>
    </p:spTree>
    <p:extLst>
      <p:ext uri="{BB962C8B-B14F-4D97-AF65-F5344CB8AC3E}">
        <p14:creationId xmlns:p14="http://schemas.microsoft.com/office/powerpoint/2010/main" val="218239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9017-749B-175A-8BA0-02578B58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33"/>
            <a:ext cx="10725150" cy="499579"/>
          </a:xfrm>
        </p:spPr>
        <p:txBody>
          <a:bodyPr anchor="t">
            <a:noAutofit/>
          </a:bodyPr>
          <a:lstStyle/>
          <a:p>
            <a:r>
              <a:rPr lang="en-US" sz="2800" dirty="0"/>
              <a:t>High bias in GEMS NO</a:t>
            </a:r>
            <a:r>
              <a:rPr lang="en-US" sz="2800" baseline="-25000" dirty="0"/>
              <a:t>2</a:t>
            </a:r>
            <a:r>
              <a:rPr lang="en-US" sz="2800" dirty="0"/>
              <a:t> compared to OMI, TROPOMI, Pandora (July 2022 – June 2023)</a:t>
            </a:r>
          </a:p>
        </p:txBody>
      </p:sp>
      <p:pic>
        <p:nvPicPr>
          <p:cNvPr id="11" name="Picture 10" descr="A diagram of a number of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002B7588-96B0-2121-3895-8D9A22981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15" y="2975755"/>
            <a:ext cx="9378970" cy="3818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B2B7A-B7A5-591A-C5F9-39BC87B0EF2E}"/>
              </a:ext>
            </a:extLst>
          </p:cNvPr>
          <p:cNvSpPr txBox="1"/>
          <p:nvPr/>
        </p:nvSpPr>
        <p:spPr>
          <a:xfrm>
            <a:off x="2073711" y="2850928"/>
            <a:ext cx="8044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Comparison at 22 Pandora stations: </a:t>
            </a:r>
            <a:r>
              <a:rPr lang="en-US" sz="1600" dirty="0">
                <a:solidFill>
                  <a:srgbClr val="FF40FF"/>
                </a:solidFill>
              </a:rPr>
              <a:t>China/Central Asia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FF9300"/>
                </a:solidFill>
              </a:rPr>
              <a:t>Korea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0432FF"/>
                </a:solidFill>
              </a:rPr>
              <a:t>Japan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00FA00"/>
                </a:solidFill>
              </a:rPr>
              <a:t>Southeast Asia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E08DC12D-FCE8-270F-F81D-AE798C2CE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55878"/>
              </p:ext>
            </p:extLst>
          </p:nvPr>
        </p:nvGraphicFramePr>
        <p:xfrm>
          <a:off x="1790515" y="1357408"/>
          <a:ext cx="8610967" cy="1341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76685">
                  <a:extLst>
                    <a:ext uri="{9D8B030D-6E8A-4147-A177-3AD203B41FA5}">
                      <a16:colId xmlns:a16="http://schemas.microsoft.com/office/drawing/2014/main" val="3906420978"/>
                    </a:ext>
                  </a:extLst>
                </a:gridCol>
                <a:gridCol w="1354557">
                  <a:extLst>
                    <a:ext uri="{9D8B030D-6E8A-4147-A177-3AD203B41FA5}">
                      <a16:colId xmlns:a16="http://schemas.microsoft.com/office/drawing/2014/main" val="3581195634"/>
                    </a:ext>
                  </a:extLst>
                </a:gridCol>
                <a:gridCol w="2445117">
                  <a:extLst>
                    <a:ext uri="{9D8B030D-6E8A-4147-A177-3AD203B41FA5}">
                      <a16:colId xmlns:a16="http://schemas.microsoft.com/office/drawing/2014/main" val="685423863"/>
                    </a:ext>
                  </a:extLst>
                </a:gridCol>
                <a:gridCol w="2334608">
                  <a:extLst>
                    <a:ext uri="{9D8B030D-6E8A-4147-A177-3AD203B41FA5}">
                      <a16:colId xmlns:a16="http://schemas.microsoft.com/office/drawing/2014/main" val="1868653252"/>
                    </a:ext>
                  </a:extLst>
                </a:gridCol>
              </a:tblGrid>
              <a:tr h="26948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Orbit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Temporal coverage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Spatial resolution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71003"/>
                  </a:ext>
                </a:extLst>
              </a:tr>
              <a:tr h="250232">
                <a:tc>
                  <a:txBody>
                    <a:bodyPr/>
                    <a:lstStyle/>
                    <a:p>
                      <a:r>
                        <a:rPr lang="en-US" sz="1600" b="1" dirty="0"/>
                        <a:t>OMI L2G NO</a:t>
                      </a:r>
                      <a:r>
                        <a:rPr lang="en-US" sz="1600" b="1" baseline="-25000" dirty="0"/>
                        <a:t>2</a:t>
                      </a:r>
                      <a:r>
                        <a:rPr lang="en-US" sz="1600" b="1" dirty="0"/>
                        <a:t> v4.0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13-14 LT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0.25° × 0.25°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048113"/>
                  </a:ext>
                </a:extLst>
              </a:tr>
              <a:tr h="250232">
                <a:tc>
                  <a:txBody>
                    <a:bodyPr/>
                    <a:lstStyle/>
                    <a:p>
                      <a:r>
                        <a:rPr lang="en-US" sz="1600" b="1" dirty="0"/>
                        <a:t>TROPOMI L2 NO</a:t>
                      </a:r>
                      <a:r>
                        <a:rPr lang="en-US" sz="1600" b="1" baseline="-25000" dirty="0"/>
                        <a:t>2</a:t>
                      </a:r>
                      <a:r>
                        <a:rPr lang="en-US" sz="1600" b="1" dirty="0"/>
                        <a:t> v2.4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LEO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13-14 LT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5.5 × 3.5 km</a:t>
                      </a:r>
                      <a:r>
                        <a:rPr lang="en-US" sz="16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406657"/>
                  </a:ext>
                </a:extLst>
              </a:tr>
              <a:tr h="243045">
                <a:tc>
                  <a:txBody>
                    <a:bodyPr/>
                    <a:lstStyle/>
                    <a:p>
                      <a:r>
                        <a:rPr lang="en-US" sz="1600" b="1" dirty="0"/>
                        <a:t>GEMS L2 NO</a:t>
                      </a:r>
                      <a:r>
                        <a:rPr lang="en-US" sz="1600" b="1" baseline="-25000" dirty="0"/>
                        <a:t>2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v2.0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07-17 LT (hourly)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× 8 km</a:t>
                      </a:r>
                      <a:r>
                        <a:rPr lang="en-US" sz="16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99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95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maps of different countries/regions&#10;&#10;Description automatically generated">
            <a:extLst>
              <a:ext uri="{FF2B5EF4-FFF2-40B4-BE49-F238E27FC236}">
                <a16:creationId xmlns:a16="http://schemas.microsoft.com/office/drawing/2014/main" id="{4EA3BCF5-5C3C-EEEF-9E97-4DEE1C4D1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78" y="1109918"/>
            <a:ext cx="5739244" cy="5652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5EDCA-503E-99FF-B73B-B919A79E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Precision and spatial coverage enables TROPOMI to serve as reference to correct GEMS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46F479-CA76-19DC-0C68-D3F36F41D3B2}"/>
              </a:ext>
            </a:extLst>
          </p:cNvPr>
          <p:cNvGrpSpPr>
            <a:grpSpLocks noChangeAspect="1"/>
          </p:cNvGrpSpPr>
          <p:nvPr/>
        </p:nvGrpSpPr>
        <p:grpSpPr>
          <a:xfrm>
            <a:off x="7039674" y="1276350"/>
            <a:ext cx="1604671" cy="5308154"/>
            <a:chOff x="7827348" y="924834"/>
            <a:chExt cx="1733970" cy="5735870"/>
          </a:xfrm>
        </p:grpSpPr>
        <p:pic>
          <p:nvPicPr>
            <p:cNvPr id="16" name="Picture 15" descr="A graph of a graph with a red line&#10;&#10;Description automatically generated with medium confidence">
              <a:extLst>
                <a:ext uri="{FF2B5EF4-FFF2-40B4-BE49-F238E27FC236}">
                  <a16:creationId xmlns:a16="http://schemas.microsoft.com/office/drawing/2014/main" id="{CF42E5AE-1A08-4234-4DF0-A0D33A991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86"/>
            <a:stretch/>
          </p:blipFill>
          <p:spPr>
            <a:xfrm>
              <a:off x="8027663" y="924834"/>
              <a:ext cx="1533655" cy="5475967"/>
            </a:xfrm>
            <a:prstGeom prst="rect">
              <a:avLst/>
            </a:prstGeom>
          </p:spPr>
        </p:pic>
        <p:pic>
          <p:nvPicPr>
            <p:cNvPr id="19" name="Picture 18" descr="A group of maps of different countries/regions&#10;&#10;Description automatically generated">
              <a:extLst>
                <a:ext uri="{FF2B5EF4-FFF2-40B4-BE49-F238E27FC236}">
                  <a16:creationId xmlns:a16="http://schemas.microsoft.com/office/drawing/2014/main" id="{68541889-0260-2DF2-5E84-45A19E36F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56" r="70145" b="96207"/>
            <a:stretch/>
          </p:blipFill>
          <p:spPr>
            <a:xfrm>
              <a:off x="8192542" y="6429032"/>
              <a:ext cx="1308450" cy="231672"/>
            </a:xfrm>
            <a:prstGeom prst="rect">
              <a:avLst/>
            </a:prstGeom>
          </p:spPr>
        </p:pic>
        <p:pic>
          <p:nvPicPr>
            <p:cNvPr id="20" name="Picture 19" descr="A group of maps of different countries/regions&#10;&#10;Description automatically generated">
              <a:extLst>
                <a:ext uri="{FF2B5EF4-FFF2-40B4-BE49-F238E27FC236}">
                  <a16:creationId xmlns:a16="http://schemas.microsoft.com/office/drawing/2014/main" id="{2B1B5B1A-30F3-C8F7-7214-20BAFF429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628" t="163" r="35273" b="96044"/>
            <a:stretch/>
          </p:blipFill>
          <p:spPr>
            <a:xfrm rot="16200000">
              <a:off x="7288959" y="3402990"/>
              <a:ext cx="1308450" cy="23167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4135C8-1023-A16A-110C-338905822EB7}"/>
              </a:ext>
            </a:extLst>
          </p:cNvPr>
          <p:cNvSpPr txBox="1"/>
          <p:nvPr/>
        </p:nvSpPr>
        <p:spPr>
          <a:xfrm>
            <a:off x="8715423" y="2656004"/>
            <a:ext cx="31340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Pandora located in urban areas, less suitable for bias correction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 overestimation (factor of ~2) of GEMS regardless of season</a:t>
            </a:r>
          </a:p>
        </p:txBody>
      </p:sp>
    </p:spTree>
    <p:extLst>
      <p:ext uri="{BB962C8B-B14F-4D97-AF65-F5344CB8AC3E}">
        <p14:creationId xmlns:p14="http://schemas.microsoft.com/office/powerpoint/2010/main" val="172384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F5D3CC-134F-C47C-4D7E-F72641B2148D}"/>
              </a:ext>
            </a:extLst>
          </p:cNvPr>
          <p:cNvSpPr txBox="1"/>
          <p:nvPr/>
        </p:nvSpPr>
        <p:spPr>
          <a:xfrm>
            <a:off x="3444083" y="1847125"/>
            <a:ext cx="349326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Predictor Variables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Solar Zenith Angle</a:t>
            </a:r>
          </a:p>
          <a:p>
            <a:pPr marL="342900" indent="-342900">
              <a:buAutoNum type="arabicPeriod"/>
            </a:pPr>
            <a:r>
              <a:rPr lang="en-US" dirty="0"/>
              <a:t>Viewing Zenith Angle</a:t>
            </a:r>
          </a:p>
          <a:p>
            <a:pPr marL="342900" indent="-342900">
              <a:buAutoNum type="arabicPeriod"/>
            </a:pPr>
            <a:r>
              <a:rPr lang="en-US" dirty="0"/>
              <a:t>Relative Azimuth Angle</a:t>
            </a:r>
          </a:p>
          <a:p>
            <a:pPr marL="342900" indent="-342900">
              <a:buAutoNum type="arabicPeriod"/>
            </a:pPr>
            <a:r>
              <a:rPr lang="en-US" dirty="0"/>
              <a:t>Aerosol Optical Depth</a:t>
            </a:r>
          </a:p>
          <a:p>
            <a:pPr marL="342900" indent="-342900">
              <a:buAutoNum type="arabicPeriod"/>
            </a:pPr>
            <a:r>
              <a:rPr lang="en-US" dirty="0"/>
              <a:t>Aerosol Layer Height</a:t>
            </a:r>
          </a:p>
          <a:p>
            <a:pPr marL="342900" indent="-342900">
              <a:buAutoNum type="arabicPeriod"/>
            </a:pPr>
            <a:r>
              <a:rPr lang="en-US" dirty="0"/>
              <a:t>Air Mass Factor</a:t>
            </a:r>
            <a:endParaRPr lang="en-US" i="1" dirty="0"/>
          </a:p>
          <a:p>
            <a:pPr marL="342900" indent="-342900">
              <a:buAutoNum type="arabicPeriod"/>
            </a:pP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Column </a:t>
            </a:r>
          </a:p>
          <a:p>
            <a:pPr marL="342900" indent="-342900">
              <a:buAutoNum type="arabicPeriod"/>
            </a:pPr>
            <a:r>
              <a:rPr lang="en-US" dirty="0"/>
              <a:t>Surface Reflectivity (440 nm)</a:t>
            </a:r>
          </a:p>
          <a:p>
            <a:pPr marL="342900" indent="-342900">
              <a:buAutoNum type="arabicPeriod"/>
            </a:pPr>
            <a:r>
              <a:rPr lang="en-US" dirty="0"/>
              <a:t>Single Scattering Albedo</a:t>
            </a:r>
          </a:p>
          <a:p>
            <a:pPr marL="342900" indent="-342900">
              <a:buAutoNum type="arabicPeriod"/>
            </a:pPr>
            <a:r>
              <a:rPr lang="en-US" dirty="0"/>
              <a:t>Cloud fraction</a:t>
            </a:r>
          </a:p>
          <a:p>
            <a:pPr marL="342900" indent="-342900">
              <a:buAutoNum type="arabicPeriod"/>
            </a:pPr>
            <a:r>
              <a:rPr lang="en-US" dirty="0"/>
              <a:t>Cloud pressure</a:t>
            </a:r>
          </a:p>
          <a:p>
            <a:pPr marL="342900" indent="-342900">
              <a:buAutoNum type="arabicPeriod"/>
            </a:pPr>
            <a:r>
              <a:rPr lang="en-US" dirty="0"/>
              <a:t>Stratospheric NO</a:t>
            </a:r>
            <a:r>
              <a:rPr lang="en-US" baseline="-25000" dirty="0"/>
              <a:t>2</a:t>
            </a:r>
            <a:r>
              <a:rPr lang="en-US" dirty="0"/>
              <a:t> VCD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FBAF6-A06B-EDB6-CE44-FD61DAF0067E}"/>
              </a:ext>
            </a:extLst>
          </p:cNvPr>
          <p:cNvSpPr txBox="1"/>
          <p:nvPr/>
        </p:nvSpPr>
        <p:spPr>
          <a:xfrm>
            <a:off x="707280" y="1559178"/>
            <a:ext cx="2338936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Observed ∆(GEMS-TROPOMI)</a:t>
            </a:r>
            <a:endParaRPr lang="en-US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D2028-DAD3-986B-6295-208047D599B9}"/>
              </a:ext>
            </a:extLst>
          </p:cNvPr>
          <p:cNvSpPr txBox="1"/>
          <p:nvPr/>
        </p:nvSpPr>
        <p:spPr>
          <a:xfrm>
            <a:off x="707280" y="2418885"/>
            <a:ext cx="2338936" cy="1328023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Train ML model </a:t>
            </a:r>
            <a:r>
              <a:rPr lang="en-US" dirty="0"/>
              <a:t>(Random Forest, </a:t>
            </a:r>
            <a:r>
              <a:rPr lang="en-US" dirty="0" err="1"/>
              <a:t>LightGBM</a:t>
            </a:r>
            <a:r>
              <a:rPr lang="en-US" dirty="0"/>
              <a:t>, </a:t>
            </a:r>
            <a:r>
              <a:rPr lang="en-US" dirty="0" err="1"/>
              <a:t>XGBoost</a:t>
            </a:r>
            <a:r>
              <a:rPr lang="en-US" dirty="0"/>
              <a:t>, …)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D606B-B2B4-C089-6C23-9A726716FC29}"/>
              </a:ext>
            </a:extLst>
          </p:cNvPr>
          <p:cNvSpPr txBox="1"/>
          <p:nvPr/>
        </p:nvSpPr>
        <p:spPr>
          <a:xfrm>
            <a:off x="707280" y="3891526"/>
            <a:ext cx="2338936" cy="102155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Predict ∆(GEMS-TROPOMI) </a:t>
            </a:r>
            <a:r>
              <a:rPr lang="en-US" dirty="0"/>
              <a:t>&amp; apply to GEMS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0266D-18E3-E726-4638-C641927A91F1}"/>
              </a:ext>
            </a:extLst>
          </p:cNvPr>
          <p:cNvSpPr txBox="1"/>
          <p:nvPr/>
        </p:nvSpPr>
        <p:spPr>
          <a:xfrm>
            <a:off x="707279" y="5057700"/>
            <a:ext cx="2338937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GEMS+TROPOMI blended product </a:t>
            </a:r>
            <a:r>
              <a:rPr lang="en-US" dirty="0"/>
              <a:t>(bias corrected)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C11FB21-6C73-E601-CA32-2C26F0D3F720}"/>
              </a:ext>
            </a:extLst>
          </p:cNvPr>
          <p:cNvSpPr/>
          <p:nvPr/>
        </p:nvSpPr>
        <p:spPr>
          <a:xfrm>
            <a:off x="3046216" y="2045325"/>
            <a:ext cx="397867" cy="3578097"/>
          </a:xfrm>
          <a:prstGeom prst="leftBrace">
            <a:avLst>
              <a:gd name="adj1" fmla="val 8333"/>
              <a:gd name="adj2" fmla="val 30653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a graph with a red line&#10;&#10;Description automatically generated">
            <a:extLst>
              <a:ext uri="{FF2B5EF4-FFF2-40B4-BE49-F238E27FC236}">
                <a16:creationId xmlns:a16="http://schemas.microsoft.com/office/drawing/2014/main" id="{4B25D4E0-864E-527C-E117-1158524FC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347" y="1373049"/>
            <a:ext cx="4866786" cy="503695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5E44FE2-3CA2-83B7-495F-AD4F6688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Training ML model to predict </a:t>
            </a:r>
            <a:r>
              <a:rPr lang="en-US" sz="2800" dirty="0" err="1"/>
              <a:t>Δ</a:t>
            </a:r>
            <a:r>
              <a:rPr lang="en-US" sz="2800" dirty="0"/>
              <a:t>(GEMS−TROPOMI)</a:t>
            </a:r>
          </a:p>
        </p:txBody>
      </p:sp>
    </p:spTree>
    <p:extLst>
      <p:ext uri="{BB962C8B-B14F-4D97-AF65-F5344CB8AC3E}">
        <p14:creationId xmlns:p14="http://schemas.microsoft.com/office/powerpoint/2010/main" val="346059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3341021-1204-AE32-AAEE-ABCB225A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33"/>
            <a:ext cx="10761324" cy="499579"/>
          </a:xfrm>
        </p:spPr>
        <p:txBody>
          <a:bodyPr/>
          <a:lstStyle/>
          <a:p>
            <a:r>
              <a:rPr lang="en-US" sz="2800" dirty="0"/>
              <a:t>AMF associated with largest correction in the blended product</a:t>
            </a:r>
          </a:p>
        </p:txBody>
      </p:sp>
      <p:pic>
        <p:nvPicPr>
          <p:cNvPr id="17" name="Picture 16" descr="A graph of a person's profile&#10;&#10;Description automatically generated with medium confidence">
            <a:extLst>
              <a:ext uri="{FF2B5EF4-FFF2-40B4-BE49-F238E27FC236}">
                <a16:creationId xmlns:a16="http://schemas.microsoft.com/office/drawing/2014/main" id="{EC3A8483-A34A-CD9B-6CF7-634AF79BE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217"/>
          <a:stretch/>
        </p:blipFill>
        <p:spPr>
          <a:xfrm>
            <a:off x="7102357" y="4428623"/>
            <a:ext cx="3768735" cy="2429377"/>
          </a:xfrm>
          <a:prstGeom prst="rect">
            <a:avLst/>
          </a:prstGeom>
        </p:spPr>
      </p:pic>
      <p:pic>
        <p:nvPicPr>
          <p:cNvPr id="21" name="Picture 20" descr="A graph with blue and white lines&#10;&#10;Description automatically generated">
            <a:extLst>
              <a:ext uri="{FF2B5EF4-FFF2-40B4-BE49-F238E27FC236}">
                <a16:creationId xmlns:a16="http://schemas.microsoft.com/office/drawing/2014/main" id="{AB8E268D-6C88-FF43-2F87-720168804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886" y="1049789"/>
            <a:ext cx="5257989" cy="328624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6049621-CA33-5B20-D66F-706A78348A94}"/>
              </a:ext>
            </a:extLst>
          </p:cNvPr>
          <p:cNvGrpSpPr/>
          <p:nvPr/>
        </p:nvGrpSpPr>
        <p:grpSpPr>
          <a:xfrm>
            <a:off x="1093125" y="749679"/>
            <a:ext cx="4236156" cy="6108321"/>
            <a:chOff x="838200" y="749679"/>
            <a:chExt cx="4236156" cy="6108321"/>
          </a:xfrm>
        </p:grpSpPr>
        <p:pic>
          <p:nvPicPr>
            <p:cNvPr id="30" name="Picture 29" descr="A group of maps of different countries/regions&#10;&#10;Description automatically generated">
              <a:extLst>
                <a:ext uri="{FF2B5EF4-FFF2-40B4-BE49-F238E27FC236}">
                  <a16:creationId xmlns:a16="http://schemas.microsoft.com/office/drawing/2014/main" id="{70386C29-8727-CA9F-C6B9-622E0EE1D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1694"/>
            <a:stretch/>
          </p:blipFill>
          <p:spPr>
            <a:xfrm>
              <a:off x="838200" y="749679"/>
              <a:ext cx="4236156" cy="6108321"/>
            </a:xfrm>
            <a:prstGeom prst="rect">
              <a:avLst/>
            </a:prstGeom>
          </p:spPr>
        </p:pic>
        <p:pic>
          <p:nvPicPr>
            <p:cNvPr id="29" name="Picture 28" descr="A collage of images of the earth&#10;&#10;Description automatically generated">
              <a:extLst>
                <a:ext uri="{FF2B5EF4-FFF2-40B4-BE49-F238E27FC236}">
                  <a16:creationId xmlns:a16="http://schemas.microsoft.com/office/drawing/2014/main" id="{3A1FD345-40FB-F132-C5F8-D133B8244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237" t="8389" r="8896" b="10179"/>
            <a:stretch/>
          </p:blipFill>
          <p:spPr>
            <a:xfrm>
              <a:off x="1118245" y="782512"/>
              <a:ext cx="3956111" cy="5416489"/>
            </a:xfrm>
            <a:prstGeom prst="rect">
              <a:avLst/>
            </a:prstGeom>
          </p:spPr>
        </p:pic>
      </p:grp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310C8F44-902F-DD22-6753-155D97FD23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11" r="7683" b="4597"/>
          <a:stretch/>
        </p:blipFill>
        <p:spPr>
          <a:xfrm>
            <a:off x="8913993" y="4695900"/>
            <a:ext cx="1854229" cy="12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6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5390-499E-C846-A636-2F9944DB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33"/>
            <a:ext cx="10337800" cy="499579"/>
          </a:xfrm>
        </p:spPr>
        <p:txBody>
          <a:bodyPr>
            <a:noAutofit/>
          </a:bodyPr>
          <a:lstStyle/>
          <a:p>
            <a:r>
              <a:rPr lang="en-US" sz="2800" dirty="0"/>
              <a:t>Reconstruction of AMF to reduce biases associated with </a:t>
            </a:r>
            <a:br>
              <a:rPr lang="en-US" sz="2800" dirty="0"/>
            </a:br>
            <a:r>
              <a:rPr lang="en-US" sz="2800" i="1" dirty="0"/>
              <a:t>a priori</a:t>
            </a:r>
            <a:r>
              <a:rPr lang="en-US" sz="2800" dirty="0"/>
              <a:t>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9F1EE1-DD2D-D527-DEC7-519079D3BAAE}"/>
                  </a:ext>
                </a:extLst>
              </p:cNvPr>
              <p:cNvSpPr txBox="1"/>
              <p:nvPr/>
            </p:nvSpPr>
            <p:spPr>
              <a:xfrm>
                <a:off x="1257334" y="2004528"/>
                <a:ext cx="3781163" cy="19834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𝐴𝑀𝐹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𝐴𝑀𝐹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𝐴𝑀𝐹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b="0" dirty="0"/>
                  <a:t>: Geometric AMF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b="0" dirty="0"/>
                  <a:t>: Tropopause height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b="0" dirty="0"/>
                  <a:t>: Scattering weights from RTM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b="0" dirty="0"/>
                  <a:t>: </a:t>
                </a:r>
                <a:r>
                  <a:rPr lang="en-US" dirty="0"/>
                  <a:t>Vertical shape factor</a:t>
                </a:r>
                <a:r>
                  <a:rPr lang="en-US" b="0" dirty="0"/>
                  <a:t> from CTM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9F1EE1-DD2D-D527-DEC7-519079D3B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34" y="2004528"/>
                <a:ext cx="3781163" cy="1983492"/>
              </a:xfrm>
              <a:prstGeom prst="rect">
                <a:avLst/>
              </a:prstGeom>
              <a:blipFill>
                <a:blip r:embed="rId2"/>
                <a:stretch>
                  <a:fillRect l="-2007" t="-57962" r="-367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FF61745-FC07-C46C-604A-A81EB3693CAE}"/>
              </a:ext>
            </a:extLst>
          </p:cNvPr>
          <p:cNvSpPr txBox="1"/>
          <p:nvPr/>
        </p:nvSpPr>
        <p:spPr>
          <a:xfrm>
            <a:off x="838200" y="157754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SCDs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1AB166F-D5A0-EAEF-3378-9F8E0D2FF2EC}"/>
              </a:ext>
            </a:extLst>
          </p:cNvPr>
          <p:cNvSpPr/>
          <p:nvPr/>
        </p:nvSpPr>
        <p:spPr>
          <a:xfrm>
            <a:off x="1707489" y="1460035"/>
            <a:ext cx="2880851" cy="60435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÷ Air Mass Factor (AMF)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DDF8C-4BF6-5613-9B7E-A1C103C4531A}"/>
              </a:ext>
            </a:extLst>
          </p:cNvPr>
          <p:cNvSpPr txBox="1"/>
          <p:nvPr/>
        </p:nvSpPr>
        <p:spPr>
          <a:xfrm>
            <a:off x="4657414" y="157754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VCDs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EB478B1-BE07-C53C-3C32-42FB9BFFB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54465"/>
              </p:ext>
            </p:extLst>
          </p:nvPr>
        </p:nvGraphicFramePr>
        <p:xfrm>
          <a:off x="657478" y="4200525"/>
          <a:ext cx="5686173" cy="21187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9910">
                  <a:extLst>
                    <a:ext uri="{9D8B030D-6E8A-4147-A177-3AD203B41FA5}">
                      <a16:colId xmlns:a16="http://schemas.microsoft.com/office/drawing/2014/main" val="3906420978"/>
                    </a:ext>
                  </a:extLst>
                </a:gridCol>
                <a:gridCol w="1557338">
                  <a:extLst>
                    <a:ext uri="{9D8B030D-6E8A-4147-A177-3AD203B41FA5}">
                      <a16:colId xmlns:a16="http://schemas.microsoft.com/office/drawing/2014/main" val="3581195634"/>
                    </a:ext>
                  </a:extLst>
                </a:gridCol>
                <a:gridCol w="2828925">
                  <a:extLst>
                    <a:ext uri="{9D8B030D-6E8A-4147-A177-3AD203B41FA5}">
                      <a16:colId xmlns:a16="http://schemas.microsoft.com/office/drawing/2014/main" val="685423863"/>
                    </a:ext>
                  </a:extLst>
                </a:gridCol>
              </a:tblGrid>
              <a:tr h="741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 (L2)</a:t>
                      </a:r>
                      <a:br>
                        <a:rPr lang="en-US" dirty="0"/>
                      </a:br>
                      <a:r>
                        <a:rPr lang="en-US" i="1" dirty="0"/>
                        <a:t>a priori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(common) </a:t>
                      </a:r>
                      <a:br>
                        <a:rPr lang="en-US" dirty="0"/>
                      </a:br>
                      <a:r>
                        <a:rPr lang="en-US" i="1" dirty="0"/>
                        <a:t>a priori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71003"/>
                  </a:ext>
                </a:extLst>
              </a:tr>
              <a:tr h="688584">
                <a:tc>
                  <a:txBody>
                    <a:bodyPr/>
                    <a:lstStyle/>
                    <a:p>
                      <a:r>
                        <a:rPr lang="en-US" b="1" dirty="0"/>
                        <a:t>TROPOMI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TM5-MP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*Hourly GEOS-Chem (0.25° × 0.3125°) profiles for each month using KORUSv5 emissions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406657"/>
                  </a:ext>
                </a:extLst>
              </a:tr>
              <a:tr h="688584">
                <a:tc>
                  <a:txBody>
                    <a:bodyPr/>
                    <a:lstStyle/>
                    <a:p>
                      <a:r>
                        <a:rPr lang="en-US" b="1" dirty="0"/>
                        <a:t>GEMS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GEOS-Chem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99445"/>
                  </a:ext>
                </a:extLst>
              </a:tr>
            </a:tbl>
          </a:graphicData>
        </a:graphic>
      </p:graphicFrame>
      <p:pic>
        <p:nvPicPr>
          <p:cNvPr id="6" name="Picture 5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9CB9C5A4-DF5E-9977-032A-FA24DD378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56" r="38742" b="11502"/>
          <a:stretch/>
        </p:blipFill>
        <p:spPr>
          <a:xfrm>
            <a:off x="7348278" y="3888444"/>
            <a:ext cx="4299191" cy="2452955"/>
          </a:xfrm>
          <a:prstGeom prst="rect">
            <a:avLst/>
          </a:prstGeom>
        </p:spPr>
      </p:pic>
      <p:pic>
        <p:nvPicPr>
          <p:cNvPr id="10" name="Picture 9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6D175F34-AF32-CF85-1FFA-FC72A1F5F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58" t="476"/>
          <a:stretch/>
        </p:blipFill>
        <p:spPr>
          <a:xfrm>
            <a:off x="7318358" y="1093885"/>
            <a:ext cx="4359933" cy="2758580"/>
          </a:xfrm>
          <a:prstGeom prst="rect">
            <a:avLst/>
          </a:prstGeom>
        </p:spPr>
      </p:pic>
      <p:pic>
        <p:nvPicPr>
          <p:cNvPr id="11" name="Picture 10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B9418420-4940-AC8A-BCF5-8F36D4A5A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31" t="87721" r="55336"/>
          <a:stretch/>
        </p:blipFill>
        <p:spPr>
          <a:xfrm>
            <a:off x="8196214" y="3512132"/>
            <a:ext cx="2603315" cy="340333"/>
          </a:xfrm>
          <a:prstGeom prst="rect">
            <a:avLst/>
          </a:prstGeom>
        </p:spPr>
      </p:pic>
      <p:pic>
        <p:nvPicPr>
          <p:cNvPr id="12" name="Picture 11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DB69BB6A-8B32-9B31-D41F-15E061F5E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31" t="87721" r="55336"/>
          <a:stretch/>
        </p:blipFill>
        <p:spPr>
          <a:xfrm>
            <a:off x="8196215" y="6341399"/>
            <a:ext cx="2603315" cy="340333"/>
          </a:xfrm>
          <a:prstGeom prst="rect">
            <a:avLst/>
          </a:prstGeom>
        </p:spPr>
      </p:pic>
      <p:pic>
        <p:nvPicPr>
          <p:cNvPr id="13" name="Picture 1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05AB1055-98D6-4131-3C62-955F4A33D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" t="7203" r="96033"/>
          <a:stretch/>
        </p:blipFill>
        <p:spPr>
          <a:xfrm>
            <a:off x="6839821" y="1280429"/>
            <a:ext cx="435707" cy="2572036"/>
          </a:xfrm>
          <a:prstGeom prst="rect">
            <a:avLst/>
          </a:prstGeom>
        </p:spPr>
      </p:pic>
      <p:pic>
        <p:nvPicPr>
          <p:cNvPr id="14" name="Picture 13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1432A048-5FFE-88CC-BB96-251FC3A5E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" t="7203" r="96033"/>
          <a:stretch/>
        </p:blipFill>
        <p:spPr>
          <a:xfrm>
            <a:off x="6839822" y="4169219"/>
            <a:ext cx="435707" cy="2572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030FB-2B11-017A-3502-7879A1A474E2}"/>
              </a:ext>
            </a:extLst>
          </p:cNvPr>
          <p:cNvSpPr txBox="1"/>
          <p:nvPr/>
        </p:nvSpPr>
        <p:spPr>
          <a:xfrm>
            <a:off x="3422252" y="6319244"/>
            <a:ext cx="3078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*Provided by </a:t>
            </a:r>
            <a:r>
              <a:rPr lang="en-US" sz="1600" i="1" dirty="0" err="1"/>
              <a:t>Rokjin</a:t>
            </a:r>
            <a:r>
              <a:rPr lang="en-US" sz="1600" i="1" dirty="0"/>
              <a:t> Park (SNU)</a:t>
            </a:r>
          </a:p>
        </p:txBody>
      </p:sp>
    </p:spTree>
    <p:extLst>
      <p:ext uri="{BB962C8B-B14F-4D97-AF65-F5344CB8AC3E}">
        <p14:creationId xmlns:p14="http://schemas.microsoft.com/office/powerpoint/2010/main" val="59357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5954-641A-42AD-588A-600795B4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Summary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21B6-2B5A-848E-658A-7C1F85FE3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470"/>
            <a:ext cx="10515600" cy="4838493"/>
          </a:xfrm>
        </p:spPr>
        <p:txBody>
          <a:bodyPr>
            <a:normAutofit/>
          </a:bodyPr>
          <a:lstStyle/>
          <a:p>
            <a:pPr>
              <a:buFont typeface="System Font Regular"/>
              <a:buChar char="●"/>
            </a:pPr>
            <a:r>
              <a:rPr lang="en-US" sz="2200" dirty="0"/>
              <a:t>Construction of a blended GEMS+TROPOMI product (July 2022 – June 2023) with the resolution of GEMS and the precision of TROPOMI </a:t>
            </a:r>
          </a:p>
          <a:p>
            <a:pPr>
              <a:buFont typeface="System Font Regular"/>
              <a:buChar char="●"/>
            </a:pPr>
            <a:endParaRPr lang="en-US" sz="1200" dirty="0"/>
          </a:p>
          <a:p>
            <a:pPr>
              <a:buFont typeface="System Font Regular"/>
              <a:buChar char="●"/>
            </a:pPr>
            <a:r>
              <a:rPr lang="en-US" sz="2200" dirty="0"/>
              <a:t>ML model corrects high biases in GEMS L2 product with AMF contributing to the largest correction</a:t>
            </a:r>
          </a:p>
          <a:p>
            <a:pPr>
              <a:buFont typeface="System Font Regular"/>
              <a:buChar char="●"/>
            </a:pPr>
            <a:endParaRPr lang="en-US" sz="1200" dirty="0"/>
          </a:p>
          <a:p>
            <a:pPr>
              <a:buFont typeface="System Font Regular"/>
              <a:buChar char="●"/>
            </a:pPr>
            <a:r>
              <a:rPr lang="en-US" sz="2200" dirty="0"/>
              <a:t>Large sensitivity found in GEMS VCDs to the AMF (</a:t>
            </a:r>
            <a:r>
              <a:rPr lang="en-US" sz="2200" i="1" dirty="0"/>
              <a:t>a priori</a:t>
            </a:r>
            <a:r>
              <a:rPr lang="en-US" sz="2200" dirty="0"/>
              <a:t> profile)</a:t>
            </a:r>
          </a:p>
          <a:p>
            <a:endParaRPr lang="en-US" sz="1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Produce a new blended product with adjustments for vertical shape factors (usage of common </a:t>
            </a:r>
            <a:r>
              <a:rPr lang="en-US" sz="2200" i="1" dirty="0"/>
              <a:t>a priori</a:t>
            </a:r>
            <a:r>
              <a:rPr lang="en-US" sz="2200" dirty="0"/>
              <a:t> to both GEMS and TROPOMI)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Application of the blended product to inversions and further analyses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259F75-74AB-C1D5-0C7A-D761C0109F23}"/>
              </a:ext>
            </a:extLst>
          </p:cNvPr>
          <p:cNvSpPr txBox="1"/>
          <p:nvPr/>
        </p:nvSpPr>
        <p:spPr>
          <a:xfrm>
            <a:off x="8870950" y="6267450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email: </a:t>
            </a:r>
            <a:r>
              <a:rPr lang="en-US" dirty="0" err="1"/>
              <a:t>yjoak@g.harvard.edu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1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49F3-21E1-8BC7-2905-2617608C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GEMS </a:t>
            </a:r>
            <a:r>
              <a:rPr lang="en-US" sz="2800" i="1" dirty="0"/>
              <a:t>a priori</a:t>
            </a:r>
            <a:r>
              <a:rPr lang="en-US" sz="2800" dirty="0"/>
              <a:t> profiles significantly lower than GEOS-Chem, TM5-MP </a:t>
            </a:r>
          </a:p>
        </p:txBody>
      </p:sp>
      <p:pic>
        <p:nvPicPr>
          <p:cNvPr id="5" name="Picture 4" descr="A diagram of a weather forecast&#10;&#10;Description automatically generated with medium confidence">
            <a:extLst>
              <a:ext uri="{FF2B5EF4-FFF2-40B4-BE49-F238E27FC236}">
                <a16:creationId xmlns:a16="http://schemas.microsoft.com/office/drawing/2014/main" id="{4F3096C4-5E52-5F57-76DE-299CFC524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" y="1645920"/>
            <a:ext cx="1211834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5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636</Words>
  <Application>Microsoft Macintosh PowerPoint</Application>
  <PresentationFormat>Widescreen</PresentationFormat>
  <Paragraphs>94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System Font Regular</vt:lpstr>
      <vt:lpstr>Arial</vt:lpstr>
      <vt:lpstr>Arial Black</vt:lpstr>
      <vt:lpstr>Calibri</vt:lpstr>
      <vt:lpstr>Cambria Math</vt:lpstr>
      <vt:lpstr>Courier New</vt:lpstr>
      <vt:lpstr>Office Theme</vt:lpstr>
      <vt:lpstr>A blended GEMS+TROPOMI product for tropospheric NO2 using machine learning to correct retrieval errors</vt:lpstr>
      <vt:lpstr>PowerPoint Presentation</vt:lpstr>
      <vt:lpstr>High bias in GEMS NO2 compared to OMI, TROPOMI, Pandora (July 2022 – June 2023)</vt:lpstr>
      <vt:lpstr>Precision and spatial coverage enables TROPOMI to serve as reference to correct GEMS</vt:lpstr>
      <vt:lpstr>Training ML model to predict Δ(GEMS−TROPOMI)</vt:lpstr>
      <vt:lpstr>AMF associated with largest correction in the blended product</vt:lpstr>
      <vt:lpstr>Reconstruction of AMF to reduce biases associated with  a priori information</vt:lpstr>
      <vt:lpstr>Summary and next steps</vt:lpstr>
      <vt:lpstr>GEMS a priori profiles significantly lower than GEOS-Chem, TM5-MP </vt:lpstr>
      <vt:lpstr>Minor differences in vertical shape factors near surface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and correction of tropospheric NO2 column retrievals from GEMS using machine learning</dc:title>
  <dc:creator>Oak, Yujin</dc:creator>
  <cp:lastModifiedBy>Oak, Yujin</cp:lastModifiedBy>
  <cp:revision>123</cp:revision>
  <dcterms:created xsi:type="dcterms:W3CDTF">2023-08-09T20:30:01Z</dcterms:created>
  <dcterms:modified xsi:type="dcterms:W3CDTF">2023-09-08T01:56:11Z</dcterms:modified>
</cp:coreProperties>
</file>