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57" r:id="rId3"/>
    <p:sldId id="259" r:id="rId4"/>
    <p:sldId id="367" r:id="rId5"/>
    <p:sldId id="335" r:id="rId6"/>
    <p:sldId id="260" r:id="rId7"/>
    <p:sldId id="339" r:id="rId8"/>
    <p:sldId id="368" r:id="rId9"/>
    <p:sldId id="265" r:id="rId10"/>
    <p:sldId id="266" r:id="rId11"/>
    <p:sldId id="33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F55"/>
    <a:srgbClr val="286D84"/>
    <a:srgbClr val="309D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p:restoredTop sz="91701"/>
  </p:normalViewPr>
  <p:slideViewPr>
    <p:cSldViewPr snapToGrid="0">
      <p:cViewPr varScale="1">
        <p:scale>
          <a:sx n="117" d="100"/>
          <a:sy n="117"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58289B-5249-6640-BEA4-154A947A0367}" type="datetimeFigureOut">
              <a:rPr lang="en-US" smtClean="0"/>
              <a:t>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D4F83-9A6C-D74C-B999-623862DD4F31}" type="slidenum">
              <a:rPr lang="en-US" smtClean="0"/>
              <a:t>‹#›</a:t>
            </a:fld>
            <a:endParaRPr lang="en-US"/>
          </a:p>
        </p:txBody>
      </p:sp>
    </p:spTree>
    <p:extLst>
      <p:ext uri="{BB962C8B-B14F-4D97-AF65-F5344CB8AC3E}">
        <p14:creationId xmlns:p14="http://schemas.microsoft.com/office/powerpoint/2010/main" val="265802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D4F83-9A6C-D74C-B999-623862DD4F31}" type="slidenum">
              <a:rPr lang="en-US" smtClean="0"/>
              <a:t>2</a:t>
            </a:fld>
            <a:endParaRPr lang="en-US"/>
          </a:p>
        </p:txBody>
      </p:sp>
    </p:spTree>
    <p:extLst>
      <p:ext uri="{BB962C8B-B14F-4D97-AF65-F5344CB8AC3E}">
        <p14:creationId xmlns:p14="http://schemas.microsoft.com/office/powerpoint/2010/main" val="2269419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7D4F83-9A6C-D74C-B999-623862DD4F31}" type="slidenum">
              <a:rPr lang="en-US" smtClean="0"/>
              <a:t>10</a:t>
            </a:fld>
            <a:endParaRPr lang="en-US"/>
          </a:p>
        </p:txBody>
      </p:sp>
    </p:spTree>
    <p:extLst>
      <p:ext uri="{BB962C8B-B14F-4D97-AF65-F5344CB8AC3E}">
        <p14:creationId xmlns:p14="http://schemas.microsoft.com/office/powerpoint/2010/main" val="367537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AE04-C7C4-DC49-E362-BA4931EC3B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EC3922-4560-3A1B-84C0-08BA28058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B82E5F-B838-E3AE-B381-BC80B2338653}"/>
              </a:ext>
            </a:extLst>
          </p:cNvPr>
          <p:cNvSpPr>
            <a:spLocks noGrp="1"/>
          </p:cNvSpPr>
          <p:nvPr>
            <p:ph type="dt" sz="half" idx="10"/>
          </p:nvPr>
        </p:nvSpPr>
        <p:spPr/>
        <p:txBody>
          <a:bodyPr/>
          <a:lstStyle/>
          <a:p>
            <a:fld id="{F735CADE-590C-A04B-B688-EB214A10464F}" type="datetime1">
              <a:rPr lang="en-US" smtClean="0"/>
              <a:t>1/12/23</a:t>
            </a:fld>
            <a:endParaRPr lang="en-US"/>
          </a:p>
        </p:txBody>
      </p:sp>
      <p:sp>
        <p:nvSpPr>
          <p:cNvPr id="5" name="Footer Placeholder 4">
            <a:extLst>
              <a:ext uri="{FF2B5EF4-FFF2-40B4-BE49-F238E27FC236}">
                <a16:creationId xmlns:a16="http://schemas.microsoft.com/office/drawing/2014/main" id="{81B94C93-847C-5E42-3C36-DB72DCE73E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56073-42C8-8EBB-DDDD-E55CFD0B0282}"/>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101628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90CC-D77D-5FD3-0040-FD03ABDC27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0AB196-41B6-8333-BFD7-AD8BCB15B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D6E7C-0275-FC6C-B2EA-FDC1897009A7}"/>
              </a:ext>
            </a:extLst>
          </p:cNvPr>
          <p:cNvSpPr>
            <a:spLocks noGrp="1"/>
          </p:cNvSpPr>
          <p:nvPr>
            <p:ph type="dt" sz="half" idx="10"/>
          </p:nvPr>
        </p:nvSpPr>
        <p:spPr/>
        <p:txBody>
          <a:bodyPr/>
          <a:lstStyle/>
          <a:p>
            <a:fld id="{B6EF7536-7DA4-7B45-80EA-2C10969695FD}" type="datetime1">
              <a:rPr lang="en-US" smtClean="0"/>
              <a:t>1/12/23</a:t>
            </a:fld>
            <a:endParaRPr lang="en-US"/>
          </a:p>
        </p:txBody>
      </p:sp>
      <p:sp>
        <p:nvSpPr>
          <p:cNvPr id="5" name="Footer Placeholder 4">
            <a:extLst>
              <a:ext uri="{FF2B5EF4-FFF2-40B4-BE49-F238E27FC236}">
                <a16:creationId xmlns:a16="http://schemas.microsoft.com/office/drawing/2014/main" id="{6E135346-30D0-40B6-0FAE-9A088B89F7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FECB8-D649-5C3C-38B6-C906BE5A12FE}"/>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43519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C7815F-0F9B-7BC0-E4A7-67BBD72F6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2E7CF-EC37-95ED-FDA4-70E4736903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2A8E9-A405-06D2-9AA8-4D7909EEFF16}"/>
              </a:ext>
            </a:extLst>
          </p:cNvPr>
          <p:cNvSpPr>
            <a:spLocks noGrp="1"/>
          </p:cNvSpPr>
          <p:nvPr>
            <p:ph type="dt" sz="half" idx="10"/>
          </p:nvPr>
        </p:nvSpPr>
        <p:spPr/>
        <p:txBody>
          <a:bodyPr/>
          <a:lstStyle/>
          <a:p>
            <a:fld id="{35305F8E-E834-7F4A-AF21-E03E58F56D57}" type="datetime1">
              <a:rPr lang="en-US" smtClean="0"/>
              <a:t>1/12/23</a:t>
            </a:fld>
            <a:endParaRPr lang="en-US"/>
          </a:p>
        </p:txBody>
      </p:sp>
      <p:sp>
        <p:nvSpPr>
          <p:cNvPr id="5" name="Footer Placeholder 4">
            <a:extLst>
              <a:ext uri="{FF2B5EF4-FFF2-40B4-BE49-F238E27FC236}">
                <a16:creationId xmlns:a16="http://schemas.microsoft.com/office/drawing/2014/main" id="{997F356A-609D-FBD9-F6D2-DC94D9EE0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9A655-727D-976D-6E03-199866581794}"/>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348610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AEB9-A3CC-7A0C-D01C-5A92DC002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260B7-6639-6233-B348-EA3562982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EDB07-6516-2833-EDE3-603E1A03B26C}"/>
              </a:ext>
            </a:extLst>
          </p:cNvPr>
          <p:cNvSpPr>
            <a:spLocks noGrp="1"/>
          </p:cNvSpPr>
          <p:nvPr>
            <p:ph type="dt" sz="half" idx="10"/>
          </p:nvPr>
        </p:nvSpPr>
        <p:spPr/>
        <p:txBody>
          <a:bodyPr/>
          <a:lstStyle/>
          <a:p>
            <a:fld id="{C497ABDE-A0F9-0248-ABC5-137E94AFF788}" type="datetime1">
              <a:rPr lang="en-US" smtClean="0"/>
              <a:t>1/12/23</a:t>
            </a:fld>
            <a:endParaRPr lang="en-US"/>
          </a:p>
        </p:txBody>
      </p:sp>
      <p:sp>
        <p:nvSpPr>
          <p:cNvPr id="5" name="Footer Placeholder 4">
            <a:extLst>
              <a:ext uri="{FF2B5EF4-FFF2-40B4-BE49-F238E27FC236}">
                <a16:creationId xmlns:a16="http://schemas.microsoft.com/office/drawing/2014/main" id="{D8FA6EC5-4BC2-1334-B069-A5922BECD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3B2A4-2F3A-3E8C-C34B-491BD82A1AF0}"/>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43472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2CC2-C3AA-7B34-AC35-BA12983C82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DC717-68B4-7CC6-9F59-73D716C4D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6FC0E8-440B-75E5-3C7A-E0F053C9A897}"/>
              </a:ext>
            </a:extLst>
          </p:cNvPr>
          <p:cNvSpPr>
            <a:spLocks noGrp="1"/>
          </p:cNvSpPr>
          <p:nvPr>
            <p:ph type="dt" sz="half" idx="10"/>
          </p:nvPr>
        </p:nvSpPr>
        <p:spPr/>
        <p:txBody>
          <a:bodyPr/>
          <a:lstStyle/>
          <a:p>
            <a:fld id="{844D1D66-B80B-834D-A0F5-8D4929B97378}" type="datetime1">
              <a:rPr lang="en-US" smtClean="0"/>
              <a:t>1/12/23</a:t>
            </a:fld>
            <a:endParaRPr lang="en-US"/>
          </a:p>
        </p:txBody>
      </p:sp>
      <p:sp>
        <p:nvSpPr>
          <p:cNvPr id="5" name="Footer Placeholder 4">
            <a:extLst>
              <a:ext uri="{FF2B5EF4-FFF2-40B4-BE49-F238E27FC236}">
                <a16:creationId xmlns:a16="http://schemas.microsoft.com/office/drawing/2014/main" id="{2DB9125F-D5AF-598F-50AD-4049F0E89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4DF4E-DB44-2FC7-0EFF-C2D952C13980}"/>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308495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CFDE-668D-1F61-B04B-E141FC91A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BE3450-AC32-EC03-6CC5-BE1C81B674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37566-C1B2-7132-623F-9F5F90E3D8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1D5385-04B1-CA26-5518-513A29AA2669}"/>
              </a:ext>
            </a:extLst>
          </p:cNvPr>
          <p:cNvSpPr>
            <a:spLocks noGrp="1"/>
          </p:cNvSpPr>
          <p:nvPr>
            <p:ph type="dt" sz="half" idx="10"/>
          </p:nvPr>
        </p:nvSpPr>
        <p:spPr/>
        <p:txBody>
          <a:bodyPr/>
          <a:lstStyle/>
          <a:p>
            <a:fld id="{9EE17A6D-C4B7-1B43-A33F-E76C5BC42C7F}" type="datetime1">
              <a:rPr lang="en-US" smtClean="0"/>
              <a:t>1/12/23</a:t>
            </a:fld>
            <a:endParaRPr lang="en-US"/>
          </a:p>
        </p:txBody>
      </p:sp>
      <p:sp>
        <p:nvSpPr>
          <p:cNvPr id="6" name="Footer Placeholder 5">
            <a:extLst>
              <a:ext uri="{FF2B5EF4-FFF2-40B4-BE49-F238E27FC236}">
                <a16:creationId xmlns:a16="http://schemas.microsoft.com/office/drawing/2014/main" id="{C9537108-54F1-00F8-7D5D-680848DCF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F7FA3-BA5D-D529-72FC-F780AB98C848}"/>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154397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DE79-13C3-0336-5352-99D4399F80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33C7EC-922C-2474-2A4C-8F36D67A6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2A70D-581D-D78E-C128-8028A0F33F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EE041E-D643-11D7-2094-3E8030B10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20D5E-0287-9025-2A83-856AAC881E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855460-DC22-14C7-4FE6-897F765217AF}"/>
              </a:ext>
            </a:extLst>
          </p:cNvPr>
          <p:cNvSpPr>
            <a:spLocks noGrp="1"/>
          </p:cNvSpPr>
          <p:nvPr>
            <p:ph type="dt" sz="half" idx="10"/>
          </p:nvPr>
        </p:nvSpPr>
        <p:spPr/>
        <p:txBody>
          <a:bodyPr/>
          <a:lstStyle/>
          <a:p>
            <a:fld id="{C1C4D365-E693-9A4B-B7DC-6A2E85E58531}" type="datetime1">
              <a:rPr lang="en-US" smtClean="0"/>
              <a:t>1/12/23</a:t>
            </a:fld>
            <a:endParaRPr lang="en-US"/>
          </a:p>
        </p:txBody>
      </p:sp>
      <p:sp>
        <p:nvSpPr>
          <p:cNvPr id="8" name="Footer Placeholder 7">
            <a:extLst>
              <a:ext uri="{FF2B5EF4-FFF2-40B4-BE49-F238E27FC236}">
                <a16:creationId xmlns:a16="http://schemas.microsoft.com/office/drawing/2014/main" id="{7B2C7285-9953-2186-A72C-5A441449CF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C11D23-64D4-FD05-7FFA-5D42DB26C573}"/>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359251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5663-871B-BA81-249B-97948A2A6B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D5E0E2-5246-C6AC-70AE-FA56D0332EB3}"/>
              </a:ext>
            </a:extLst>
          </p:cNvPr>
          <p:cNvSpPr>
            <a:spLocks noGrp="1"/>
          </p:cNvSpPr>
          <p:nvPr>
            <p:ph type="dt" sz="half" idx="10"/>
          </p:nvPr>
        </p:nvSpPr>
        <p:spPr/>
        <p:txBody>
          <a:bodyPr/>
          <a:lstStyle/>
          <a:p>
            <a:fld id="{DD1F4AA0-CA22-224E-B889-B7D32E77AF0B}" type="datetime1">
              <a:rPr lang="en-US" smtClean="0"/>
              <a:t>1/12/23</a:t>
            </a:fld>
            <a:endParaRPr lang="en-US"/>
          </a:p>
        </p:txBody>
      </p:sp>
      <p:sp>
        <p:nvSpPr>
          <p:cNvPr id="4" name="Footer Placeholder 3">
            <a:extLst>
              <a:ext uri="{FF2B5EF4-FFF2-40B4-BE49-F238E27FC236}">
                <a16:creationId xmlns:a16="http://schemas.microsoft.com/office/drawing/2014/main" id="{12CC7E4D-E550-0B08-B1A9-36141E1D8D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7EF4D-C3C2-D05D-3006-95D7D3629587}"/>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202221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2C25E-D853-D8A1-8716-0F111DD5F316}"/>
              </a:ext>
            </a:extLst>
          </p:cNvPr>
          <p:cNvSpPr>
            <a:spLocks noGrp="1"/>
          </p:cNvSpPr>
          <p:nvPr>
            <p:ph type="dt" sz="half" idx="10"/>
          </p:nvPr>
        </p:nvSpPr>
        <p:spPr/>
        <p:txBody>
          <a:bodyPr/>
          <a:lstStyle/>
          <a:p>
            <a:fld id="{6B3ABE56-263E-B846-8C8B-A7AB108AC959}" type="datetime1">
              <a:rPr lang="en-US" smtClean="0"/>
              <a:t>1/12/23</a:t>
            </a:fld>
            <a:endParaRPr lang="en-US"/>
          </a:p>
        </p:txBody>
      </p:sp>
      <p:sp>
        <p:nvSpPr>
          <p:cNvPr id="3" name="Footer Placeholder 2">
            <a:extLst>
              <a:ext uri="{FF2B5EF4-FFF2-40B4-BE49-F238E27FC236}">
                <a16:creationId xmlns:a16="http://schemas.microsoft.com/office/drawing/2014/main" id="{AE5916E5-F0D2-FC83-1C15-61EBF94102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91C32F-5E4F-19EB-321E-5428B2095615}"/>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213030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074-6B63-DEB5-EA22-23073590B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DC4ACA-BFA2-CE33-0F5E-706174051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A35AF-1DC6-6178-0B2E-282A4B786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F7F5E9-DD1A-A7CB-026D-96A08E691441}"/>
              </a:ext>
            </a:extLst>
          </p:cNvPr>
          <p:cNvSpPr>
            <a:spLocks noGrp="1"/>
          </p:cNvSpPr>
          <p:nvPr>
            <p:ph type="dt" sz="half" idx="10"/>
          </p:nvPr>
        </p:nvSpPr>
        <p:spPr/>
        <p:txBody>
          <a:bodyPr/>
          <a:lstStyle/>
          <a:p>
            <a:fld id="{5BDBF033-486E-6549-87FA-948248E2211B}" type="datetime1">
              <a:rPr lang="en-US" smtClean="0"/>
              <a:t>1/12/23</a:t>
            </a:fld>
            <a:endParaRPr lang="en-US"/>
          </a:p>
        </p:txBody>
      </p:sp>
      <p:sp>
        <p:nvSpPr>
          <p:cNvPr id="6" name="Footer Placeholder 5">
            <a:extLst>
              <a:ext uri="{FF2B5EF4-FFF2-40B4-BE49-F238E27FC236}">
                <a16:creationId xmlns:a16="http://schemas.microsoft.com/office/drawing/2014/main" id="{5A6ED321-2B63-3015-C60A-6A3A4F837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5FB14-14E2-4C5D-CDF9-E4AFA3130E72}"/>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175063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D61A-88BF-E20A-EA77-E96C64D68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4A3002-4B98-A30E-E732-F9DBC6E898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938912-0E99-6CBC-61B6-C5617EB29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A70FD-77E8-AD23-C54A-A7668E0C3221}"/>
              </a:ext>
            </a:extLst>
          </p:cNvPr>
          <p:cNvSpPr>
            <a:spLocks noGrp="1"/>
          </p:cNvSpPr>
          <p:nvPr>
            <p:ph type="dt" sz="half" idx="10"/>
          </p:nvPr>
        </p:nvSpPr>
        <p:spPr/>
        <p:txBody>
          <a:bodyPr/>
          <a:lstStyle/>
          <a:p>
            <a:fld id="{EA278D35-F657-B944-ADF6-44A6E32A18A4}" type="datetime1">
              <a:rPr lang="en-US" smtClean="0"/>
              <a:t>1/12/23</a:t>
            </a:fld>
            <a:endParaRPr lang="en-US"/>
          </a:p>
        </p:txBody>
      </p:sp>
      <p:sp>
        <p:nvSpPr>
          <p:cNvPr id="6" name="Footer Placeholder 5">
            <a:extLst>
              <a:ext uri="{FF2B5EF4-FFF2-40B4-BE49-F238E27FC236}">
                <a16:creationId xmlns:a16="http://schemas.microsoft.com/office/drawing/2014/main" id="{5E474E93-E7B1-A507-1377-4B61CB433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E7C4A-7369-7C75-3102-BEA5857F6F04}"/>
              </a:ext>
            </a:extLst>
          </p:cNvPr>
          <p:cNvSpPr>
            <a:spLocks noGrp="1"/>
          </p:cNvSpPr>
          <p:nvPr>
            <p:ph type="sldNum" sz="quarter" idx="12"/>
          </p:nvPr>
        </p:nvSpPr>
        <p:spPr/>
        <p:txBody>
          <a:bodyPr/>
          <a:lstStyle/>
          <a:p>
            <a:fld id="{F26B9ADB-0541-384B-A42B-397800743F13}" type="slidenum">
              <a:rPr lang="en-US" smtClean="0"/>
              <a:t>‹#›</a:t>
            </a:fld>
            <a:endParaRPr lang="en-US"/>
          </a:p>
        </p:txBody>
      </p:sp>
    </p:spTree>
    <p:extLst>
      <p:ext uri="{BB962C8B-B14F-4D97-AF65-F5344CB8AC3E}">
        <p14:creationId xmlns:p14="http://schemas.microsoft.com/office/powerpoint/2010/main" val="369368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B9B02-0B72-2D59-2F12-F0605A578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CD4A5D-C5FB-DB01-D6CF-DD72A46D4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2B6B5-B537-DF12-C6BE-16CF30BEC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5159C-669F-124E-A39A-0644D547C1E1}" type="datetime1">
              <a:rPr lang="en-US" smtClean="0"/>
              <a:t>1/12/23</a:t>
            </a:fld>
            <a:endParaRPr lang="en-US"/>
          </a:p>
        </p:txBody>
      </p:sp>
      <p:sp>
        <p:nvSpPr>
          <p:cNvPr id="5" name="Footer Placeholder 4">
            <a:extLst>
              <a:ext uri="{FF2B5EF4-FFF2-40B4-BE49-F238E27FC236}">
                <a16:creationId xmlns:a16="http://schemas.microsoft.com/office/drawing/2014/main" id="{F894D897-735F-735C-7971-8150F5D88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94E64D-F753-A867-9C4E-F86E59D0E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B9ADB-0541-384B-A42B-397800743F13}" type="slidenum">
              <a:rPr lang="en-US" smtClean="0"/>
              <a:t>‹#›</a:t>
            </a:fld>
            <a:endParaRPr lang="en-US"/>
          </a:p>
        </p:txBody>
      </p:sp>
    </p:spTree>
    <p:extLst>
      <p:ext uri="{BB962C8B-B14F-4D97-AF65-F5344CB8AC3E}">
        <p14:creationId xmlns:p14="http://schemas.microsoft.com/office/powerpoint/2010/main" val="131634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E2F8F45-B412-CE07-CB34-93D59172D6CB}"/>
              </a:ext>
            </a:extLst>
          </p:cNvPr>
          <p:cNvSpPr/>
          <p:nvPr/>
        </p:nvSpPr>
        <p:spPr>
          <a:xfrm>
            <a:off x="-1" y="0"/>
            <a:ext cx="2667851" cy="6857999"/>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BF20449C-657C-70C5-ABA6-A5E59A899ADB}"/>
              </a:ext>
            </a:extLst>
          </p:cNvPr>
          <p:cNvGrpSpPr/>
          <p:nvPr/>
        </p:nvGrpSpPr>
        <p:grpSpPr>
          <a:xfrm>
            <a:off x="2667850" y="1119668"/>
            <a:ext cx="9523134" cy="2174789"/>
            <a:chOff x="2667850" y="0"/>
            <a:chExt cx="9523134" cy="2174789"/>
          </a:xfrm>
        </p:grpSpPr>
        <p:sp>
          <p:nvSpPr>
            <p:cNvPr id="18" name="Rectangle 17">
              <a:extLst>
                <a:ext uri="{FF2B5EF4-FFF2-40B4-BE49-F238E27FC236}">
                  <a16:creationId xmlns:a16="http://schemas.microsoft.com/office/drawing/2014/main" id="{3F9F559A-145C-DAD0-2694-4EBA4704532F}"/>
                </a:ext>
              </a:extLst>
            </p:cNvPr>
            <p:cNvSpPr/>
            <p:nvPr/>
          </p:nvSpPr>
          <p:spPr>
            <a:xfrm>
              <a:off x="2667850" y="0"/>
              <a:ext cx="9523134" cy="2174789"/>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4F7A5A6-CD4D-2CB1-9FF9-3B252AF4EAF8}"/>
                </a:ext>
              </a:extLst>
            </p:cNvPr>
            <p:cNvSpPr txBox="1"/>
            <p:nvPr/>
          </p:nvSpPr>
          <p:spPr>
            <a:xfrm>
              <a:off x="3056831" y="302564"/>
              <a:ext cx="8718189" cy="1569660"/>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Space-based NH</a:t>
              </a:r>
              <a:r>
                <a:rPr lang="en-US" sz="3200" b="1" baseline="-25000" dirty="0">
                  <a:solidFill>
                    <a:schemeClr val="bg1"/>
                  </a:solidFill>
                  <a:latin typeface="Arial" panose="020B0604020202020204" pitchFamily="34" charset="0"/>
                  <a:cs typeface="Arial" panose="020B0604020202020204" pitchFamily="34" charset="0"/>
                </a:rPr>
                <a:t>3</a:t>
              </a:r>
              <a:r>
                <a:rPr lang="en-US" sz="3200" b="1" dirty="0">
                  <a:solidFill>
                    <a:schemeClr val="bg1"/>
                  </a:solidFill>
                  <a:latin typeface="Arial" panose="020B0604020202020204" pitchFamily="34" charset="0"/>
                  <a:cs typeface="Arial" panose="020B0604020202020204" pitchFamily="34" charset="0"/>
                </a:rPr>
                <a:t>/NO</a:t>
              </a:r>
              <a:r>
                <a:rPr lang="en-US" sz="3200" b="1" baseline="-25000" dirty="0">
                  <a:solidFill>
                    <a:schemeClr val="bg1"/>
                  </a:solidFill>
                  <a:latin typeface="Arial" panose="020B0604020202020204" pitchFamily="34" charset="0"/>
                  <a:cs typeface="Arial" panose="020B0604020202020204" pitchFamily="34" charset="0"/>
                </a:rPr>
                <a:t>2</a:t>
              </a:r>
              <a:r>
                <a:rPr lang="en-US" sz="3200" b="1" dirty="0">
                  <a:solidFill>
                    <a:schemeClr val="bg1"/>
                  </a:solidFill>
                  <a:latin typeface="Arial" panose="020B0604020202020204" pitchFamily="34" charset="0"/>
                  <a:cs typeface="Arial" panose="020B0604020202020204" pitchFamily="34" charset="0"/>
                </a:rPr>
                <a:t> ratio as a diagnostic of sensitivity of particulate nitrate formation to emissions</a:t>
              </a:r>
            </a:p>
          </p:txBody>
        </p:sp>
      </p:grpSp>
      <p:pic>
        <p:nvPicPr>
          <p:cNvPr id="13" name="Picture 12">
            <a:extLst>
              <a:ext uri="{FF2B5EF4-FFF2-40B4-BE49-F238E27FC236}">
                <a16:creationId xmlns:a16="http://schemas.microsoft.com/office/drawing/2014/main" id="{6306FD25-DF0A-F227-82D1-40D516E96DC0}"/>
              </a:ext>
            </a:extLst>
          </p:cNvPr>
          <p:cNvPicPr>
            <a:picLocks noChangeAspect="1"/>
          </p:cNvPicPr>
          <p:nvPr/>
        </p:nvPicPr>
        <p:blipFill>
          <a:blip r:embed="rId2"/>
          <a:stretch>
            <a:fillRect/>
          </a:stretch>
        </p:blipFill>
        <p:spPr>
          <a:xfrm>
            <a:off x="10732325" y="5398325"/>
            <a:ext cx="1447800" cy="1447800"/>
          </a:xfrm>
          <a:prstGeom prst="rect">
            <a:avLst/>
          </a:prstGeom>
        </p:spPr>
      </p:pic>
      <p:grpSp>
        <p:nvGrpSpPr>
          <p:cNvPr id="25" name="Group 24">
            <a:extLst>
              <a:ext uri="{FF2B5EF4-FFF2-40B4-BE49-F238E27FC236}">
                <a16:creationId xmlns:a16="http://schemas.microsoft.com/office/drawing/2014/main" id="{AB1695F3-A54E-33DF-0968-AFEAD6F66DDD}"/>
              </a:ext>
            </a:extLst>
          </p:cNvPr>
          <p:cNvGrpSpPr/>
          <p:nvPr/>
        </p:nvGrpSpPr>
        <p:grpSpPr>
          <a:xfrm>
            <a:off x="3070322" y="3563544"/>
            <a:ext cx="8718189" cy="2470060"/>
            <a:chOff x="3070322" y="3428999"/>
            <a:chExt cx="8718189" cy="2470060"/>
          </a:xfrm>
        </p:grpSpPr>
        <p:sp>
          <p:nvSpPr>
            <p:cNvPr id="14" name="TextBox 13">
              <a:extLst>
                <a:ext uri="{FF2B5EF4-FFF2-40B4-BE49-F238E27FC236}">
                  <a16:creationId xmlns:a16="http://schemas.microsoft.com/office/drawing/2014/main" id="{12FCD910-C86B-A5A7-0652-AE5FA8C01F63}"/>
                </a:ext>
              </a:extLst>
            </p:cNvPr>
            <p:cNvSpPr txBox="1"/>
            <p:nvPr/>
          </p:nvSpPr>
          <p:spPr>
            <a:xfrm>
              <a:off x="4824473" y="5468172"/>
              <a:ext cx="5319085" cy="430887"/>
            </a:xfrm>
            <a:prstGeom prst="rect">
              <a:avLst/>
            </a:prstGeom>
            <a:noFill/>
          </p:spPr>
          <p:txBody>
            <a:bodyPr wrap="none" rtlCol="0">
              <a:spAutoFit/>
            </a:bodyPr>
            <a:lstStyle/>
            <a:p>
              <a:r>
                <a:rPr lang="en-US" sz="2200" dirty="0">
                  <a:latin typeface="Arial" panose="020B0604020202020204" pitchFamily="34" charset="0"/>
                  <a:cs typeface="Arial" panose="020B0604020202020204" pitchFamily="34" charset="0"/>
                </a:rPr>
                <a:t>AMS annual Meeting - January 12, 2023 </a:t>
              </a:r>
            </a:p>
          </p:txBody>
        </p:sp>
        <p:sp>
          <p:nvSpPr>
            <p:cNvPr id="16" name="文本框 7">
              <a:extLst>
                <a:ext uri="{FF2B5EF4-FFF2-40B4-BE49-F238E27FC236}">
                  <a16:creationId xmlns:a16="http://schemas.microsoft.com/office/drawing/2014/main" id="{83B179EF-3813-8B8B-007D-63A2813D8E8D}"/>
                </a:ext>
              </a:extLst>
            </p:cNvPr>
            <p:cNvSpPr txBox="1"/>
            <p:nvPr/>
          </p:nvSpPr>
          <p:spPr>
            <a:xfrm>
              <a:off x="3070322" y="3428999"/>
              <a:ext cx="8718189" cy="1846659"/>
            </a:xfrm>
            <a:prstGeom prst="rect">
              <a:avLst/>
            </a:prstGeom>
            <a:noFill/>
          </p:spPr>
          <p:txBody>
            <a:bodyPr wrap="square" rtlCol="0">
              <a:spAutoFit/>
            </a:bodyPr>
            <a:lstStyle/>
            <a:p>
              <a:pPr algn="ctr"/>
              <a:r>
                <a:rPr kumimoji="1" lang="en-US" altLang="zh-CN" sz="2800" dirty="0" err="1">
                  <a:latin typeface="Arial" panose="020B0604020202020204" pitchFamily="34" charset="0"/>
                  <a:cs typeface="Arial" panose="020B0604020202020204" pitchFamily="34" charset="0"/>
                </a:rPr>
                <a:t>Ruijun</a:t>
              </a:r>
              <a:r>
                <a:rPr kumimoji="1" lang="en-US" altLang="zh-CN" sz="2800" dirty="0">
                  <a:latin typeface="Arial" panose="020B0604020202020204" pitchFamily="34" charset="0"/>
                  <a:cs typeface="Arial" panose="020B0604020202020204" pitchFamily="34" charset="0"/>
                </a:rPr>
                <a:t> Dang</a:t>
              </a:r>
            </a:p>
            <a:p>
              <a:pPr algn="ctr"/>
              <a:endParaRPr kumimoji="1" lang="en-US" altLang="zh-CN" sz="2000" dirty="0">
                <a:latin typeface="Arial" panose="020B0604020202020204" pitchFamily="34" charset="0"/>
                <a:cs typeface="Arial" panose="020B0604020202020204" pitchFamily="34" charset="0"/>
              </a:endParaRPr>
            </a:p>
            <a:p>
              <a:pPr algn="ctr"/>
              <a:r>
                <a:rPr kumimoji="1" lang="en-US" altLang="zh-CN" sz="2200" dirty="0">
                  <a:latin typeface="Arial" panose="020B0604020202020204" pitchFamily="34" charset="0"/>
                  <a:cs typeface="Arial" panose="020B0604020202020204" pitchFamily="34" charset="0"/>
                </a:rPr>
                <a:t>with Daniel Jacob, </a:t>
              </a:r>
              <a:r>
                <a:rPr kumimoji="1" lang="en-US" altLang="zh-CN" sz="2200" dirty="0" err="1">
                  <a:latin typeface="Arial" panose="020B0604020202020204" pitchFamily="34" charset="0"/>
                  <a:cs typeface="Arial" panose="020B0604020202020204" pitchFamily="34" charset="0"/>
                </a:rPr>
                <a:t>Shixian</a:t>
              </a:r>
              <a:r>
                <a:rPr kumimoji="1" lang="en-US" altLang="zh-CN" sz="2200" dirty="0">
                  <a:latin typeface="Arial" panose="020B0604020202020204" pitchFamily="34" charset="0"/>
                  <a:cs typeface="Arial" panose="020B0604020202020204" pitchFamily="34" charset="0"/>
                </a:rPr>
                <a:t> </a:t>
              </a:r>
              <a:r>
                <a:rPr kumimoji="1" lang="en-US" altLang="zh-CN" sz="2200" dirty="0" err="1">
                  <a:latin typeface="Arial" panose="020B0604020202020204" pitchFamily="34" charset="0"/>
                  <a:cs typeface="Arial" panose="020B0604020202020204" pitchFamily="34" charset="0"/>
                </a:rPr>
                <a:t>Zhai</a:t>
              </a:r>
              <a:r>
                <a:rPr kumimoji="1" lang="en-US" altLang="zh-CN" sz="2200" dirty="0">
                  <a:latin typeface="Arial" panose="020B0604020202020204" pitchFamily="34" charset="0"/>
                  <a:cs typeface="Arial" panose="020B0604020202020204" pitchFamily="34" charset="0"/>
                </a:rPr>
                <a:t> (Harvard University)</a:t>
              </a:r>
            </a:p>
            <a:p>
              <a:pPr algn="ctr"/>
              <a:r>
                <a:rPr kumimoji="1" lang="en-US" altLang="zh-CN" sz="2200" dirty="0">
                  <a:latin typeface="Arial" panose="020B0604020202020204" pitchFamily="34" charset="0"/>
                  <a:cs typeface="Arial" panose="020B0604020202020204" pitchFamily="34" charset="0"/>
                </a:rPr>
                <a:t>Pierre </a:t>
              </a:r>
              <a:r>
                <a:rPr kumimoji="1" lang="en-US" altLang="zh-CN" sz="2200" dirty="0" err="1">
                  <a:latin typeface="Arial" panose="020B0604020202020204" pitchFamily="34" charset="0"/>
                  <a:cs typeface="Arial" panose="020B0604020202020204" pitchFamily="34" charset="0"/>
                </a:rPr>
                <a:t>Coheur</a:t>
              </a:r>
              <a:r>
                <a:rPr kumimoji="1" lang="en-US" altLang="zh-CN" sz="2200" dirty="0">
                  <a:latin typeface="Arial" panose="020B0604020202020204" pitchFamily="34" charset="0"/>
                  <a:cs typeface="Arial" panose="020B0604020202020204" pitchFamily="34" charset="0"/>
                </a:rPr>
                <a:t>, Lieven Clarisse, Martin Van Damme </a:t>
              </a:r>
            </a:p>
            <a:p>
              <a:pPr algn="ctr"/>
              <a:r>
                <a:rPr kumimoji="1" lang="en-US" altLang="zh-CN" sz="2200" dirty="0">
                  <a:latin typeface="Arial" panose="020B0604020202020204" pitchFamily="34" charset="0"/>
                  <a:cs typeface="Arial" panose="020B0604020202020204" pitchFamily="34" charset="0"/>
                </a:rPr>
                <a:t>(</a:t>
              </a:r>
              <a:r>
                <a:rPr kumimoji="1" lang="en-US" sz="2200" dirty="0">
                  <a:latin typeface="Arial" panose="020B0604020202020204" pitchFamily="34" charset="0"/>
                  <a:cs typeface="Arial" panose="020B0604020202020204" pitchFamily="34" charset="0"/>
                </a:rPr>
                <a:t>Université libre de </a:t>
              </a:r>
              <a:r>
                <a:rPr kumimoji="1" lang="en-US" sz="2200" dirty="0" err="1">
                  <a:latin typeface="Arial" panose="020B0604020202020204" pitchFamily="34" charset="0"/>
                  <a:cs typeface="Arial" panose="020B0604020202020204" pitchFamily="34" charset="0"/>
                </a:rPr>
                <a:t>Bruxelles</a:t>
              </a:r>
              <a:r>
                <a:rPr kumimoji="1" lang="en-US" altLang="zh-CN" sz="2200" dirty="0">
                  <a:latin typeface="Arial" panose="020B0604020202020204" pitchFamily="34" charset="0"/>
                  <a:cs typeface="Arial" panose="020B0604020202020204" pitchFamily="34" charset="0"/>
                </a:rPr>
                <a:t>)</a:t>
              </a:r>
              <a:endParaRPr kumimoji="1" lang="zh-CN" altLang="en-US" sz="220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5B6CDB24-C0E9-A2B1-54A0-3BF74AE43CB0}"/>
              </a:ext>
            </a:extLst>
          </p:cNvPr>
          <p:cNvGrpSpPr/>
          <p:nvPr/>
        </p:nvGrpSpPr>
        <p:grpSpPr>
          <a:xfrm>
            <a:off x="148658" y="209131"/>
            <a:ext cx="2640868" cy="2667978"/>
            <a:chOff x="6149793" y="482704"/>
            <a:chExt cx="2640868" cy="2667978"/>
          </a:xfrm>
        </p:grpSpPr>
        <p:sp>
          <p:nvSpPr>
            <p:cNvPr id="7" name="TextBox 6">
              <a:extLst>
                <a:ext uri="{FF2B5EF4-FFF2-40B4-BE49-F238E27FC236}">
                  <a16:creationId xmlns:a16="http://schemas.microsoft.com/office/drawing/2014/main" id="{85DB3C43-B07C-F02F-1B6E-E93F786DCC26}"/>
                </a:ext>
              </a:extLst>
            </p:cNvPr>
            <p:cNvSpPr txBox="1"/>
            <p:nvPr/>
          </p:nvSpPr>
          <p:spPr>
            <a:xfrm>
              <a:off x="6149793" y="2781350"/>
              <a:ext cx="2640868" cy="369332"/>
            </a:xfrm>
            <a:prstGeom prst="rect">
              <a:avLst/>
            </a:prstGeom>
            <a:noFill/>
          </p:spPr>
          <p:txBody>
            <a:bodyPr wrap="square">
              <a:spAutoFit/>
            </a:bodyPr>
            <a:lstStyle/>
            <a:p>
              <a:r>
                <a:rPr lang="en-US" b="1" dirty="0">
                  <a:solidFill>
                    <a:srgbClr val="494F55"/>
                  </a:solidFill>
                  <a:latin typeface="Arial" panose="020B0604020202020204" pitchFamily="34" charset="0"/>
                  <a:cs typeface="Arial" panose="020B0604020202020204" pitchFamily="34" charset="0"/>
                </a:rPr>
                <a:t>NO</a:t>
              </a:r>
              <a:r>
                <a:rPr lang="en-US" b="1" baseline="-25000" dirty="0">
                  <a:solidFill>
                    <a:srgbClr val="494F55"/>
                  </a:solidFill>
                  <a:latin typeface="Arial" panose="020B0604020202020204" pitchFamily="34" charset="0"/>
                  <a:cs typeface="Arial" panose="020B0604020202020204" pitchFamily="34" charset="0"/>
                </a:rPr>
                <a:t>2</a:t>
              </a:r>
              <a:r>
                <a:rPr lang="en-US" b="1" dirty="0">
                  <a:solidFill>
                    <a:srgbClr val="494F55"/>
                  </a:solidFill>
                  <a:latin typeface="Arial" panose="020B0604020202020204" pitchFamily="34" charset="0"/>
                  <a:cs typeface="Arial" panose="020B0604020202020204" pitchFamily="34" charset="0"/>
                </a:rPr>
                <a:t> (OMI, TROPOMI)</a:t>
              </a:r>
            </a:p>
          </p:txBody>
        </p:sp>
        <p:pic>
          <p:nvPicPr>
            <p:cNvPr id="8" name="Graphic 7" descr="Satellite with solid fill">
              <a:extLst>
                <a:ext uri="{FF2B5EF4-FFF2-40B4-BE49-F238E27FC236}">
                  <a16:creationId xmlns:a16="http://schemas.microsoft.com/office/drawing/2014/main" id="{8993288F-AEFC-A23A-12D6-1A6D72D4DE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3466" y="482704"/>
              <a:ext cx="1747939" cy="1747939"/>
            </a:xfrm>
            <a:prstGeom prst="rect">
              <a:avLst/>
            </a:prstGeom>
          </p:spPr>
        </p:pic>
        <p:sp>
          <p:nvSpPr>
            <p:cNvPr id="9" name="TextBox 8">
              <a:extLst>
                <a:ext uri="{FF2B5EF4-FFF2-40B4-BE49-F238E27FC236}">
                  <a16:creationId xmlns:a16="http://schemas.microsoft.com/office/drawing/2014/main" id="{BBAEDE1A-63D2-280D-AD3A-72CE010B31C4}"/>
                </a:ext>
              </a:extLst>
            </p:cNvPr>
            <p:cNvSpPr txBox="1"/>
            <p:nvPr/>
          </p:nvSpPr>
          <p:spPr>
            <a:xfrm>
              <a:off x="6149793" y="2348720"/>
              <a:ext cx="2398535" cy="369332"/>
            </a:xfrm>
            <a:prstGeom prst="rect">
              <a:avLst/>
            </a:prstGeom>
            <a:noFill/>
          </p:spPr>
          <p:txBody>
            <a:bodyPr wrap="square">
              <a:spAutoFit/>
            </a:bodyPr>
            <a:lstStyle/>
            <a:p>
              <a:r>
                <a:rPr lang="en-US" b="1" dirty="0">
                  <a:solidFill>
                    <a:srgbClr val="494F55"/>
                  </a:solidFill>
                  <a:latin typeface="Arial" panose="020B0604020202020204" pitchFamily="34" charset="0"/>
                  <a:cs typeface="Arial" panose="020B0604020202020204" pitchFamily="34" charset="0"/>
                </a:rPr>
                <a:t>NH</a:t>
              </a:r>
              <a:r>
                <a:rPr lang="en-US" b="1" baseline="-25000" dirty="0">
                  <a:solidFill>
                    <a:srgbClr val="494F55"/>
                  </a:solidFill>
                  <a:latin typeface="Arial" panose="020B0604020202020204" pitchFamily="34" charset="0"/>
                  <a:cs typeface="Arial" panose="020B0604020202020204" pitchFamily="34" charset="0"/>
                </a:rPr>
                <a:t>3</a:t>
              </a:r>
              <a:r>
                <a:rPr lang="en-US" b="1" dirty="0">
                  <a:solidFill>
                    <a:srgbClr val="494F55"/>
                  </a:solidFill>
                  <a:latin typeface="Arial" panose="020B0604020202020204" pitchFamily="34" charset="0"/>
                  <a:cs typeface="Arial" panose="020B0604020202020204" pitchFamily="34" charset="0"/>
                </a:rPr>
                <a:t> (IASI, </a:t>
              </a:r>
              <a:r>
                <a:rPr lang="en-US" b="1" dirty="0" err="1">
                  <a:solidFill>
                    <a:srgbClr val="494F55"/>
                  </a:solidFill>
                  <a:latin typeface="Arial" panose="020B0604020202020204" pitchFamily="34" charset="0"/>
                  <a:cs typeface="Arial" panose="020B0604020202020204" pitchFamily="34" charset="0"/>
                </a:rPr>
                <a:t>CrIS</a:t>
              </a:r>
              <a:r>
                <a:rPr lang="en-US" b="1" dirty="0">
                  <a:solidFill>
                    <a:srgbClr val="494F55"/>
                  </a:solidFill>
                  <a:latin typeface="Arial" panose="020B0604020202020204" pitchFamily="34" charset="0"/>
                  <a:cs typeface="Arial" panose="020B0604020202020204" pitchFamily="34" charset="0"/>
                </a:rPr>
                <a:t>)</a:t>
              </a:r>
            </a:p>
          </p:txBody>
        </p:sp>
      </p:grpSp>
      <p:pic>
        <p:nvPicPr>
          <p:cNvPr id="26" name="Picture 25">
            <a:extLst>
              <a:ext uri="{FF2B5EF4-FFF2-40B4-BE49-F238E27FC236}">
                <a16:creationId xmlns:a16="http://schemas.microsoft.com/office/drawing/2014/main" id="{0154F755-438A-FEE5-AF2D-A671E9317D30}"/>
              </a:ext>
            </a:extLst>
          </p:cNvPr>
          <p:cNvPicPr>
            <a:picLocks noChangeAspect="1"/>
          </p:cNvPicPr>
          <p:nvPr/>
        </p:nvPicPr>
        <p:blipFill>
          <a:blip r:embed="rId5"/>
          <a:stretch>
            <a:fillRect/>
          </a:stretch>
        </p:blipFill>
        <p:spPr>
          <a:xfrm>
            <a:off x="0" y="4190999"/>
            <a:ext cx="2565400" cy="2667000"/>
          </a:xfrm>
          <a:prstGeom prst="rect">
            <a:avLst/>
          </a:prstGeom>
        </p:spPr>
      </p:pic>
    </p:spTree>
    <p:extLst>
      <p:ext uri="{BB962C8B-B14F-4D97-AF65-F5344CB8AC3E}">
        <p14:creationId xmlns:p14="http://schemas.microsoft.com/office/powerpoint/2010/main" val="1756974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F64A9-4BA0-735C-689B-4CACE0AAAA20}"/>
              </a:ext>
            </a:extLst>
          </p:cNvPr>
          <p:cNvSpPr/>
          <p:nvPr/>
        </p:nvSpPr>
        <p:spPr>
          <a:xfrm>
            <a:off x="-1" y="0"/>
            <a:ext cx="12192001" cy="630936"/>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200" b="1" dirty="0">
                <a:solidFill>
                  <a:schemeClr val="bg1"/>
                </a:solidFill>
                <a:latin typeface="Arial" panose="020B0604020202020204" pitchFamily="34" charset="0"/>
                <a:cs typeface="Arial" panose="020B0604020202020204" pitchFamily="34" charset="0"/>
              </a:rPr>
              <a:t>   Upcoming satellites will enable a better understanding of nitrate formation regime </a:t>
            </a:r>
          </a:p>
        </p:txBody>
      </p:sp>
      <p:sp>
        <p:nvSpPr>
          <p:cNvPr id="5" name="TextBox 4">
            <a:extLst>
              <a:ext uri="{FF2B5EF4-FFF2-40B4-BE49-F238E27FC236}">
                <a16:creationId xmlns:a16="http://schemas.microsoft.com/office/drawing/2014/main" id="{BF710D64-3036-5E8F-7197-4520DCEA3B67}"/>
              </a:ext>
            </a:extLst>
          </p:cNvPr>
          <p:cNvSpPr txBox="1"/>
          <p:nvPr/>
        </p:nvSpPr>
        <p:spPr>
          <a:xfrm>
            <a:off x="6442363" y="5517582"/>
            <a:ext cx="5172795" cy="707886"/>
          </a:xfrm>
          <a:prstGeom prst="rect">
            <a:avLst/>
          </a:prstGeom>
          <a:solidFill>
            <a:schemeClr val="bg2"/>
          </a:solidFill>
        </p:spPr>
        <p:txBody>
          <a:bodyPr wrap="square" rtlCol="0">
            <a:spAutoFit/>
          </a:bodyPr>
          <a:lstStyle/>
          <a:p>
            <a:r>
              <a:rPr lang="en-US" sz="2000" b="1" dirty="0">
                <a:latin typeface="Arial" panose="020B0604020202020204" pitchFamily="34" charset="0"/>
                <a:cs typeface="Arial" panose="020B0604020202020204" pitchFamily="34" charset="0"/>
              </a:rPr>
              <a:t>NITROSAT</a:t>
            </a:r>
            <a:r>
              <a:rPr lang="en-US" sz="2000" dirty="0">
                <a:latin typeface="Arial" panose="020B0604020202020204" pitchFamily="34" charset="0"/>
                <a:cs typeface="Arial" panose="020B0604020202020204" pitchFamily="34" charset="0"/>
              </a:rPr>
              <a:t>, under consideration by ESA </a:t>
            </a:r>
            <a:r>
              <a:rPr lang="en-US" sz="2000" i="1" dirty="0">
                <a:solidFill>
                  <a:srgbClr val="286D84"/>
                </a:solidFill>
                <a:latin typeface="Arial" panose="020B0604020202020204" pitchFamily="34" charset="0"/>
                <a:cs typeface="Arial" panose="020B0604020202020204" pitchFamily="34" charset="0"/>
              </a:rPr>
              <a:t>NO</a:t>
            </a:r>
            <a:r>
              <a:rPr lang="en-US" sz="2000" i="1" baseline="-25000" dirty="0">
                <a:solidFill>
                  <a:srgbClr val="286D84"/>
                </a:solidFill>
                <a:latin typeface="Arial" panose="020B0604020202020204" pitchFamily="34" charset="0"/>
                <a:cs typeface="Arial" panose="020B0604020202020204" pitchFamily="34" charset="0"/>
              </a:rPr>
              <a:t>2</a:t>
            </a:r>
            <a:r>
              <a:rPr lang="en-US" sz="2000" i="1" dirty="0">
                <a:solidFill>
                  <a:srgbClr val="286D84"/>
                </a:solidFill>
                <a:latin typeface="Arial" panose="020B0604020202020204" pitchFamily="34" charset="0"/>
                <a:cs typeface="Arial" panose="020B0604020202020204" pitchFamily="34" charset="0"/>
              </a:rPr>
              <a:t> + NH</a:t>
            </a:r>
            <a:r>
              <a:rPr lang="en-US" sz="2000" i="1" baseline="-25000" dirty="0">
                <a:solidFill>
                  <a:srgbClr val="286D84"/>
                </a:solidFill>
                <a:latin typeface="Arial" panose="020B0604020202020204" pitchFamily="34" charset="0"/>
                <a:cs typeface="Arial" panose="020B0604020202020204" pitchFamily="34" charset="0"/>
              </a:rPr>
              <a:t>3</a:t>
            </a:r>
            <a:r>
              <a:rPr lang="en-US" sz="2000" i="1" dirty="0">
                <a:solidFill>
                  <a:srgbClr val="286D84"/>
                </a:solidFill>
                <a:latin typeface="Arial" panose="020B0604020202020204" pitchFamily="34" charset="0"/>
                <a:cs typeface="Arial" panose="020B0604020202020204" pitchFamily="34" charset="0"/>
              </a:rPr>
              <a:t> simultaneously</a:t>
            </a:r>
            <a:endParaRPr lang="en-US" sz="2000" baseline="-25000" dirty="0">
              <a:latin typeface="Arial" panose="020B0604020202020204" pitchFamily="34" charset="0"/>
              <a:cs typeface="Arial" panose="020B0604020202020204" pitchFamily="34" charset="0"/>
            </a:endParaRPr>
          </a:p>
        </p:txBody>
      </p:sp>
      <p:pic>
        <p:nvPicPr>
          <p:cNvPr id="7170" name="Picture 2" descr="Nitrosat">
            <a:extLst>
              <a:ext uri="{FF2B5EF4-FFF2-40B4-BE49-F238E27FC236}">
                <a16:creationId xmlns:a16="http://schemas.microsoft.com/office/drawing/2014/main" id="{BFB97FF5-1C68-8652-D635-A5E7078BA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055" y="5290883"/>
            <a:ext cx="2846286" cy="116128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E69E4FB-C616-9629-CE22-F0C9909C52D6}"/>
              </a:ext>
            </a:extLst>
          </p:cNvPr>
          <p:cNvGrpSpPr/>
          <p:nvPr/>
        </p:nvGrpSpPr>
        <p:grpSpPr>
          <a:xfrm>
            <a:off x="1767862" y="3621577"/>
            <a:ext cx="2443917" cy="1425563"/>
            <a:chOff x="576278" y="4072319"/>
            <a:chExt cx="3592547" cy="2095571"/>
          </a:xfrm>
        </p:grpSpPr>
        <p:pic>
          <p:nvPicPr>
            <p:cNvPr id="7172" name="Picture 4" descr="Three satellites are seen in space hovering over the top half of a full disk satellite image of the Western Hemisphere. The GEO West satellite is on the left and is noted to carry a visible/infrared imager, lightning mapper, and ocean color instrument. The GEO East satellite on the right carries the same instruments. The GEO Central satellite in between East and West is noted to carry a hyperspectral infrared sounder, atmospheric composition instrument, and a possible partner payload. ">
              <a:extLst>
                <a:ext uri="{FF2B5EF4-FFF2-40B4-BE49-F238E27FC236}">
                  <a16:creationId xmlns:a16="http://schemas.microsoft.com/office/drawing/2014/main" id="{05500670-AB25-812B-AC93-4DFDAA7102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78" y="4072319"/>
              <a:ext cx="3592547" cy="20955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5EA3100-49C7-5226-17DB-42B3E430B803}"/>
                </a:ext>
              </a:extLst>
            </p:cNvPr>
            <p:cNvSpPr txBox="1"/>
            <p:nvPr/>
          </p:nvSpPr>
          <p:spPr>
            <a:xfrm>
              <a:off x="576278" y="4120751"/>
              <a:ext cx="2218217" cy="678645"/>
            </a:xfrm>
            <a:prstGeom prst="rect">
              <a:avLst/>
            </a:prstGeom>
            <a:noFill/>
          </p:spPr>
          <p:txBody>
            <a:bodyPr wrap="square" rtlCol="0">
              <a:spAutoFit/>
            </a:bodyPr>
            <a:lstStyle/>
            <a:p>
              <a:r>
                <a:rPr lang="en-US" sz="2400" b="1" dirty="0" err="1">
                  <a:solidFill>
                    <a:schemeClr val="bg1"/>
                  </a:solidFill>
                  <a:latin typeface="Arial" panose="020B0604020202020204" pitchFamily="34" charset="0"/>
                  <a:cs typeface="Arial" panose="020B0604020202020204" pitchFamily="34" charset="0"/>
                </a:rPr>
                <a:t>GeoXO</a:t>
              </a:r>
              <a:endParaRPr lang="en-US" sz="2400" b="1" dirty="0">
                <a:solidFill>
                  <a:schemeClr val="bg1"/>
                </a:solidFill>
                <a:latin typeface="Arial" panose="020B0604020202020204" pitchFamily="34" charset="0"/>
                <a:cs typeface="Arial" panose="020B0604020202020204" pitchFamily="34" charset="0"/>
              </a:endParaRPr>
            </a:p>
          </p:txBody>
        </p:sp>
      </p:grpSp>
      <p:pic>
        <p:nvPicPr>
          <p:cNvPr id="7174" name="Picture 6" descr="tempo logo">
            <a:extLst>
              <a:ext uri="{FF2B5EF4-FFF2-40B4-BE49-F238E27FC236}">
                <a16:creationId xmlns:a16="http://schemas.microsoft.com/office/drawing/2014/main" id="{D50A6CF7-4A2E-2DA3-F2DB-C1829CA27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858" y="1219797"/>
            <a:ext cx="1377519" cy="13139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907AB52-E10D-F952-F6FD-23D0E366A6AF}"/>
              </a:ext>
            </a:extLst>
          </p:cNvPr>
          <p:cNvSpPr txBox="1"/>
          <p:nvPr/>
        </p:nvSpPr>
        <p:spPr>
          <a:xfrm>
            <a:off x="5159340" y="1485660"/>
            <a:ext cx="6455819" cy="707886"/>
          </a:xfrm>
          <a:prstGeom prst="rect">
            <a:avLst/>
          </a:prstGeom>
          <a:solidFill>
            <a:schemeClr val="bg2"/>
          </a:solidFill>
        </p:spPr>
        <p:txBody>
          <a:bodyPr wrap="square" rtlCol="0">
            <a:spAutoFit/>
          </a:bodyPr>
          <a:lstStyle/>
          <a:p>
            <a:r>
              <a:rPr lang="en-US" sz="2000" dirty="0">
                <a:latin typeface="Arial" panose="020B0604020202020204" pitchFamily="34" charset="0"/>
                <a:cs typeface="Arial" panose="020B0604020202020204" pitchFamily="34" charset="0"/>
              </a:rPr>
              <a:t>Asia (</a:t>
            </a:r>
            <a:r>
              <a:rPr lang="en-US" sz="2000" b="1" dirty="0">
                <a:latin typeface="Arial" panose="020B0604020202020204" pitchFamily="34" charset="0"/>
                <a:cs typeface="Arial" panose="020B0604020202020204" pitchFamily="34" charset="0"/>
              </a:rPr>
              <a:t>GEMS</a:t>
            </a:r>
            <a:r>
              <a:rPr lang="en-US" sz="2000" dirty="0">
                <a:latin typeface="Arial" panose="020B0604020202020204" pitchFamily="34" charset="0"/>
                <a:cs typeface="Arial" panose="020B0604020202020204" pitchFamily="34" charset="0"/>
              </a:rPr>
              <a:t>, 2020) and North America (</a:t>
            </a:r>
            <a:r>
              <a:rPr lang="en-US" sz="2000" b="1" dirty="0">
                <a:latin typeface="Arial" panose="020B0604020202020204" pitchFamily="34" charset="0"/>
                <a:cs typeface="Arial" panose="020B0604020202020204" pitchFamily="34" charset="0"/>
              </a:rPr>
              <a:t>TEMPO</a:t>
            </a:r>
            <a:r>
              <a:rPr lang="en-US" sz="2000" dirty="0">
                <a:latin typeface="Arial" panose="020B0604020202020204" pitchFamily="34" charset="0"/>
                <a:cs typeface="Arial" panose="020B0604020202020204" pitchFamily="34" charset="0"/>
              </a:rPr>
              <a:t>, 2023)</a:t>
            </a:r>
          </a:p>
          <a:p>
            <a:r>
              <a:rPr lang="en-US" sz="2000" i="1" dirty="0">
                <a:solidFill>
                  <a:srgbClr val="286D84"/>
                </a:solidFill>
                <a:latin typeface="Arial" panose="020B0604020202020204" pitchFamily="34" charset="0"/>
                <a:cs typeface="Arial" panose="020B0604020202020204" pitchFamily="34" charset="0"/>
              </a:rPr>
              <a:t>UV (NO</a:t>
            </a:r>
            <a:r>
              <a:rPr lang="en-US" sz="2000" i="1" baseline="-25000" dirty="0">
                <a:solidFill>
                  <a:srgbClr val="286D84"/>
                </a:solidFill>
                <a:latin typeface="Arial" panose="020B0604020202020204" pitchFamily="34" charset="0"/>
                <a:cs typeface="Arial" panose="020B0604020202020204" pitchFamily="34" charset="0"/>
              </a:rPr>
              <a:t>2</a:t>
            </a:r>
            <a:r>
              <a:rPr lang="en-US" sz="2000" i="1" dirty="0">
                <a:solidFill>
                  <a:srgbClr val="286D84"/>
                </a:solidFill>
                <a:latin typeface="Arial" panose="020B0604020202020204" pitchFamily="34" charset="0"/>
                <a:cs typeface="Arial" panose="020B0604020202020204" pitchFamily="34" charset="0"/>
              </a:rPr>
              <a:t>, HCHO)</a:t>
            </a:r>
          </a:p>
        </p:txBody>
      </p:sp>
      <p:pic>
        <p:nvPicPr>
          <p:cNvPr id="3" name="Picture 2">
            <a:extLst>
              <a:ext uri="{FF2B5EF4-FFF2-40B4-BE49-F238E27FC236}">
                <a16:creationId xmlns:a16="http://schemas.microsoft.com/office/drawing/2014/main" id="{D4BEA15B-1BDE-7736-53B7-BAA05AC27732}"/>
              </a:ext>
            </a:extLst>
          </p:cNvPr>
          <p:cNvPicPr>
            <a:picLocks noChangeAspect="1"/>
          </p:cNvPicPr>
          <p:nvPr/>
        </p:nvPicPr>
        <p:blipFill>
          <a:blip r:embed="rId6"/>
          <a:stretch>
            <a:fillRect/>
          </a:stretch>
        </p:blipFill>
        <p:spPr>
          <a:xfrm>
            <a:off x="1099217" y="2629773"/>
            <a:ext cx="2846286" cy="759466"/>
          </a:xfrm>
          <a:prstGeom prst="rect">
            <a:avLst/>
          </a:prstGeom>
        </p:spPr>
      </p:pic>
      <p:pic>
        <p:nvPicPr>
          <p:cNvPr id="1026" name="Picture 2" descr="연세대 GEMS">
            <a:extLst>
              <a:ext uri="{FF2B5EF4-FFF2-40B4-BE49-F238E27FC236}">
                <a16:creationId xmlns:a16="http://schemas.microsoft.com/office/drawing/2014/main" id="{EE55C830-82CB-F1C6-1755-BCD9D85F44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840" y="1281815"/>
            <a:ext cx="2377894" cy="86178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E651DCF-39D9-658B-032F-B6A3677C6031}"/>
              </a:ext>
            </a:extLst>
          </p:cNvPr>
          <p:cNvSpPr txBox="1"/>
          <p:nvPr/>
        </p:nvSpPr>
        <p:spPr>
          <a:xfrm>
            <a:off x="6095999" y="3816823"/>
            <a:ext cx="5519160" cy="707886"/>
          </a:xfrm>
          <a:prstGeom prst="rect">
            <a:avLst/>
          </a:prstGeom>
          <a:solidFill>
            <a:schemeClr val="bg2"/>
          </a:solidFill>
        </p:spPr>
        <p:txBody>
          <a:bodyPr wrap="square">
            <a:spAutoFit/>
          </a:bodyPr>
          <a:lstStyle/>
          <a:p>
            <a:r>
              <a:rPr lang="en-US" sz="2000" dirty="0">
                <a:latin typeface="Arial" panose="020B0604020202020204" pitchFamily="34" charset="0"/>
                <a:cs typeface="Arial" panose="020B0604020202020204" pitchFamily="34" charset="0"/>
              </a:rPr>
              <a:t>North America (</a:t>
            </a:r>
            <a:r>
              <a:rPr lang="en-US" sz="2000" b="1" dirty="0" err="1">
                <a:latin typeface="Arial" panose="020B0604020202020204" pitchFamily="34" charset="0"/>
                <a:cs typeface="Arial" panose="020B0604020202020204" pitchFamily="34" charset="0"/>
              </a:rPr>
              <a:t>GeoXO</a:t>
            </a:r>
            <a:r>
              <a:rPr lang="en-US" sz="2000" dirty="0">
                <a:latin typeface="Arial" panose="020B0604020202020204" pitchFamily="34" charset="0"/>
                <a:cs typeface="Arial" panose="020B0604020202020204" pitchFamily="34" charset="0"/>
              </a:rPr>
              <a:t>, 2030s) </a:t>
            </a:r>
          </a:p>
          <a:p>
            <a:r>
              <a:rPr lang="en-US" sz="2000" i="1" dirty="0">
                <a:solidFill>
                  <a:srgbClr val="286D84"/>
                </a:solidFill>
                <a:latin typeface="Arial" panose="020B0604020202020204" pitchFamily="34" charset="0"/>
                <a:cs typeface="Arial" panose="020B0604020202020204" pitchFamily="34" charset="0"/>
              </a:rPr>
              <a:t>UV (NO</a:t>
            </a:r>
            <a:r>
              <a:rPr lang="en-US" sz="2000" i="1" baseline="-25000" dirty="0">
                <a:solidFill>
                  <a:srgbClr val="286D84"/>
                </a:solidFill>
                <a:latin typeface="Arial" panose="020B0604020202020204" pitchFamily="34" charset="0"/>
                <a:cs typeface="Arial" panose="020B0604020202020204" pitchFamily="34" charset="0"/>
              </a:rPr>
              <a:t>2</a:t>
            </a:r>
            <a:r>
              <a:rPr lang="en-US" sz="2000" i="1" dirty="0">
                <a:solidFill>
                  <a:srgbClr val="286D84"/>
                </a:solidFill>
                <a:latin typeface="Arial" panose="020B0604020202020204" pitchFamily="34" charset="0"/>
                <a:cs typeface="Arial" panose="020B0604020202020204" pitchFamily="34" charset="0"/>
              </a:rPr>
              <a:t>, HCHO) + TIR (NH</a:t>
            </a:r>
            <a:r>
              <a:rPr lang="en-US" sz="2000" i="1" baseline="-25000" dirty="0">
                <a:solidFill>
                  <a:srgbClr val="286D84"/>
                </a:solidFill>
                <a:latin typeface="Arial" panose="020B0604020202020204" pitchFamily="34" charset="0"/>
                <a:cs typeface="Arial" panose="020B0604020202020204" pitchFamily="34" charset="0"/>
              </a:rPr>
              <a:t>3</a:t>
            </a:r>
            <a:r>
              <a:rPr lang="en-US" sz="2000" i="1" dirty="0">
                <a:solidFill>
                  <a:srgbClr val="286D84"/>
                </a:solidFill>
                <a:latin typeface="Arial" panose="020B0604020202020204" pitchFamily="34" charset="0"/>
                <a:cs typeface="Arial" panose="020B0604020202020204" pitchFamily="34" charset="0"/>
              </a:rPr>
              <a:t>)</a:t>
            </a:r>
            <a:endParaRPr lang="en-US" sz="2000" i="1" baseline="-25000" dirty="0">
              <a:solidFill>
                <a:srgbClr val="286D84"/>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C58257F-BEF4-A0B1-0873-114BE62465A0}"/>
              </a:ext>
            </a:extLst>
          </p:cNvPr>
          <p:cNvSpPr txBox="1"/>
          <p:nvPr/>
        </p:nvSpPr>
        <p:spPr>
          <a:xfrm>
            <a:off x="5782796" y="2624129"/>
            <a:ext cx="5832363" cy="707886"/>
          </a:xfrm>
          <a:prstGeom prst="rect">
            <a:avLst/>
          </a:prstGeom>
          <a:solidFill>
            <a:schemeClr val="bg2"/>
          </a:solidFill>
        </p:spPr>
        <p:txBody>
          <a:bodyPr wrap="square">
            <a:spAutoFit/>
          </a:bodyPr>
          <a:lstStyle/>
          <a:p>
            <a:r>
              <a:rPr lang="en-US" sz="2000" dirty="0">
                <a:latin typeface="Arial" panose="020B0604020202020204" pitchFamily="34" charset="0"/>
                <a:cs typeface="Arial" panose="020B0604020202020204" pitchFamily="34" charset="0"/>
              </a:rPr>
              <a:t>Europe (</a:t>
            </a:r>
            <a:r>
              <a:rPr lang="en-US" sz="2000" b="1" dirty="0">
                <a:latin typeface="Arial" panose="020B0604020202020204" pitchFamily="34" charset="0"/>
                <a:cs typeface="Arial" panose="020B0604020202020204" pitchFamily="34" charset="0"/>
              </a:rPr>
              <a:t>Sentinel-4</a:t>
            </a:r>
            <a:r>
              <a:rPr lang="en-US" sz="2000" dirty="0">
                <a:latin typeface="Arial" panose="020B0604020202020204" pitchFamily="34" charset="0"/>
                <a:cs typeface="Arial" panose="020B0604020202020204" pitchFamily="34" charset="0"/>
              </a:rPr>
              <a:t>, 2024) </a:t>
            </a:r>
          </a:p>
          <a:p>
            <a:r>
              <a:rPr lang="en-US" sz="2000" i="1" dirty="0">
                <a:solidFill>
                  <a:srgbClr val="286D84"/>
                </a:solidFill>
                <a:latin typeface="Arial" panose="020B0604020202020204" pitchFamily="34" charset="0"/>
                <a:cs typeface="Arial" panose="020B0604020202020204" pitchFamily="34" charset="0"/>
              </a:rPr>
              <a:t>UV (NO</a:t>
            </a:r>
            <a:r>
              <a:rPr lang="en-US" sz="2000" i="1" baseline="-25000" dirty="0">
                <a:solidFill>
                  <a:srgbClr val="286D84"/>
                </a:solidFill>
                <a:latin typeface="Arial" panose="020B0604020202020204" pitchFamily="34" charset="0"/>
                <a:cs typeface="Arial" panose="020B0604020202020204" pitchFamily="34" charset="0"/>
              </a:rPr>
              <a:t>2</a:t>
            </a:r>
            <a:r>
              <a:rPr lang="en-US" sz="2000" i="1" dirty="0">
                <a:solidFill>
                  <a:srgbClr val="286D84"/>
                </a:solidFill>
                <a:latin typeface="Arial" panose="020B0604020202020204" pitchFamily="34" charset="0"/>
                <a:cs typeface="Arial" panose="020B0604020202020204" pitchFamily="34" charset="0"/>
              </a:rPr>
              <a:t>, HCHO) + TIR (NH</a:t>
            </a:r>
            <a:r>
              <a:rPr lang="en-US" sz="2000" i="1" baseline="-25000" dirty="0">
                <a:solidFill>
                  <a:srgbClr val="286D84"/>
                </a:solidFill>
                <a:latin typeface="Arial" panose="020B0604020202020204" pitchFamily="34" charset="0"/>
                <a:cs typeface="Arial" panose="020B0604020202020204" pitchFamily="34" charset="0"/>
              </a:rPr>
              <a:t>3</a:t>
            </a:r>
            <a:r>
              <a:rPr lang="en-US" sz="2000" i="1" dirty="0">
                <a:solidFill>
                  <a:srgbClr val="286D84"/>
                </a:solidFill>
                <a:latin typeface="Arial" panose="020B0604020202020204" pitchFamily="34" charset="0"/>
                <a:cs typeface="Arial" panose="020B0604020202020204" pitchFamily="34" charset="0"/>
              </a:rPr>
              <a:t>)</a:t>
            </a:r>
            <a:endParaRPr lang="en-US" sz="2000" i="1" baseline="-25000" dirty="0">
              <a:solidFill>
                <a:srgbClr val="286D84"/>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0429371-9191-3037-130D-DFA15BB494AA}"/>
              </a:ext>
            </a:extLst>
          </p:cNvPr>
          <p:cNvSpPr txBox="1"/>
          <p:nvPr/>
        </p:nvSpPr>
        <p:spPr>
          <a:xfrm>
            <a:off x="5159340" y="978988"/>
            <a:ext cx="6096000"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Geostationary observations:</a:t>
            </a:r>
          </a:p>
        </p:txBody>
      </p:sp>
      <p:sp>
        <p:nvSpPr>
          <p:cNvPr id="23" name="TextBox 22">
            <a:extLst>
              <a:ext uri="{FF2B5EF4-FFF2-40B4-BE49-F238E27FC236}">
                <a16:creationId xmlns:a16="http://schemas.microsoft.com/office/drawing/2014/main" id="{7A5A73E8-0765-DAE9-5645-2297FA2021BC}"/>
              </a:ext>
            </a:extLst>
          </p:cNvPr>
          <p:cNvSpPr txBox="1"/>
          <p:nvPr/>
        </p:nvSpPr>
        <p:spPr>
          <a:xfrm>
            <a:off x="6442364" y="5044123"/>
            <a:ext cx="5031286"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Global observations: </a:t>
            </a:r>
            <a:endParaRPr lang="en-US" sz="2000" b="1" dirty="0"/>
          </a:p>
        </p:txBody>
      </p:sp>
      <p:pic>
        <p:nvPicPr>
          <p:cNvPr id="17" name="Graphic 16" descr="Back with solid fill">
            <a:extLst>
              <a:ext uri="{FF2B5EF4-FFF2-40B4-BE49-F238E27FC236}">
                <a16:creationId xmlns:a16="http://schemas.microsoft.com/office/drawing/2014/main" id="{152D91F6-F347-46CB-C71F-F8B52C32C5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409660">
            <a:off x="-2197872" y="3634822"/>
            <a:ext cx="6107075" cy="914400"/>
          </a:xfrm>
          <a:prstGeom prst="rect">
            <a:avLst/>
          </a:prstGeom>
        </p:spPr>
      </p:pic>
    </p:spTree>
    <p:extLst>
      <p:ext uri="{BB962C8B-B14F-4D97-AF65-F5344CB8AC3E}">
        <p14:creationId xmlns:p14="http://schemas.microsoft.com/office/powerpoint/2010/main" val="360046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786E983-B001-D254-D1D9-324D9D25DBDE}"/>
              </a:ext>
            </a:extLst>
          </p:cNvPr>
          <p:cNvSpPr/>
          <p:nvPr/>
        </p:nvSpPr>
        <p:spPr>
          <a:xfrm>
            <a:off x="0" y="-1699"/>
            <a:ext cx="12192001" cy="630141"/>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400" b="1" dirty="0">
                <a:solidFill>
                  <a:schemeClr val="bg1"/>
                </a:solidFill>
                <a:latin typeface="Arial" panose="020B0604020202020204" pitchFamily="34" charset="0"/>
                <a:cs typeface="Arial" panose="020B0604020202020204" pitchFamily="34" charset="0"/>
              </a:rPr>
              <a:t>Take-aways</a:t>
            </a:r>
          </a:p>
        </p:txBody>
      </p:sp>
      <p:sp>
        <p:nvSpPr>
          <p:cNvPr id="49" name="TextBox 48">
            <a:extLst>
              <a:ext uri="{FF2B5EF4-FFF2-40B4-BE49-F238E27FC236}">
                <a16:creationId xmlns:a16="http://schemas.microsoft.com/office/drawing/2014/main" id="{38AD292F-0924-FCD8-1838-11432985A1A2}"/>
              </a:ext>
            </a:extLst>
          </p:cNvPr>
          <p:cNvSpPr txBox="1"/>
          <p:nvPr/>
        </p:nvSpPr>
        <p:spPr>
          <a:xfrm>
            <a:off x="6781800" y="5956240"/>
            <a:ext cx="4572000" cy="400110"/>
          </a:xfrm>
          <a:prstGeom prst="rect">
            <a:avLst/>
          </a:prstGeom>
          <a:solidFill>
            <a:schemeClr val="bg1"/>
          </a:solidFill>
        </p:spPr>
        <p:txBody>
          <a:bodyPr wrap="square">
            <a:spAutoFit/>
          </a:bodyPr>
          <a:lstStyle/>
          <a:p>
            <a:pPr algn="r"/>
            <a:r>
              <a:rPr lang="en-US" altLang="zh-CN" sz="2000" b="1" dirty="0">
                <a:solidFill>
                  <a:srgbClr val="286D84"/>
                </a:solidFill>
                <a:latin typeface="Arial" panose="020B0604020202020204" pitchFamily="34" charset="0"/>
                <a:ea typeface="DengXian" panose="02010600030101010101" pitchFamily="2" charset="-122"/>
                <a:cs typeface="Arial" panose="020B0604020202020204" pitchFamily="34" charset="0"/>
              </a:rPr>
              <a:t>Contact:    </a:t>
            </a:r>
            <a:r>
              <a:rPr lang="en-US" altLang="zh-CN" sz="2000" b="1" dirty="0" err="1">
                <a:solidFill>
                  <a:srgbClr val="286D84"/>
                </a:solidFill>
                <a:latin typeface="Arial" panose="020B0604020202020204" pitchFamily="34" charset="0"/>
                <a:ea typeface="DengXian" panose="02010600030101010101" pitchFamily="2" charset="-122"/>
                <a:cs typeface="Arial" panose="020B0604020202020204" pitchFamily="34" charset="0"/>
              </a:rPr>
              <a:t>rjdang@g.harvard.edu</a:t>
            </a:r>
            <a:endParaRPr lang="en-US" sz="2000" dirty="0"/>
          </a:p>
        </p:txBody>
      </p:sp>
      <p:sp>
        <p:nvSpPr>
          <p:cNvPr id="62" name="TextBox 61">
            <a:extLst>
              <a:ext uri="{FF2B5EF4-FFF2-40B4-BE49-F238E27FC236}">
                <a16:creationId xmlns:a16="http://schemas.microsoft.com/office/drawing/2014/main" id="{C0DF7A03-7AD6-9071-65D5-5F0C8E061FDD}"/>
              </a:ext>
            </a:extLst>
          </p:cNvPr>
          <p:cNvSpPr txBox="1"/>
          <p:nvPr/>
        </p:nvSpPr>
        <p:spPr>
          <a:xfrm>
            <a:off x="823396" y="1135565"/>
            <a:ext cx="10530404" cy="3785652"/>
          </a:xfrm>
          <a:prstGeom prst="rect">
            <a:avLst/>
          </a:prstGeom>
          <a:solidFill>
            <a:schemeClr val="bg1">
              <a:lumMod val="85000"/>
            </a:schemeClr>
          </a:solidFill>
          <a:ln>
            <a:noFill/>
          </a:ln>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We can diagnose the particulate nitrate formation regime from the space by using a combination of NH</a:t>
            </a:r>
            <a:r>
              <a:rPr lang="en-US" sz="2400" baseline="-25000" dirty="0">
                <a:latin typeface="Calibri" panose="020F0502020204030204" pitchFamily="34" charset="0"/>
                <a:cs typeface="Calibri" panose="020F0502020204030204" pitchFamily="34" charset="0"/>
              </a:rPr>
              <a:t>3</a:t>
            </a:r>
            <a:r>
              <a:rPr lang="en-US" sz="2400" dirty="0">
                <a:latin typeface="Calibri" panose="020F0502020204030204" pitchFamily="34" charset="0"/>
                <a:cs typeface="Calibri" panose="020F0502020204030204" pitchFamily="34" charset="0"/>
              </a:rPr>
              <a:t>/NO</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and HCHO/NO</a:t>
            </a:r>
            <a:r>
              <a:rPr lang="en-US" sz="2400" baseline="-25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column ratios.</a:t>
            </a:r>
          </a:p>
          <a:p>
            <a:pPr marL="342900" indent="-342900">
              <a:buFont typeface="Arial" panose="020B0604020202020204" pitchFamily="34" charset="0"/>
              <a:buChar char="•"/>
            </a:pPr>
            <a:endParaRPr lang="en-US" altLang="zh-CN" sz="2400" dirty="0">
              <a:solidFill>
                <a:srgbClr val="286D84"/>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Preliminary analysis for winter using OMI and IASI data finds different chemical regimes in different regions: for example, South Korea is NH</a:t>
            </a:r>
            <a:r>
              <a:rPr lang="en-US" altLang="zh-CN" sz="2400" baseline="-25000" dirty="0">
                <a:latin typeface="Calibri" panose="020F0502020204030204" pitchFamily="34" charset="0"/>
                <a:cs typeface="Calibri" panose="020F0502020204030204" pitchFamily="34" charset="0"/>
              </a:rPr>
              <a:t>3</a:t>
            </a:r>
            <a:r>
              <a:rPr lang="en-US" altLang="zh-CN" sz="2400" dirty="0">
                <a:latin typeface="Calibri" panose="020F0502020204030204" pitchFamily="34" charset="0"/>
                <a:cs typeface="Calibri" panose="020F0502020204030204" pitchFamily="34" charset="0"/>
              </a:rPr>
              <a:t>-limited while most of Europe is NO</a:t>
            </a:r>
            <a:r>
              <a:rPr lang="en-US" altLang="zh-CN" sz="2400" baseline="-25000" dirty="0">
                <a:latin typeface="Calibri" panose="020F0502020204030204" pitchFamily="34" charset="0"/>
                <a:cs typeface="Calibri" panose="020F0502020204030204" pitchFamily="34" charset="0"/>
              </a:rPr>
              <a:t>x</a:t>
            </a:r>
            <a:r>
              <a:rPr lang="en-US" altLang="zh-CN" sz="2400" dirty="0">
                <a:latin typeface="Calibri" panose="020F0502020204030204" pitchFamily="34" charset="0"/>
                <a:cs typeface="Calibri" panose="020F0502020204030204" pitchFamily="34" charset="0"/>
              </a:rPr>
              <a:t>-limited, consistent with observations from field campaigns. </a:t>
            </a:r>
            <a:endParaRPr lang="zh-CN" alt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altLang="zh-CN"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Future work will clean up satellite data, explore sensitivity to VOC emissions, extend analysis to other regions, conduct further evaluation with field campaigns.</a:t>
            </a:r>
          </a:p>
        </p:txBody>
      </p:sp>
    </p:spTree>
    <p:extLst>
      <p:ext uri="{BB962C8B-B14F-4D97-AF65-F5344CB8AC3E}">
        <p14:creationId xmlns:p14="http://schemas.microsoft.com/office/powerpoint/2010/main" val="149985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1672A3C-CAD2-BADC-8278-4F50601668EC}"/>
              </a:ext>
            </a:extLst>
          </p:cNvPr>
          <p:cNvSpPr/>
          <p:nvPr/>
        </p:nvSpPr>
        <p:spPr>
          <a:xfrm>
            <a:off x="0" y="-1699"/>
            <a:ext cx="12192001" cy="630936"/>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b="1" dirty="0">
                <a:solidFill>
                  <a:schemeClr val="bg1"/>
                </a:solidFill>
                <a:latin typeface="Arial" panose="020B0604020202020204" pitchFamily="34" charset="0"/>
                <a:cs typeface="Arial" panose="020B0604020202020204" pitchFamily="34" charset="0"/>
              </a:rPr>
              <a:t>   Wintertime PM nitrate pollution is a severe air quality issue …</a:t>
            </a:r>
          </a:p>
        </p:txBody>
      </p:sp>
      <p:grpSp>
        <p:nvGrpSpPr>
          <p:cNvPr id="50" name="Group 49">
            <a:extLst>
              <a:ext uri="{FF2B5EF4-FFF2-40B4-BE49-F238E27FC236}">
                <a16:creationId xmlns:a16="http://schemas.microsoft.com/office/drawing/2014/main" id="{72E44A73-D2D6-FCCA-E5C5-2B3335D463C9}"/>
              </a:ext>
            </a:extLst>
          </p:cNvPr>
          <p:cNvGrpSpPr/>
          <p:nvPr/>
        </p:nvGrpSpPr>
        <p:grpSpPr>
          <a:xfrm>
            <a:off x="6687879" y="1008559"/>
            <a:ext cx="5288295" cy="5144642"/>
            <a:chOff x="6687879" y="2116141"/>
            <a:chExt cx="5288295" cy="5144642"/>
          </a:xfrm>
        </p:grpSpPr>
        <p:grpSp>
          <p:nvGrpSpPr>
            <p:cNvPr id="19" name="Group 18">
              <a:extLst>
                <a:ext uri="{FF2B5EF4-FFF2-40B4-BE49-F238E27FC236}">
                  <a16:creationId xmlns:a16="http://schemas.microsoft.com/office/drawing/2014/main" id="{9DC8F400-DC02-72F5-90C8-FF7F1BC14AD2}"/>
                </a:ext>
              </a:extLst>
            </p:cNvPr>
            <p:cNvGrpSpPr/>
            <p:nvPr/>
          </p:nvGrpSpPr>
          <p:grpSpPr>
            <a:xfrm>
              <a:off x="7256238" y="2116141"/>
              <a:ext cx="4218610" cy="5144642"/>
              <a:chOff x="7449807" y="2781370"/>
              <a:chExt cx="4218610" cy="5144642"/>
            </a:xfrm>
          </p:grpSpPr>
          <p:sp>
            <p:nvSpPr>
              <p:cNvPr id="10" name="文本框 24">
                <a:extLst>
                  <a:ext uri="{FF2B5EF4-FFF2-40B4-BE49-F238E27FC236}">
                    <a16:creationId xmlns:a16="http://schemas.microsoft.com/office/drawing/2014/main" id="{C6BAB6E4-8527-F14F-288F-4304A8B4A5DE}"/>
                  </a:ext>
                </a:extLst>
              </p:cNvPr>
              <p:cNvSpPr txBox="1"/>
              <p:nvPr/>
            </p:nvSpPr>
            <p:spPr>
              <a:xfrm>
                <a:off x="8549357" y="7587458"/>
                <a:ext cx="3119060" cy="338554"/>
              </a:xfrm>
              <a:prstGeom prst="rect">
                <a:avLst/>
              </a:prstGeom>
              <a:noFill/>
            </p:spPr>
            <p:txBody>
              <a:bodyPr wrap="square" rtlCol="0">
                <a:spAutoFit/>
              </a:bodyPr>
              <a:lstStyle/>
              <a:p>
                <a:pPr algn="r"/>
                <a:r>
                  <a:rPr kumimoji="1" lang="en-US" altLang="zh-CN" sz="1600" dirty="0">
                    <a:solidFill>
                      <a:schemeClr val="accent3">
                        <a:lumMod val="50000"/>
                      </a:schemeClr>
                    </a:solidFill>
                    <a:latin typeface="Arial" panose="020B0604020202020204" pitchFamily="34" charset="0"/>
                    <a:cs typeface="Arial" panose="020B0604020202020204" pitchFamily="34" charset="0"/>
                  </a:rPr>
                  <a:t>Edited from Shah et al. (2018)</a:t>
                </a:r>
                <a:endParaRPr kumimoji="1" lang="zh-CN" altLang="en-US" sz="1600" dirty="0">
                  <a:solidFill>
                    <a:schemeClr val="accent3">
                      <a:lumMod val="50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2E3DF16-F7A1-BB8D-4FB5-C6D2D66CC3AD}"/>
                  </a:ext>
                </a:extLst>
              </p:cNvPr>
              <p:cNvSpPr txBox="1"/>
              <p:nvPr/>
            </p:nvSpPr>
            <p:spPr>
              <a:xfrm>
                <a:off x="7449807" y="2781370"/>
                <a:ext cx="2507418" cy="400110"/>
              </a:xfrm>
              <a:prstGeom prst="rect">
                <a:avLst/>
              </a:prstGeom>
              <a:solidFill>
                <a:schemeClr val="bg1"/>
              </a:solidFill>
            </p:spPr>
            <p:txBody>
              <a:bodyPr wrap="none" rtlCol="0">
                <a:spAutoFit/>
              </a:bodyPr>
              <a:lstStyle/>
              <a:p>
                <a:r>
                  <a:rPr lang="en-US" sz="2000" dirty="0">
                    <a:latin typeface="Arial" panose="020B0604020202020204" pitchFamily="34" charset="0"/>
                    <a:cs typeface="Arial" panose="020B0604020202020204" pitchFamily="34" charset="0"/>
                  </a:rPr>
                  <a:t>Also, in </a:t>
                </a:r>
                <a:r>
                  <a:rPr lang="en-US" sz="2000" b="1" dirty="0">
                    <a:latin typeface="Arial" panose="020B0604020202020204" pitchFamily="34" charset="0"/>
                    <a:cs typeface="Arial" panose="020B0604020202020204" pitchFamily="34" charset="0"/>
                  </a:rPr>
                  <a:t>eastern US</a:t>
                </a:r>
                <a:r>
                  <a:rPr lang="en-US" sz="2000" dirty="0">
                    <a:latin typeface="Arial" panose="020B0604020202020204" pitchFamily="34" charset="0"/>
                    <a:cs typeface="Arial" panose="020B0604020202020204" pitchFamily="34" charset="0"/>
                  </a:rPr>
                  <a:t>:</a:t>
                </a:r>
              </a:p>
            </p:txBody>
          </p:sp>
        </p:grpSp>
        <p:sp>
          <p:nvSpPr>
            <p:cNvPr id="16" name="TextBox 15">
              <a:extLst>
                <a:ext uri="{FF2B5EF4-FFF2-40B4-BE49-F238E27FC236}">
                  <a16:creationId xmlns:a16="http://schemas.microsoft.com/office/drawing/2014/main" id="{80F5A0FA-7FFF-DAF7-140C-2120886A4AC6}"/>
                </a:ext>
              </a:extLst>
            </p:cNvPr>
            <p:cNvSpPr txBox="1"/>
            <p:nvPr/>
          </p:nvSpPr>
          <p:spPr>
            <a:xfrm>
              <a:off x="7943466" y="3766198"/>
              <a:ext cx="582211"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2007</a:t>
              </a:r>
            </a:p>
          </p:txBody>
        </p:sp>
        <p:sp>
          <p:nvSpPr>
            <p:cNvPr id="34" name="TextBox 33">
              <a:extLst>
                <a:ext uri="{FF2B5EF4-FFF2-40B4-BE49-F238E27FC236}">
                  <a16:creationId xmlns:a16="http://schemas.microsoft.com/office/drawing/2014/main" id="{2BE01AA3-D09C-7AD1-A651-22792B5745A4}"/>
                </a:ext>
              </a:extLst>
            </p:cNvPr>
            <p:cNvSpPr txBox="1"/>
            <p:nvPr/>
          </p:nvSpPr>
          <p:spPr>
            <a:xfrm>
              <a:off x="10549185" y="3766198"/>
              <a:ext cx="582211"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2015</a:t>
              </a:r>
            </a:p>
          </p:txBody>
        </p:sp>
        <p:sp>
          <p:nvSpPr>
            <p:cNvPr id="37" name="Right Arrow 36">
              <a:extLst>
                <a:ext uri="{FF2B5EF4-FFF2-40B4-BE49-F238E27FC236}">
                  <a16:creationId xmlns:a16="http://schemas.microsoft.com/office/drawing/2014/main" id="{C9D56A51-8D82-AC9E-4C26-BEB8404CCFDD}"/>
                </a:ext>
              </a:extLst>
            </p:cNvPr>
            <p:cNvSpPr/>
            <p:nvPr/>
          </p:nvSpPr>
          <p:spPr>
            <a:xfrm>
              <a:off x="8232451" y="4194905"/>
              <a:ext cx="2707678" cy="155021"/>
            </a:xfrm>
            <a:prstGeom prst="rightArrow">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D1A801C-9B63-05D1-BFF2-6589DDA2777E}"/>
                </a:ext>
              </a:extLst>
            </p:cNvPr>
            <p:cNvGrpSpPr/>
            <p:nvPr/>
          </p:nvGrpSpPr>
          <p:grpSpPr>
            <a:xfrm>
              <a:off x="6687879" y="4772092"/>
              <a:ext cx="5288295" cy="2034843"/>
              <a:chOff x="4241800" y="3363097"/>
              <a:chExt cx="6766160" cy="2603500"/>
            </a:xfrm>
          </p:grpSpPr>
          <p:pic>
            <p:nvPicPr>
              <p:cNvPr id="38" name="Picture 37">
                <a:extLst>
                  <a:ext uri="{FF2B5EF4-FFF2-40B4-BE49-F238E27FC236}">
                    <a16:creationId xmlns:a16="http://schemas.microsoft.com/office/drawing/2014/main" id="{FE07F5FF-22AE-51DD-A3CB-E721AF6D4D6A}"/>
                  </a:ext>
                </a:extLst>
              </p:cNvPr>
              <p:cNvPicPr>
                <a:picLocks noChangeAspect="1"/>
              </p:cNvPicPr>
              <p:nvPr/>
            </p:nvPicPr>
            <p:blipFill>
              <a:blip r:embed="rId3"/>
              <a:stretch>
                <a:fillRect/>
              </a:stretch>
            </p:blipFill>
            <p:spPr>
              <a:xfrm>
                <a:off x="4241800" y="3363097"/>
                <a:ext cx="3708400" cy="2603500"/>
              </a:xfrm>
              <a:prstGeom prst="rect">
                <a:avLst/>
              </a:prstGeom>
            </p:spPr>
          </p:pic>
          <p:pic>
            <p:nvPicPr>
              <p:cNvPr id="39" name="Picture 38">
                <a:extLst>
                  <a:ext uri="{FF2B5EF4-FFF2-40B4-BE49-F238E27FC236}">
                    <a16:creationId xmlns:a16="http://schemas.microsoft.com/office/drawing/2014/main" id="{AA3FBB1E-B5BB-3C35-A887-BF23B38E6FA1}"/>
                  </a:ext>
                </a:extLst>
              </p:cNvPr>
              <p:cNvPicPr>
                <a:picLocks noChangeAspect="1"/>
              </p:cNvPicPr>
              <p:nvPr/>
            </p:nvPicPr>
            <p:blipFill>
              <a:blip r:embed="rId4"/>
              <a:stretch>
                <a:fillRect/>
              </a:stretch>
            </p:blipFill>
            <p:spPr>
              <a:xfrm>
                <a:off x="7756760" y="3445646"/>
                <a:ext cx="3251200" cy="2438402"/>
              </a:xfrm>
              <a:prstGeom prst="rect">
                <a:avLst/>
              </a:prstGeom>
            </p:spPr>
          </p:pic>
        </p:grpSp>
        <p:sp>
          <p:nvSpPr>
            <p:cNvPr id="43" name="Rectangle 42">
              <a:extLst>
                <a:ext uri="{FF2B5EF4-FFF2-40B4-BE49-F238E27FC236}">
                  <a16:creationId xmlns:a16="http://schemas.microsoft.com/office/drawing/2014/main" id="{459F2CA7-5B51-DB46-0F78-D47053B2F43E}"/>
                </a:ext>
              </a:extLst>
            </p:cNvPr>
            <p:cNvSpPr/>
            <p:nvPr/>
          </p:nvSpPr>
          <p:spPr>
            <a:xfrm>
              <a:off x="7532404" y="6503015"/>
              <a:ext cx="493652" cy="325006"/>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CFF5680-7A44-7FCB-A7BB-58E5FECF7105}"/>
                </a:ext>
              </a:extLst>
            </p:cNvPr>
            <p:cNvSpPr/>
            <p:nvPr/>
          </p:nvSpPr>
          <p:spPr>
            <a:xfrm>
              <a:off x="10039803" y="6469792"/>
              <a:ext cx="493652" cy="325006"/>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B39F5B73-4B2D-69C2-B04C-3AF8FD71CC9D}"/>
              </a:ext>
            </a:extLst>
          </p:cNvPr>
          <p:cNvSpPr txBox="1"/>
          <p:nvPr/>
        </p:nvSpPr>
        <p:spPr>
          <a:xfrm>
            <a:off x="1315032" y="1771195"/>
            <a:ext cx="9234153" cy="400110"/>
          </a:xfrm>
          <a:prstGeom prst="rect">
            <a:avLst/>
          </a:prstGeom>
          <a:solidFill>
            <a:schemeClr val="bg2"/>
          </a:solidFill>
        </p:spPr>
        <p:txBody>
          <a:bodyPr wrap="square">
            <a:spAutoFit/>
          </a:bodyPr>
          <a:lstStyle/>
          <a:p>
            <a:pPr algn="ctr">
              <a:spcAft>
                <a:spcPts val="600"/>
              </a:spcAft>
            </a:pPr>
            <a:r>
              <a:rPr lang="en-US" sz="2000" b="1" dirty="0">
                <a:latin typeface="Arial" panose="020B0604020202020204" pitchFamily="34" charset="0"/>
                <a:cs typeface="Arial" panose="020B0604020202020204" pitchFamily="34" charset="0"/>
              </a:rPr>
              <a:t>Transition from sulfate-organic dominated to nitrate-organic dominated</a:t>
            </a:r>
          </a:p>
        </p:txBody>
      </p:sp>
      <p:grpSp>
        <p:nvGrpSpPr>
          <p:cNvPr id="49" name="Group 48">
            <a:extLst>
              <a:ext uri="{FF2B5EF4-FFF2-40B4-BE49-F238E27FC236}">
                <a16:creationId xmlns:a16="http://schemas.microsoft.com/office/drawing/2014/main" id="{27B72258-05E6-F775-861E-79D197FBAA72}"/>
              </a:ext>
            </a:extLst>
          </p:cNvPr>
          <p:cNvGrpSpPr/>
          <p:nvPr/>
        </p:nvGrpSpPr>
        <p:grpSpPr>
          <a:xfrm>
            <a:off x="141667" y="1008559"/>
            <a:ext cx="6742214" cy="5158487"/>
            <a:chOff x="141667" y="2116141"/>
            <a:chExt cx="6742214" cy="5158487"/>
          </a:xfrm>
        </p:grpSpPr>
        <p:grpSp>
          <p:nvGrpSpPr>
            <p:cNvPr id="17" name="Group 16">
              <a:extLst>
                <a:ext uri="{FF2B5EF4-FFF2-40B4-BE49-F238E27FC236}">
                  <a16:creationId xmlns:a16="http://schemas.microsoft.com/office/drawing/2014/main" id="{4CBFF12B-B0EB-B1BA-A854-A0CDBB779158}"/>
                </a:ext>
              </a:extLst>
            </p:cNvPr>
            <p:cNvGrpSpPr/>
            <p:nvPr/>
          </p:nvGrpSpPr>
          <p:grpSpPr>
            <a:xfrm>
              <a:off x="141667" y="2116141"/>
              <a:ext cx="6742214" cy="5158487"/>
              <a:chOff x="141667" y="2116141"/>
              <a:chExt cx="6742214" cy="5158487"/>
            </a:xfrm>
          </p:grpSpPr>
          <p:grpSp>
            <p:nvGrpSpPr>
              <p:cNvPr id="15" name="Group 14">
                <a:extLst>
                  <a:ext uri="{FF2B5EF4-FFF2-40B4-BE49-F238E27FC236}">
                    <a16:creationId xmlns:a16="http://schemas.microsoft.com/office/drawing/2014/main" id="{8C134DB7-A62A-67AC-5031-FA12502802C1}"/>
                  </a:ext>
                </a:extLst>
              </p:cNvPr>
              <p:cNvGrpSpPr/>
              <p:nvPr/>
            </p:nvGrpSpPr>
            <p:grpSpPr>
              <a:xfrm>
                <a:off x="141667" y="2116141"/>
                <a:ext cx="6742214" cy="5158487"/>
                <a:chOff x="89656" y="2090739"/>
                <a:chExt cx="6742214" cy="5158487"/>
              </a:xfrm>
            </p:grpSpPr>
            <p:grpSp>
              <p:nvGrpSpPr>
                <p:cNvPr id="14" name="Group 13">
                  <a:extLst>
                    <a:ext uri="{FF2B5EF4-FFF2-40B4-BE49-F238E27FC236}">
                      <a16:creationId xmlns:a16="http://schemas.microsoft.com/office/drawing/2014/main" id="{29D655DA-D629-AE1C-10A6-1AE5EB323CB2}"/>
                    </a:ext>
                  </a:extLst>
                </p:cNvPr>
                <p:cNvGrpSpPr/>
                <p:nvPr/>
              </p:nvGrpSpPr>
              <p:grpSpPr>
                <a:xfrm>
                  <a:off x="89656" y="2090739"/>
                  <a:ext cx="6742214" cy="4973821"/>
                  <a:chOff x="89656" y="2090739"/>
                  <a:chExt cx="6742214" cy="4973821"/>
                </a:xfrm>
              </p:grpSpPr>
              <p:grpSp>
                <p:nvGrpSpPr>
                  <p:cNvPr id="2" name="Group 1">
                    <a:extLst>
                      <a:ext uri="{FF2B5EF4-FFF2-40B4-BE49-F238E27FC236}">
                        <a16:creationId xmlns:a16="http://schemas.microsoft.com/office/drawing/2014/main" id="{C35077B8-CF28-5D73-A944-246ACD002E2E}"/>
                      </a:ext>
                    </a:extLst>
                  </p:cNvPr>
                  <p:cNvGrpSpPr/>
                  <p:nvPr/>
                </p:nvGrpSpPr>
                <p:grpSpPr>
                  <a:xfrm>
                    <a:off x="89656" y="2090739"/>
                    <a:ext cx="6742214" cy="4973821"/>
                    <a:chOff x="721027" y="1916086"/>
                    <a:chExt cx="6742214" cy="4973821"/>
                  </a:xfrm>
                </p:grpSpPr>
                <p:pic>
                  <p:nvPicPr>
                    <p:cNvPr id="26" name="图片 1">
                      <a:extLst>
                        <a:ext uri="{FF2B5EF4-FFF2-40B4-BE49-F238E27FC236}">
                          <a16:creationId xmlns:a16="http://schemas.microsoft.com/office/drawing/2014/main" id="{BEEDD311-1297-83C2-687B-627CB6C1F033}"/>
                        </a:ext>
                      </a:extLst>
                    </p:cNvPr>
                    <p:cNvPicPr>
                      <a:picLocks noChangeAspect="1"/>
                    </p:cNvPicPr>
                    <p:nvPr/>
                  </p:nvPicPr>
                  <p:blipFill rotWithShape="1">
                    <a:blip r:embed="rId5"/>
                    <a:srcRect l="13981" r="21349" b="50000"/>
                    <a:stretch/>
                  </p:blipFill>
                  <p:spPr>
                    <a:xfrm>
                      <a:off x="1443440" y="3460907"/>
                      <a:ext cx="6019801" cy="3429000"/>
                    </a:xfrm>
                    <a:prstGeom prst="rect">
                      <a:avLst/>
                    </a:prstGeom>
                  </p:spPr>
                </p:pic>
                <p:grpSp>
                  <p:nvGrpSpPr>
                    <p:cNvPr id="9" name="Group 8">
                      <a:extLst>
                        <a:ext uri="{FF2B5EF4-FFF2-40B4-BE49-F238E27FC236}">
                          <a16:creationId xmlns:a16="http://schemas.microsoft.com/office/drawing/2014/main" id="{EBF8B633-2F71-32CD-6D3E-2BA97EFC8C27}"/>
                        </a:ext>
                      </a:extLst>
                    </p:cNvPr>
                    <p:cNvGrpSpPr/>
                    <p:nvPr/>
                  </p:nvGrpSpPr>
                  <p:grpSpPr>
                    <a:xfrm>
                      <a:off x="721027" y="1916086"/>
                      <a:ext cx="6532558" cy="4034412"/>
                      <a:chOff x="862205" y="2403665"/>
                      <a:chExt cx="7140388" cy="4409792"/>
                    </a:xfrm>
                  </p:grpSpPr>
                  <p:sp>
                    <p:nvSpPr>
                      <p:cNvPr id="6" name="TextBox 5">
                        <a:extLst>
                          <a:ext uri="{FF2B5EF4-FFF2-40B4-BE49-F238E27FC236}">
                            <a16:creationId xmlns:a16="http://schemas.microsoft.com/office/drawing/2014/main" id="{117BA1A6-CDF5-FDBD-D202-CCB3E6532F22}"/>
                          </a:ext>
                        </a:extLst>
                      </p:cNvPr>
                      <p:cNvSpPr txBox="1"/>
                      <p:nvPr/>
                    </p:nvSpPr>
                    <p:spPr>
                      <a:xfrm>
                        <a:off x="862205" y="2403665"/>
                        <a:ext cx="7140388" cy="437338"/>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Evolution of winter PM</a:t>
                        </a:r>
                        <a:r>
                          <a:rPr lang="en-US" sz="2000" baseline="-25000" dirty="0">
                            <a:latin typeface="Arial" panose="020B0604020202020204" pitchFamily="34" charset="0"/>
                            <a:cs typeface="Arial" panose="020B0604020202020204" pitchFamily="34" charset="0"/>
                          </a:rPr>
                          <a:t>2.5</a:t>
                        </a:r>
                        <a:r>
                          <a:rPr lang="en-US" sz="2000" dirty="0">
                            <a:latin typeface="Arial" panose="020B0604020202020204" pitchFamily="34" charset="0"/>
                            <a:cs typeface="Arial" panose="020B0604020202020204" pitchFamily="34" charset="0"/>
                          </a:rPr>
                          <a:t> composition in </a:t>
                        </a:r>
                        <a:r>
                          <a:rPr lang="en-US" sz="2000" b="1" dirty="0">
                            <a:latin typeface="Arial" panose="020B0604020202020204" pitchFamily="34" charset="0"/>
                            <a:cs typeface="Arial" panose="020B0604020202020204" pitchFamily="34" charset="0"/>
                          </a:rPr>
                          <a:t>Beijing, China</a:t>
                        </a:r>
                        <a:r>
                          <a:rPr lang="en-US" sz="2000"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F9684807-5ADF-EDA3-A8EE-660BC8BDFFD6}"/>
                          </a:ext>
                        </a:extLst>
                      </p:cNvPr>
                      <p:cNvSpPr txBox="1"/>
                      <p:nvPr/>
                    </p:nvSpPr>
                    <p:spPr>
                      <a:xfrm>
                        <a:off x="862205" y="4593127"/>
                        <a:ext cx="1603052" cy="222033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33CC33"/>
                            </a:solidFill>
                            <a:effectLst/>
                            <a:uLnTx/>
                            <a:uFillTx/>
                            <a:latin typeface="Helvetica" charset="0"/>
                            <a:ea typeface="+mn-ea"/>
                            <a:cs typeface="+mn-cs"/>
                          </a:rPr>
                          <a:t>Organic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Helvetica" charset="0"/>
                            <a:ea typeface="+mn-ea"/>
                            <a:cs typeface="+mn-cs"/>
                          </a:rPr>
                          <a:t>Sulfate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CC"/>
                            </a:solidFill>
                            <a:effectLst/>
                            <a:uLnTx/>
                            <a:uFillTx/>
                            <a:latin typeface="Helvetica" charset="0"/>
                            <a:ea typeface="+mn-ea"/>
                            <a:cs typeface="+mn-cs"/>
                          </a:rPr>
                          <a:t>Nitrate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CC6600"/>
                            </a:solidFill>
                            <a:effectLst/>
                            <a:uLnTx/>
                            <a:uFillTx/>
                            <a:latin typeface="Helvetica" charset="0"/>
                            <a:ea typeface="+mn-ea"/>
                            <a:cs typeface="+mn-cs"/>
                          </a:rPr>
                          <a:t>Ammonium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FF6699"/>
                            </a:solidFill>
                            <a:effectLst/>
                            <a:uLnTx/>
                            <a:uFillTx/>
                            <a:latin typeface="Helvetica" charset="0"/>
                            <a:ea typeface="+mn-ea"/>
                            <a:cs typeface="+mn-cs"/>
                          </a:rPr>
                          <a:t>Chloride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Helvetica" charset="0"/>
                            <a:ea typeface="+mn-ea"/>
                            <a:cs typeface="+mn-cs"/>
                          </a:rPr>
                          <a:t>Elemental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Helvetica" charset="0"/>
                            <a:ea typeface="+mn-ea"/>
                            <a:cs typeface="+mn-cs"/>
                          </a:rPr>
                          <a:t>carbon</a:t>
                        </a:r>
                      </a:p>
                    </p:txBody>
                  </p:sp>
                </p:grpSp>
              </p:grpSp>
              <p:sp>
                <p:nvSpPr>
                  <p:cNvPr id="13" name="Rectangle 12">
                    <a:extLst>
                      <a:ext uri="{FF2B5EF4-FFF2-40B4-BE49-F238E27FC236}">
                        <a16:creationId xmlns:a16="http://schemas.microsoft.com/office/drawing/2014/main" id="{08114186-8A21-B556-8477-8FD5160AC54E}"/>
                      </a:ext>
                    </a:extLst>
                  </p:cNvPr>
                  <p:cNvSpPr/>
                  <p:nvPr/>
                </p:nvSpPr>
                <p:spPr>
                  <a:xfrm>
                    <a:off x="2080444" y="6697472"/>
                    <a:ext cx="418058" cy="285168"/>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5DD99D5-7F48-7816-4495-4ED6387E8C33}"/>
                      </a:ext>
                    </a:extLst>
                  </p:cNvPr>
                  <p:cNvSpPr/>
                  <p:nvPr/>
                </p:nvSpPr>
                <p:spPr>
                  <a:xfrm>
                    <a:off x="4651219" y="5109230"/>
                    <a:ext cx="418058" cy="285168"/>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BF32859-DC8B-8981-E7C5-CA04FBD391F6}"/>
                    </a:ext>
                  </a:extLst>
                </p:cNvPr>
                <p:cNvSpPr txBox="1"/>
                <p:nvPr/>
              </p:nvSpPr>
              <p:spPr>
                <a:xfrm>
                  <a:off x="4860248" y="6879894"/>
                  <a:ext cx="1807454" cy="369332"/>
                </a:xfrm>
                <a:prstGeom prst="rect">
                  <a:avLst/>
                </a:prstGeom>
                <a:noFill/>
              </p:spPr>
              <p:txBody>
                <a:bodyPr wrap="square">
                  <a:spAutoFit/>
                </a:bodyPr>
                <a:lstStyle/>
                <a:p>
                  <a:pPr algn="r"/>
                  <a:r>
                    <a:rPr kumimoji="1" lang="en-US" sz="1600" dirty="0">
                      <a:solidFill>
                        <a:schemeClr val="accent3">
                          <a:lumMod val="50000"/>
                        </a:schemeClr>
                      </a:solidFill>
                      <a:latin typeface="Arial" panose="020B0604020202020204" pitchFamily="34" charset="0"/>
                      <a:cs typeface="Arial" panose="020B0604020202020204" pitchFamily="34" charset="0"/>
                    </a:rPr>
                    <a:t>Li</a:t>
                  </a:r>
                  <a:r>
                    <a:rPr lang="en-US" sz="1800" b="0" i="1" dirty="0"/>
                    <a:t> </a:t>
                  </a:r>
                  <a:r>
                    <a:rPr kumimoji="1" lang="en-US" sz="1600" dirty="0">
                      <a:solidFill>
                        <a:schemeClr val="accent3">
                          <a:lumMod val="50000"/>
                        </a:schemeClr>
                      </a:solidFill>
                      <a:latin typeface="Arial" panose="020B0604020202020204" pitchFamily="34" charset="0"/>
                      <a:cs typeface="Arial" panose="020B0604020202020204" pitchFamily="34" charset="0"/>
                    </a:rPr>
                    <a:t>et al. (2019)</a:t>
                  </a:r>
                </a:p>
              </p:txBody>
            </p:sp>
          </p:grpSp>
          <p:sp>
            <p:nvSpPr>
              <p:cNvPr id="35" name="Rectangle 34">
                <a:extLst>
                  <a:ext uri="{FF2B5EF4-FFF2-40B4-BE49-F238E27FC236}">
                    <a16:creationId xmlns:a16="http://schemas.microsoft.com/office/drawing/2014/main" id="{BD8AFDA0-5774-054B-4961-DE865EF6AD00}"/>
                  </a:ext>
                </a:extLst>
              </p:cNvPr>
              <p:cNvSpPr/>
              <p:nvPr/>
            </p:nvSpPr>
            <p:spPr>
              <a:xfrm>
                <a:off x="154545" y="4685509"/>
                <a:ext cx="837127" cy="340468"/>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95774B8E-4EE2-EE32-538E-736C476BE9EC}"/>
                </a:ext>
              </a:extLst>
            </p:cNvPr>
            <p:cNvSpPr/>
            <p:nvPr/>
          </p:nvSpPr>
          <p:spPr>
            <a:xfrm>
              <a:off x="5063675" y="4974932"/>
              <a:ext cx="1641982" cy="186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F1BDA4A1-26EA-15D0-BCC0-22E27FB80301}"/>
                </a:ext>
              </a:extLst>
            </p:cNvPr>
            <p:cNvPicPr>
              <a:picLocks noChangeAspect="1"/>
            </p:cNvPicPr>
            <p:nvPr/>
          </p:nvPicPr>
          <p:blipFill>
            <a:blip r:embed="rId6"/>
            <a:stretch>
              <a:fillRect/>
            </a:stretch>
          </p:blipFill>
          <p:spPr>
            <a:xfrm>
              <a:off x="4000038" y="4516780"/>
              <a:ext cx="2336800" cy="2247900"/>
            </a:xfrm>
            <a:prstGeom prst="rect">
              <a:avLst/>
            </a:prstGeom>
          </p:spPr>
        </p:pic>
      </p:grpSp>
    </p:spTree>
    <p:extLst>
      <p:ext uri="{BB962C8B-B14F-4D97-AF65-F5344CB8AC3E}">
        <p14:creationId xmlns:p14="http://schemas.microsoft.com/office/powerpoint/2010/main" val="10329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7ED4DA-177E-7884-967B-C6A2300491E1}"/>
              </a:ext>
            </a:extLst>
          </p:cNvPr>
          <p:cNvSpPr/>
          <p:nvPr/>
        </p:nvSpPr>
        <p:spPr>
          <a:xfrm>
            <a:off x="1" y="-1699"/>
            <a:ext cx="12191999" cy="630936"/>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b="1" dirty="0">
                <a:solidFill>
                  <a:schemeClr val="bg1"/>
                </a:solidFill>
                <a:latin typeface="Arial" panose="020B0604020202020204" pitchFamily="34" charset="0"/>
                <a:cs typeface="Arial" panose="020B0604020202020204" pitchFamily="34" charset="0"/>
              </a:rPr>
              <a:t>   PM nitrate formation is limited by the supply of either NH</a:t>
            </a:r>
            <a:r>
              <a:rPr kumimoji="1" lang="en-US" altLang="zh-CN" sz="2400" b="1" baseline="-25000" dirty="0">
                <a:solidFill>
                  <a:schemeClr val="bg1"/>
                </a:solidFill>
                <a:latin typeface="Arial" panose="020B0604020202020204" pitchFamily="34" charset="0"/>
                <a:cs typeface="Arial" panose="020B0604020202020204" pitchFamily="34" charset="0"/>
              </a:rPr>
              <a:t>3</a:t>
            </a:r>
            <a:r>
              <a:rPr kumimoji="1" lang="en-US" altLang="zh-CN" sz="2400" b="1" dirty="0">
                <a:solidFill>
                  <a:schemeClr val="bg1"/>
                </a:solidFill>
                <a:latin typeface="Arial" panose="020B0604020202020204" pitchFamily="34" charset="0"/>
                <a:cs typeface="Arial" panose="020B0604020202020204" pitchFamily="34" charset="0"/>
              </a:rPr>
              <a:t> or HNO</a:t>
            </a:r>
            <a:r>
              <a:rPr kumimoji="1" lang="en-US" altLang="zh-CN" sz="2400" b="1" baseline="-25000" dirty="0">
                <a:solidFill>
                  <a:schemeClr val="bg1"/>
                </a:solidFill>
                <a:latin typeface="Arial" panose="020B0604020202020204" pitchFamily="34" charset="0"/>
                <a:cs typeface="Arial" panose="020B0604020202020204" pitchFamily="34" charset="0"/>
              </a:rPr>
              <a:t>3</a:t>
            </a:r>
            <a:endParaRPr kumimoji="1" lang="en-US" altLang="zh-CN" sz="2400" b="1" dirty="0">
              <a:solidFill>
                <a:schemeClr val="bg1"/>
              </a:solidFill>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1C0976C8-81ED-1447-91A7-FE5C92FEBEF6}"/>
              </a:ext>
            </a:extLst>
          </p:cNvPr>
          <p:cNvGrpSpPr/>
          <p:nvPr/>
        </p:nvGrpSpPr>
        <p:grpSpPr>
          <a:xfrm>
            <a:off x="184877" y="1617579"/>
            <a:ext cx="8598651" cy="4697183"/>
            <a:chOff x="2280062" y="2074735"/>
            <a:chExt cx="9182135" cy="4393872"/>
          </a:xfrm>
        </p:grpSpPr>
        <p:cxnSp>
          <p:nvCxnSpPr>
            <p:cNvPr id="53" name="Straight Connector 52">
              <a:extLst>
                <a:ext uri="{FF2B5EF4-FFF2-40B4-BE49-F238E27FC236}">
                  <a16:creationId xmlns:a16="http://schemas.microsoft.com/office/drawing/2014/main" id="{80AC8739-042A-6E7A-35EB-8C03F982F270}"/>
                </a:ext>
              </a:extLst>
            </p:cNvPr>
            <p:cNvCxnSpPr>
              <a:cxnSpLocks/>
            </p:cNvCxnSpPr>
            <p:nvPr/>
          </p:nvCxnSpPr>
          <p:spPr>
            <a:xfrm>
              <a:off x="2280062" y="5699653"/>
              <a:ext cx="9182135" cy="0"/>
            </a:xfrm>
            <a:prstGeom prst="line">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5711C3F6-9654-6408-626E-FE0FA89BDC1C}"/>
                </a:ext>
              </a:extLst>
            </p:cNvPr>
            <p:cNvGrpSpPr/>
            <p:nvPr/>
          </p:nvGrpSpPr>
          <p:grpSpPr>
            <a:xfrm>
              <a:off x="2448050" y="2074735"/>
              <a:ext cx="9014147" cy="4393872"/>
              <a:chOff x="2448050" y="2074735"/>
              <a:chExt cx="9014147" cy="4393872"/>
            </a:xfrm>
          </p:grpSpPr>
          <p:sp>
            <p:nvSpPr>
              <p:cNvPr id="54" name="TextBox 53">
                <a:extLst>
                  <a:ext uri="{FF2B5EF4-FFF2-40B4-BE49-F238E27FC236}">
                    <a16:creationId xmlns:a16="http://schemas.microsoft.com/office/drawing/2014/main" id="{C419F15A-2111-AC07-D8F2-2D4E48891833}"/>
                  </a:ext>
                </a:extLst>
              </p:cNvPr>
              <p:cNvSpPr txBox="1"/>
              <p:nvPr/>
            </p:nvSpPr>
            <p:spPr>
              <a:xfrm>
                <a:off x="5392383" y="2158659"/>
                <a:ext cx="2181834" cy="1669835"/>
              </a:xfrm>
              <a:prstGeom prst="rect">
                <a:avLst/>
              </a:prstGeom>
              <a:solidFill>
                <a:schemeClr val="bg1">
                  <a:lumMod val="85000"/>
                </a:schemeClr>
              </a:solidFill>
            </p:spPr>
            <p:txBody>
              <a:bodyPr wrap="square">
                <a:spAutoFit/>
              </a:bodyPr>
              <a:lstStyle/>
              <a:p>
                <a:pPr algn="ctr"/>
                <a:r>
                  <a:rPr lang="en-US" sz="2200" b="1" dirty="0">
                    <a:latin typeface="Calibri" panose="020F0502020204030204" pitchFamily="34" charset="0"/>
                    <a:cs typeface="Calibri" panose="020F0502020204030204" pitchFamily="34" charset="0"/>
                  </a:rPr>
                  <a:t>Oxidation</a:t>
                </a:r>
              </a:p>
              <a:p>
                <a:pPr algn="ctr"/>
                <a:endParaRPr lang="en-US" altLang="zh-CN" sz="2200" b="1" dirty="0">
                  <a:solidFill>
                    <a:srgbClr val="286D84"/>
                  </a:solidFill>
                  <a:latin typeface="Calibri" panose="020F0502020204030204" pitchFamily="34" charset="0"/>
                  <a:cs typeface="Calibri" panose="020F0502020204030204" pitchFamily="34" charset="0"/>
                </a:endParaRPr>
              </a:p>
              <a:p>
                <a:pPr algn="ctr"/>
                <a:endParaRPr lang="en-US" altLang="zh-CN" sz="2200" b="1" dirty="0">
                  <a:solidFill>
                    <a:srgbClr val="286D84"/>
                  </a:solidFill>
                  <a:latin typeface="Calibri" panose="020F0502020204030204" pitchFamily="34" charset="0"/>
                  <a:cs typeface="Calibri" panose="020F0502020204030204" pitchFamily="34" charset="0"/>
                </a:endParaRPr>
              </a:p>
              <a:p>
                <a:pPr algn="ctr"/>
                <a:endParaRPr lang="en-US" altLang="zh-CN" sz="2200" b="1" dirty="0">
                  <a:solidFill>
                    <a:srgbClr val="286D84"/>
                  </a:solidFill>
                  <a:latin typeface="Calibri" panose="020F0502020204030204" pitchFamily="34" charset="0"/>
                  <a:cs typeface="Calibri" panose="020F0502020204030204" pitchFamily="34" charset="0"/>
                </a:endParaRPr>
              </a:p>
              <a:p>
                <a:pPr algn="ctr"/>
                <a:endParaRPr lang="en-US" altLang="zh-CN" sz="2200" b="1" dirty="0">
                  <a:solidFill>
                    <a:srgbClr val="286D84"/>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AC8D3C57-9267-7929-5978-82165BA78F6A}"/>
                  </a:ext>
                </a:extLst>
              </p:cNvPr>
              <p:cNvGrpSpPr/>
              <p:nvPr/>
            </p:nvGrpSpPr>
            <p:grpSpPr>
              <a:xfrm>
                <a:off x="5392383" y="2678851"/>
                <a:ext cx="3159243" cy="1116447"/>
                <a:chOff x="4517325" y="2360562"/>
                <a:chExt cx="3159243" cy="1116447"/>
              </a:xfrm>
            </p:grpSpPr>
            <p:sp>
              <p:nvSpPr>
                <p:cNvPr id="8" name="TextBox 7">
                  <a:extLst>
                    <a:ext uri="{FF2B5EF4-FFF2-40B4-BE49-F238E27FC236}">
                      <a16:creationId xmlns:a16="http://schemas.microsoft.com/office/drawing/2014/main" id="{B9BC410B-E965-7D51-F296-253F73FA44C5}"/>
                    </a:ext>
                  </a:extLst>
                </p:cNvPr>
                <p:cNvSpPr txBox="1"/>
                <p:nvPr/>
              </p:nvSpPr>
              <p:spPr>
                <a:xfrm>
                  <a:off x="6689961" y="2679822"/>
                  <a:ext cx="986607" cy="431854"/>
                </a:xfrm>
                <a:prstGeom prst="rect">
                  <a:avLst/>
                </a:prstGeom>
                <a:solidFill>
                  <a:srgbClr val="C00000"/>
                </a:solidFill>
              </p:spPr>
              <p:txBody>
                <a:bodyPr wrap="square" rtlCol="0">
                  <a:spAutoFit/>
                </a:bodyPr>
                <a:lstStyle/>
                <a:p>
                  <a:pPr algn="ctr"/>
                  <a:r>
                    <a:rPr lang="en-US" sz="2400" dirty="0">
                      <a:solidFill>
                        <a:schemeClr val="bg1">
                          <a:lumMod val="95000"/>
                        </a:schemeClr>
                      </a:solidFill>
                    </a:rPr>
                    <a:t>HNO</a:t>
                  </a:r>
                  <a:r>
                    <a:rPr lang="en-US" sz="2400" baseline="-25000" dirty="0">
                      <a:solidFill>
                        <a:schemeClr val="bg1">
                          <a:lumMod val="95000"/>
                        </a:schemeClr>
                      </a:solidFill>
                    </a:rPr>
                    <a:t>3</a:t>
                  </a:r>
                </a:p>
              </p:txBody>
            </p:sp>
            <p:pic>
              <p:nvPicPr>
                <p:cNvPr id="9" name="Graphic 8" descr="Dim (Smaller Sun) with solid fill">
                  <a:extLst>
                    <a:ext uri="{FF2B5EF4-FFF2-40B4-BE49-F238E27FC236}">
                      <a16:creationId xmlns:a16="http://schemas.microsoft.com/office/drawing/2014/main" id="{AB18A0FA-A1AE-77B8-A003-A40AD364A261}"/>
                    </a:ext>
                  </a:extLst>
                </p:cNvPr>
                <p:cNvPicPr preferRelativeResize="0">
                  <a:picLocks/>
                </p:cNvPicPr>
                <p:nvPr/>
              </p:nvPicPr>
              <p:blipFill>
                <a:blip r:embed="rId2">
                  <a:extLst>
                    <a:ext uri="{96DAC541-7B7A-43D3-8B79-37D633B846F1}">
                      <asvg:svgBlip xmlns:asvg="http://schemas.microsoft.com/office/drawing/2016/SVG/main" r:embed="rId3"/>
                    </a:ext>
                  </a:extLst>
                </a:blip>
                <a:stretch>
                  <a:fillRect/>
                </a:stretch>
              </p:blipFill>
              <p:spPr>
                <a:xfrm>
                  <a:off x="4543069" y="2360562"/>
                  <a:ext cx="527282" cy="461892"/>
                </a:xfrm>
                <a:prstGeom prst="rect">
                  <a:avLst/>
                </a:prstGeom>
              </p:spPr>
            </p:pic>
            <p:pic>
              <p:nvPicPr>
                <p:cNvPr id="10" name="Graphic 9" descr="Moon with solid fill">
                  <a:extLst>
                    <a:ext uri="{FF2B5EF4-FFF2-40B4-BE49-F238E27FC236}">
                      <a16:creationId xmlns:a16="http://schemas.microsoft.com/office/drawing/2014/main" id="{952D26B6-0EEE-627E-C6BE-0C4361B2F997}"/>
                    </a:ext>
                  </a:extLst>
                </p:cNvPr>
                <p:cNvPicPr preferRelativeResize="0">
                  <a:picLocks/>
                </p:cNvPicPr>
                <p:nvPr/>
              </p:nvPicPr>
              <p:blipFill>
                <a:blip r:embed="rId4">
                  <a:extLst>
                    <a:ext uri="{96DAC541-7B7A-43D3-8B79-37D633B846F1}">
                      <asvg:svgBlip xmlns:asvg="http://schemas.microsoft.com/office/drawing/2016/SVG/main" r:embed="rId5"/>
                    </a:ext>
                  </a:extLst>
                </a:blip>
                <a:stretch>
                  <a:fillRect/>
                </a:stretch>
              </p:blipFill>
              <p:spPr>
                <a:xfrm>
                  <a:off x="4584196" y="3053218"/>
                  <a:ext cx="390580" cy="342142"/>
                </a:xfrm>
                <a:prstGeom prst="rect">
                  <a:avLst/>
                </a:prstGeom>
              </p:spPr>
            </p:pic>
            <p:sp>
              <p:nvSpPr>
                <p:cNvPr id="11" name="文本框 52">
                  <a:extLst>
                    <a:ext uri="{FF2B5EF4-FFF2-40B4-BE49-F238E27FC236}">
                      <a16:creationId xmlns:a16="http://schemas.microsoft.com/office/drawing/2014/main" id="{9455DBBA-8ECE-0F9C-7676-FA67EE85A9C5}"/>
                    </a:ext>
                  </a:extLst>
                </p:cNvPr>
                <p:cNvSpPr txBox="1"/>
                <p:nvPr/>
              </p:nvSpPr>
              <p:spPr>
                <a:xfrm>
                  <a:off x="5347779" y="2404267"/>
                  <a:ext cx="514885" cy="400110"/>
                </a:xfrm>
                <a:prstGeom prst="rect">
                  <a:avLst/>
                </a:prstGeom>
                <a:noFill/>
              </p:spPr>
              <p:txBody>
                <a:bodyPr wrap="none" rtlCol="0">
                  <a:spAutoFit/>
                </a:bodyPr>
                <a:lstStyle/>
                <a:p>
                  <a:r>
                    <a:rPr kumimoji="1" lang="en-US" altLang="zh-CN" sz="2000" dirty="0">
                      <a:latin typeface="Calibri" panose="020F0502020204030204" pitchFamily="34" charset="0"/>
                      <a:cs typeface="Calibri" panose="020F0502020204030204" pitchFamily="34" charset="0"/>
                    </a:rPr>
                    <a:t>OH</a:t>
                  </a:r>
                  <a:endParaRPr kumimoji="1" lang="zh-CN" altLang="en-US" sz="2000" dirty="0">
                    <a:latin typeface="Calibri" panose="020F0502020204030204" pitchFamily="34" charset="0"/>
                    <a:cs typeface="Calibri" panose="020F0502020204030204" pitchFamily="34" charset="0"/>
                  </a:endParaRPr>
                </a:p>
              </p:txBody>
            </p:sp>
            <p:cxnSp>
              <p:nvCxnSpPr>
                <p:cNvPr id="12" name="曲线连接符 21">
                  <a:extLst>
                    <a:ext uri="{FF2B5EF4-FFF2-40B4-BE49-F238E27FC236}">
                      <a16:creationId xmlns:a16="http://schemas.microsoft.com/office/drawing/2014/main" id="{D9E89DA1-B8C3-E4EA-5699-D7012097F56C}"/>
                    </a:ext>
                  </a:extLst>
                </p:cNvPr>
                <p:cNvCxnSpPr>
                  <a:cxnSpLocks/>
                </p:cNvCxnSpPr>
                <p:nvPr/>
              </p:nvCxnSpPr>
              <p:spPr>
                <a:xfrm>
                  <a:off x="4517325" y="3018218"/>
                  <a:ext cx="2172638" cy="0"/>
                </a:xfrm>
                <a:prstGeom prst="curvedConnector3">
                  <a:avLst>
                    <a:gd name="adj1" fmla="val 50000"/>
                  </a:avLst>
                </a:prstGeom>
                <a:ln w="25400">
                  <a:solidFill>
                    <a:schemeClr val="accent5">
                      <a:lumMod val="75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060D41-9C46-F290-8F26-7E583815FD1A}"/>
                    </a:ext>
                  </a:extLst>
                </p:cNvPr>
                <p:cNvSpPr txBox="1"/>
                <p:nvPr/>
              </p:nvSpPr>
              <p:spPr>
                <a:xfrm>
                  <a:off x="5061824" y="3015996"/>
                  <a:ext cx="1184941" cy="461013"/>
                </a:xfrm>
                <a:prstGeom prst="rect">
                  <a:avLst/>
                </a:prstGeom>
                <a:noFill/>
              </p:spPr>
              <p:txBody>
                <a:bodyPr wrap="none" rtlCol="0">
                  <a:spAutoFit/>
                </a:bodyPr>
                <a:lstStyle/>
                <a:p>
                  <a:pPr algn="ctr"/>
                  <a:r>
                    <a:rPr lang="en-US" sz="2000" dirty="0"/>
                    <a:t>O</a:t>
                  </a:r>
                  <a:r>
                    <a:rPr lang="en-US" sz="2000" baseline="-25000" dirty="0"/>
                    <a:t>3</a:t>
                  </a:r>
                  <a:r>
                    <a:rPr lang="en-US" sz="2000" dirty="0"/>
                    <a:t> -&gt; NO</a:t>
                  </a:r>
                  <a:r>
                    <a:rPr lang="en-US" sz="2000" baseline="-25000" dirty="0"/>
                    <a:t>3</a:t>
                  </a:r>
                </a:p>
              </p:txBody>
            </p:sp>
            <p:cxnSp>
              <p:nvCxnSpPr>
                <p:cNvPr id="18" name="曲线连接符 21">
                  <a:extLst>
                    <a:ext uri="{FF2B5EF4-FFF2-40B4-BE49-F238E27FC236}">
                      <a16:creationId xmlns:a16="http://schemas.microsoft.com/office/drawing/2014/main" id="{A9A543C7-B9D5-E803-FECD-AC11DE0AC2C0}"/>
                    </a:ext>
                  </a:extLst>
                </p:cNvPr>
                <p:cNvCxnSpPr>
                  <a:cxnSpLocks/>
                </p:cNvCxnSpPr>
                <p:nvPr/>
              </p:nvCxnSpPr>
              <p:spPr>
                <a:xfrm flipV="1">
                  <a:off x="4517325" y="2814855"/>
                  <a:ext cx="2172637" cy="0"/>
                </a:xfrm>
                <a:prstGeom prst="curvedConnector3">
                  <a:avLst>
                    <a:gd name="adj1" fmla="val 50000"/>
                  </a:avLst>
                </a:prstGeom>
                <a:ln w="25400">
                  <a:solidFill>
                    <a:schemeClr val="accent2"/>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1491F41-D514-1E60-608C-643AF38D9DB8}"/>
                  </a:ext>
                </a:extLst>
              </p:cNvPr>
              <p:cNvGrpSpPr/>
              <p:nvPr/>
            </p:nvGrpSpPr>
            <p:grpSpPr>
              <a:xfrm>
                <a:off x="2448050" y="2998111"/>
                <a:ext cx="2938291" cy="3194073"/>
                <a:chOff x="1054265" y="2617747"/>
                <a:chExt cx="2938291" cy="3194073"/>
              </a:xfrm>
            </p:grpSpPr>
            <p:grpSp>
              <p:nvGrpSpPr>
                <p:cNvPr id="20" name="Group 19">
                  <a:extLst>
                    <a:ext uri="{FF2B5EF4-FFF2-40B4-BE49-F238E27FC236}">
                      <a16:creationId xmlns:a16="http://schemas.microsoft.com/office/drawing/2014/main" id="{5982A0F5-F604-6DAE-2587-F4F49E66F9FA}"/>
                    </a:ext>
                  </a:extLst>
                </p:cNvPr>
                <p:cNvGrpSpPr/>
                <p:nvPr/>
              </p:nvGrpSpPr>
              <p:grpSpPr>
                <a:xfrm>
                  <a:off x="2421672" y="2617747"/>
                  <a:ext cx="1570884" cy="438729"/>
                  <a:chOff x="1546614" y="2672947"/>
                  <a:chExt cx="1570884" cy="438729"/>
                </a:xfrm>
              </p:grpSpPr>
              <p:sp>
                <p:nvSpPr>
                  <p:cNvPr id="28" name="TextBox 27">
                    <a:extLst>
                      <a:ext uri="{FF2B5EF4-FFF2-40B4-BE49-F238E27FC236}">
                        <a16:creationId xmlns:a16="http://schemas.microsoft.com/office/drawing/2014/main" id="{99E74A85-42CC-A689-9076-0B3748F5739F}"/>
                      </a:ext>
                    </a:extLst>
                  </p:cNvPr>
                  <p:cNvSpPr txBox="1"/>
                  <p:nvPr/>
                </p:nvSpPr>
                <p:spPr>
                  <a:xfrm>
                    <a:off x="1546614" y="2672947"/>
                    <a:ext cx="697616" cy="431854"/>
                  </a:xfrm>
                  <a:prstGeom prst="rect">
                    <a:avLst/>
                  </a:prstGeom>
                  <a:solidFill>
                    <a:srgbClr val="C00000"/>
                  </a:solidFill>
                </p:spPr>
                <p:txBody>
                  <a:bodyPr wrap="square" rtlCol="0">
                    <a:spAutoFit/>
                  </a:bodyPr>
                  <a:lstStyle/>
                  <a:p>
                    <a:pPr algn="ctr"/>
                    <a:r>
                      <a:rPr lang="en-US" sz="2400" dirty="0">
                        <a:solidFill>
                          <a:schemeClr val="bg1">
                            <a:lumMod val="95000"/>
                          </a:schemeClr>
                        </a:solidFill>
                      </a:rPr>
                      <a:t>NO</a:t>
                    </a:r>
                    <a:endParaRPr lang="en-US" sz="2400" baseline="-25000" dirty="0">
                      <a:solidFill>
                        <a:schemeClr val="bg1">
                          <a:lumMod val="95000"/>
                        </a:schemeClr>
                      </a:solidFill>
                    </a:endParaRPr>
                  </a:p>
                </p:txBody>
              </p:sp>
              <p:sp>
                <p:nvSpPr>
                  <p:cNvPr id="29" name="TextBox 28">
                    <a:extLst>
                      <a:ext uri="{FF2B5EF4-FFF2-40B4-BE49-F238E27FC236}">
                        <a16:creationId xmlns:a16="http://schemas.microsoft.com/office/drawing/2014/main" id="{98AFE880-179A-0771-CE95-5548D1A70ECA}"/>
                      </a:ext>
                    </a:extLst>
                  </p:cNvPr>
                  <p:cNvSpPr txBox="1"/>
                  <p:nvPr/>
                </p:nvSpPr>
                <p:spPr>
                  <a:xfrm>
                    <a:off x="2373913" y="2679822"/>
                    <a:ext cx="743585" cy="431854"/>
                  </a:xfrm>
                  <a:prstGeom prst="rect">
                    <a:avLst/>
                  </a:prstGeom>
                  <a:solidFill>
                    <a:srgbClr val="C00000"/>
                  </a:solidFill>
                </p:spPr>
                <p:txBody>
                  <a:bodyPr wrap="square" rtlCol="0">
                    <a:spAutoFit/>
                  </a:bodyPr>
                  <a:lstStyle/>
                  <a:p>
                    <a:pPr algn="ctr"/>
                    <a:r>
                      <a:rPr lang="en-US" sz="2400" dirty="0">
                        <a:solidFill>
                          <a:schemeClr val="bg1">
                            <a:lumMod val="95000"/>
                          </a:schemeClr>
                        </a:solidFill>
                      </a:rPr>
                      <a:t>NO</a:t>
                    </a:r>
                    <a:r>
                      <a:rPr lang="en-US" sz="2400" baseline="-25000" dirty="0">
                        <a:solidFill>
                          <a:schemeClr val="bg1">
                            <a:lumMod val="95000"/>
                          </a:schemeClr>
                        </a:solidFill>
                      </a:rPr>
                      <a:t>2</a:t>
                    </a:r>
                  </a:p>
                </p:txBody>
              </p:sp>
              <p:cxnSp>
                <p:nvCxnSpPr>
                  <p:cNvPr id="30" name="曲线连接符 21">
                    <a:extLst>
                      <a:ext uri="{FF2B5EF4-FFF2-40B4-BE49-F238E27FC236}">
                        <a16:creationId xmlns:a16="http://schemas.microsoft.com/office/drawing/2014/main" id="{62296B87-0580-49F4-BDE4-AB4B32CE778F}"/>
                      </a:ext>
                    </a:extLst>
                  </p:cNvPr>
                  <p:cNvCxnSpPr>
                    <a:cxnSpLocks/>
                    <a:stCxn id="29" idx="0"/>
                    <a:endCxn id="28" idx="0"/>
                  </p:cNvCxnSpPr>
                  <p:nvPr/>
                </p:nvCxnSpPr>
                <p:spPr>
                  <a:xfrm rot="16200000" flipV="1">
                    <a:off x="2317127" y="2251243"/>
                    <a:ext cx="6875" cy="850284"/>
                  </a:xfrm>
                  <a:prstGeom prst="curvedConnector3">
                    <a:avLst>
                      <a:gd name="adj1" fmla="val 3210204"/>
                    </a:avLst>
                  </a:prstGeom>
                  <a:ln w="25400">
                    <a:solidFill>
                      <a:schemeClr val="accent2"/>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31" name="曲线连接符 21">
                    <a:extLst>
                      <a:ext uri="{FF2B5EF4-FFF2-40B4-BE49-F238E27FC236}">
                        <a16:creationId xmlns:a16="http://schemas.microsoft.com/office/drawing/2014/main" id="{1FBF7812-5994-AFAA-AEFE-4911DACFA715}"/>
                      </a:ext>
                    </a:extLst>
                  </p:cNvPr>
                  <p:cNvCxnSpPr>
                    <a:cxnSpLocks/>
                    <a:stCxn id="28" idx="2"/>
                    <a:endCxn id="29" idx="2"/>
                  </p:cNvCxnSpPr>
                  <p:nvPr/>
                </p:nvCxnSpPr>
                <p:spPr>
                  <a:xfrm rot="16200000" flipH="1">
                    <a:off x="2317127" y="2683096"/>
                    <a:ext cx="6875" cy="850284"/>
                  </a:xfrm>
                  <a:prstGeom prst="curvedConnector3">
                    <a:avLst>
                      <a:gd name="adj1" fmla="val 3210204"/>
                    </a:avLst>
                  </a:prstGeom>
                  <a:ln w="25400">
                    <a:solidFill>
                      <a:schemeClr val="tx1">
                        <a:lumMod val="50000"/>
                        <a:lumOff val="50000"/>
                      </a:schemeClr>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CD6ABD8-A879-5954-B2C7-1E7FBBE66A98}"/>
                    </a:ext>
                  </a:extLst>
                </p:cNvPr>
                <p:cNvGrpSpPr/>
                <p:nvPr/>
              </p:nvGrpSpPr>
              <p:grpSpPr>
                <a:xfrm>
                  <a:off x="1054265" y="2833674"/>
                  <a:ext cx="2092850" cy="2978146"/>
                  <a:chOff x="655728" y="3091254"/>
                  <a:chExt cx="2092850" cy="2978146"/>
                </a:xfrm>
              </p:grpSpPr>
              <p:grpSp>
                <p:nvGrpSpPr>
                  <p:cNvPr id="22" name="组合 65">
                    <a:extLst>
                      <a:ext uri="{FF2B5EF4-FFF2-40B4-BE49-F238E27FC236}">
                        <a16:creationId xmlns:a16="http://schemas.microsoft.com/office/drawing/2014/main" id="{3DB4CB96-3CDB-B90B-0D51-BB206683BCAC}"/>
                      </a:ext>
                    </a:extLst>
                  </p:cNvPr>
                  <p:cNvGrpSpPr/>
                  <p:nvPr/>
                </p:nvGrpSpPr>
                <p:grpSpPr>
                  <a:xfrm>
                    <a:off x="655728" y="4834806"/>
                    <a:ext cx="2092850" cy="1234594"/>
                    <a:chOff x="1788724" y="5168465"/>
                    <a:chExt cx="2092850" cy="1234594"/>
                  </a:xfrm>
                </p:grpSpPr>
                <p:pic>
                  <p:nvPicPr>
                    <p:cNvPr id="24" name="图形 5" descr="工厂 纯色填充">
                      <a:extLst>
                        <a:ext uri="{FF2B5EF4-FFF2-40B4-BE49-F238E27FC236}">
                          <a16:creationId xmlns:a16="http://schemas.microsoft.com/office/drawing/2014/main" id="{E1F5296E-13D6-7405-A272-8B76DC92F5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3957" y="5219787"/>
                      <a:ext cx="697617" cy="697617"/>
                    </a:xfrm>
                    <a:prstGeom prst="rect">
                      <a:avLst/>
                    </a:prstGeom>
                  </p:spPr>
                </p:pic>
                <p:pic>
                  <p:nvPicPr>
                    <p:cNvPr id="25" name="图形 11" descr="汽车 纯色填充">
                      <a:extLst>
                        <a:ext uri="{FF2B5EF4-FFF2-40B4-BE49-F238E27FC236}">
                          <a16:creationId xmlns:a16="http://schemas.microsoft.com/office/drawing/2014/main" id="{C756DB7F-290A-318E-D775-23649D3384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8724" y="5320155"/>
                      <a:ext cx="697618" cy="697619"/>
                    </a:xfrm>
                    <a:prstGeom prst="rect">
                      <a:avLst/>
                    </a:prstGeom>
                  </p:spPr>
                </p:pic>
                <p:pic>
                  <p:nvPicPr>
                    <p:cNvPr id="26" name="图形 19" descr="发电厂 纯色填充">
                      <a:extLst>
                        <a:ext uri="{FF2B5EF4-FFF2-40B4-BE49-F238E27FC236}">
                          <a16:creationId xmlns:a16="http://schemas.microsoft.com/office/drawing/2014/main" id="{36017430-3898-C88D-BF9E-6FF980F43D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86341" y="5168465"/>
                      <a:ext cx="697616" cy="697616"/>
                    </a:xfrm>
                    <a:prstGeom prst="rect">
                      <a:avLst/>
                    </a:prstGeom>
                  </p:spPr>
                </p:pic>
                <p:sp>
                  <p:nvSpPr>
                    <p:cNvPr id="27" name="文本框 20">
                      <a:extLst>
                        <a:ext uri="{FF2B5EF4-FFF2-40B4-BE49-F238E27FC236}">
                          <a16:creationId xmlns:a16="http://schemas.microsoft.com/office/drawing/2014/main" id="{82C5A275-0727-6316-C12F-F71751AEB436}"/>
                        </a:ext>
                      </a:extLst>
                    </p:cNvPr>
                    <p:cNvSpPr txBox="1"/>
                    <p:nvPr/>
                  </p:nvSpPr>
                  <p:spPr>
                    <a:xfrm>
                      <a:off x="1878892" y="6002949"/>
                      <a:ext cx="1912511" cy="400110"/>
                    </a:xfrm>
                    <a:prstGeom prst="rect">
                      <a:avLst/>
                    </a:prstGeom>
                    <a:solidFill>
                      <a:schemeClr val="bg1"/>
                    </a:solidFill>
                  </p:spPr>
                  <p:txBody>
                    <a:bodyPr wrap="none" rtlCol="0">
                      <a:spAutoFit/>
                    </a:bodyPr>
                    <a:lstStyle/>
                    <a:p>
                      <a:r>
                        <a:rPr kumimoji="1" lang="en-US" altLang="zh-CN" sz="2000" dirty="0">
                          <a:cs typeface="Arial" panose="020B0604020202020204" pitchFamily="34" charset="0"/>
                        </a:rPr>
                        <a:t>Fuel combustion</a:t>
                      </a:r>
                    </a:p>
                  </p:txBody>
                </p:sp>
              </p:grpSp>
              <p:cxnSp>
                <p:nvCxnSpPr>
                  <p:cNvPr id="23" name="Elbow Connector 22">
                    <a:extLst>
                      <a:ext uri="{FF2B5EF4-FFF2-40B4-BE49-F238E27FC236}">
                        <a16:creationId xmlns:a16="http://schemas.microsoft.com/office/drawing/2014/main" id="{60F45D44-4151-1366-943F-39A4B572D0B8}"/>
                      </a:ext>
                    </a:extLst>
                  </p:cNvPr>
                  <p:cNvCxnSpPr>
                    <a:cxnSpLocks/>
                    <a:endCxn id="28" idx="1"/>
                  </p:cNvCxnSpPr>
                  <p:nvPr/>
                </p:nvCxnSpPr>
                <p:spPr>
                  <a:xfrm rot="5400000" flipH="1" flipV="1">
                    <a:off x="992723" y="3797522"/>
                    <a:ext cx="1736679" cy="324144"/>
                  </a:xfrm>
                  <a:prstGeom prst="bentConnector2">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D5AFD3F5-5922-21D8-942B-F6B33295DA04}"/>
                  </a:ext>
                </a:extLst>
              </p:cNvPr>
              <p:cNvGrpSpPr/>
              <p:nvPr/>
            </p:nvGrpSpPr>
            <p:grpSpPr>
              <a:xfrm>
                <a:off x="6855257" y="3477341"/>
                <a:ext cx="2588016" cy="2991266"/>
                <a:chOff x="6425601" y="3188385"/>
                <a:chExt cx="2588016" cy="2991266"/>
              </a:xfrm>
            </p:grpSpPr>
            <p:grpSp>
              <p:nvGrpSpPr>
                <p:cNvPr id="39" name="Group 38">
                  <a:extLst>
                    <a:ext uri="{FF2B5EF4-FFF2-40B4-BE49-F238E27FC236}">
                      <a16:creationId xmlns:a16="http://schemas.microsoft.com/office/drawing/2014/main" id="{204B2C9E-0972-79E0-8BA3-D98BE02D328A}"/>
                    </a:ext>
                  </a:extLst>
                </p:cNvPr>
                <p:cNvGrpSpPr/>
                <p:nvPr/>
              </p:nvGrpSpPr>
              <p:grpSpPr>
                <a:xfrm>
                  <a:off x="6425601" y="3188385"/>
                  <a:ext cx="2588016" cy="2991266"/>
                  <a:chOff x="3720990" y="3188385"/>
                  <a:chExt cx="2588016" cy="2991266"/>
                </a:xfrm>
              </p:grpSpPr>
              <p:sp>
                <p:nvSpPr>
                  <p:cNvPr id="41" name="TextBox 40">
                    <a:extLst>
                      <a:ext uri="{FF2B5EF4-FFF2-40B4-BE49-F238E27FC236}">
                        <a16:creationId xmlns:a16="http://schemas.microsoft.com/office/drawing/2014/main" id="{23EDE7A0-3B27-16AF-9843-5F524DE1266D}"/>
                      </a:ext>
                    </a:extLst>
                  </p:cNvPr>
                  <p:cNvSpPr txBox="1"/>
                  <p:nvPr/>
                </p:nvSpPr>
                <p:spPr>
                  <a:xfrm>
                    <a:off x="4542079" y="3188385"/>
                    <a:ext cx="825645" cy="431854"/>
                  </a:xfrm>
                  <a:prstGeom prst="rect">
                    <a:avLst/>
                  </a:prstGeom>
                  <a:solidFill>
                    <a:schemeClr val="accent6">
                      <a:lumMod val="75000"/>
                    </a:schemeClr>
                  </a:solidFill>
                </p:spPr>
                <p:txBody>
                  <a:bodyPr wrap="square" rtlCol="0">
                    <a:spAutoFit/>
                  </a:bodyPr>
                  <a:lstStyle/>
                  <a:p>
                    <a:pPr algn="ctr"/>
                    <a:r>
                      <a:rPr lang="en-US" sz="2400" dirty="0">
                        <a:solidFill>
                          <a:schemeClr val="bg1">
                            <a:lumMod val="95000"/>
                          </a:schemeClr>
                        </a:solidFill>
                      </a:rPr>
                      <a:t>NH</a:t>
                    </a:r>
                    <a:r>
                      <a:rPr lang="en-US" sz="2400" baseline="-25000" dirty="0">
                        <a:solidFill>
                          <a:schemeClr val="bg1">
                            <a:lumMod val="95000"/>
                          </a:schemeClr>
                        </a:solidFill>
                      </a:rPr>
                      <a:t>3</a:t>
                    </a:r>
                  </a:p>
                </p:txBody>
              </p:sp>
              <p:grpSp>
                <p:nvGrpSpPr>
                  <p:cNvPr id="42" name="Group 41">
                    <a:extLst>
                      <a:ext uri="{FF2B5EF4-FFF2-40B4-BE49-F238E27FC236}">
                        <a16:creationId xmlns:a16="http://schemas.microsoft.com/office/drawing/2014/main" id="{D384961D-22B9-F348-88A4-2A8F59E47FB2}"/>
                      </a:ext>
                    </a:extLst>
                  </p:cNvPr>
                  <p:cNvGrpSpPr/>
                  <p:nvPr/>
                </p:nvGrpSpPr>
                <p:grpSpPr>
                  <a:xfrm>
                    <a:off x="3720990" y="4661759"/>
                    <a:ext cx="2588016" cy="1517892"/>
                    <a:chOff x="3607254" y="4807329"/>
                    <a:chExt cx="2588016" cy="1517892"/>
                  </a:xfrm>
                </p:grpSpPr>
                <p:grpSp>
                  <p:nvGrpSpPr>
                    <p:cNvPr id="43" name="组合 63">
                      <a:extLst>
                        <a:ext uri="{FF2B5EF4-FFF2-40B4-BE49-F238E27FC236}">
                          <a16:creationId xmlns:a16="http://schemas.microsoft.com/office/drawing/2014/main" id="{2DF574AE-81A6-92E5-46A9-CBDD9A3FA13F}"/>
                        </a:ext>
                      </a:extLst>
                    </p:cNvPr>
                    <p:cNvGrpSpPr/>
                    <p:nvPr/>
                  </p:nvGrpSpPr>
                  <p:grpSpPr>
                    <a:xfrm>
                      <a:off x="3607254" y="4807329"/>
                      <a:ext cx="2588016" cy="1517892"/>
                      <a:chOff x="5612389" y="4867702"/>
                      <a:chExt cx="2588016" cy="1517892"/>
                    </a:xfrm>
                  </p:grpSpPr>
                  <p:pic>
                    <p:nvPicPr>
                      <p:cNvPr id="45" name="图形 52" descr="农作物 纯色填充">
                        <a:extLst>
                          <a:ext uri="{FF2B5EF4-FFF2-40B4-BE49-F238E27FC236}">
                            <a16:creationId xmlns:a16="http://schemas.microsoft.com/office/drawing/2014/main" id="{24EBA023-FEF8-6EF0-55FE-F4BC72A7F51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35608" y="4867702"/>
                        <a:ext cx="697616" cy="697616"/>
                      </a:xfrm>
                      <a:prstGeom prst="rect">
                        <a:avLst/>
                      </a:prstGeom>
                    </p:spPr>
                  </p:pic>
                  <p:sp>
                    <p:nvSpPr>
                      <p:cNvPr id="46" name="文本框 58">
                        <a:extLst>
                          <a:ext uri="{FF2B5EF4-FFF2-40B4-BE49-F238E27FC236}">
                            <a16:creationId xmlns:a16="http://schemas.microsoft.com/office/drawing/2014/main" id="{B73D4CB0-CA77-DD00-8245-BDC5C74C8BBA}"/>
                          </a:ext>
                        </a:extLst>
                      </p:cNvPr>
                      <p:cNvSpPr txBox="1"/>
                      <p:nvPr/>
                    </p:nvSpPr>
                    <p:spPr>
                      <a:xfrm>
                        <a:off x="5612389" y="5677709"/>
                        <a:ext cx="2588016" cy="707885"/>
                      </a:xfrm>
                      <a:prstGeom prst="rect">
                        <a:avLst/>
                      </a:prstGeom>
                      <a:solidFill>
                        <a:schemeClr val="bg1"/>
                      </a:solidFill>
                    </p:spPr>
                    <p:txBody>
                      <a:bodyPr wrap="none" rtlCol="0">
                        <a:spAutoFit/>
                      </a:bodyPr>
                      <a:lstStyle/>
                      <a:p>
                        <a:r>
                          <a:rPr kumimoji="1" lang="en-US" altLang="zh-CN" sz="2000" dirty="0"/>
                          <a:t>Agricultural practices</a:t>
                        </a:r>
                      </a:p>
                      <a:p>
                        <a:r>
                          <a:rPr kumimoji="1" lang="en-US" altLang="zh-CN" sz="2000" dirty="0"/>
                          <a:t>(manure and fertilizer) </a:t>
                        </a:r>
                        <a:endParaRPr kumimoji="1" lang="zh-CN" altLang="en-US" sz="2000" dirty="0"/>
                      </a:p>
                    </p:txBody>
                  </p:sp>
                </p:grpSp>
                <p:pic>
                  <p:nvPicPr>
                    <p:cNvPr id="44" name="Graphic 43" descr="Cow with solid fill">
                      <a:extLst>
                        <a:ext uri="{FF2B5EF4-FFF2-40B4-BE49-F238E27FC236}">
                          <a16:creationId xmlns:a16="http://schemas.microsoft.com/office/drawing/2014/main" id="{7550A814-9C5D-1DA4-7B75-6725A920482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32856" y="4872344"/>
                      <a:ext cx="697617" cy="697617"/>
                    </a:xfrm>
                    <a:prstGeom prst="rect">
                      <a:avLst/>
                    </a:prstGeom>
                  </p:spPr>
                </p:pic>
              </p:grpSp>
            </p:grpSp>
            <p:cxnSp>
              <p:nvCxnSpPr>
                <p:cNvPr id="40" name="Straight Arrow Connector 39">
                  <a:extLst>
                    <a:ext uri="{FF2B5EF4-FFF2-40B4-BE49-F238E27FC236}">
                      <a16:creationId xmlns:a16="http://schemas.microsoft.com/office/drawing/2014/main" id="{8FA3D441-BB61-47E2-3611-4D2E12E5F148}"/>
                    </a:ext>
                  </a:extLst>
                </p:cNvPr>
                <p:cNvCxnSpPr>
                  <a:cxnSpLocks/>
                  <a:endCxn id="41" idx="2"/>
                </p:cNvCxnSpPr>
                <p:nvPr/>
              </p:nvCxnSpPr>
              <p:spPr>
                <a:xfrm flipV="1">
                  <a:off x="7659513" y="3620238"/>
                  <a:ext cx="0" cy="1049518"/>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ED733FC8-0AE2-8AA6-514F-BEC4699158B1}"/>
                  </a:ext>
                </a:extLst>
              </p:cNvPr>
              <p:cNvGrpSpPr/>
              <p:nvPr/>
            </p:nvGrpSpPr>
            <p:grpSpPr>
              <a:xfrm>
                <a:off x="8536099" y="2074735"/>
                <a:ext cx="2926098" cy="2934176"/>
                <a:chOff x="8536099" y="2074735"/>
                <a:chExt cx="2926098" cy="2934176"/>
              </a:xfrm>
            </p:grpSpPr>
            <p:sp>
              <p:nvSpPr>
                <p:cNvPr id="48" name="Arc 47">
                  <a:extLst>
                    <a:ext uri="{FF2B5EF4-FFF2-40B4-BE49-F238E27FC236}">
                      <a16:creationId xmlns:a16="http://schemas.microsoft.com/office/drawing/2014/main" id="{D036E4F0-931D-BD5F-A488-F775B59010FF}"/>
                    </a:ext>
                  </a:extLst>
                </p:cNvPr>
                <p:cNvSpPr/>
                <p:nvPr/>
              </p:nvSpPr>
              <p:spPr>
                <a:xfrm flipH="1">
                  <a:off x="9066251" y="2074735"/>
                  <a:ext cx="1584371" cy="2725730"/>
                </a:xfrm>
                <a:prstGeom prst="arc">
                  <a:avLst>
                    <a:gd name="adj1" fmla="val 17196168"/>
                    <a:gd name="adj2" fmla="val 4474897"/>
                  </a:avLst>
                </a:prstGeom>
                <a:ln w="444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CD094681-23E3-EB05-FCCD-E2A75EA5B6A7}"/>
                    </a:ext>
                  </a:extLst>
                </p:cNvPr>
                <p:cNvSpPr txBox="1"/>
                <p:nvPr/>
              </p:nvSpPr>
              <p:spPr>
                <a:xfrm>
                  <a:off x="9532405" y="4577057"/>
                  <a:ext cx="1033817" cy="431854"/>
                </a:xfrm>
                <a:prstGeom prst="rect">
                  <a:avLst/>
                </a:prstGeom>
                <a:solidFill>
                  <a:schemeClr val="tx1">
                    <a:lumMod val="50000"/>
                    <a:lumOff val="50000"/>
                  </a:schemeClr>
                </a:solidFill>
              </p:spPr>
              <p:txBody>
                <a:bodyPr wrap="square" rtlCol="0">
                  <a:spAutoFit/>
                </a:bodyPr>
                <a:lstStyle/>
                <a:p>
                  <a:pPr algn="ctr"/>
                  <a:r>
                    <a:rPr lang="en-US" sz="2400" dirty="0">
                      <a:solidFill>
                        <a:schemeClr val="bg1"/>
                      </a:solidFill>
                    </a:rPr>
                    <a:t>PM</a:t>
                  </a:r>
                  <a:endParaRPr lang="en-US" sz="2400" baseline="-25000" dirty="0">
                    <a:solidFill>
                      <a:schemeClr val="bg1"/>
                    </a:solidFill>
                  </a:endParaRPr>
                </a:p>
              </p:txBody>
            </p:sp>
            <p:cxnSp>
              <p:nvCxnSpPr>
                <p:cNvPr id="50" name="Straight Arrow Connector 49">
                  <a:extLst>
                    <a:ext uri="{FF2B5EF4-FFF2-40B4-BE49-F238E27FC236}">
                      <a16:creationId xmlns:a16="http://schemas.microsoft.com/office/drawing/2014/main" id="{D01D228A-1FB3-08AA-9464-409DA7733BF8}"/>
                    </a:ext>
                  </a:extLst>
                </p:cNvPr>
                <p:cNvCxnSpPr>
                  <a:cxnSpLocks/>
                </p:cNvCxnSpPr>
                <p:nvPr/>
              </p:nvCxnSpPr>
              <p:spPr>
                <a:xfrm>
                  <a:off x="8551626" y="3214038"/>
                  <a:ext cx="1033824" cy="0"/>
                </a:xfrm>
                <a:prstGeom prst="straightConnector1">
                  <a:avLst/>
                </a:prstGeom>
                <a:ln w="25400" cap="flat">
                  <a:solidFill>
                    <a:schemeClr val="tx1"/>
                  </a:solidFill>
                  <a:miter lim="800000"/>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A015C49-A17D-584F-A4D2-290E4AF0E7EF}"/>
                    </a:ext>
                  </a:extLst>
                </p:cNvPr>
                <p:cNvCxnSpPr>
                  <a:cxnSpLocks/>
                </p:cNvCxnSpPr>
                <p:nvPr/>
              </p:nvCxnSpPr>
              <p:spPr>
                <a:xfrm flipH="1">
                  <a:off x="8536099" y="3702541"/>
                  <a:ext cx="1033824" cy="0"/>
                </a:xfrm>
                <a:prstGeom prst="straightConnector1">
                  <a:avLst/>
                </a:prstGeom>
                <a:ln w="25400" cap="flat">
                  <a:solidFill>
                    <a:schemeClr val="tx1"/>
                  </a:solidFill>
                  <a:miter lim="800000"/>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19B6083-E19A-4EDE-79E7-E8AA0E4FE0CF}"/>
                    </a:ext>
                  </a:extLst>
                </p:cNvPr>
                <p:cNvSpPr txBox="1"/>
                <p:nvPr/>
              </p:nvSpPr>
              <p:spPr>
                <a:xfrm>
                  <a:off x="9690721" y="3237296"/>
                  <a:ext cx="1771476" cy="431854"/>
                </a:xfrm>
                <a:prstGeom prst="rect">
                  <a:avLst/>
                </a:prstGeom>
                <a:solidFill>
                  <a:schemeClr val="tx1">
                    <a:lumMod val="50000"/>
                    <a:lumOff val="50000"/>
                  </a:schemeClr>
                </a:solidFill>
              </p:spPr>
              <p:txBody>
                <a:bodyPr wrap="square" rtlCol="0">
                  <a:spAutoFit/>
                </a:bodyPr>
                <a:lstStyle/>
                <a:p>
                  <a:pPr algn="ctr"/>
                  <a:r>
                    <a:rPr lang="en-US" sz="2400" b="1" dirty="0">
                      <a:solidFill>
                        <a:schemeClr val="bg1"/>
                      </a:solidFill>
                    </a:rPr>
                    <a:t>NH</a:t>
                  </a:r>
                  <a:r>
                    <a:rPr lang="en-US" sz="2400" b="1" baseline="-25000" dirty="0">
                      <a:solidFill>
                        <a:schemeClr val="bg1"/>
                      </a:solidFill>
                    </a:rPr>
                    <a:t>4</a:t>
                  </a:r>
                  <a:r>
                    <a:rPr lang="en-US" sz="2400" b="1" baseline="30000" dirty="0">
                      <a:solidFill>
                        <a:schemeClr val="bg1"/>
                      </a:solidFill>
                    </a:rPr>
                    <a:t>+</a:t>
                  </a:r>
                  <a:r>
                    <a:rPr lang="en-US" sz="2400" b="1" baseline="-25000" dirty="0">
                      <a:solidFill>
                        <a:schemeClr val="bg1"/>
                      </a:solidFill>
                    </a:rPr>
                    <a:t> </a:t>
                  </a:r>
                  <a:r>
                    <a:rPr lang="en-US" sz="2400" b="1" dirty="0">
                      <a:solidFill>
                        <a:schemeClr val="bg1"/>
                      </a:solidFill>
                    </a:rPr>
                    <a:t>+</a:t>
                  </a:r>
                  <a:r>
                    <a:rPr lang="en-US" sz="2400" b="1" baseline="-25000" dirty="0">
                      <a:solidFill>
                        <a:schemeClr val="bg1"/>
                      </a:solidFill>
                    </a:rPr>
                    <a:t> </a:t>
                  </a:r>
                  <a:r>
                    <a:rPr lang="en-US" sz="2400" b="1" dirty="0">
                      <a:solidFill>
                        <a:schemeClr val="bg1"/>
                      </a:solidFill>
                    </a:rPr>
                    <a:t>NO</a:t>
                  </a:r>
                  <a:r>
                    <a:rPr lang="en-US" sz="2400" b="1" baseline="-25000" dirty="0">
                      <a:solidFill>
                        <a:schemeClr val="bg1"/>
                      </a:solidFill>
                    </a:rPr>
                    <a:t>3</a:t>
                  </a:r>
                  <a:r>
                    <a:rPr lang="en-US" sz="2400" b="1" baseline="30000" dirty="0">
                      <a:solidFill>
                        <a:schemeClr val="bg1"/>
                      </a:solidFill>
                    </a:rPr>
                    <a:t>-</a:t>
                  </a:r>
                </a:p>
              </p:txBody>
            </p:sp>
          </p:grpSp>
        </p:grpSp>
      </p:grpSp>
      <p:grpSp>
        <p:nvGrpSpPr>
          <p:cNvPr id="6147" name="Group 6146">
            <a:extLst>
              <a:ext uri="{FF2B5EF4-FFF2-40B4-BE49-F238E27FC236}">
                <a16:creationId xmlns:a16="http://schemas.microsoft.com/office/drawing/2014/main" id="{E9F7B487-14E2-5A10-C52D-1AC5FA3015C2}"/>
              </a:ext>
            </a:extLst>
          </p:cNvPr>
          <p:cNvGrpSpPr/>
          <p:nvPr/>
        </p:nvGrpSpPr>
        <p:grpSpPr>
          <a:xfrm>
            <a:off x="8796506" y="866938"/>
            <a:ext cx="3078150" cy="5285574"/>
            <a:chOff x="8876156" y="869866"/>
            <a:chExt cx="3078150" cy="5285574"/>
          </a:xfrm>
        </p:grpSpPr>
        <p:grpSp>
          <p:nvGrpSpPr>
            <p:cNvPr id="6144" name="Group 6143">
              <a:extLst>
                <a:ext uri="{FF2B5EF4-FFF2-40B4-BE49-F238E27FC236}">
                  <a16:creationId xmlns:a16="http://schemas.microsoft.com/office/drawing/2014/main" id="{E5A6411B-9A3C-1CCC-F1BE-D5B579A850D9}"/>
                </a:ext>
              </a:extLst>
            </p:cNvPr>
            <p:cNvGrpSpPr/>
            <p:nvPr/>
          </p:nvGrpSpPr>
          <p:grpSpPr>
            <a:xfrm>
              <a:off x="8951259" y="1470891"/>
              <a:ext cx="2927947" cy="2157587"/>
              <a:chOff x="8939805" y="1132061"/>
              <a:chExt cx="2927947" cy="2157587"/>
            </a:xfrm>
          </p:grpSpPr>
          <p:pic>
            <p:nvPicPr>
              <p:cNvPr id="111" name="Picture 110">
                <a:extLst>
                  <a:ext uri="{FF2B5EF4-FFF2-40B4-BE49-F238E27FC236}">
                    <a16:creationId xmlns:a16="http://schemas.microsoft.com/office/drawing/2014/main" id="{4359CB81-1646-9167-F7E7-82637E4A2CCA}"/>
                  </a:ext>
                </a:extLst>
              </p:cNvPr>
              <p:cNvPicPr>
                <a:picLocks noChangeAspect="1"/>
              </p:cNvPicPr>
              <p:nvPr/>
            </p:nvPicPr>
            <p:blipFill>
              <a:blip r:embed="rId16"/>
              <a:stretch>
                <a:fillRect/>
              </a:stretch>
            </p:blipFill>
            <p:spPr>
              <a:xfrm>
                <a:off x="8939805" y="1132061"/>
                <a:ext cx="2927947" cy="2157587"/>
              </a:xfrm>
              <a:prstGeom prst="rect">
                <a:avLst/>
              </a:prstGeom>
            </p:spPr>
          </p:pic>
          <p:sp>
            <p:nvSpPr>
              <p:cNvPr id="125" name="TextBox 124">
                <a:extLst>
                  <a:ext uri="{FF2B5EF4-FFF2-40B4-BE49-F238E27FC236}">
                    <a16:creationId xmlns:a16="http://schemas.microsoft.com/office/drawing/2014/main" id="{BB181F2E-806E-4C49-A7BB-47179D3A5E93}"/>
                  </a:ext>
                </a:extLst>
              </p:cNvPr>
              <p:cNvSpPr txBox="1"/>
              <p:nvPr/>
            </p:nvSpPr>
            <p:spPr>
              <a:xfrm>
                <a:off x="9072994" y="1356768"/>
                <a:ext cx="1441420" cy="1200329"/>
              </a:xfrm>
              <a:prstGeom prst="rect">
                <a:avLst/>
              </a:prstGeom>
              <a:noFill/>
            </p:spPr>
            <p:txBody>
              <a:bodyPr wrap="none" rtlCol="0">
                <a:spAutoFit/>
              </a:bodyPr>
              <a:lstStyle/>
              <a:p>
                <a:pPr algn="ctr"/>
                <a:r>
                  <a:rPr lang="en-US" sz="2400" b="1" dirty="0">
                    <a:solidFill>
                      <a:schemeClr val="bg1"/>
                    </a:solidFill>
                  </a:rPr>
                  <a:t>NO</a:t>
                </a:r>
                <a:r>
                  <a:rPr lang="en-US" sz="2400" b="1" baseline="-25000" dirty="0">
                    <a:solidFill>
                      <a:schemeClr val="bg1"/>
                    </a:solidFill>
                  </a:rPr>
                  <a:t>x</a:t>
                </a:r>
                <a:r>
                  <a:rPr lang="en-US" sz="2400" b="1" dirty="0">
                    <a:solidFill>
                      <a:schemeClr val="bg1"/>
                    </a:solidFill>
                  </a:rPr>
                  <a:t> </a:t>
                </a:r>
              </a:p>
              <a:p>
                <a:pPr algn="ctr"/>
                <a:r>
                  <a:rPr lang="en-US" sz="2400" b="1" dirty="0">
                    <a:solidFill>
                      <a:schemeClr val="bg1"/>
                    </a:solidFill>
                  </a:rPr>
                  <a:t>Emissions</a:t>
                </a:r>
              </a:p>
              <a:p>
                <a:pPr algn="ctr"/>
                <a:r>
                  <a:rPr lang="en-US" sz="2400" b="1" dirty="0">
                    <a:solidFill>
                      <a:schemeClr val="bg1"/>
                    </a:solidFill>
                  </a:rPr>
                  <a:t>?</a:t>
                </a:r>
              </a:p>
            </p:txBody>
          </p:sp>
          <p:sp>
            <p:nvSpPr>
              <p:cNvPr id="127" name="TextBox 126">
                <a:extLst>
                  <a:ext uri="{FF2B5EF4-FFF2-40B4-BE49-F238E27FC236}">
                    <a16:creationId xmlns:a16="http://schemas.microsoft.com/office/drawing/2014/main" id="{43DB3D84-9C16-F782-31AB-19C7D6C9CFC3}"/>
                  </a:ext>
                </a:extLst>
              </p:cNvPr>
              <p:cNvSpPr txBox="1"/>
              <p:nvPr/>
            </p:nvSpPr>
            <p:spPr>
              <a:xfrm>
                <a:off x="10524983" y="1739915"/>
                <a:ext cx="1329210" cy="1107996"/>
              </a:xfrm>
              <a:prstGeom prst="rect">
                <a:avLst/>
              </a:prstGeom>
              <a:noFill/>
            </p:spPr>
            <p:txBody>
              <a:bodyPr wrap="none" rtlCol="0">
                <a:spAutoFit/>
              </a:bodyPr>
              <a:lstStyle/>
              <a:p>
                <a:pPr algn="ctr"/>
                <a:r>
                  <a:rPr lang="en-US" sz="2200" b="1" dirty="0">
                    <a:solidFill>
                      <a:schemeClr val="bg1"/>
                    </a:solidFill>
                  </a:rPr>
                  <a:t>NH</a:t>
                </a:r>
                <a:r>
                  <a:rPr lang="en-US" sz="2200" b="1" baseline="-25000" dirty="0">
                    <a:solidFill>
                      <a:schemeClr val="bg1"/>
                    </a:solidFill>
                  </a:rPr>
                  <a:t>3</a:t>
                </a:r>
                <a:r>
                  <a:rPr lang="en-US" sz="2200" b="1" dirty="0">
                    <a:solidFill>
                      <a:schemeClr val="bg1"/>
                    </a:solidFill>
                  </a:rPr>
                  <a:t> </a:t>
                </a:r>
              </a:p>
              <a:p>
                <a:pPr algn="ctr"/>
                <a:r>
                  <a:rPr lang="en-US" sz="2200" b="1" dirty="0">
                    <a:solidFill>
                      <a:schemeClr val="bg1"/>
                    </a:solidFill>
                  </a:rPr>
                  <a:t>Emissions</a:t>
                </a:r>
              </a:p>
              <a:p>
                <a:pPr algn="ctr"/>
                <a:r>
                  <a:rPr lang="en-US" sz="2200" b="1" dirty="0">
                    <a:solidFill>
                      <a:schemeClr val="bg1"/>
                    </a:solidFill>
                  </a:rPr>
                  <a:t>?</a:t>
                </a:r>
              </a:p>
            </p:txBody>
          </p:sp>
        </p:grpSp>
        <p:pic>
          <p:nvPicPr>
            <p:cNvPr id="126" name="Picture 125">
              <a:extLst>
                <a:ext uri="{FF2B5EF4-FFF2-40B4-BE49-F238E27FC236}">
                  <a16:creationId xmlns:a16="http://schemas.microsoft.com/office/drawing/2014/main" id="{ABFD0FE0-99C2-CD0D-8A1D-BDE001C0ED96}"/>
                </a:ext>
              </a:extLst>
            </p:cNvPr>
            <p:cNvPicPr>
              <a:picLocks noChangeAspect="1"/>
            </p:cNvPicPr>
            <p:nvPr/>
          </p:nvPicPr>
          <p:blipFill>
            <a:blip r:embed="rId17"/>
            <a:stretch>
              <a:fillRect/>
            </a:stretch>
          </p:blipFill>
          <p:spPr>
            <a:xfrm>
              <a:off x="9414044" y="3701213"/>
              <a:ext cx="1862129" cy="2091079"/>
            </a:xfrm>
            <a:prstGeom prst="rect">
              <a:avLst/>
            </a:prstGeom>
          </p:spPr>
        </p:pic>
        <p:sp>
          <p:nvSpPr>
            <p:cNvPr id="130" name="文本框 58">
              <a:extLst>
                <a:ext uri="{FF2B5EF4-FFF2-40B4-BE49-F238E27FC236}">
                  <a16:creationId xmlns:a16="http://schemas.microsoft.com/office/drawing/2014/main" id="{D9AC058D-185A-0A1A-8CA0-95BB53D735D1}"/>
                </a:ext>
              </a:extLst>
            </p:cNvPr>
            <p:cNvSpPr txBox="1"/>
            <p:nvPr/>
          </p:nvSpPr>
          <p:spPr>
            <a:xfrm>
              <a:off x="9672977" y="5755330"/>
              <a:ext cx="1484509" cy="400110"/>
            </a:xfrm>
            <a:prstGeom prst="rect">
              <a:avLst/>
            </a:prstGeom>
            <a:solidFill>
              <a:schemeClr val="bg1"/>
            </a:solidFill>
          </p:spPr>
          <p:txBody>
            <a:bodyPr wrap="none" rtlCol="0">
              <a:spAutoFit/>
            </a:bodyPr>
            <a:lstStyle/>
            <a:p>
              <a:r>
                <a:rPr kumimoji="1" lang="en-US" altLang="zh-CN" sz="2000" dirty="0"/>
                <a:t>AQ manager</a:t>
              </a:r>
              <a:endParaRPr kumimoji="1" lang="zh-CN" altLang="en-US" sz="2000" dirty="0"/>
            </a:p>
          </p:txBody>
        </p:sp>
        <p:sp>
          <p:nvSpPr>
            <p:cNvPr id="6145" name="TextBox 6144">
              <a:extLst>
                <a:ext uri="{FF2B5EF4-FFF2-40B4-BE49-F238E27FC236}">
                  <a16:creationId xmlns:a16="http://schemas.microsoft.com/office/drawing/2014/main" id="{2ACA304B-2443-750F-086A-A678935B0885}"/>
                </a:ext>
              </a:extLst>
            </p:cNvPr>
            <p:cNvSpPr txBox="1"/>
            <p:nvPr/>
          </p:nvSpPr>
          <p:spPr>
            <a:xfrm>
              <a:off x="8876156" y="869866"/>
              <a:ext cx="3078150" cy="461665"/>
            </a:xfrm>
            <a:prstGeom prst="rect">
              <a:avLst/>
            </a:prstGeom>
            <a:noFill/>
          </p:spPr>
          <p:txBody>
            <a:bodyPr wrap="none" rtlCol="0">
              <a:spAutoFit/>
            </a:bodyPr>
            <a:lstStyle/>
            <a:p>
              <a:r>
                <a:rPr lang="en-US" sz="2400" b="1" dirty="0"/>
                <a:t>Which one to control? </a:t>
              </a:r>
            </a:p>
          </p:txBody>
        </p:sp>
      </p:grpSp>
    </p:spTree>
    <p:extLst>
      <p:ext uri="{BB962C8B-B14F-4D97-AF65-F5344CB8AC3E}">
        <p14:creationId xmlns:p14="http://schemas.microsoft.com/office/powerpoint/2010/main" val="312497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E2E9F1-43A3-1EB4-2B7C-F32596F510D6}"/>
              </a:ext>
            </a:extLst>
          </p:cNvPr>
          <p:cNvSpPr/>
          <p:nvPr/>
        </p:nvSpPr>
        <p:spPr>
          <a:xfrm>
            <a:off x="1" y="-1699"/>
            <a:ext cx="12191999" cy="1069848"/>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chemeClr val="bg1"/>
                </a:solidFill>
                <a:latin typeface="Arial" panose="020B0604020202020204" pitchFamily="34" charset="0"/>
                <a:cs typeface="Arial" panose="020B0604020202020204" pitchFamily="34" charset="0"/>
              </a:rPr>
              <a:t>   </a:t>
            </a:r>
            <a:r>
              <a:rPr kumimoji="1" lang="en-US" altLang="zh-CN" sz="2400" b="1" dirty="0">
                <a:solidFill>
                  <a:schemeClr val="bg1"/>
                </a:solidFill>
                <a:latin typeface="Arial" panose="020B0604020202020204" pitchFamily="34" charset="0"/>
                <a:cs typeface="Arial" panose="020B0604020202020204" pitchFamily="34" charset="0"/>
              </a:rPr>
              <a:t>Space-based formaldehyde/NO</a:t>
            </a:r>
            <a:r>
              <a:rPr kumimoji="1" lang="en-US" altLang="zh-CN" sz="2400" b="1" baseline="-25000" dirty="0">
                <a:solidFill>
                  <a:schemeClr val="bg1"/>
                </a:solidFill>
                <a:latin typeface="Arial" panose="020B0604020202020204" pitchFamily="34" charset="0"/>
                <a:cs typeface="Arial" panose="020B0604020202020204" pitchFamily="34" charset="0"/>
              </a:rPr>
              <a:t>2</a:t>
            </a:r>
            <a:r>
              <a:rPr kumimoji="1" lang="en-US" altLang="zh-CN" sz="2400" b="1" dirty="0">
                <a:solidFill>
                  <a:schemeClr val="bg1"/>
                </a:solidFill>
                <a:latin typeface="Arial" panose="020B0604020202020204" pitchFamily="34" charset="0"/>
                <a:cs typeface="Arial" panose="020B0604020202020204" pitchFamily="34" charset="0"/>
              </a:rPr>
              <a:t> ratio has been widely used to diagnose the</a:t>
            </a:r>
          </a:p>
          <a:p>
            <a:r>
              <a:rPr kumimoji="1" lang="en-US" altLang="zh-CN" sz="2400" b="1" dirty="0">
                <a:solidFill>
                  <a:schemeClr val="bg1"/>
                </a:solidFill>
                <a:latin typeface="Arial" panose="020B0604020202020204" pitchFamily="34" charset="0"/>
                <a:cs typeface="Arial" panose="020B0604020202020204" pitchFamily="34" charset="0"/>
              </a:rPr>
              <a:t>   sensitivity of ozone production to VOC and NO</a:t>
            </a:r>
            <a:r>
              <a:rPr kumimoji="1" lang="en-US" altLang="zh-CN" sz="2400" b="1" baseline="-25000" dirty="0">
                <a:solidFill>
                  <a:schemeClr val="bg1"/>
                </a:solidFill>
                <a:latin typeface="Arial" panose="020B0604020202020204" pitchFamily="34" charset="0"/>
                <a:cs typeface="Arial" panose="020B0604020202020204" pitchFamily="34" charset="0"/>
              </a:rPr>
              <a:t>x</a:t>
            </a:r>
            <a:r>
              <a:rPr kumimoji="1" lang="en-US" altLang="zh-CN" sz="2400" b="1" dirty="0">
                <a:solidFill>
                  <a:schemeClr val="bg1"/>
                </a:solidFill>
                <a:latin typeface="Arial" panose="020B0604020202020204" pitchFamily="34" charset="0"/>
                <a:cs typeface="Arial" panose="020B0604020202020204" pitchFamily="34" charset="0"/>
              </a:rPr>
              <a:t> emissions</a:t>
            </a:r>
          </a:p>
        </p:txBody>
      </p:sp>
      <p:sp>
        <p:nvSpPr>
          <p:cNvPr id="5" name="文本框 24">
            <a:extLst>
              <a:ext uri="{FF2B5EF4-FFF2-40B4-BE49-F238E27FC236}">
                <a16:creationId xmlns:a16="http://schemas.microsoft.com/office/drawing/2014/main" id="{7260759D-BD25-8A4B-9ED8-6FF4E9D89031}"/>
              </a:ext>
            </a:extLst>
          </p:cNvPr>
          <p:cNvSpPr txBox="1"/>
          <p:nvPr/>
        </p:nvSpPr>
        <p:spPr>
          <a:xfrm>
            <a:off x="8610600" y="5771228"/>
            <a:ext cx="2897786" cy="338554"/>
          </a:xfrm>
          <a:prstGeom prst="rect">
            <a:avLst/>
          </a:prstGeom>
          <a:noFill/>
        </p:spPr>
        <p:txBody>
          <a:bodyPr wrap="square" rtlCol="0">
            <a:spAutoFit/>
          </a:bodyPr>
          <a:lstStyle/>
          <a:p>
            <a:pPr algn="r"/>
            <a:r>
              <a:rPr kumimoji="1" lang="en-US" altLang="zh-CN" sz="1600" dirty="0">
                <a:solidFill>
                  <a:schemeClr val="accent3">
                    <a:lumMod val="50000"/>
                  </a:schemeClr>
                </a:solidFill>
                <a:latin typeface="Arial" panose="020B0604020202020204" pitchFamily="34" charset="0"/>
                <a:cs typeface="Arial" panose="020B0604020202020204" pitchFamily="34" charset="0"/>
              </a:rPr>
              <a:t>Edited from </a:t>
            </a:r>
            <a:r>
              <a:rPr kumimoji="1" lang="en-US" altLang="zh-CN" sz="1600" dirty="0" err="1">
                <a:solidFill>
                  <a:schemeClr val="accent3">
                    <a:lumMod val="50000"/>
                  </a:schemeClr>
                </a:solidFill>
                <a:latin typeface="Arial" panose="020B0604020202020204" pitchFamily="34" charset="0"/>
                <a:cs typeface="Arial" panose="020B0604020202020204" pitchFamily="34" charset="0"/>
              </a:rPr>
              <a:t>Jin</a:t>
            </a:r>
            <a:r>
              <a:rPr kumimoji="1" lang="en-US" altLang="zh-CN" sz="1600" dirty="0">
                <a:solidFill>
                  <a:schemeClr val="accent3">
                    <a:lumMod val="50000"/>
                  </a:schemeClr>
                </a:solidFill>
                <a:latin typeface="Arial" panose="020B0604020202020204" pitchFamily="34" charset="0"/>
                <a:cs typeface="Arial" panose="020B0604020202020204" pitchFamily="34" charset="0"/>
              </a:rPr>
              <a:t> et al. (2020)</a:t>
            </a:r>
            <a:endParaRPr kumimoji="1" lang="zh-CN" altLang="en-US" sz="1600" dirty="0">
              <a:solidFill>
                <a:schemeClr val="accent3">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9AA772D-EC05-966C-26D3-6BE44FD6BE21}"/>
              </a:ext>
            </a:extLst>
          </p:cNvPr>
          <p:cNvPicPr>
            <a:picLocks noChangeAspect="1"/>
          </p:cNvPicPr>
          <p:nvPr/>
        </p:nvPicPr>
        <p:blipFill>
          <a:blip r:embed="rId2"/>
          <a:stretch>
            <a:fillRect/>
          </a:stretch>
        </p:blipFill>
        <p:spPr>
          <a:xfrm>
            <a:off x="2379351" y="1301838"/>
            <a:ext cx="7001473" cy="4456511"/>
          </a:xfrm>
          <a:prstGeom prst="rect">
            <a:avLst/>
          </a:prstGeom>
        </p:spPr>
      </p:pic>
    </p:spTree>
    <p:extLst>
      <p:ext uri="{BB962C8B-B14F-4D97-AF65-F5344CB8AC3E}">
        <p14:creationId xmlns:p14="http://schemas.microsoft.com/office/powerpoint/2010/main" val="330824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CDEE08-C9EC-DD90-818E-39B28D104971}"/>
              </a:ext>
            </a:extLst>
          </p:cNvPr>
          <p:cNvSpPr/>
          <p:nvPr/>
        </p:nvSpPr>
        <p:spPr>
          <a:xfrm>
            <a:off x="0" y="-1700"/>
            <a:ext cx="12192001" cy="630936"/>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b="1" dirty="0">
                <a:solidFill>
                  <a:schemeClr val="bg1"/>
                </a:solidFill>
                <a:latin typeface="Arial" panose="020B0604020202020204" pitchFamily="34" charset="0"/>
                <a:cs typeface="Arial" panose="020B0604020202020204" pitchFamily="34" charset="0"/>
              </a:rPr>
              <a:t>   Satellite observations provide us daily global maps of NH</a:t>
            </a:r>
            <a:r>
              <a:rPr kumimoji="1" lang="en-US" altLang="zh-CN" sz="2400" b="1" baseline="-25000" dirty="0">
                <a:solidFill>
                  <a:schemeClr val="bg1"/>
                </a:solidFill>
                <a:latin typeface="Arial" panose="020B0604020202020204" pitchFamily="34" charset="0"/>
                <a:cs typeface="Arial" panose="020B0604020202020204" pitchFamily="34" charset="0"/>
              </a:rPr>
              <a:t>3</a:t>
            </a:r>
            <a:r>
              <a:rPr kumimoji="1" lang="en-US" altLang="zh-CN" sz="2400" b="1" dirty="0">
                <a:solidFill>
                  <a:schemeClr val="bg1"/>
                </a:solidFill>
                <a:latin typeface="Arial" panose="020B0604020202020204" pitchFamily="34" charset="0"/>
                <a:cs typeface="Arial" panose="020B0604020202020204" pitchFamily="34" charset="0"/>
              </a:rPr>
              <a:t> and NO</a:t>
            </a:r>
            <a:r>
              <a:rPr kumimoji="1" lang="en-US" altLang="zh-CN" sz="2400" b="1" baseline="-25000" dirty="0">
                <a:solidFill>
                  <a:schemeClr val="bg1"/>
                </a:solidFill>
                <a:latin typeface="Arial" panose="020B0604020202020204" pitchFamily="34" charset="0"/>
                <a:cs typeface="Arial" panose="020B0604020202020204" pitchFamily="34" charset="0"/>
              </a:rPr>
              <a:t>2</a:t>
            </a:r>
            <a:endParaRPr kumimoji="1" lang="en-US" altLang="zh-CN" sz="2400" b="1" dirty="0">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E584FD-2EA9-B2FA-BF42-084C9C787F7B}"/>
              </a:ext>
            </a:extLst>
          </p:cNvPr>
          <p:cNvPicPr>
            <a:picLocks noChangeAspect="1"/>
          </p:cNvPicPr>
          <p:nvPr/>
        </p:nvPicPr>
        <p:blipFill>
          <a:blip r:embed="rId2"/>
          <a:stretch>
            <a:fillRect/>
          </a:stretch>
        </p:blipFill>
        <p:spPr>
          <a:xfrm>
            <a:off x="1663436" y="747223"/>
            <a:ext cx="9551210" cy="2024096"/>
          </a:xfrm>
          <a:prstGeom prst="rect">
            <a:avLst/>
          </a:prstGeom>
        </p:spPr>
      </p:pic>
      <p:pic>
        <p:nvPicPr>
          <p:cNvPr id="25" name="Picture 24">
            <a:extLst>
              <a:ext uri="{FF2B5EF4-FFF2-40B4-BE49-F238E27FC236}">
                <a16:creationId xmlns:a16="http://schemas.microsoft.com/office/drawing/2014/main" id="{D0F6C623-F6BD-475E-8035-D2E0D492FEA0}"/>
              </a:ext>
            </a:extLst>
          </p:cNvPr>
          <p:cNvPicPr>
            <a:picLocks noChangeAspect="1"/>
          </p:cNvPicPr>
          <p:nvPr/>
        </p:nvPicPr>
        <p:blipFill>
          <a:blip r:embed="rId3"/>
          <a:stretch>
            <a:fillRect/>
          </a:stretch>
        </p:blipFill>
        <p:spPr>
          <a:xfrm>
            <a:off x="1730638" y="3032232"/>
            <a:ext cx="9310959" cy="1496404"/>
          </a:xfrm>
          <a:prstGeom prst="rect">
            <a:avLst/>
          </a:prstGeom>
        </p:spPr>
      </p:pic>
      <p:pic>
        <p:nvPicPr>
          <p:cNvPr id="26" name="Picture 25">
            <a:extLst>
              <a:ext uri="{FF2B5EF4-FFF2-40B4-BE49-F238E27FC236}">
                <a16:creationId xmlns:a16="http://schemas.microsoft.com/office/drawing/2014/main" id="{6CA3A74D-CD18-2C46-F7F9-5FD5A6B4701F}"/>
              </a:ext>
            </a:extLst>
          </p:cNvPr>
          <p:cNvPicPr>
            <a:picLocks noChangeAspect="1"/>
          </p:cNvPicPr>
          <p:nvPr/>
        </p:nvPicPr>
        <p:blipFill>
          <a:blip r:embed="rId4"/>
          <a:stretch>
            <a:fillRect/>
          </a:stretch>
        </p:blipFill>
        <p:spPr>
          <a:xfrm>
            <a:off x="1795806" y="5012541"/>
            <a:ext cx="9085554" cy="1508320"/>
          </a:xfrm>
          <a:prstGeom prst="rect">
            <a:avLst/>
          </a:prstGeom>
        </p:spPr>
      </p:pic>
      <p:sp>
        <p:nvSpPr>
          <p:cNvPr id="8" name="TextBox 7">
            <a:extLst>
              <a:ext uri="{FF2B5EF4-FFF2-40B4-BE49-F238E27FC236}">
                <a16:creationId xmlns:a16="http://schemas.microsoft.com/office/drawing/2014/main" id="{CFBA02A4-2C88-9122-09B5-1E91CBEE6559}"/>
              </a:ext>
            </a:extLst>
          </p:cNvPr>
          <p:cNvSpPr txBox="1"/>
          <p:nvPr/>
        </p:nvSpPr>
        <p:spPr>
          <a:xfrm>
            <a:off x="184603" y="2697005"/>
            <a:ext cx="8810807" cy="36933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 NO</a:t>
            </a:r>
            <a:r>
              <a:rPr lang="en-US" b="1" baseline="-25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column (</a:t>
            </a:r>
            <a:r>
              <a:rPr lang="el-GR" b="1" dirty="0">
                <a:latin typeface="Arial" panose="020B0604020202020204" pitchFamily="34" charset="0"/>
                <a:cs typeface="Arial" panose="020B0604020202020204" pitchFamily="34" charset="0"/>
              </a:rPr>
              <a:t>Ω</a:t>
            </a:r>
            <a:r>
              <a:rPr lang="en-US" b="1" baseline="-25000" dirty="0">
                <a:latin typeface="Arial" panose="020B0604020202020204" pitchFamily="34" charset="0"/>
                <a:cs typeface="Arial" panose="020B0604020202020204" pitchFamily="34" charset="0"/>
              </a:rPr>
              <a:t>NO2</a:t>
            </a:r>
            <a:r>
              <a:rPr lang="en-US" b="1" dirty="0">
                <a:latin typeface="Arial" panose="020B0604020202020204" pitchFamily="34" charset="0"/>
                <a:cs typeface="Arial" panose="020B0604020202020204" pitchFamily="34" charset="0"/>
              </a:rPr>
              <a:t>)    OMI</a:t>
            </a:r>
            <a:r>
              <a:rPr lang="en-US" dirty="0">
                <a:latin typeface="Arial" panose="020B0604020202020204" pitchFamily="34" charset="0"/>
                <a:cs typeface="Arial" panose="020B0604020202020204" pitchFamily="34" charset="0"/>
              </a:rPr>
              <a:t>, Aura, (2005-) / </a:t>
            </a:r>
            <a:r>
              <a:rPr lang="en-US" b="1" dirty="0">
                <a:latin typeface="Arial" panose="020B0604020202020204" pitchFamily="34" charset="0"/>
                <a:cs typeface="Arial" panose="020B0604020202020204" pitchFamily="34" charset="0"/>
              </a:rPr>
              <a:t>TROPOMI</a:t>
            </a:r>
            <a:r>
              <a:rPr lang="en-US" dirty="0">
                <a:latin typeface="Arial" panose="020B0604020202020204" pitchFamily="34" charset="0"/>
                <a:cs typeface="Arial" panose="020B0604020202020204" pitchFamily="34" charset="0"/>
              </a:rPr>
              <a:t>, S5P, (2018-)</a:t>
            </a:r>
          </a:p>
        </p:txBody>
      </p:sp>
      <p:sp>
        <p:nvSpPr>
          <p:cNvPr id="29" name="TextBox 28">
            <a:extLst>
              <a:ext uri="{FF2B5EF4-FFF2-40B4-BE49-F238E27FC236}">
                <a16:creationId xmlns:a16="http://schemas.microsoft.com/office/drawing/2014/main" id="{ED069F31-DAAF-6424-4BE9-582AA75BD73C}"/>
              </a:ext>
            </a:extLst>
          </p:cNvPr>
          <p:cNvSpPr txBox="1"/>
          <p:nvPr/>
        </p:nvSpPr>
        <p:spPr>
          <a:xfrm>
            <a:off x="184602" y="770083"/>
            <a:ext cx="10343962" cy="369332"/>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NH</a:t>
            </a:r>
            <a:r>
              <a:rPr lang="en-US" b="1" baseline="-25000" dirty="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column (</a:t>
            </a:r>
            <a:r>
              <a:rPr lang="el-GR" b="1" dirty="0">
                <a:latin typeface="Arial" panose="020B0604020202020204" pitchFamily="34" charset="0"/>
                <a:cs typeface="Arial" panose="020B0604020202020204" pitchFamily="34" charset="0"/>
              </a:rPr>
              <a:t>Ω</a:t>
            </a:r>
            <a:r>
              <a:rPr lang="en-US" b="1" baseline="-25000" dirty="0">
                <a:latin typeface="Arial" panose="020B0604020202020204" pitchFamily="34" charset="0"/>
                <a:cs typeface="Arial" panose="020B0604020202020204" pitchFamily="34" charset="0"/>
              </a:rPr>
              <a:t>NH3</a:t>
            </a:r>
            <a:r>
              <a:rPr lang="en-US" b="1" dirty="0">
                <a:latin typeface="Arial" panose="020B0604020202020204" pitchFamily="34" charset="0"/>
                <a:cs typeface="Arial" panose="020B0604020202020204" pitchFamily="34" charset="0"/>
              </a:rPr>
              <a:t>):     IASI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Metop</a:t>
            </a:r>
            <a:r>
              <a:rPr lang="en-US" dirty="0">
                <a:latin typeface="Arial" panose="020B0604020202020204" pitchFamily="34" charset="0"/>
                <a:cs typeface="Arial" panose="020B0604020202020204" pitchFamily="34" charset="0"/>
              </a:rPr>
              <a:t>-A, B, C, (2006-) / </a:t>
            </a:r>
            <a:r>
              <a:rPr lang="en-US" b="1" dirty="0" err="1">
                <a:latin typeface="Arial" panose="020B0604020202020204" pitchFamily="34" charset="0"/>
                <a:cs typeface="Arial" panose="020B0604020202020204" pitchFamily="34" charset="0"/>
              </a:rPr>
              <a:t>CrIS</a:t>
            </a:r>
            <a:r>
              <a:rPr lang="en-US" dirty="0">
                <a:latin typeface="Arial" panose="020B0604020202020204" pitchFamily="34" charset="0"/>
                <a:cs typeface="Arial" panose="020B0604020202020204" pitchFamily="34" charset="0"/>
              </a:rPr>
              <a:t>, S-NPP, NOAA-20, (2012-)          </a:t>
            </a:r>
          </a:p>
        </p:txBody>
      </p:sp>
      <p:sp>
        <p:nvSpPr>
          <p:cNvPr id="30" name="TextBox 29">
            <a:extLst>
              <a:ext uri="{FF2B5EF4-FFF2-40B4-BE49-F238E27FC236}">
                <a16:creationId xmlns:a16="http://schemas.microsoft.com/office/drawing/2014/main" id="{11DF1C57-8671-9E40-A51E-BD9D9FE9A9D9}"/>
              </a:ext>
            </a:extLst>
          </p:cNvPr>
          <p:cNvSpPr txBox="1"/>
          <p:nvPr/>
        </p:nvSpPr>
        <p:spPr>
          <a:xfrm>
            <a:off x="6926608" y="1178714"/>
            <a:ext cx="2515516" cy="338554"/>
          </a:xfrm>
          <a:prstGeom prst="rect">
            <a:avLst/>
          </a:prstGeom>
          <a:solidFill>
            <a:schemeClr val="bg1"/>
          </a:solidFill>
        </p:spPr>
        <p:txBody>
          <a:bodyPr wrap="square">
            <a:spAutoFit/>
          </a:bodyPr>
          <a:lstStyle/>
          <a:p>
            <a:r>
              <a:rPr lang="en-US" sz="1600" b="1" dirty="0">
                <a:solidFill>
                  <a:srgbClr val="494F55"/>
                </a:solidFill>
              </a:rPr>
              <a:t>NH</a:t>
            </a:r>
            <a:r>
              <a:rPr lang="en-US" sz="1600" b="1" baseline="-25000" dirty="0">
                <a:solidFill>
                  <a:srgbClr val="494F55"/>
                </a:solidFill>
              </a:rPr>
              <a:t>3</a:t>
            </a:r>
            <a:r>
              <a:rPr lang="en-US" sz="1600" b="1" dirty="0">
                <a:solidFill>
                  <a:srgbClr val="494F55"/>
                </a:solidFill>
              </a:rPr>
              <a:t> from IASI winter 2017</a:t>
            </a:r>
          </a:p>
        </p:txBody>
      </p:sp>
      <p:sp>
        <p:nvSpPr>
          <p:cNvPr id="31" name="TextBox 30">
            <a:extLst>
              <a:ext uri="{FF2B5EF4-FFF2-40B4-BE49-F238E27FC236}">
                <a16:creationId xmlns:a16="http://schemas.microsoft.com/office/drawing/2014/main" id="{10B54BE5-5BFA-6999-6EF6-7B2941030B38}"/>
              </a:ext>
            </a:extLst>
          </p:cNvPr>
          <p:cNvSpPr txBox="1"/>
          <p:nvPr/>
        </p:nvSpPr>
        <p:spPr>
          <a:xfrm>
            <a:off x="6926608" y="3105636"/>
            <a:ext cx="2515516" cy="338554"/>
          </a:xfrm>
          <a:prstGeom prst="rect">
            <a:avLst/>
          </a:prstGeom>
          <a:solidFill>
            <a:schemeClr val="bg1"/>
          </a:solidFill>
        </p:spPr>
        <p:txBody>
          <a:bodyPr wrap="square">
            <a:spAutoFit/>
          </a:bodyPr>
          <a:lstStyle/>
          <a:p>
            <a:r>
              <a:rPr lang="en-US" sz="1600" b="1" dirty="0">
                <a:solidFill>
                  <a:srgbClr val="494F55"/>
                </a:solidFill>
              </a:rPr>
              <a:t>NO</a:t>
            </a:r>
            <a:r>
              <a:rPr lang="en-US" sz="1600" b="1" baseline="-25000" dirty="0">
                <a:solidFill>
                  <a:srgbClr val="494F55"/>
                </a:solidFill>
              </a:rPr>
              <a:t>2</a:t>
            </a:r>
            <a:r>
              <a:rPr lang="en-US" sz="1600" b="1" dirty="0">
                <a:solidFill>
                  <a:srgbClr val="494F55"/>
                </a:solidFill>
              </a:rPr>
              <a:t> from OMI winter 2017</a:t>
            </a:r>
          </a:p>
        </p:txBody>
      </p:sp>
      <p:sp>
        <p:nvSpPr>
          <p:cNvPr id="34" name="TextBox 33">
            <a:extLst>
              <a:ext uri="{FF2B5EF4-FFF2-40B4-BE49-F238E27FC236}">
                <a16:creationId xmlns:a16="http://schemas.microsoft.com/office/drawing/2014/main" id="{58C956F9-FDA0-48DC-F3CA-E80CF20D109F}"/>
              </a:ext>
            </a:extLst>
          </p:cNvPr>
          <p:cNvSpPr txBox="1"/>
          <p:nvPr/>
        </p:nvSpPr>
        <p:spPr>
          <a:xfrm>
            <a:off x="184603" y="4620247"/>
            <a:ext cx="6742005" cy="369332"/>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Ω</a:t>
            </a:r>
            <a:r>
              <a:rPr lang="en-US" b="1" baseline="-25000" dirty="0">
                <a:latin typeface="Arial" panose="020B0604020202020204" pitchFamily="34" charset="0"/>
                <a:cs typeface="Arial" panose="020B0604020202020204" pitchFamily="34" charset="0"/>
              </a:rPr>
              <a:t>NH3</a:t>
            </a:r>
            <a:r>
              <a:rPr lang="en-US"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Ω</a:t>
            </a:r>
            <a:r>
              <a:rPr lang="en-US" b="1" baseline="-25000" dirty="0">
                <a:latin typeface="Arial" panose="020B0604020202020204" pitchFamily="34" charset="0"/>
                <a:cs typeface="Arial" panose="020B0604020202020204" pitchFamily="34" charset="0"/>
              </a:rPr>
              <a:t>NO2</a:t>
            </a:r>
            <a:r>
              <a:rPr lang="en-US" b="1" dirty="0">
                <a:latin typeface="Arial" panose="020B0604020202020204" pitchFamily="34" charset="0"/>
                <a:cs typeface="Arial" panose="020B0604020202020204" pitchFamily="34" charset="0"/>
              </a:rPr>
              <a:t> from IASI and OMI:</a:t>
            </a:r>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FD10B2F-9449-A913-48C4-C529B5DB36AE}"/>
              </a:ext>
            </a:extLst>
          </p:cNvPr>
          <p:cNvSpPr txBox="1"/>
          <p:nvPr/>
        </p:nvSpPr>
        <p:spPr>
          <a:xfrm>
            <a:off x="173200" y="808990"/>
            <a:ext cx="11188220" cy="3785652"/>
          </a:xfrm>
          <a:prstGeom prst="rect">
            <a:avLst/>
          </a:prstGeom>
          <a:solidFill>
            <a:schemeClr val="bg1">
              <a:alpha val="50000"/>
            </a:schemeClr>
          </a:solidFill>
          <a:ln w="15875">
            <a:noFill/>
          </a:ln>
        </p:spPr>
        <p:txBody>
          <a:bodyPr wrap="square">
            <a:spAutoFit/>
          </a:bodyPr>
          <a:lstStyle/>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a:p>
            <a:pPr algn="ctr"/>
            <a:endParaRPr kumimoji="1" lang="en-US" altLang="zh-CN" sz="20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4F4507F-CD2D-FEB2-668F-EC94D3EACADA}"/>
              </a:ext>
            </a:extLst>
          </p:cNvPr>
          <p:cNvSpPr txBox="1"/>
          <p:nvPr/>
        </p:nvSpPr>
        <p:spPr>
          <a:xfrm>
            <a:off x="1150403" y="3823613"/>
            <a:ext cx="9855019" cy="707886"/>
          </a:xfrm>
          <a:prstGeom prst="rect">
            <a:avLst/>
          </a:prstGeom>
          <a:solidFill>
            <a:schemeClr val="bg2"/>
          </a:solidFill>
          <a:ln w="15875">
            <a:solidFill>
              <a:schemeClr val="tx1"/>
            </a:solidFill>
          </a:ln>
        </p:spPr>
        <p:txBody>
          <a:bodyPr wrap="square">
            <a:spAutoFit/>
          </a:bodyPr>
          <a:lstStyle/>
          <a:p>
            <a:pPr algn="ctr"/>
            <a:r>
              <a:rPr kumimoji="1" lang="en-US" altLang="zh-CN" sz="2000" b="1" dirty="0">
                <a:latin typeface="Arial" panose="020B0604020202020204" pitchFamily="34" charset="0"/>
                <a:cs typeface="Arial" panose="020B0604020202020204" pitchFamily="34" charset="0"/>
              </a:rPr>
              <a:t>Could we build a space-based NH</a:t>
            </a:r>
            <a:r>
              <a:rPr kumimoji="1" lang="en-US" altLang="zh-CN" sz="2000" b="1" baseline="-25000" dirty="0">
                <a:latin typeface="Arial" panose="020B0604020202020204" pitchFamily="34" charset="0"/>
                <a:cs typeface="Arial" panose="020B0604020202020204" pitchFamily="34" charset="0"/>
              </a:rPr>
              <a:t>3</a:t>
            </a:r>
            <a:r>
              <a:rPr kumimoji="1" lang="en-US" altLang="zh-CN" sz="2000" b="1" dirty="0">
                <a:latin typeface="Arial" panose="020B0604020202020204" pitchFamily="34" charset="0"/>
                <a:cs typeface="Arial" panose="020B0604020202020204" pitchFamily="34" charset="0"/>
              </a:rPr>
              <a:t>/NO</a:t>
            </a:r>
            <a:r>
              <a:rPr kumimoji="1" lang="en-US" altLang="zh-CN" sz="2000" b="1" baseline="-25000" dirty="0">
                <a:latin typeface="Arial" panose="020B0604020202020204" pitchFamily="34" charset="0"/>
                <a:cs typeface="Arial" panose="020B0604020202020204" pitchFamily="34" charset="0"/>
              </a:rPr>
              <a:t>2</a:t>
            </a:r>
            <a:r>
              <a:rPr kumimoji="1" lang="en-US" altLang="zh-CN" sz="2000" b="1" dirty="0">
                <a:latin typeface="Arial" panose="020B0604020202020204" pitchFamily="34" charset="0"/>
                <a:cs typeface="Arial" panose="020B0604020202020204" pitchFamily="34" charset="0"/>
              </a:rPr>
              <a:t> diagnostic for nitrate formation regime?</a:t>
            </a:r>
          </a:p>
          <a:p>
            <a:pPr algn="ctr"/>
            <a:r>
              <a:rPr kumimoji="1" lang="en-US" altLang="zh-CN" sz="2000" b="1" dirty="0">
                <a:latin typeface="Arial" panose="020B0604020202020204" pitchFamily="34" charset="0"/>
                <a:cs typeface="Arial" panose="020B0604020202020204" pitchFamily="34" charset="0"/>
              </a:rPr>
              <a:t>   …just like the space-based HCHO/NO</a:t>
            </a:r>
            <a:r>
              <a:rPr kumimoji="1" lang="en-US" altLang="zh-CN" sz="2000" b="1" baseline="-25000" dirty="0">
                <a:latin typeface="Arial" panose="020B0604020202020204" pitchFamily="34" charset="0"/>
                <a:cs typeface="Arial" panose="020B0604020202020204" pitchFamily="34" charset="0"/>
              </a:rPr>
              <a:t>2</a:t>
            </a:r>
            <a:r>
              <a:rPr kumimoji="1" lang="en-US" altLang="zh-CN" sz="2000" b="1" dirty="0">
                <a:latin typeface="Arial" panose="020B0604020202020204" pitchFamily="34" charset="0"/>
                <a:cs typeface="Arial" panose="020B0604020202020204" pitchFamily="34" charset="0"/>
              </a:rPr>
              <a:t> diagnostic for O</a:t>
            </a:r>
            <a:r>
              <a:rPr kumimoji="1" lang="en-US" altLang="zh-CN" sz="2000" b="1" baseline="-25000" dirty="0">
                <a:latin typeface="Arial" panose="020B0604020202020204" pitchFamily="34" charset="0"/>
                <a:cs typeface="Arial" panose="020B0604020202020204" pitchFamily="34" charset="0"/>
              </a:rPr>
              <a:t>3</a:t>
            </a:r>
            <a:r>
              <a:rPr kumimoji="1" lang="en-US" altLang="zh-CN" sz="2000" b="1" dirty="0">
                <a:latin typeface="Arial" panose="020B0604020202020204" pitchFamily="34" charset="0"/>
                <a:cs typeface="Arial" panose="020B0604020202020204" pitchFamily="34" charset="0"/>
              </a:rPr>
              <a:t> formation</a:t>
            </a:r>
          </a:p>
        </p:txBody>
      </p:sp>
    </p:spTree>
    <p:extLst>
      <p:ext uri="{BB962C8B-B14F-4D97-AF65-F5344CB8AC3E}">
        <p14:creationId xmlns:p14="http://schemas.microsoft.com/office/powerpoint/2010/main" val="69301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7E64A8-C044-45E3-1DFC-D5C8CB3B7A36}"/>
              </a:ext>
            </a:extLst>
          </p:cNvPr>
          <p:cNvSpPr/>
          <p:nvPr/>
        </p:nvSpPr>
        <p:spPr>
          <a:xfrm>
            <a:off x="0" y="-1700"/>
            <a:ext cx="12192001" cy="630936"/>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b="1" dirty="0">
                <a:solidFill>
                  <a:schemeClr val="bg1"/>
                </a:solidFill>
                <a:latin typeface="Arial" panose="020B0604020202020204" pitchFamily="34" charset="0"/>
                <a:cs typeface="Arial" panose="020B0604020202020204" pitchFamily="34" charset="0"/>
              </a:rPr>
              <a:t>   Using GEOS-Chem model to relate</a:t>
            </a:r>
            <a:r>
              <a:rPr kumimoji="0" lang="el-GR"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Ω</a:t>
            </a:r>
            <a:r>
              <a:rPr kumimoji="0" lang="en-US" sz="2400" b="1" i="0" u="none" strike="noStrike" kern="1200" cap="none" spc="0" normalizeH="0" baseline="-25000" noProof="0" dirty="0">
                <a:ln>
                  <a:noFill/>
                </a:ln>
                <a:solidFill>
                  <a:schemeClr val="bg1"/>
                </a:solidFill>
                <a:effectLst/>
                <a:uLnTx/>
                <a:uFillTx/>
                <a:latin typeface="Arial" panose="020B0604020202020204" pitchFamily="34" charset="0"/>
                <a:cs typeface="Arial" panose="020B0604020202020204" pitchFamily="34" charset="0"/>
              </a:rPr>
              <a:t>NH3</a:t>
            </a:r>
            <a:r>
              <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l-GR"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Ω</a:t>
            </a:r>
            <a:r>
              <a:rPr kumimoji="0" lang="en-US" sz="2400" b="1" i="0" u="none" strike="noStrike" kern="1200" cap="none" spc="0" normalizeH="0" baseline="-25000" noProof="0" dirty="0">
                <a:ln>
                  <a:noFill/>
                </a:ln>
                <a:solidFill>
                  <a:schemeClr val="bg1"/>
                </a:solidFill>
                <a:effectLst/>
                <a:uLnTx/>
                <a:uFillTx/>
                <a:latin typeface="Arial" panose="020B0604020202020204" pitchFamily="34" charset="0"/>
                <a:cs typeface="Arial" panose="020B0604020202020204" pitchFamily="34" charset="0"/>
              </a:rPr>
              <a:t>NO2</a:t>
            </a:r>
            <a:r>
              <a:rPr lang="en-US" sz="2400" b="1" dirty="0">
                <a:solidFill>
                  <a:schemeClr val="bg1"/>
                </a:solidFill>
                <a:latin typeface="Arial" panose="020B0604020202020204" pitchFamily="34" charset="0"/>
                <a:cs typeface="Arial" panose="020B0604020202020204" pitchFamily="34" charset="0"/>
              </a:rPr>
              <a:t> </a:t>
            </a:r>
            <a:r>
              <a:rPr kumimoji="1" lang="en-US" altLang="zh-CN" sz="2400" b="1" dirty="0">
                <a:solidFill>
                  <a:schemeClr val="bg1"/>
                </a:solidFill>
                <a:latin typeface="Arial" panose="020B0604020202020204" pitchFamily="34" charset="0"/>
                <a:cs typeface="Arial" panose="020B0604020202020204" pitchFamily="34" charset="0"/>
              </a:rPr>
              <a:t>to nitrate chemical regime </a:t>
            </a:r>
          </a:p>
        </p:txBody>
      </p:sp>
      <p:sp>
        <p:nvSpPr>
          <p:cNvPr id="41" name="TextBox 40">
            <a:extLst>
              <a:ext uri="{FF2B5EF4-FFF2-40B4-BE49-F238E27FC236}">
                <a16:creationId xmlns:a16="http://schemas.microsoft.com/office/drawing/2014/main" id="{2E7B2DC5-51DE-7163-DAB8-EA671BA5372F}"/>
              </a:ext>
            </a:extLst>
          </p:cNvPr>
          <p:cNvSpPr txBox="1"/>
          <p:nvPr/>
        </p:nvSpPr>
        <p:spPr>
          <a:xfrm>
            <a:off x="383672" y="807968"/>
            <a:ext cx="7340917" cy="369332"/>
          </a:xfrm>
          <a:prstGeom prst="rect">
            <a:avLst/>
          </a:prstGeom>
          <a:noFill/>
        </p:spPr>
        <p:txBody>
          <a:bodyPr wrap="square">
            <a:spAutoFit/>
          </a:bodyPr>
          <a:lstStyle/>
          <a:p>
            <a:pPr marL="285750" indent="-285750">
              <a:buFont typeface="Arial" panose="020B0604020202020204" pitchFamily="34" charset="0"/>
              <a:buChar char="•"/>
            </a:pPr>
            <a:r>
              <a:rPr kumimoji="1" lang="en-US" altLang="zh-CN" sz="1800" b="1" dirty="0">
                <a:latin typeface="Arial" panose="020B0604020202020204" pitchFamily="34" charset="0"/>
                <a:cs typeface="Arial" panose="020B0604020202020204" pitchFamily="34" charset="0"/>
              </a:rPr>
              <a:t>GEOS-Chem has credible simulation of particulate nitrate </a:t>
            </a:r>
            <a:endParaRPr lang="en-US" dirty="0"/>
          </a:p>
        </p:txBody>
      </p:sp>
      <p:grpSp>
        <p:nvGrpSpPr>
          <p:cNvPr id="15" name="Group 14">
            <a:extLst>
              <a:ext uri="{FF2B5EF4-FFF2-40B4-BE49-F238E27FC236}">
                <a16:creationId xmlns:a16="http://schemas.microsoft.com/office/drawing/2014/main" id="{7B6DEE7A-292D-6DA6-BA1E-A140EAA80712}"/>
              </a:ext>
            </a:extLst>
          </p:cNvPr>
          <p:cNvGrpSpPr/>
          <p:nvPr/>
        </p:nvGrpSpPr>
        <p:grpSpPr>
          <a:xfrm>
            <a:off x="1966481" y="1177300"/>
            <a:ext cx="7579385" cy="2214988"/>
            <a:chOff x="1679026" y="1300945"/>
            <a:chExt cx="8798472" cy="2571252"/>
          </a:xfrm>
        </p:grpSpPr>
        <p:grpSp>
          <p:nvGrpSpPr>
            <p:cNvPr id="22" name="Group 21">
              <a:extLst>
                <a:ext uri="{FF2B5EF4-FFF2-40B4-BE49-F238E27FC236}">
                  <a16:creationId xmlns:a16="http://schemas.microsoft.com/office/drawing/2014/main" id="{A0753E09-C30D-5071-6435-AF0F7C35480F}"/>
                </a:ext>
              </a:extLst>
            </p:cNvPr>
            <p:cNvGrpSpPr/>
            <p:nvPr/>
          </p:nvGrpSpPr>
          <p:grpSpPr>
            <a:xfrm>
              <a:off x="1679026" y="1300945"/>
              <a:ext cx="8798472" cy="2571252"/>
              <a:chOff x="212534" y="1655796"/>
              <a:chExt cx="11705556" cy="3420812"/>
            </a:xfrm>
          </p:grpSpPr>
          <p:grpSp>
            <p:nvGrpSpPr>
              <p:cNvPr id="25" name="Group 24">
                <a:extLst>
                  <a:ext uri="{FF2B5EF4-FFF2-40B4-BE49-F238E27FC236}">
                    <a16:creationId xmlns:a16="http://schemas.microsoft.com/office/drawing/2014/main" id="{8B4128F8-315E-73CA-9BF5-32B5CE2451A3}"/>
                  </a:ext>
                </a:extLst>
              </p:cNvPr>
              <p:cNvGrpSpPr/>
              <p:nvPr/>
            </p:nvGrpSpPr>
            <p:grpSpPr>
              <a:xfrm>
                <a:off x="212534" y="1798228"/>
                <a:ext cx="11705556" cy="3278380"/>
                <a:chOff x="314203" y="1852617"/>
                <a:chExt cx="11705556" cy="3278380"/>
              </a:xfrm>
            </p:grpSpPr>
            <p:pic>
              <p:nvPicPr>
                <p:cNvPr id="29" name="Picture 28">
                  <a:extLst>
                    <a:ext uri="{FF2B5EF4-FFF2-40B4-BE49-F238E27FC236}">
                      <a16:creationId xmlns:a16="http://schemas.microsoft.com/office/drawing/2014/main" id="{0C1D76DF-5C37-1A40-E2A3-6BDFC6775DDE}"/>
                    </a:ext>
                  </a:extLst>
                </p:cNvPr>
                <p:cNvPicPr>
                  <a:picLocks noChangeAspect="1"/>
                </p:cNvPicPr>
                <p:nvPr/>
              </p:nvPicPr>
              <p:blipFill>
                <a:blip r:embed="rId2"/>
                <a:stretch>
                  <a:fillRect/>
                </a:stretch>
              </p:blipFill>
              <p:spPr>
                <a:xfrm>
                  <a:off x="7798677" y="1943894"/>
                  <a:ext cx="4221082" cy="2970212"/>
                </a:xfrm>
                <a:prstGeom prst="rect">
                  <a:avLst/>
                </a:prstGeom>
              </p:spPr>
            </p:pic>
            <p:pic>
              <p:nvPicPr>
                <p:cNvPr id="30" name="Picture 29">
                  <a:extLst>
                    <a:ext uri="{FF2B5EF4-FFF2-40B4-BE49-F238E27FC236}">
                      <a16:creationId xmlns:a16="http://schemas.microsoft.com/office/drawing/2014/main" id="{6CB5DED0-8039-11D2-A6CA-D78A45C85F8F}"/>
                    </a:ext>
                  </a:extLst>
                </p:cNvPr>
                <p:cNvPicPr>
                  <a:picLocks noChangeAspect="1"/>
                </p:cNvPicPr>
                <p:nvPr/>
              </p:nvPicPr>
              <p:blipFill>
                <a:blip r:embed="rId3"/>
                <a:stretch>
                  <a:fillRect/>
                </a:stretch>
              </p:blipFill>
              <p:spPr>
                <a:xfrm>
                  <a:off x="3870644" y="1943894"/>
                  <a:ext cx="3928033" cy="2970212"/>
                </a:xfrm>
                <a:prstGeom prst="rect">
                  <a:avLst/>
                </a:prstGeom>
              </p:spPr>
            </p:pic>
            <p:pic>
              <p:nvPicPr>
                <p:cNvPr id="31" name="Picture 30">
                  <a:extLst>
                    <a:ext uri="{FF2B5EF4-FFF2-40B4-BE49-F238E27FC236}">
                      <a16:creationId xmlns:a16="http://schemas.microsoft.com/office/drawing/2014/main" id="{D707981F-5AD3-702B-3471-1B15D2B7C4D2}"/>
                    </a:ext>
                  </a:extLst>
                </p:cNvPr>
                <p:cNvPicPr>
                  <a:picLocks noChangeAspect="1"/>
                </p:cNvPicPr>
                <p:nvPr/>
              </p:nvPicPr>
              <p:blipFill>
                <a:blip r:embed="rId4"/>
                <a:stretch>
                  <a:fillRect/>
                </a:stretch>
              </p:blipFill>
              <p:spPr>
                <a:xfrm>
                  <a:off x="575633" y="1852617"/>
                  <a:ext cx="2976863" cy="3061489"/>
                </a:xfrm>
                <a:prstGeom prst="rect">
                  <a:avLst/>
                </a:prstGeom>
              </p:spPr>
            </p:pic>
            <p:sp>
              <p:nvSpPr>
                <p:cNvPr id="32" name="TextBox 31">
                  <a:extLst>
                    <a:ext uri="{FF2B5EF4-FFF2-40B4-BE49-F238E27FC236}">
                      <a16:creationId xmlns:a16="http://schemas.microsoft.com/office/drawing/2014/main" id="{A46170A4-9B5E-BBE9-A054-7FB8DCEC614C}"/>
                    </a:ext>
                  </a:extLst>
                </p:cNvPr>
                <p:cNvSpPr txBox="1"/>
                <p:nvPr/>
              </p:nvSpPr>
              <p:spPr>
                <a:xfrm>
                  <a:off x="1557351" y="4608136"/>
                  <a:ext cx="1583594" cy="522861"/>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Observed</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95DC6AE3-228B-4C37-3F8D-CC28E96BF8DF}"/>
                    </a:ext>
                  </a:extLst>
                </p:cNvPr>
                <p:cNvSpPr txBox="1"/>
                <p:nvPr/>
              </p:nvSpPr>
              <p:spPr>
                <a:xfrm>
                  <a:off x="4614591" y="4608136"/>
                  <a:ext cx="1832950" cy="522861"/>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Observed</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3F000CA-7567-2F37-B486-2C813CA4E09B}"/>
                    </a:ext>
                  </a:extLst>
                </p:cNvPr>
                <p:cNvSpPr txBox="1"/>
                <p:nvPr/>
              </p:nvSpPr>
              <p:spPr>
                <a:xfrm>
                  <a:off x="8699213" y="4608136"/>
                  <a:ext cx="1593938" cy="522861"/>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Observed</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FC5E7DDE-7B4A-AE8E-FD32-BBDF737207C5}"/>
                    </a:ext>
                  </a:extLst>
                </p:cNvPr>
                <p:cNvSpPr txBox="1"/>
                <p:nvPr/>
              </p:nvSpPr>
              <p:spPr>
                <a:xfrm rot="16200000">
                  <a:off x="-373542" y="3155731"/>
                  <a:ext cx="1898351" cy="522861"/>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Model</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2FCA6B8E-DBA8-9A7E-2871-8A5635120455}"/>
                    </a:ext>
                  </a:extLst>
                </p:cNvPr>
                <p:cNvSpPr txBox="1"/>
                <p:nvPr/>
              </p:nvSpPr>
              <p:spPr>
                <a:xfrm rot="16200000">
                  <a:off x="3003435" y="3155731"/>
                  <a:ext cx="1898348" cy="522861"/>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Model</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FF8A40AE-73F8-DBF2-AC1F-43712A3E03EF}"/>
                    </a:ext>
                  </a:extLst>
                </p:cNvPr>
                <p:cNvSpPr txBox="1"/>
                <p:nvPr/>
              </p:nvSpPr>
              <p:spPr>
                <a:xfrm rot="16200000">
                  <a:off x="6908338" y="3155729"/>
                  <a:ext cx="1898348" cy="522861"/>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Model</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26" name="TextBox 25">
                <a:extLst>
                  <a:ext uri="{FF2B5EF4-FFF2-40B4-BE49-F238E27FC236}">
                    <a16:creationId xmlns:a16="http://schemas.microsoft.com/office/drawing/2014/main" id="{A6B65500-634E-CCE4-B12A-537C5CEB0F43}"/>
                  </a:ext>
                </a:extLst>
              </p:cNvPr>
              <p:cNvSpPr txBox="1"/>
              <p:nvPr/>
            </p:nvSpPr>
            <p:spPr>
              <a:xfrm>
                <a:off x="1455680" y="1655796"/>
                <a:ext cx="1583597" cy="428468"/>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China</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1D1EB183-C2A9-017D-B497-7E1387A1984F}"/>
                  </a:ext>
                </a:extLst>
              </p:cNvPr>
              <p:cNvSpPr txBox="1"/>
              <p:nvPr/>
            </p:nvSpPr>
            <p:spPr>
              <a:xfrm>
                <a:off x="4583532" y="1689450"/>
                <a:ext cx="1583597" cy="428468"/>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Europe</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E97E465-EE1B-DFAA-E3CA-376AF5B4EC65}"/>
                  </a:ext>
                </a:extLst>
              </p:cNvPr>
              <p:cNvSpPr txBox="1"/>
              <p:nvPr/>
            </p:nvSpPr>
            <p:spPr>
              <a:xfrm>
                <a:off x="8607886" y="1689450"/>
                <a:ext cx="1583597" cy="428468"/>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US</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42" name="TextBox 41">
              <a:extLst>
                <a:ext uri="{FF2B5EF4-FFF2-40B4-BE49-F238E27FC236}">
                  <a16:creationId xmlns:a16="http://schemas.microsoft.com/office/drawing/2014/main" id="{53A07162-6D32-FA45-2917-DD1E2085C0F2}"/>
                </a:ext>
              </a:extLst>
            </p:cNvPr>
            <p:cNvSpPr txBox="1"/>
            <p:nvPr/>
          </p:nvSpPr>
          <p:spPr>
            <a:xfrm>
              <a:off x="9387569" y="3183303"/>
              <a:ext cx="1060427" cy="338554"/>
            </a:xfrm>
            <a:prstGeom prst="rect">
              <a:avLst/>
            </a:prstGeom>
            <a:solidFill>
              <a:schemeClr val="bg1"/>
            </a:solidFill>
          </p:spPr>
          <p:txBody>
            <a:bodyPr wrap="square">
              <a:spAutoFit/>
            </a:bodyPr>
            <a:lstStyle/>
            <a:p>
              <a:pPr algn="ctr">
                <a:spcBef>
                  <a:spcPts val="600"/>
                </a:spcBef>
                <a:spcAft>
                  <a:spcPts val="600"/>
                </a:spcAft>
              </a:pPr>
              <a:r>
                <a:rPr lang="en-US" sz="1600" b="0" dirty="0"/>
                <a:t>[</a:t>
              </a:r>
              <a:r>
                <a:rPr lang="el-GR" sz="1600" b="0" dirty="0"/>
                <a:t>μ</a:t>
              </a:r>
              <a:r>
                <a:rPr lang="en-US" sz="1600" b="0" dirty="0"/>
                <a:t>g m</a:t>
              </a:r>
              <a:r>
                <a:rPr lang="en-US" sz="1600" b="0" baseline="30000" dirty="0"/>
                <a:t>-3</a:t>
              </a:r>
              <a:r>
                <a:rPr lang="en-US" sz="1600" b="0" dirty="0"/>
                <a:t>]</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43" name="TextBox 42">
            <a:extLst>
              <a:ext uri="{FF2B5EF4-FFF2-40B4-BE49-F238E27FC236}">
                <a16:creationId xmlns:a16="http://schemas.microsoft.com/office/drawing/2014/main" id="{EC1BAB05-F1BB-D9E9-6D0A-AABA0F573FA0}"/>
              </a:ext>
            </a:extLst>
          </p:cNvPr>
          <p:cNvSpPr txBox="1"/>
          <p:nvPr/>
        </p:nvSpPr>
        <p:spPr>
          <a:xfrm>
            <a:off x="409729" y="3610800"/>
            <a:ext cx="8166359" cy="646331"/>
          </a:xfrm>
          <a:prstGeom prst="rect">
            <a:avLst/>
          </a:prstGeom>
          <a:noFill/>
        </p:spPr>
        <p:txBody>
          <a:bodyPr wrap="square">
            <a:spAutoFit/>
          </a:bodyPr>
          <a:lstStyle/>
          <a:p>
            <a:pPr marL="342900" indent="-342900" algn="l">
              <a:buFont typeface="+mj-lt"/>
              <a:buAutoNum type="arabicPeriod"/>
            </a:pPr>
            <a:r>
              <a:rPr lang="en-US" sz="1800" b="1" dirty="0">
                <a:latin typeface="Arial" panose="020B0604020202020204" pitchFamily="34" charset="0"/>
                <a:cs typeface="Arial" panose="020B0604020202020204" pitchFamily="34" charset="0"/>
              </a:rPr>
              <a:t>Diagnose relative sensitivities </a:t>
            </a:r>
            <a:r>
              <a:rPr lang="en-US" sz="1800" b="1" i="1" dirty="0">
                <a:latin typeface="Arial" panose="020B0604020202020204" pitchFamily="34" charset="0"/>
                <a:cs typeface="Arial" panose="020B0604020202020204" pitchFamily="34" charset="0"/>
              </a:rPr>
              <a:t>S</a:t>
            </a:r>
            <a:r>
              <a:rPr lang="en-US" sz="1800" b="1" baseline="-25000" dirty="0">
                <a:latin typeface="Arial" panose="020B0604020202020204" pitchFamily="34" charset="0"/>
                <a:cs typeface="Arial" panose="020B0604020202020204" pitchFamily="34" charset="0"/>
              </a:rPr>
              <a:t>X</a:t>
            </a:r>
            <a:r>
              <a:rPr lang="en-US" sz="1800" b="1" dirty="0">
                <a:latin typeface="Arial" panose="020B0604020202020204" pitchFamily="34" charset="0"/>
                <a:cs typeface="Arial" panose="020B0604020202020204" pitchFamily="34" charset="0"/>
              </a:rPr>
              <a:t> = </a:t>
            </a:r>
            <a:r>
              <a:rPr lang="en-US" sz="1800" b="1" i="1" dirty="0" err="1">
                <a:latin typeface="Arial" panose="020B0604020202020204" pitchFamily="34" charset="0"/>
                <a:cs typeface="Arial" panose="020B0604020202020204" pitchFamily="34" charset="0"/>
              </a:rPr>
              <a:t>d</a:t>
            </a:r>
            <a:r>
              <a:rPr lang="en-US" sz="1800" b="1" dirty="0" err="1">
                <a:latin typeface="Arial" panose="020B0604020202020204" pitchFamily="34" charset="0"/>
                <a:cs typeface="Arial" panose="020B0604020202020204" pitchFamily="34" charset="0"/>
              </a:rPr>
              <a:t>log</a:t>
            </a:r>
            <a:r>
              <a:rPr lang="en-US" sz="1800" b="1" dirty="0">
                <a:latin typeface="Arial" panose="020B0604020202020204" pitchFamily="34" charset="0"/>
                <a:cs typeface="Arial" panose="020B0604020202020204" pitchFamily="34" charset="0"/>
              </a:rPr>
              <a:t>[NO</a:t>
            </a:r>
            <a:r>
              <a:rPr lang="en-US" sz="1800" b="1" baseline="-25000" dirty="0">
                <a:latin typeface="Arial" panose="020B0604020202020204" pitchFamily="34" charset="0"/>
                <a:cs typeface="Arial" panose="020B0604020202020204" pitchFamily="34" charset="0"/>
              </a:rPr>
              <a:t>3</a:t>
            </a:r>
            <a:r>
              <a:rPr lang="en-US" sz="1800" b="1" baseline="300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a:t>
            </a:r>
            <a:r>
              <a:rPr lang="en-US" sz="1800" b="1" i="1" dirty="0" err="1">
                <a:latin typeface="Arial" panose="020B0604020202020204" pitchFamily="34" charset="0"/>
                <a:cs typeface="Arial" panose="020B0604020202020204" pitchFamily="34" charset="0"/>
              </a:rPr>
              <a:t>d</a:t>
            </a:r>
            <a:r>
              <a:rPr lang="en-US" sz="1800" b="1" dirty="0" err="1">
                <a:latin typeface="Arial" panose="020B0604020202020204" pitchFamily="34" charset="0"/>
                <a:cs typeface="Arial" panose="020B0604020202020204" pitchFamily="34" charset="0"/>
              </a:rPr>
              <a:t>log</a:t>
            </a:r>
            <a:r>
              <a:rPr lang="en-US" sz="1800" b="1" i="1" dirty="0" err="1">
                <a:latin typeface="Arial" panose="020B0604020202020204" pitchFamily="34" charset="0"/>
                <a:cs typeface="Arial" panose="020B0604020202020204" pitchFamily="34" charset="0"/>
              </a:rPr>
              <a:t>E</a:t>
            </a:r>
            <a:r>
              <a:rPr lang="en-US" sz="1800" b="1" baseline="-25000" dirty="0" err="1">
                <a:latin typeface="Arial" panose="020B0604020202020204" pitchFamily="34" charset="0"/>
                <a:cs typeface="Arial" panose="020B0604020202020204" pitchFamily="34" charset="0"/>
              </a:rPr>
              <a:t>X</a:t>
            </a:r>
            <a:r>
              <a:rPr lang="en-US" sz="1800" b="1" dirty="0">
                <a:latin typeface="Arial" panose="020B0604020202020204" pitchFamily="34" charset="0"/>
                <a:cs typeface="Arial" panose="020B0604020202020204" pitchFamily="34" charset="0"/>
              </a:rPr>
              <a:t> in model world;</a:t>
            </a:r>
          </a:p>
          <a:p>
            <a:pPr marL="342900" indent="-342900" algn="l">
              <a:buFont typeface="+mj-lt"/>
              <a:buAutoNum type="arabicPeriod"/>
            </a:pPr>
            <a:r>
              <a:rPr lang="en-US" sz="1800" b="1" dirty="0">
                <a:latin typeface="Arial" panose="020B0604020202020204" pitchFamily="34" charset="0"/>
                <a:cs typeface="Arial" panose="020B0604020202020204" pitchFamily="34" charset="0"/>
              </a:rPr>
              <a:t>Use sensitivity ratio </a:t>
            </a:r>
            <a:r>
              <a:rPr lang="en-US" sz="1800" b="1" i="1" dirty="0" err="1">
                <a:latin typeface="Arial" panose="020B0604020202020204" pitchFamily="34" charset="0"/>
                <a:cs typeface="Arial" panose="020B0604020202020204" pitchFamily="34" charset="0"/>
              </a:rPr>
              <a:t>S</a:t>
            </a:r>
            <a:r>
              <a:rPr lang="en-US" sz="1800" b="1" baseline="-25000" dirty="0" err="1">
                <a:latin typeface="Arial" panose="020B0604020202020204" pitchFamily="34" charset="0"/>
                <a:cs typeface="Arial" panose="020B0604020202020204" pitchFamily="34" charset="0"/>
              </a:rPr>
              <a:t>NOx</a:t>
            </a:r>
            <a:r>
              <a:rPr lang="en-US" sz="1800" b="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S</a:t>
            </a:r>
            <a:r>
              <a:rPr lang="en-US" sz="1800" b="1" baseline="-25000" dirty="0">
                <a:latin typeface="Arial" panose="020B0604020202020204" pitchFamily="34" charset="0"/>
                <a:cs typeface="Arial" panose="020B0604020202020204" pitchFamily="34" charset="0"/>
              </a:rPr>
              <a:t>NH3</a:t>
            </a:r>
            <a:r>
              <a:rPr lang="en-US" sz="1800" b="1" dirty="0">
                <a:latin typeface="Arial" panose="020B0604020202020204" pitchFamily="34" charset="0"/>
                <a:cs typeface="Arial" panose="020B0604020202020204" pitchFamily="34" charset="0"/>
              </a:rPr>
              <a:t> to diagnose chemical regime;</a:t>
            </a:r>
          </a:p>
        </p:txBody>
      </p:sp>
      <p:sp>
        <p:nvSpPr>
          <p:cNvPr id="44" name="TextBox 43">
            <a:extLst>
              <a:ext uri="{FF2B5EF4-FFF2-40B4-BE49-F238E27FC236}">
                <a16:creationId xmlns:a16="http://schemas.microsoft.com/office/drawing/2014/main" id="{09A4774B-E5C3-525C-108C-5F1413734982}"/>
              </a:ext>
            </a:extLst>
          </p:cNvPr>
          <p:cNvSpPr txBox="1"/>
          <p:nvPr/>
        </p:nvSpPr>
        <p:spPr>
          <a:xfrm>
            <a:off x="383672" y="4770093"/>
            <a:ext cx="1556751" cy="369332"/>
          </a:xfrm>
          <a:prstGeom prst="rect">
            <a:avLst/>
          </a:prstGeom>
          <a:noFill/>
        </p:spPr>
        <p:txBody>
          <a:bodyPr wrap="square">
            <a:spAutoFit/>
          </a:bodyPr>
          <a:lstStyle/>
          <a:p>
            <a:r>
              <a:rPr lang="en-US" sz="1800" b="1" i="1" dirty="0" err="1">
                <a:latin typeface="Arial" panose="020B0604020202020204" pitchFamily="34" charset="0"/>
                <a:cs typeface="Arial" panose="020B0604020202020204" pitchFamily="34" charset="0"/>
              </a:rPr>
              <a:t>S</a:t>
            </a:r>
            <a:r>
              <a:rPr lang="en-US" sz="1800" b="1" baseline="-25000" dirty="0" err="1">
                <a:latin typeface="Arial" panose="020B0604020202020204" pitchFamily="34" charset="0"/>
                <a:cs typeface="Arial" panose="020B0604020202020204" pitchFamily="34" charset="0"/>
              </a:rPr>
              <a:t>NOx</a:t>
            </a:r>
            <a:r>
              <a:rPr lang="en-US" sz="1800" b="1" dirty="0">
                <a:latin typeface="Arial" panose="020B0604020202020204" pitchFamily="34" charset="0"/>
                <a:cs typeface="Arial" panose="020B0604020202020204" pitchFamily="34" charset="0"/>
              </a:rPr>
              <a:t>/</a:t>
            </a:r>
            <a:r>
              <a:rPr lang="en-US" sz="1800" b="1" i="1" dirty="0">
                <a:latin typeface="Arial" panose="020B0604020202020204" pitchFamily="34" charset="0"/>
                <a:cs typeface="Arial" panose="020B0604020202020204" pitchFamily="34" charset="0"/>
              </a:rPr>
              <a:t>S</a:t>
            </a:r>
            <a:r>
              <a:rPr lang="en-US" sz="1800" b="1" baseline="-25000" dirty="0">
                <a:latin typeface="Arial" panose="020B0604020202020204" pitchFamily="34" charset="0"/>
                <a:cs typeface="Arial" panose="020B0604020202020204" pitchFamily="34" charset="0"/>
              </a:rPr>
              <a:t>NH3</a:t>
            </a:r>
            <a:endParaRPr lang="en-US" b="1" dirty="0"/>
          </a:p>
        </p:txBody>
      </p:sp>
      <p:grpSp>
        <p:nvGrpSpPr>
          <p:cNvPr id="21" name="Group 20">
            <a:extLst>
              <a:ext uri="{FF2B5EF4-FFF2-40B4-BE49-F238E27FC236}">
                <a16:creationId xmlns:a16="http://schemas.microsoft.com/office/drawing/2014/main" id="{D780E2B6-EF75-ADD5-EED2-2493062031ED}"/>
              </a:ext>
            </a:extLst>
          </p:cNvPr>
          <p:cNvGrpSpPr/>
          <p:nvPr/>
        </p:nvGrpSpPr>
        <p:grpSpPr>
          <a:xfrm>
            <a:off x="2135757" y="4395777"/>
            <a:ext cx="9922510" cy="2294854"/>
            <a:chOff x="1200671" y="4386999"/>
            <a:chExt cx="9922510" cy="2294854"/>
          </a:xfrm>
        </p:grpSpPr>
        <p:pic>
          <p:nvPicPr>
            <p:cNvPr id="16" name="Picture 15">
              <a:extLst>
                <a:ext uri="{FF2B5EF4-FFF2-40B4-BE49-F238E27FC236}">
                  <a16:creationId xmlns:a16="http://schemas.microsoft.com/office/drawing/2014/main" id="{78015AC2-BAA6-0B6E-8E0C-41B7810D5A20}"/>
                </a:ext>
              </a:extLst>
            </p:cNvPr>
            <p:cNvPicPr>
              <a:picLocks noChangeAspect="1"/>
            </p:cNvPicPr>
            <p:nvPr/>
          </p:nvPicPr>
          <p:blipFill>
            <a:blip r:embed="rId5"/>
            <a:stretch>
              <a:fillRect/>
            </a:stretch>
          </p:blipFill>
          <p:spPr>
            <a:xfrm>
              <a:off x="1200671" y="4386999"/>
              <a:ext cx="9922510" cy="2294854"/>
            </a:xfrm>
            <a:prstGeom prst="rect">
              <a:avLst/>
            </a:prstGeom>
          </p:spPr>
        </p:pic>
        <p:sp>
          <p:nvSpPr>
            <p:cNvPr id="45" name="TextBox 44">
              <a:extLst>
                <a:ext uri="{FF2B5EF4-FFF2-40B4-BE49-F238E27FC236}">
                  <a16:creationId xmlns:a16="http://schemas.microsoft.com/office/drawing/2014/main" id="{384004CF-8F71-32FE-8FA4-BAC03E6D04AA}"/>
                </a:ext>
              </a:extLst>
            </p:cNvPr>
            <p:cNvSpPr txBox="1"/>
            <p:nvPr/>
          </p:nvSpPr>
          <p:spPr>
            <a:xfrm>
              <a:off x="2132169" y="4422761"/>
              <a:ext cx="1025384" cy="338554"/>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East Asia</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F517646-25F0-4EB2-72ED-537D86330FDE}"/>
                </a:ext>
              </a:extLst>
            </p:cNvPr>
            <p:cNvSpPr txBox="1"/>
            <p:nvPr/>
          </p:nvSpPr>
          <p:spPr>
            <a:xfrm>
              <a:off x="4917048" y="4422761"/>
              <a:ext cx="1025384" cy="338554"/>
            </a:xfrm>
            <a:prstGeom prst="rect">
              <a:avLst/>
            </a:prstGeom>
            <a:solidFill>
              <a:schemeClr val="bg1"/>
            </a:solidFill>
          </p:spPr>
          <p:txBody>
            <a:bodyPr wrap="square">
              <a:spAutoFit/>
            </a:bodyPr>
            <a:lstStyle/>
            <a:p>
              <a:pPr algn="ctr">
                <a:spcBef>
                  <a:spcPts val="600"/>
                </a:spcBef>
                <a:spcAft>
                  <a:spcPts val="600"/>
                </a:spcAft>
              </a:pPr>
              <a:r>
                <a:rPr lang="en-US" sz="1600" dirty="0">
                  <a:latin typeface="Calibri" panose="020F0502020204030204" pitchFamily="34" charset="0"/>
                  <a:cs typeface="Calibri" panose="020F0502020204030204" pitchFamily="34" charset="0"/>
                </a:rPr>
                <a:t>Europe</a:t>
              </a:r>
              <a:endParaRPr kumimoji="0" lang="en-US" sz="1600"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A8704791-8B57-08E6-FC50-2FA0793EEA91}"/>
                </a:ext>
              </a:extLst>
            </p:cNvPr>
            <p:cNvSpPr txBox="1"/>
            <p:nvPr/>
          </p:nvSpPr>
          <p:spPr>
            <a:xfrm>
              <a:off x="8063396" y="4422761"/>
              <a:ext cx="1025384" cy="338554"/>
            </a:xfrm>
            <a:prstGeom prst="rect">
              <a:avLst/>
            </a:prstGeom>
            <a:solidFill>
              <a:schemeClr val="bg1"/>
            </a:solidFill>
          </p:spPr>
          <p:txBody>
            <a:bodyPr wrap="square">
              <a:spAutoFit/>
            </a:bodyPr>
            <a:lstStyle/>
            <a:p>
              <a:pPr algn="ctr">
                <a:spcBef>
                  <a:spcPts val="600"/>
                </a:spcBef>
                <a:spcAft>
                  <a:spcPts val="600"/>
                </a:spcAft>
              </a:pPr>
              <a:r>
                <a:rPr kumimoji="0" lang="en-US" sz="1600" i="0" u="none" strike="noStrike" kern="1200" cap="none" spc="0" normalizeH="0" noProof="0" dirty="0">
                  <a:ln>
                    <a:noFill/>
                  </a:ln>
                  <a:solidFill>
                    <a:srgbClr val="000000"/>
                  </a:solidFill>
                  <a:effectLst/>
                  <a:uLnTx/>
                  <a:uFillTx/>
                  <a:latin typeface="Calibri" panose="020F0502020204030204" pitchFamily="34" charset="0"/>
                  <a:cs typeface="Calibri" panose="020F0502020204030204" pitchFamily="34" charset="0"/>
                </a:rPr>
                <a:t>US</a:t>
              </a:r>
            </a:p>
          </p:txBody>
        </p:sp>
      </p:grpSp>
      <p:grpSp>
        <p:nvGrpSpPr>
          <p:cNvPr id="50" name="Group 49">
            <a:extLst>
              <a:ext uri="{FF2B5EF4-FFF2-40B4-BE49-F238E27FC236}">
                <a16:creationId xmlns:a16="http://schemas.microsoft.com/office/drawing/2014/main" id="{E2BA8F08-830F-F584-AEE8-509FE51AD3CA}"/>
              </a:ext>
            </a:extLst>
          </p:cNvPr>
          <p:cNvGrpSpPr/>
          <p:nvPr/>
        </p:nvGrpSpPr>
        <p:grpSpPr>
          <a:xfrm>
            <a:off x="155122" y="5330668"/>
            <a:ext cx="2013850" cy="902610"/>
            <a:chOff x="3046553" y="888987"/>
            <a:chExt cx="2106333" cy="902610"/>
          </a:xfrm>
        </p:grpSpPr>
        <p:sp>
          <p:nvSpPr>
            <p:cNvPr id="51" name="Left Brace 50">
              <a:extLst>
                <a:ext uri="{FF2B5EF4-FFF2-40B4-BE49-F238E27FC236}">
                  <a16:creationId xmlns:a16="http://schemas.microsoft.com/office/drawing/2014/main" id="{A3686491-457E-853E-0C9B-B9198572B55E}"/>
                </a:ext>
              </a:extLst>
            </p:cNvPr>
            <p:cNvSpPr/>
            <p:nvPr/>
          </p:nvSpPr>
          <p:spPr>
            <a:xfrm>
              <a:off x="3046553" y="998729"/>
              <a:ext cx="178805" cy="698609"/>
            </a:xfrm>
            <a:prstGeom prst="leftBrac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A521F7C9-F1E8-8D63-76E7-A3E2D4076F8B}"/>
                    </a:ext>
                  </a:extLst>
                </p:cNvPr>
                <p:cNvSpPr txBox="1"/>
                <p:nvPr/>
              </p:nvSpPr>
              <p:spPr>
                <a:xfrm>
                  <a:off x="3225358" y="888987"/>
                  <a:ext cx="1927528" cy="369332"/>
                </a:xfrm>
                <a:prstGeom prst="rect">
                  <a:avLst/>
                </a:prstGeom>
                <a:noFill/>
              </p:spPr>
              <p:txBody>
                <a:bodyPr wrap="square">
                  <a:spAutoFit/>
                </a:bodyPr>
                <a:lstStyle/>
                <a:p>
                  <a14:m>
                    <m:oMath xmlns:m="http://schemas.openxmlformats.org/officeDocument/2006/math">
                      <m:r>
                        <a:rPr lang="en-US" sz="1800" b="1" i="0" smtClean="0">
                          <a:solidFill>
                            <a:srgbClr val="C00000"/>
                          </a:solidFill>
                          <a:latin typeface="Cambria Math" panose="02040503050406030204" pitchFamily="18" charset="0"/>
                        </a:rPr>
                        <m:t>&gt;</m:t>
                      </m:r>
                      <m:r>
                        <a:rPr lang="en-US" sz="1800" b="1" i="0" smtClean="0">
                          <a:solidFill>
                            <a:srgbClr val="C00000"/>
                          </a:solidFill>
                          <a:latin typeface="Cambria Math" panose="02040503050406030204" pitchFamily="18" charset="0"/>
                        </a:rPr>
                        <m:t>𝟏</m:t>
                      </m:r>
                      <m:r>
                        <a:rPr lang="en-US" sz="1800" b="1" i="0" smtClean="0">
                          <a:solidFill>
                            <a:srgbClr val="C00000"/>
                          </a:solidFill>
                          <a:latin typeface="Cambria Math" panose="02040503050406030204" pitchFamily="18" charset="0"/>
                        </a:rPr>
                        <m:t> </m:t>
                      </m:r>
                    </m:oMath>
                  </a14:m>
                  <a:r>
                    <a:rPr lang="en-US" b="1" dirty="0">
                      <a:solidFill>
                        <a:srgbClr val="C00000"/>
                      </a:solidFill>
                    </a:rPr>
                    <a:t>, NO</a:t>
                  </a:r>
                  <a:r>
                    <a:rPr lang="en-US" b="1" baseline="-25000" dirty="0">
                      <a:solidFill>
                        <a:srgbClr val="C00000"/>
                      </a:solidFill>
                    </a:rPr>
                    <a:t>x</a:t>
                  </a:r>
                  <a:r>
                    <a:rPr lang="en-US" b="1" dirty="0">
                      <a:solidFill>
                        <a:srgbClr val="C00000"/>
                      </a:solidFill>
                    </a:rPr>
                    <a:t>-limited</a:t>
                  </a:r>
                </a:p>
              </p:txBody>
            </p:sp>
          </mc:Choice>
          <mc:Fallback xmlns="">
            <p:sp>
              <p:nvSpPr>
                <p:cNvPr id="52" name="TextBox 51">
                  <a:extLst>
                    <a:ext uri="{FF2B5EF4-FFF2-40B4-BE49-F238E27FC236}">
                      <a16:creationId xmlns:a16="http://schemas.microsoft.com/office/drawing/2014/main" id="{A521F7C9-F1E8-8D63-76E7-A3E2D4076F8B}"/>
                    </a:ext>
                  </a:extLst>
                </p:cNvPr>
                <p:cNvSpPr txBox="1">
                  <a:spLocks noRot="1" noChangeAspect="1" noMove="1" noResize="1" noEditPoints="1" noAdjustHandles="1" noChangeArrowheads="1" noChangeShapeType="1" noTextEdit="1"/>
                </p:cNvSpPr>
                <p:nvPr/>
              </p:nvSpPr>
              <p:spPr>
                <a:xfrm>
                  <a:off x="3225358" y="888987"/>
                  <a:ext cx="1927528" cy="369332"/>
                </a:xfrm>
                <a:prstGeom prst="rect">
                  <a:avLst/>
                </a:prstGeom>
                <a:blipFill>
                  <a:blip r:embed="rId6"/>
                  <a:stretch>
                    <a:fillRect t="-6667" r="-137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CD55108-362E-6E17-CF52-AEB1F559EE94}"/>
                    </a:ext>
                  </a:extLst>
                </p:cNvPr>
                <p:cNvSpPr txBox="1"/>
                <p:nvPr/>
              </p:nvSpPr>
              <p:spPr>
                <a:xfrm>
                  <a:off x="3225358" y="1422265"/>
                  <a:ext cx="1927528" cy="369332"/>
                </a:xfrm>
                <a:prstGeom prst="rect">
                  <a:avLst/>
                </a:prstGeom>
                <a:noFill/>
              </p:spPr>
              <p:txBody>
                <a:bodyPr wrap="square">
                  <a:spAutoFit/>
                </a:bodyPr>
                <a:lstStyle/>
                <a:p>
                  <a14:m>
                    <m:oMath xmlns:m="http://schemas.openxmlformats.org/officeDocument/2006/math">
                      <m:r>
                        <a:rPr lang="en-US" b="1" i="0" smtClean="0">
                          <a:solidFill>
                            <a:srgbClr val="002060"/>
                          </a:solidFill>
                          <a:latin typeface="Cambria Math" panose="02040503050406030204" pitchFamily="18" charset="0"/>
                        </a:rPr>
                        <m:t>&lt;</m:t>
                      </m:r>
                      <m:r>
                        <a:rPr lang="en-US" b="1" i="1">
                          <a:solidFill>
                            <a:srgbClr val="002060"/>
                          </a:solidFill>
                          <a:latin typeface="Cambria Math" panose="02040503050406030204" pitchFamily="18" charset="0"/>
                        </a:rPr>
                        <m:t>𝟏</m:t>
                      </m:r>
                    </m:oMath>
                  </a14:m>
                  <a:r>
                    <a:rPr lang="en-US" b="1" dirty="0"/>
                    <a:t>,  </a:t>
                  </a:r>
                  <a:r>
                    <a:rPr lang="en-US" b="1" dirty="0">
                      <a:solidFill>
                        <a:srgbClr val="002060"/>
                      </a:solidFill>
                    </a:rPr>
                    <a:t>NH</a:t>
                  </a:r>
                  <a:r>
                    <a:rPr lang="en-US" b="1" baseline="-25000" dirty="0">
                      <a:solidFill>
                        <a:srgbClr val="002060"/>
                      </a:solidFill>
                    </a:rPr>
                    <a:t>3</a:t>
                  </a:r>
                  <a:r>
                    <a:rPr lang="en-US" b="1" dirty="0">
                      <a:solidFill>
                        <a:srgbClr val="002060"/>
                      </a:solidFill>
                    </a:rPr>
                    <a:t>-limited</a:t>
                  </a:r>
                </a:p>
              </p:txBody>
            </p:sp>
          </mc:Choice>
          <mc:Fallback xmlns="">
            <p:sp>
              <p:nvSpPr>
                <p:cNvPr id="53" name="TextBox 52">
                  <a:extLst>
                    <a:ext uri="{FF2B5EF4-FFF2-40B4-BE49-F238E27FC236}">
                      <a16:creationId xmlns:a16="http://schemas.microsoft.com/office/drawing/2014/main" id="{BCD55108-362E-6E17-CF52-AEB1F559EE94}"/>
                    </a:ext>
                  </a:extLst>
                </p:cNvPr>
                <p:cNvSpPr txBox="1">
                  <a:spLocks noRot="1" noChangeAspect="1" noMove="1" noResize="1" noEditPoints="1" noAdjustHandles="1" noChangeArrowheads="1" noChangeShapeType="1" noTextEdit="1"/>
                </p:cNvSpPr>
                <p:nvPr/>
              </p:nvSpPr>
              <p:spPr>
                <a:xfrm>
                  <a:off x="3225358" y="1422265"/>
                  <a:ext cx="1927528" cy="369332"/>
                </a:xfrm>
                <a:prstGeom prst="rect">
                  <a:avLst/>
                </a:prstGeom>
                <a:blipFill>
                  <a:blip r:embed="rId7"/>
                  <a:stretch>
                    <a:fillRect t="-6452" r="-2055" b="-22581"/>
                  </a:stretch>
                </a:blipFill>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0C2DD843-2C39-760A-730F-8737F1549557}"/>
              </a:ext>
            </a:extLst>
          </p:cNvPr>
          <p:cNvSpPr txBox="1"/>
          <p:nvPr/>
        </p:nvSpPr>
        <p:spPr>
          <a:xfrm>
            <a:off x="10501516" y="4431539"/>
            <a:ext cx="1556751" cy="338554"/>
          </a:xfrm>
          <a:prstGeom prst="rect">
            <a:avLst/>
          </a:prstGeom>
          <a:noFill/>
        </p:spPr>
        <p:txBody>
          <a:bodyPr wrap="square">
            <a:spAutoFit/>
          </a:bodyPr>
          <a:lstStyle/>
          <a:p>
            <a:r>
              <a:rPr lang="en-US" sz="1600" b="1" i="1" dirty="0">
                <a:latin typeface="Arial" panose="020B0604020202020204" pitchFamily="34" charset="0"/>
                <a:cs typeface="Arial" panose="020B0604020202020204" pitchFamily="34" charset="0"/>
              </a:rPr>
              <a:t>Winter 2017</a:t>
            </a:r>
            <a:endParaRPr lang="en-US" sz="1600" b="1" i="1" dirty="0"/>
          </a:p>
        </p:txBody>
      </p:sp>
      <p:sp>
        <p:nvSpPr>
          <p:cNvPr id="36" name="TextBox 35">
            <a:extLst>
              <a:ext uri="{FF2B5EF4-FFF2-40B4-BE49-F238E27FC236}">
                <a16:creationId xmlns:a16="http://schemas.microsoft.com/office/drawing/2014/main" id="{06D4C144-FEC8-2A74-88B1-0EF9AE39AF06}"/>
              </a:ext>
            </a:extLst>
          </p:cNvPr>
          <p:cNvSpPr txBox="1"/>
          <p:nvPr/>
        </p:nvSpPr>
        <p:spPr>
          <a:xfrm>
            <a:off x="8668769" y="2319853"/>
            <a:ext cx="1556751" cy="338554"/>
          </a:xfrm>
          <a:prstGeom prst="rect">
            <a:avLst/>
          </a:prstGeom>
          <a:noFill/>
        </p:spPr>
        <p:txBody>
          <a:bodyPr wrap="square">
            <a:spAutoFit/>
          </a:bodyPr>
          <a:lstStyle/>
          <a:p>
            <a:r>
              <a:rPr lang="en-US" sz="1600" b="1" i="1" dirty="0">
                <a:latin typeface="Arial" panose="020B0604020202020204" pitchFamily="34" charset="0"/>
                <a:cs typeface="Arial" panose="020B0604020202020204" pitchFamily="34" charset="0"/>
              </a:rPr>
              <a:t>Winter 2017</a:t>
            </a:r>
            <a:endParaRPr lang="en-US" sz="1600" b="1" i="1" dirty="0"/>
          </a:p>
        </p:txBody>
      </p:sp>
    </p:spTree>
    <p:extLst>
      <p:ext uri="{BB962C8B-B14F-4D97-AF65-F5344CB8AC3E}">
        <p14:creationId xmlns:p14="http://schemas.microsoft.com/office/powerpoint/2010/main" val="260718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5BD48-F8C1-788E-BD03-6B04F3666BF0}"/>
              </a:ext>
            </a:extLst>
          </p:cNvPr>
          <p:cNvPicPr>
            <a:picLocks noChangeAspect="1"/>
          </p:cNvPicPr>
          <p:nvPr/>
        </p:nvPicPr>
        <p:blipFill>
          <a:blip r:embed="rId2"/>
          <a:stretch>
            <a:fillRect/>
          </a:stretch>
        </p:blipFill>
        <p:spPr>
          <a:xfrm>
            <a:off x="550837" y="2094696"/>
            <a:ext cx="5310925" cy="4207765"/>
          </a:xfrm>
          <a:prstGeom prst="rect">
            <a:avLst/>
          </a:prstGeom>
        </p:spPr>
      </p:pic>
      <p:sp>
        <p:nvSpPr>
          <p:cNvPr id="2" name="Rectangle 1">
            <a:extLst>
              <a:ext uri="{FF2B5EF4-FFF2-40B4-BE49-F238E27FC236}">
                <a16:creationId xmlns:a16="http://schemas.microsoft.com/office/drawing/2014/main" id="{3BC1D3DE-C1B9-80F5-36D7-578BC2160EF1}"/>
              </a:ext>
            </a:extLst>
          </p:cNvPr>
          <p:cNvSpPr/>
          <p:nvPr/>
        </p:nvSpPr>
        <p:spPr>
          <a:xfrm>
            <a:off x="0" y="-1700"/>
            <a:ext cx="12192001" cy="630936"/>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2400" b="1" dirty="0">
                <a:latin typeface="Arial" panose="020B0604020202020204" pitchFamily="34" charset="0"/>
                <a:cs typeface="Arial" panose="020B0604020202020204" pitchFamily="34" charset="0"/>
              </a:rPr>
              <a:t>   Relate </a:t>
            </a:r>
            <a:r>
              <a:rPr lang="el-GR" sz="2400" b="1" dirty="0">
                <a:latin typeface="Arial" panose="020B0604020202020204" pitchFamily="34" charset="0"/>
                <a:cs typeface="Arial" panose="020B0604020202020204" pitchFamily="34" charset="0"/>
              </a:rPr>
              <a:t>Ω</a:t>
            </a:r>
            <a:r>
              <a:rPr lang="en-US" sz="2400" b="1" baseline="-25000" dirty="0">
                <a:latin typeface="Arial" panose="020B0604020202020204" pitchFamily="34" charset="0"/>
                <a:cs typeface="Arial" panose="020B0604020202020204" pitchFamily="34" charset="0"/>
              </a:rPr>
              <a:t>NH3</a:t>
            </a:r>
            <a:r>
              <a:rPr lang="en-US" sz="2400" b="1" dirty="0">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Ω</a:t>
            </a:r>
            <a:r>
              <a:rPr lang="en-US" sz="2400" b="1" baseline="-25000" dirty="0">
                <a:latin typeface="Arial" panose="020B0604020202020204" pitchFamily="34" charset="0"/>
                <a:cs typeface="Arial" panose="020B0604020202020204" pitchFamily="34" charset="0"/>
              </a:rPr>
              <a:t>NO2</a:t>
            </a:r>
            <a:r>
              <a:rPr lang="en-US" sz="2400" b="1" dirty="0">
                <a:latin typeface="Arial" panose="020B0604020202020204" pitchFamily="34" charset="0"/>
                <a:cs typeface="Arial" panose="020B0604020202020204" pitchFamily="34" charset="0"/>
              </a:rPr>
              <a:t> to </a:t>
            </a:r>
            <a:r>
              <a:rPr lang="en-US" sz="2400" b="1" i="1" dirty="0" err="1">
                <a:latin typeface="Arial" panose="020B0604020202020204" pitchFamily="34" charset="0"/>
                <a:cs typeface="Arial" panose="020B0604020202020204" pitchFamily="34" charset="0"/>
              </a:rPr>
              <a:t>S</a:t>
            </a:r>
            <a:r>
              <a:rPr lang="en-US" sz="2400" b="1" baseline="-25000" dirty="0" err="1">
                <a:latin typeface="Arial" panose="020B0604020202020204" pitchFamily="34" charset="0"/>
                <a:cs typeface="Arial" panose="020B0604020202020204" pitchFamily="34" charset="0"/>
              </a:rPr>
              <a:t>NOx</a:t>
            </a:r>
            <a:r>
              <a:rPr lang="en-US" sz="2400" b="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S</a:t>
            </a:r>
            <a:r>
              <a:rPr lang="en-US" sz="2400" b="1" baseline="-25000" dirty="0">
                <a:latin typeface="Arial" panose="020B0604020202020204" pitchFamily="34" charset="0"/>
                <a:cs typeface="Arial" panose="020B0604020202020204" pitchFamily="34" charset="0"/>
              </a:rPr>
              <a:t>NH3</a:t>
            </a:r>
            <a:r>
              <a:rPr lang="en-US" sz="2400" b="1" dirty="0">
                <a:latin typeface="Arial" panose="020B0604020202020204" pitchFamily="34" charset="0"/>
                <a:cs typeface="Arial" panose="020B0604020202020204" pitchFamily="34" charset="0"/>
              </a:rPr>
              <a:t> in the model to diagnose a threshold column ratio</a:t>
            </a:r>
          </a:p>
        </p:txBody>
      </p:sp>
      <p:sp>
        <p:nvSpPr>
          <p:cNvPr id="64" name="TextBox 63">
            <a:extLst>
              <a:ext uri="{FF2B5EF4-FFF2-40B4-BE49-F238E27FC236}">
                <a16:creationId xmlns:a16="http://schemas.microsoft.com/office/drawing/2014/main" id="{F94DFEBC-AB96-B236-783D-A481942E9571}"/>
              </a:ext>
            </a:extLst>
          </p:cNvPr>
          <p:cNvSpPr txBox="1"/>
          <p:nvPr/>
        </p:nvSpPr>
        <p:spPr>
          <a:xfrm>
            <a:off x="6733313" y="2832908"/>
            <a:ext cx="4902839" cy="1323439"/>
          </a:xfrm>
          <a:prstGeom prst="rect">
            <a:avLst/>
          </a:prstGeom>
          <a:solidFill>
            <a:schemeClr val="bg2"/>
          </a:solidFill>
        </p:spPr>
        <p:txBody>
          <a:bodyPr wrap="square">
            <a:spAutoFit/>
          </a:bodyPr>
          <a:lstStyle/>
          <a:p>
            <a:r>
              <a:rPr kumimoji="1" lang="en-US" altLang="zh-CN" sz="2000" b="1" dirty="0">
                <a:latin typeface="Arial" panose="020B0604020202020204" pitchFamily="34" charset="0"/>
                <a:cs typeface="Arial" panose="020B0604020202020204" pitchFamily="34" charset="0"/>
              </a:rPr>
              <a:t>Get the </a:t>
            </a:r>
            <a:r>
              <a:rPr lang="en-US" sz="2000" b="1" dirty="0" err="1">
                <a:latin typeface="Arial" panose="020B0604020202020204" pitchFamily="34" charset="0"/>
                <a:cs typeface="Arial" panose="020B0604020202020204" pitchFamily="34" charset="0"/>
              </a:rPr>
              <a:t>threshold</a:t>
            </a:r>
            <a:r>
              <a:rPr lang="en-US" sz="2000" b="1" baseline="-25000" dirty="0" err="1">
                <a:latin typeface="Arial" panose="020B0604020202020204" pitchFamily="34" charset="0"/>
                <a:cs typeface="Arial" panose="020B0604020202020204" pitchFamily="34" charset="0"/>
              </a:rPr>
              <a:t>HCHO</a:t>
            </a:r>
            <a:r>
              <a:rPr lang="en-US" sz="2000" b="1" baseline="-25000" dirty="0">
                <a:latin typeface="Arial" panose="020B0604020202020204" pitchFamily="34" charset="0"/>
                <a:cs typeface="Arial" panose="020B0604020202020204" pitchFamily="34" charset="0"/>
              </a:rPr>
              <a:t>/NO2</a:t>
            </a:r>
            <a:r>
              <a:rPr lang="en-US" sz="2000" b="1" dirty="0">
                <a:latin typeface="Arial" panose="020B0604020202020204" pitchFamily="34" charset="0"/>
                <a:cs typeface="Arial" panose="020B0604020202020204" pitchFamily="34" charset="0"/>
              </a:rPr>
              <a:t> = f(NH</a:t>
            </a:r>
            <a:r>
              <a:rPr lang="en-US" sz="2000" b="1" baseline="-25000" dirty="0">
                <a:latin typeface="Arial" panose="020B0604020202020204" pitchFamily="34" charset="0"/>
                <a:cs typeface="Arial" panose="020B0604020202020204" pitchFamily="34" charset="0"/>
              </a:rPr>
              <a:t>3</a:t>
            </a:r>
            <a:r>
              <a:rPr lang="en-US" sz="2000" b="1" dirty="0">
                <a:latin typeface="Arial" panose="020B0604020202020204" pitchFamily="34" charset="0"/>
                <a:cs typeface="Arial" panose="020B0604020202020204" pitchFamily="34" charset="0"/>
              </a:rPr>
              <a:t>/NO</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 the model (black dashed line) that separates </a:t>
            </a:r>
            <a:r>
              <a:rPr lang="en-US" sz="2000" b="1" dirty="0">
                <a:solidFill>
                  <a:schemeClr val="accent1">
                    <a:lumMod val="75000"/>
                  </a:schemeClr>
                </a:solidFill>
                <a:latin typeface="Arial" panose="020B0604020202020204" pitchFamily="34" charset="0"/>
                <a:cs typeface="Arial" panose="020B0604020202020204" pitchFamily="34" charset="0"/>
              </a:rPr>
              <a:t>NH</a:t>
            </a:r>
            <a:r>
              <a:rPr lang="en-US" sz="2000" b="1" baseline="-25000" dirty="0">
                <a:solidFill>
                  <a:schemeClr val="accent1">
                    <a:lumMod val="75000"/>
                  </a:schemeClr>
                </a:solidFill>
                <a:latin typeface="Arial" panose="020B0604020202020204" pitchFamily="34" charset="0"/>
                <a:cs typeface="Arial" panose="020B0604020202020204" pitchFamily="34" charset="0"/>
              </a:rPr>
              <a:t>3</a:t>
            </a:r>
            <a:r>
              <a:rPr lang="en-US" sz="2000" b="1" dirty="0">
                <a:solidFill>
                  <a:schemeClr val="accent1">
                    <a:lumMod val="75000"/>
                  </a:schemeClr>
                </a:solidFill>
                <a:latin typeface="Arial" panose="020B0604020202020204" pitchFamily="34" charset="0"/>
                <a:cs typeface="Arial" panose="020B0604020202020204" pitchFamily="34" charset="0"/>
              </a:rPr>
              <a:t>- (blue dots) </a:t>
            </a:r>
            <a:r>
              <a:rPr lang="en-US" sz="2000" dirty="0">
                <a:latin typeface="Arial" panose="020B0604020202020204" pitchFamily="34" charset="0"/>
                <a:cs typeface="Arial" panose="020B0604020202020204" pitchFamily="34" charset="0"/>
              </a:rPr>
              <a:t>and </a:t>
            </a:r>
            <a:r>
              <a:rPr lang="en-US" sz="2000" b="1" dirty="0">
                <a:solidFill>
                  <a:srgbClr val="C00000"/>
                </a:solidFill>
                <a:latin typeface="Arial" panose="020B0604020202020204" pitchFamily="34" charset="0"/>
                <a:cs typeface="Arial" panose="020B0604020202020204" pitchFamily="34" charset="0"/>
              </a:rPr>
              <a:t>NO</a:t>
            </a:r>
            <a:r>
              <a:rPr lang="en-US" sz="2000" b="1" baseline="-25000" dirty="0">
                <a:solidFill>
                  <a:srgbClr val="C00000"/>
                </a:solidFill>
                <a:latin typeface="Arial" panose="020B0604020202020204" pitchFamily="34" charset="0"/>
                <a:cs typeface="Arial" panose="020B0604020202020204" pitchFamily="34" charset="0"/>
              </a:rPr>
              <a:t>x</a:t>
            </a:r>
            <a:r>
              <a:rPr lang="en-US" sz="2000" b="1" dirty="0">
                <a:solidFill>
                  <a:srgbClr val="C00000"/>
                </a:solidFill>
                <a:latin typeface="Arial" panose="020B0604020202020204" pitchFamily="34" charset="0"/>
                <a:cs typeface="Arial" panose="020B0604020202020204" pitchFamily="34" charset="0"/>
              </a:rPr>
              <a:t>- (red dots) </a:t>
            </a:r>
            <a:r>
              <a:rPr lang="en-US" sz="2000" dirty="0">
                <a:latin typeface="Arial" panose="020B0604020202020204" pitchFamily="34" charset="0"/>
                <a:cs typeface="Arial" panose="020B0604020202020204" pitchFamily="34" charset="0"/>
              </a:rPr>
              <a:t>limited regime </a:t>
            </a:r>
            <a:endParaRPr kumimoji="1" lang="en-US" altLang="zh-CN" sz="2000"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6C1000BC-1070-A9AD-7556-53282DE683B7}"/>
              </a:ext>
            </a:extLst>
          </p:cNvPr>
          <p:cNvGrpSpPr/>
          <p:nvPr/>
        </p:nvGrpSpPr>
        <p:grpSpPr>
          <a:xfrm>
            <a:off x="555848" y="1707094"/>
            <a:ext cx="5708682" cy="4538283"/>
            <a:chOff x="5610829" y="2128897"/>
            <a:chExt cx="5708682" cy="4538283"/>
          </a:xfrm>
        </p:grpSpPr>
        <p:grpSp>
          <p:nvGrpSpPr>
            <p:cNvPr id="15" name="Group 14">
              <a:extLst>
                <a:ext uri="{FF2B5EF4-FFF2-40B4-BE49-F238E27FC236}">
                  <a16:creationId xmlns:a16="http://schemas.microsoft.com/office/drawing/2014/main" id="{D4A32966-E926-9A7D-F64D-D0E98654D914}"/>
                </a:ext>
              </a:extLst>
            </p:cNvPr>
            <p:cNvGrpSpPr/>
            <p:nvPr/>
          </p:nvGrpSpPr>
          <p:grpSpPr>
            <a:xfrm>
              <a:off x="5610829" y="2450524"/>
              <a:ext cx="5708334" cy="4216656"/>
              <a:chOff x="5015084" y="2313524"/>
              <a:chExt cx="5708334" cy="4216656"/>
            </a:xfrm>
          </p:grpSpPr>
          <p:grpSp>
            <p:nvGrpSpPr>
              <p:cNvPr id="14" name="Group 13">
                <a:extLst>
                  <a:ext uri="{FF2B5EF4-FFF2-40B4-BE49-F238E27FC236}">
                    <a16:creationId xmlns:a16="http://schemas.microsoft.com/office/drawing/2014/main" id="{B3FB36C5-47ED-8741-74AC-D2B66B6EC3E6}"/>
                  </a:ext>
                </a:extLst>
              </p:cNvPr>
              <p:cNvGrpSpPr/>
              <p:nvPr/>
            </p:nvGrpSpPr>
            <p:grpSpPr>
              <a:xfrm>
                <a:off x="5015084" y="2313524"/>
                <a:ext cx="4249731" cy="4216656"/>
                <a:chOff x="6228847" y="2369487"/>
                <a:chExt cx="4249731" cy="4216656"/>
              </a:xfrm>
            </p:grpSpPr>
            <p:grpSp>
              <p:nvGrpSpPr>
                <p:cNvPr id="12" name="Group 11">
                  <a:extLst>
                    <a:ext uri="{FF2B5EF4-FFF2-40B4-BE49-F238E27FC236}">
                      <a16:creationId xmlns:a16="http://schemas.microsoft.com/office/drawing/2014/main" id="{E2FE0FCD-F4AB-A6BC-BF04-DA407142C887}"/>
                    </a:ext>
                  </a:extLst>
                </p:cNvPr>
                <p:cNvGrpSpPr/>
                <p:nvPr/>
              </p:nvGrpSpPr>
              <p:grpSpPr>
                <a:xfrm>
                  <a:off x="6228847" y="2497917"/>
                  <a:ext cx="3645881" cy="4088226"/>
                  <a:chOff x="4998450" y="1884650"/>
                  <a:chExt cx="4362471" cy="4891759"/>
                </a:xfrm>
              </p:grpSpPr>
              <p:pic>
                <p:nvPicPr>
                  <p:cNvPr id="9" name="Picture 8">
                    <a:extLst>
                      <a:ext uri="{FF2B5EF4-FFF2-40B4-BE49-F238E27FC236}">
                        <a16:creationId xmlns:a16="http://schemas.microsoft.com/office/drawing/2014/main" id="{9F478A9B-41E3-1B3F-C08F-56CE9354D0BA}"/>
                      </a:ext>
                    </a:extLst>
                  </p:cNvPr>
                  <p:cNvPicPr>
                    <a:picLocks noChangeAspect="1"/>
                  </p:cNvPicPr>
                  <p:nvPr/>
                </p:nvPicPr>
                <p:blipFill>
                  <a:blip r:embed="rId3"/>
                  <a:stretch>
                    <a:fillRect/>
                  </a:stretch>
                </p:blipFill>
                <p:spPr>
                  <a:xfrm>
                    <a:off x="4998450" y="1884650"/>
                    <a:ext cx="1364975" cy="3785873"/>
                  </a:xfrm>
                  <a:prstGeom prst="rect">
                    <a:avLst/>
                  </a:prstGeom>
                </p:spPr>
              </p:pic>
              <p:sp>
                <p:nvSpPr>
                  <p:cNvPr id="19" name="TextBox 18">
                    <a:extLst>
                      <a:ext uri="{FF2B5EF4-FFF2-40B4-BE49-F238E27FC236}">
                        <a16:creationId xmlns:a16="http://schemas.microsoft.com/office/drawing/2014/main" id="{398EE801-E7E2-0353-E2D3-6FC5A660E042}"/>
                      </a:ext>
                    </a:extLst>
                  </p:cNvPr>
                  <p:cNvSpPr txBox="1"/>
                  <p:nvPr/>
                </p:nvSpPr>
                <p:spPr>
                  <a:xfrm>
                    <a:off x="7391698" y="6297658"/>
                    <a:ext cx="1969223" cy="478751"/>
                  </a:xfrm>
                  <a:prstGeom prst="rect">
                    <a:avLst/>
                  </a:prstGeom>
                  <a:solidFill>
                    <a:schemeClr val="bg1"/>
                  </a:solidFill>
                </p:spPr>
                <p:txBody>
                  <a:bodyPr wrap="square">
                    <a:spAutoFit/>
                  </a:bodyPr>
                  <a:lstStyle/>
                  <a:p>
                    <a:pPr algn="ctr"/>
                    <a:r>
                      <a:rPr lang="el-GR" sz="2000" b="1" dirty="0">
                        <a:latin typeface="Arial" panose="020B0604020202020204" pitchFamily="34" charset="0"/>
                        <a:cs typeface="Arial" panose="020B0604020202020204" pitchFamily="34" charset="0"/>
                      </a:rPr>
                      <a:t>Ω</a:t>
                    </a:r>
                    <a:r>
                      <a:rPr lang="en-US" sz="2000" b="1" baseline="-25000" dirty="0">
                        <a:latin typeface="Arial" panose="020B0604020202020204" pitchFamily="34" charset="0"/>
                        <a:cs typeface="Arial" panose="020B0604020202020204" pitchFamily="34" charset="0"/>
                      </a:rPr>
                      <a:t>NH3</a:t>
                    </a:r>
                    <a:r>
                      <a:rPr lang="en-US"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Ω</a:t>
                    </a:r>
                    <a:r>
                      <a:rPr lang="en-US" sz="2000" b="1" baseline="-25000" dirty="0">
                        <a:latin typeface="Arial" panose="020B0604020202020204" pitchFamily="34" charset="0"/>
                        <a:cs typeface="Arial" panose="020B0604020202020204" pitchFamily="34" charset="0"/>
                      </a:rPr>
                      <a:t>NO2</a:t>
                    </a:r>
                    <a:r>
                      <a:rPr lang="en-US" sz="2000" b="1" dirty="0">
                        <a:latin typeface="Arial" panose="020B0604020202020204" pitchFamily="34" charset="0"/>
                        <a:cs typeface="Arial" panose="020B0604020202020204" pitchFamily="34" charset="0"/>
                      </a:rPr>
                      <a:t> </a:t>
                    </a:r>
                    <a:endParaRPr lang="en-US" sz="2000" dirty="0"/>
                  </a:p>
                </p:txBody>
              </p:sp>
              <p:sp>
                <p:nvSpPr>
                  <p:cNvPr id="20" name="TextBox 19">
                    <a:extLst>
                      <a:ext uri="{FF2B5EF4-FFF2-40B4-BE49-F238E27FC236}">
                        <a16:creationId xmlns:a16="http://schemas.microsoft.com/office/drawing/2014/main" id="{4EB9F938-9777-2134-3830-B04DCAB2C11F}"/>
                      </a:ext>
                    </a:extLst>
                  </p:cNvPr>
                  <p:cNvSpPr txBox="1"/>
                  <p:nvPr/>
                </p:nvSpPr>
                <p:spPr>
                  <a:xfrm rot="16200000">
                    <a:off x="3980974" y="3970584"/>
                    <a:ext cx="2593046" cy="400110"/>
                  </a:xfrm>
                  <a:prstGeom prst="rect">
                    <a:avLst/>
                  </a:prstGeom>
                  <a:solidFill>
                    <a:schemeClr val="bg1"/>
                  </a:solidFill>
                </p:spPr>
                <p:txBody>
                  <a:bodyPr wrap="square">
                    <a:spAutoFit/>
                  </a:bodyPr>
                  <a:lstStyle/>
                  <a:p>
                    <a:pPr algn="ctr"/>
                    <a:r>
                      <a:rPr lang="el-GR" sz="2000" b="1" dirty="0">
                        <a:latin typeface="Arial" panose="020B0604020202020204" pitchFamily="34" charset="0"/>
                        <a:cs typeface="Arial" panose="020B0604020202020204" pitchFamily="34" charset="0"/>
                      </a:rPr>
                      <a:t>Ω</a:t>
                    </a:r>
                    <a:r>
                      <a:rPr lang="en-US" sz="2000" b="1" baseline="-25000" dirty="0">
                        <a:latin typeface="Arial" panose="020B0604020202020204" pitchFamily="34" charset="0"/>
                        <a:cs typeface="Arial" panose="020B0604020202020204" pitchFamily="34" charset="0"/>
                      </a:rPr>
                      <a:t>HCHO</a:t>
                    </a:r>
                    <a:r>
                      <a:rPr lang="en-US"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Ω</a:t>
                    </a:r>
                    <a:r>
                      <a:rPr lang="en-US" sz="2000" b="1" baseline="-25000" dirty="0">
                        <a:latin typeface="Arial" panose="020B0604020202020204" pitchFamily="34" charset="0"/>
                        <a:cs typeface="Arial" panose="020B0604020202020204" pitchFamily="34" charset="0"/>
                      </a:rPr>
                      <a:t>NO2</a:t>
                    </a:r>
                    <a:r>
                      <a:rPr lang="en-US" sz="2000" b="1" dirty="0">
                        <a:latin typeface="Arial" panose="020B0604020202020204" pitchFamily="34" charset="0"/>
                        <a:cs typeface="Arial" panose="020B0604020202020204" pitchFamily="34" charset="0"/>
                      </a:rPr>
                      <a:t> </a:t>
                    </a:r>
                    <a:endParaRPr lang="en-US" sz="2000" dirty="0"/>
                  </a:p>
                </p:txBody>
              </p:sp>
            </p:grpSp>
            <p:sp>
              <p:nvSpPr>
                <p:cNvPr id="24" name="TextBox 23">
                  <a:extLst>
                    <a:ext uri="{FF2B5EF4-FFF2-40B4-BE49-F238E27FC236}">
                      <a16:creationId xmlns:a16="http://schemas.microsoft.com/office/drawing/2014/main" id="{D0DEDEF4-64DF-BCD7-59EB-997C9C75F5B2}"/>
                    </a:ext>
                  </a:extLst>
                </p:cNvPr>
                <p:cNvSpPr txBox="1"/>
                <p:nvPr/>
              </p:nvSpPr>
              <p:spPr>
                <a:xfrm>
                  <a:off x="7664014" y="2900761"/>
                  <a:ext cx="1387837" cy="707886"/>
                </a:xfrm>
                <a:prstGeom prst="rect">
                  <a:avLst/>
                </a:prstGeom>
                <a:noFill/>
              </p:spPr>
              <p:txBody>
                <a:bodyPr wrap="square">
                  <a:spAutoFit/>
                </a:bodyPr>
                <a:lstStyle/>
                <a:p>
                  <a:pPr>
                    <a:spcBef>
                      <a:spcPts val="600"/>
                    </a:spcBef>
                    <a:spcAft>
                      <a:spcPts val="600"/>
                    </a:spcAft>
                  </a:pPr>
                  <a:r>
                    <a:rPr lang="en-US" sz="2000" b="1" dirty="0">
                      <a:solidFill>
                        <a:schemeClr val="accent1">
                          <a:lumMod val="75000"/>
                        </a:schemeClr>
                      </a:solidFill>
                      <a:latin typeface="Calibri" panose="020F0502020204030204" pitchFamily="34" charset="0"/>
                      <a:cs typeface="Calibri" panose="020F0502020204030204" pitchFamily="34" charset="0"/>
                    </a:rPr>
                    <a:t>NH</a:t>
                  </a:r>
                  <a:r>
                    <a:rPr lang="en-US" sz="2000" b="1" baseline="-25000" dirty="0">
                      <a:solidFill>
                        <a:schemeClr val="accent1">
                          <a:lumMod val="75000"/>
                        </a:schemeClr>
                      </a:solidFill>
                      <a:latin typeface="Calibri" panose="020F0502020204030204" pitchFamily="34" charset="0"/>
                      <a:cs typeface="Calibri" panose="020F0502020204030204" pitchFamily="34" charset="0"/>
                    </a:rPr>
                    <a:t>3</a:t>
                  </a:r>
                  <a:r>
                    <a:rPr lang="en-US" sz="2000" b="1" dirty="0">
                      <a:solidFill>
                        <a:schemeClr val="accent1">
                          <a:lumMod val="75000"/>
                        </a:schemeClr>
                      </a:solidFill>
                      <a:latin typeface="Calibri" panose="020F0502020204030204" pitchFamily="34" charset="0"/>
                      <a:cs typeface="Calibri" panose="020F0502020204030204" pitchFamily="34" charset="0"/>
                    </a:rPr>
                    <a:t>-limited</a:t>
                  </a:r>
                  <a:endParaRPr kumimoji="0" lang="en-US" sz="2000" b="1" i="0" u="none" strike="noStrike" kern="1200" cap="none" spc="0" normalizeH="0" baseline="-25000" noProof="0" dirty="0">
                    <a:ln>
                      <a:noFill/>
                    </a:ln>
                    <a:solidFill>
                      <a:schemeClr val="accent1">
                        <a:lumMod val="75000"/>
                      </a:schemeClr>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4C82B24F-53C8-2AA2-917F-F839B6C387F2}"/>
                    </a:ext>
                  </a:extLst>
                </p:cNvPr>
                <p:cNvSpPr txBox="1"/>
                <p:nvPr/>
              </p:nvSpPr>
              <p:spPr>
                <a:xfrm>
                  <a:off x="9446030" y="4868857"/>
                  <a:ext cx="1032548" cy="707886"/>
                </a:xfrm>
                <a:prstGeom prst="rect">
                  <a:avLst/>
                </a:prstGeom>
                <a:noFill/>
              </p:spPr>
              <p:txBody>
                <a:bodyPr wrap="square">
                  <a:spAutoFit/>
                </a:bodyPr>
                <a:lstStyle/>
                <a:p>
                  <a:r>
                    <a:rPr lang="en-US" sz="2000" b="1" dirty="0">
                      <a:solidFill>
                        <a:srgbClr val="C00000"/>
                      </a:solidFill>
                      <a:latin typeface="Calibri" panose="020F0502020204030204" pitchFamily="34" charset="0"/>
                      <a:cs typeface="Calibri" panose="020F0502020204030204" pitchFamily="34" charset="0"/>
                    </a:rPr>
                    <a:t>NO</a:t>
                  </a:r>
                  <a:r>
                    <a:rPr lang="en-US" sz="2000" b="1" baseline="-25000" dirty="0">
                      <a:solidFill>
                        <a:srgbClr val="C00000"/>
                      </a:solidFill>
                      <a:latin typeface="Calibri" panose="020F0502020204030204" pitchFamily="34" charset="0"/>
                      <a:cs typeface="Calibri" panose="020F0502020204030204" pitchFamily="34" charset="0"/>
                    </a:rPr>
                    <a:t>x</a:t>
                  </a:r>
                  <a:r>
                    <a:rPr lang="en-US" sz="2000" b="1" dirty="0">
                      <a:solidFill>
                        <a:srgbClr val="C00000"/>
                      </a:solidFill>
                      <a:latin typeface="Calibri" panose="020F0502020204030204" pitchFamily="34" charset="0"/>
                      <a:cs typeface="Calibri" panose="020F0502020204030204" pitchFamily="34" charset="0"/>
                    </a:rPr>
                    <a:t>-</a:t>
                  </a:r>
                </a:p>
                <a:p>
                  <a:r>
                    <a:rPr lang="en-US" sz="2000" b="1" dirty="0">
                      <a:solidFill>
                        <a:srgbClr val="C00000"/>
                      </a:solidFill>
                      <a:latin typeface="Calibri" panose="020F0502020204030204" pitchFamily="34" charset="0"/>
                      <a:cs typeface="Calibri" panose="020F0502020204030204" pitchFamily="34" charset="0"/>
                    </a:rPr>
                    <a:t>limited</a:t>
                  </a:r>
                  <a:endParaRPr kumimoji="0" lang="en-US" sz="20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FB73628-A02B-582F-B7B2-F787C9E77E19}"/>
                    </a:ext>
                  </a:extLst>
                </p:cNvPr>
                <p:cNvSpPr txBox="1"/>
                <p:nvPr/>
              </p:nvSpPr>
              <p:spPr>
                <a:xfrm>
                  <a:off x="8228974" y="2369487"/>
                  <a:ext cx="1387837" cy="400110"/>
                </a:xfrm>
                <a:prstGeom prst="rect">
                  <a:avLst/>
                </a:prstGeom>
                <a:solidFill>
                  <a:schemeClr val="bg1"/>
                </a:solidFill>
              </p:spPr>
              <p:txBody>
                <a:bodyPr wrap="square">
                  <a:spAutoFit/>
                </a:bodyPr>
                <a:lstStyle/>
                <a:p>
                  <a:pPr algn="ctr">
                    <a:spcBef>
                      <a:spcPts val="600"/>
                    </a:spcBef>
                    <a:spcAft>
                      <a:spcPts val="600"/>
                    </a:spcAft>
                  </a:pPr>
                  <a:r>
                    <a:rPr kumimoji="0" lang="en-US" sz="2000" b="1" i="0" u="none" strike="noStrike" kern="1200" cap="none" spc="0" normalizeH="0" noProof="0" dirty="0">
                      <a:ln>
                        <a:noFill/>
                      </a:ln>
                      <a:effectLst/>
                      <a:uLnTx/>
                      <a:uFillTx/>
                      <a:latin typeface="Calibri" panose="020F0502020204030204" pitchFamily="34" charset="0"/>
                      <a:cs typeface="Calibri" panose="020F0502020204030204" pitchFamily="34" charset="0"/>
                    </a:rPr>
                    <a:t>Asia</a:t>
                  </a:r>
                </a:p>
              </p:txBody>
            </p:sp>
          </p:grpSp>
          <p:sp>
            <p:nvSpPr>
              <p:cNvPr id="27" name="TextBox 26">
                <a:extLst>
                  <a:ext uri="{FF2B5EF4-FFF2-40B4-BE49-F238E27FC236}">
                    <a16:creationId xmlns:a16="http://schemas.microsoft.com/office/drawing/2014/main" id="{0C9FFFE9-709C-62AD-5F63-33FC2F752385}"/>
                  </a:ext>
                </a:extLst>
              </p:cNvPr>
              <p:cNvSpPr txBox="1"/>
              <p:nvPr/>
            </p:nvSpPr>
            <p:spPr>
              <a:xfrm>
                <a:off x="9218866" y="2682312"/>
                <a:ext cx="1504552" cy="400110"/>
              </a:xfrm>
              <a:prstGeom prst="rect">
                <a:avLst/>
              </a:prstGeom>
              <a:solidFill>
                <a:schemeClr val="bg1"/>
              </a:solidFill>
            </p:spPr>
            <p:txBody>
              <a:bodyPr wrap="square">
                <a:spAutoFit/>
              </a:bodyPr>
              <a:lstStyle/>
              <a:p>
                <a:pPr algn="ctr"/>
                <a:r>
                  <a:rPr lang="en-US" sz="2000" b="1" dirty="0" err="1">
                    <a:latin typeface="Arial" panose="020B0604020202020204" pitchFamily="34" charset="0"/>
                    <a:cs typeface="Arial" panose="020B0604020202020204" pitchFamily="34" charset="0"/>
                  </a:rPr>
                  <a:t>S</a:t>
                </a:r>
                <a:r>
                  <a:rPr lang="en-US" sz="2000" b="1" baseline="-25000" dirty="0" err="1">
                    <a:latin typeface="Arial" panose="020B0604020202020204" pitchFamily="34" charset="0"/>
                    <a:cs typeface="Arial" panose="020B0604020202020204" pitchFamily="34" charset="0"/>
                  </a:rPr>
                  <a:t>NOx</a:t>
                </a:r>
                <a:r>
                  <a:rPr lang="en-US" sz="2000" b="1" dirty="0">
                    <a:latin typeface="Arial" panose="020B0604020202020204" pitchFamily="34" charset="0"/>
                    <a:cs typeface="Arial" panose="020B0604020202020204" pitchFamily="34" charset="0"/>
                  </a:rPr>
                  <a:t>/ S</a:t>
                </a:r>
                <a:r>
                  <a:rPr lang="en-US" sz="2000" b="1" baseline="-25000" dirty="0">
                    <a:latin typeface="Arial" panose="020B0604020202020204" pitchFamily="34" charset="0"/>
                    <a:cs typeface="Arial" panose="020B0604020202020204" pitchFamily="34" charset="0"/>
                  </a:rPr>
                  <a:t>NH3</a:t>
                </a:r>
                <a:r>
                  <a:rPr lang="en-US" sz="2000" b="1" dirty="0">
                    <a:latin typeface="Arial" panose="020B0604020202020204" pitchFamily="34" charset="0"/>
                    <a:cs typeface="Arial" panose="020B0604020202020204" pitchFamily="34" charset="0"/>
                  </a:rPr>
                  <a:t> </a:t>
                </a:r>
                <a:endParaRPr lang="en-US" sz="2000" dirty="0"/>
              </a:p>
            </p:txBody>
          </p:sp>
        </p:grpSp>
        <p:cxnSp>
          <p:nvCxnSpPr>
            <p:cNvPr id="29" name="Straight Arrow Connector 28">
              <a:extLst>
                <a:ext uri="{FF2B5EF4-FFF2-40B4-BE49-F238E27FC236}">
                  <a16:creationId xmlns:a16="http://schemas.microsoft.com/office/drawing/2014/main" id="{F7B1117E-A70B-0AC0-F4B8-A7012F2F86D9}"/>
                </a:ext>
              </a:extLst>
            </p:cNvPr>
            <p:cNvCxnSpPr>
              <a:cxnSpLocks/>
            </p:cNvCxnSpPr>
            <p:nvPr/>
          </p:nvCxnSpPr>
          <p:spPr>
            <a:xfrm flipV="1">
              <a:off x="9136636" y="2450524"/>
              <a:ext cx="846159" cy="7688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5CF8B7-4ACF-C17E-9298-DF6C1B5CF7D3}"/>
                </a:ext>
              </a:extLst>
            </p:cNvPr>
            <p:cNvSpPr txBox="1"/>
            <p:nvPr/>
          </p:nvSpPr>
          <p:spPr>
            <a:xfrm>
              <a:off x="9982795" y="2128897"/>
              <a:ext cx="1336716" cy="400110"/>
            </a:xfrm>
            <a:prstGeom prst="rect">
              <a:avLst/>
            </a:prstGeom>
            <a:noFill/>
          </p:spPr>
          <p:txBody>
            <a:bodyPr wrap="square">
              <a:spAutoFit/>
            </a:bodyPr>
            <a:lstStyle/>
            <a:p>
              <a:pPr algn="ctr">
                <a:spcBef>
                  <a:spcPts val="600"/>
                </a:spcBef>
                <a:spcAft>
                  <a:spcPts val="600"/>
                </a:spcAft>
              </a:pPr>
              <a:r>
                <a:rPr lang="en-US" sz="2000" b="1" dirty="0">
                  <a:latin typeface="Calibri" panose="020F0502020204030204" pitchFamily="34" charset="0"/>
                  <a:cs typeface="Calibri" panose="020F0502020204030204" pitchFamily="34" charset="0"/>
                </a:rPr>
                <a:t>threshold</a:t>
              </a:r>
              <a:endParaRPr kumimoji="0" lang="en-US" sz="2000" b="1" i="0" u="none" strike="noStrike" kern="1200" cap="none" spc="0" normalizeH="0" baseline="-25000" noProof="0" dirty="0">
                <a:ln>
                  <a:noFill/>
                </a:ln>
                <a:effectLst/>
                <a:uLnTx/>
                <a:uFillTx/>
                <a:latin typeface="Calibri" panose="020F0502020204030204" pitchFamily="34" charset="0"/>
                <a:cs typeface="Calibri" panose="020F0502020204030204" pitchFamily="34" charset="0"/>
              </a:endParaRPr>
            </a:p>
          </p:txBody>
        </p:sp>
      </p:grpSp>
      <p:sp>
        <p:nvSpPr>
          <p:cNvPr id="32" name="TextBox 31">
            <a:extLst>
              <a:ext uri="{FF2B5EF4-FFF2-40B4-BE49-F238E27FC236}">
                <a16:creationId xmlns:a16="http://schemas.microsoft.com/office/drawing/2014/main" id="{3C83FCC0-B1CB-EB31-BBD8-820E53F1050A}"/>
              </a:ext>
            </a:extLst>
          </p:cNvPr>
          <p:cNvSpPr txBox="1"/>
          <p:nvPr/>
        </p:nvSpPr>
        <p:spPr>
          <a:xfrm>
            <a:off x="383670" y="884583"/>
            <a:ext cx="9946874" cy="707886"/>
          </a:xfrm>
          <a:prstGeom prst="rect">
            <a:avLst/>
          </a:prstGeom>
          <a:noFill/>
        </p:spPr>
        <p:txBody>
          <a:bodyPr wrap="square">
            <a:spAutoFit/>
          </a:bodyPr>
          <a:lstStyle/>
          <a:p>
            <a:pPr marL="285750" indent="-285750">
              <a:buFont typeface="Arial" panose="020B0604020202020204" pitchFamily="34" charset="0"/>
              <a:buChar char="•"/>
            </a:pPr>
            <a:r>
              <a:rPr kumimoji="1" lang="en-US" altLang="zh-CN" sz="2000" b="1" dirty="0">
                <a:latin typeface="Arial" panose="020B0604020202020204" pitchFamily="34" charset="0"/>
                <a:cs typeface="Arial" panose="020B0604020202020204" pitchFamily="34" charset="0"/>
              </a:rPr>
              <a:t>We need to bring in HCHO/NO</a:t>
            </a:r>
            <a:r>
              <a:rPr kumimoji="1" lang="en-US" altLang="zh-CN" sz="2000" b="1" baseline="-25000" dirty="0">
                <a:latin typeface="Arial" panose="020B0604020202020204" pitchFamily="34" charset="0"/>
                <a:cs typeface="Arial" panose="020B0604020202020204" pitchFamily="34" charset="0"/>
              </a:rPr>
              <a:t>2</a:t>
            </a:r>
            <a:r>
              <a:rPr kumimoji="1" lang="en-US" altLang="zh-CN" sz="2000" b="1" dirty="0">
                <a:latin typeface="Arial" panose="020B0604020202020204" pitchFamily="34" charset="0"/>
                <a:cs typeface="Arial" panose="020B0604020202020204" pitchFamily="34" charset="0"/>
              </a:rPr>
              <a:t> ratio to account for the oxidant limitations of NO</a:t>
            </a:r>
            <a:r>
              <a:rPr kumimoji="1" lang="en-US" altLang="zh-CN" sz="2000" b="1" baseline="-25000" dirty="0">
                <a:latin typeface="Arial" panose="020B0604020202020204" pitchFamily="34" charset="0"/>
                <a:cs typeface="Arial" panose="020B0604020202020204" pitchFamily="34" charset="0"/>
              </a:rPr>
              <a:t>x</a:t>
            </a:r>
            <a:r>
              <a:rPr kumimoji="1" lang="en-US" altLang="zh-CN" sz="2000" b="1" dirty="0">
                <a:latin typeface="Arial" panose="020B0604020202020204" pitchFamily="34" charset="0"/>
                <a:cs typeface="Arial" panose="020B0604020202020204" pitchFamily="34" charset="0"/>
              </a:rPr>
              <a:t> -&gt; HNO</a:t>
            </a:r>
            <a:r>
              <a:rPr kumimoji="1" lang="en-US" altLang="zh-CN" sz="2000" b="1" baseline="-25000" dirty="0">
                <a:latin typeface="Arial" panose="020B0604020202020204" pitchFamily="34" charset="0"/>
                <a:cs typeface="Arial" panose="020B0604020202020204" pitchFamily="34" charset="0"/>
              </a:rPr>
              <a:t>3</a:t>
            </a:r>
            <a:r>
              <a:rPr kumimoji="1" lang="en-US" altLang="zh-CN" sz="2000" b="1" dirty="0">
                <a:latin typeface="Arial" panose="020B0604020202020204" pitchFamily="34" charset="0"/>
                <a:cs typeface="Arial" panose="020B0604020202020204" pitchFamily="34" charset="0"/>
              </a:rPr>
              <a:t> in VOC-limited regimes  </a:t>
            </a:r>
            <a:endParaRPr lang="en-US" sz="2000" dirty="0"/>
          </a:p>
        </p:txBody>
      </p:sp>
      <p:sp>
        <p:nvSpPr>
          <p:cNvPr id="21" name="TextBox 20">
            <a:extLst>
              <a:ext uri="{FF2B5EF4-FFF2-40B4-BE49-F238E27FC236}">
                <a16:creationId xmlns:a16="http://schemas.microsoft.com/office/drawing/2014/main" id="{51678A79-013E-F524-AD4D-F9C486853FA3}"/>
              </a:ext>
            </a:extLst>
          </p:cNvPr>
          <p:cNvSpPr txBox="1"/>
          <p:nvPr/>
        </p:nvSpPr>
        <p:spPr>
          <a:xfrm>
            <a:off x="4982986" y="5918925"/>
            <a:ext cx="1556751" cy="338554"/>
          </a:xfrm>
          <a:prstGeom prst="rect">
            <a:avLst/>
          </a:prstGeom>
          <a:noFill/>
        </p:spPr>
        <p:txBody>
          <a:bodyPr wrap="square">
            <a:spAutoFit/>
          </a:bodyPr>
          <a:lstStyle/>
          <a:p>
            <a:r>
              <a:rPr lang="en-US" sz="1600" b="1" i="1" dirty="0">
                <a:latin typeface="Arial" panose="020B0604020202020204" pitchFamily="34" charset="0"/>
                <a:cs typeface="Arial" panose="020B0604020202020204" pitchFamily="34" charset="0"/>
              </a:rPr>
              <a:t>Winter 2017</a:t>
            </a:r>
            <a:endParaRPr lang="en-US" sz="1600" b="1" i="1" dirty="0"/>
          </a:p>
        </p:txBody>
      </p:sp>
    </p:spTree>
    <p:extLst>
      <p:ext uri="{BB962C8B-B14F-4D97-AF65-F5344CB8AC3E}">
        <p14:creationId xmlns:p14="http://schemas.microsoft.com/office/powerpoint/2010/main" val="320006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3B70D8-695E-5652-3A20-FFDCB6DE7D3C}"/>
              </a:ext>
            </a:extLst>
          </p:cNvPr>
          <p:cNvPicPr>
            <a:picLocks noChangeAspect="1"/>
          </p:cNvPicPr>
          <p:nvPr/>
        </p:nvPicPr>
        <p:blipFill>
          <a:blip r:embed="rId2"/>
          <a:stretch>
            <a:fillRect/>
          </a:stretch>
        </p:blipFill>
        <p:spPr>
          <a:xfrm>
            <a:off x="1575412" y="3655936"/>
            <a:ext cx="10517743" cy="2432518"/>
          </a:xfrm>
          <a:prstGeom prst="rect">
            <a:avLst/>
          </a:prstGeom>
        </p:spPr>
      </p:pic>
      <p:sp>
        <p:nvSpPr>
          <p:cNvPr id="2" name="Rectangle 1">
            <a:extLst>
              <a:ext uri="{FF2B5EF4-FFF2-40B4-BE49-F238E27FC236}">
                <a16:creationId xmlns:a16="http://schemas.microsoft.com/office/drawing/2014/main" id="{A6D1446B-2A9E-A852-9836-E7F207275065}"/>
              </a:ext>
            </a:extLst>
          </p:cNvPr>
          <p:cNvSpPr/>
          <p:nvPr/>
        </p:nvSpPr>
        <p:spPr>
          <a:xfrm>
            <a:off x="0" y="-1700"/>
            <a:ext cx="12192001" cy="630936"/>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b="1" dirty="0">
                <a:solidFill>
                  <a:schemeClr val="bg1"/>
                </a:solidFill>
                <a:latin typeface="Arial" panose="020B0604020202020204" pitchFamily="34" charset="0"/>
                <a:cs typeface="Arial" panose="020B0604020202020204" pitchFamily="34" charset="0"/>
              </a:rPr>
              <a:t>   Real world application to IASI NH</a:t>
            </a:r>
            <a:r>
              <a:rPr kumimoji="1" lang="en-US" altLang="zh-CN" sz="2400" b="1" baseline="-25000" dirty="0">
                <a:solidFill>
                  <a:schemeClr val="bg1"/>
                </a:solidFill>
                <a:latin typeface="Arial" panose="020B0604020202020204" pitchFamily="34" charset="0"/>
                <a:cs typeface="Arial" panose="020B0604020202020204" pitchFamily="34" charset="0"/>
              </a:rPr>
              <a:t>3</a:t>
            </a:r>
            <a:r>
              <a:rPr kumimoji="1" lang="en-US" altLang="zh-CN" sz="2400" b="1" dirty="0">
                <a:solidFill>
                  <a:schemeClr val="bg1"/>
                </a:solidFill>
                <a:latin typeface="Arial" panose="020B0604020202020204" pitchFamily="34" charset="0"/>
                <a:cs typeface="Arial" panose="020B0604020202020204" pitchFamily="34" charset="0"/>
              </a:rPr>
              <a:t>, OMI NO</a:t>
            </a:r>
            <a:r>
              <a:rPr kumimoji="1" lang="en-US" altLang="zh-CN" sz="2400" b="1" baseline="-25000" dirty="0">
                <a:solidFill>
                  <a:schemeClr val="bg1"/>
                </a:solidFill>
                <a:latin typeface="Arial" panose="020B0604020202020204" pitchFamily="34" charset="0"/>
                <a:cs typeface="Arial" panose="020B0604020202020204" pitchFamily="34" charset="0"/>
              </a:rPr>
              <a:t>2</a:t>
            </a:r>
            <a:r>
              <a:rPr kumimoji="1" lang="en-US" altLang="zh-CN" sz="2400" b="1" dirty="0">
                <a:solidFill>
                  <a:schemeClr val="bg1"/>
                </a:solidFill>
                <a:latin typeface="Arial" panose="020B0604020202020204" pitchFamily="34" charset="0"/>
                <a:cs typeface="Arial" panose="020B0604020202020204" pitchFamily="34" charset="0"/>
              </a:rPr>
              <a:t>, and OMI HCHO in winter 2017</a:t>
            </a:r>
          </a:p>
        </p:txBody>
      </p:sp>
      <p:pic>
        <p:nvPicPr>
          <p:cNvPr id="3" name="Picture 2">
            <a:extLst>
              <a:ext uri="{FF2B5EF4-FFF2-40B4-BE49-F238E27FC236}">
                <a16:creationId xmlns:a16="http://schemas.microsoft.com/office/drawing/2014/main" id="{DCAA15C6-3C11-637E-36D6-6A9737720329}"/>
              </a:ext>
            </a:extLst>
          </p:cNvPr>
          <p:cNvPicPr>
            <a:picLocks noChangeAspect="1"/>
          </p:cNvPicPr>
          <p:nvPr/>
        </p:nvPicPr>
        <p:blipFill>
          <a:blip r:embed="rId3"/>
          <a:stretch>
            <a:fillRect/>
          </a:stretch>
        </p:blipFill>
        <p:spPr>
          <a:xfrm>
            <a:off x="1575412" y="1577711"/>
            <a:ext cx="10517742" cy="2432517"/>
          </a:xfrm>
          <a:prstGeom prst="rect">
            <a:avLst/>
          </a:prstGeom>
        </p:spPr>
      </p:pic>
      <p:sp>
        <p:nvSpPr>
          <p:cNvPr id="24" name="TextBox 23">
            <a:extLst>
              <a:ext uri="{FF2B5EF4-FFF2-40B4-BE49-F238E27FC236}">
                <a16:creationId xmlns:a16="http://schemas.microsoft.com/office/drawing/2014/main" id="{0D8D3E69-88A7-9888-FB54-E0F77B8C9D48}"/>
              </a:ext>
            </a:extLst>
          </p:cNvPr>
          <p:cNvSpPr txBox="1"/>
          <p:nvPr/>
        </p:nvSpPr>
        <p:spPr>
          <a:xfrm>
            <a:off x="44068" y="2558990"/>
            <a:ext cx="1645754" cy="369332"/>
          </a:xfrm>
          <a:prstGeom prst="rect">
            <a:avLst/>
          </a:prstGeom>
          <a:solidFill>
            <a:schemeClr val="bg1"/>
          </a:solidFill>
        </p:spPr>
        <p:txBody>
          <a:bodyPr wrap="square">
            <a:spAutoFit/>
          </a:bodyPr>
          <a:lstStyle/>
          <a:p>
            <a:pPr algn="ctr"/>
            <a:r>
              <a:rPr lang="el-GR" b="1" dirty="0">
                <a:latin typeface="Arial" panose="020B0604020202020204" pitchFamily="34" charset="0"/>
                <a:cs typeface="Arial" panose="020B0604020202020204" pitchFamily="34" charset="0"/>
              </a:rPr>
              <a:t>Ω</a:t>
            </a:r>
            <a:r>
              <a:rPr lang="en-US" b="1" baseline="-25000" dirty="0">
                <a:latin typeface="Arial" panose="020B0604020202020204" pitchFamily="34" charset="0"/>
                <a:cs typeface="Arial" panose="020B0604020202020204" pitchFamily="34" charset="0"/>
              </a:rPr>
              <a:t>NH3</a:t>
            </a:r>
            <a:r>
              <a:rPr lang="en-US"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Ω</a:t>
            </a:r>
            <a:r>
              <a:rPr lang="en-US" b="1" baseline="-25000" dirty="0">
                <a:latin typeface="Arial" panose="020B0604020202020204" pitchFamily="34" charset="0"/>
                <a:cs typeface="Arial" panose="020B0604020202020204" pitchFamily="34" charset="0"/>
              </a:rPr>
              <a:t>NO2</a:t>
            </a:r>
            <a:r>
              <a:rPr lang="en-US" b="1" dirty="0">
                <a:latin typeface="Arial" panose="020B0604020202020204" pitchFamily="34" charset="0"/>
                <a:cs typeface="Arial" panose="020B0604020202020204" pitchFamily="34" charset="0"/>
              </a:rPr>
              <a:t> </a:t>
            </a:r>
            <a:endParaRPr lang="en-US" dirty="0"/>
          </a:p>
        </p:txBody>
      </p:sp>
      <p:sp>
        <p:nvSpPr>
          <p:cNvPr id="25" name="TextBox 24">
            <a:extLst>
              <a:ext uri="{FF2B5EF4-FFF2-40B4-BE49-F238E27FC236}">
                <a16:creationId xmlns:a16="http://schemas.microsoft.com/office/drawing/2014/main" id="{4D0D4B22-245E-5582-36AA-E02777041256}"/>
              </a:ext>
            </a:extLst>
          </p:cNvPr>
          <p:cNvSpPr txBox="1"/>
          <p:nvPr/>
        </p:nvSpPr>
        <p:spPr>
          <a:xfrm>
            <a:off x="2489874" y="1577711"/>
            <a:ext cx="1387837" cy="400110"/>
          </a:xfrm>
          <a:prstGeom prst="rect">
            <a:avLst/>
          </a:prstGeom>
          <a:solidFill>
            <a:schemeClr val="bg1"/>
          </a:solidFill>
        </p:spPr>
        <p:txBody>
          <a:bodyPr wrap="square">
            <a:spAutoFit/>
          </a:bodyPr>
          <a:lstStyle/>
          <a:p>
            <a:pPr algn="ctr">
              <a:spcBef>
                <a:spcPts val="600"/>
              </a:spcBef>
              <a:spcAft>
                <a:spcPts val="600"/>
              </a:spcAft>
            </a:pPr>
            <a:r>
              <a:rPr kumimoji="0" lang="en-US" sz="2000" b="1" i="0" u="none" strike="noStrike" kern="1200" cap="none" spc="0" normalizeH="0" noProof="0" dirty="0">
                <a:ln>
                  <a:noFill/>
                </a:ln>
                <a:effectLst/>
                <a:uLnTx/>
                <a:uFillTx/>
                <a:latin typeface="Calibri" panose="020F0502020204030204" pitchFamily="34" charset="0"/>
                <a:cs typeface="Calibri" panose="020F0502020204030204" pitchFamily="34" charset="0"/>
              </a:rPr>
              <a:t>Asia</a:t>
            </a:r>
          </a:p>
        </p:txBody>
      </p:sp>
      <p:sp>
        <p:nvSpPr>
          <p:cNvPr id="26" name="TextBox 25">
            <a:extLst>
              <a:ext uri="{FF2B5EF4-FFF2-40B4-BE49-F238E27FC236}">
                <a16:creationId xmlns:a16="http://schemas.microsoft.com/office/drawing/2014/main" id="{0FBB2AAE-6F84-2C78-C925-B553AB59A99E}"/>
              </a:ext>
            </a:extLst>
          </p:cNvPr>
          <p:cNvSpPr txBox="1"/>
          <p:nvPr/>
        </p:nvSpPr>
        <p:spPr>
          <a:xfrm>
            <a:off x="5220221" y="1577711"/>
            <a:ext cx="1387837" cy="400110"/>
          </a:xfrm>
          <a:prstGeom prst="rect">
            <a:avLst/>
          </a:prstGeom>
          <a:solidFill>
            <a:schemeClr val="bg1"/>
          </a:solidFill>
        </p:spPr>
        <p:txBody>
          <a:bodyPr wrap="square">
            <a:spAutoFit/>
          </a:bodyPr>
          <a:lstStyle/>
          <a:p>
            <a:pPr algn="ctr">
              <a:spcBef>
                <a:spcPts val="600"/>
              </a:spcBef>
              <a:spcAft>
                <a:spcPts val="600"/>
              </a:spcAft>
            </a:pPr>
            <a:r>
              <a:rPr kumimoji="0" lang="en-US" sz="2000" b="1" i="0" u="none" strike="noStrike" kern="1200" cap="none" spc="0" normalizeH="0" noProof="0" dirty="0">
                <a:ln>
                  <a:noFill/>
                </a:ln>
                <a:effectLst/>
                <a:uLnTx/>
                <a:uFillTx/>
                <a:latin typeface="Calibri" panose="020F0502020204030204" pitchFamily="34" charset="0"/>
                <a:cs typeface="Calibri" panose="020F0502020204030204" pitchFamily="34" charset="0"/>
              </a:rPr>
              <a:t>Europe</a:t>
            </a:r>
          </a:p>
        </p:txBody>
      </p:sp>
      <p:sp>
        <p:nvSpPr>
          <p:cNvPr id="27" name="TextBox 26">
            <a:extLst>
              <a:ext uri="{FF2B5EF4-FFF2-40B4-BE49-F238E27FC236}">
                <a16:creationId xmlns:a16="http://schemas.microsoft.com/office/drawing/2014/main" id="{45373D01-A96E-D864-0057-03BC64801859}"/>
              </a:ext>
            </a:extLst>
          </p:cNvPr>
          <p:cNvSpPr txBox="1"/>
          <p:nvPr/>
        </p:nvSpPr>
        <p:spPr>
          <a:xfrm>
            <a:off x="8656687" y="1577711"/>
            <a:ext cx="1387837" cy="400110"/>
          </a:xfrm>
          <a:prstGeom prst="rect">
            <a:avLst/>
          </a:prstGeom>
          <a:solidFill>
            <a:schemeClr val="bg1"/>
          </a:solidFill>
        </p:spPr>
        <p:txBody>
          <a:bodyPr wrap="square">
            <a:spAutoFit/>
          </a:bodyPr>
          <a:lstStyle/>
          <a:p>
            <a:pPr algn="ctr">
              <a:spcBef>
                <a:spcPts val="600"/>
              </a:spcBef>
              <a:spcAft>
                <a:spcPts val="600"/>
              </a:spcAft>
            </a:pPr>
            <a:r>
              <a:rPr kumimoji="0" lang="en-US" sz="2000" b="1" i="0" u="none" strike="noStrike" kern="1200" cap="none" spc="0" normalizeH="0" noProof="0" dirty="0">
                <a:ln>
                  <a:noFill/>
                </a:ln>
                <a:effectLst/>
                <a:uLnTx/>
                <a:uFillTx/>
                <a:latin typeface="Calibri" panose="020F0502020204030204" pitchFamily="34" charset="0"/>
                <a:cs typeface="Calibri" panose="020F0502020204030204" pitchFamily="34" charset="0"/>
              </a:rPr>
              <a:t>US</a:t>
            </a:r>
          </a:p>
        </p:txBody>
      </p:sp>
      <p:sp>
        <p:nvSpPr>
          <p:cNvPr id="28" name="TextBox 27">
            <a:extLst>
              <a:ext uri="{FF2B5EF4-FFF2-40B4-BE49-F238E27FC236}">
                <a16:creationId xmlns:a16="http://schemas.microsoft.com/office/drawing/2014/main" id="{2936AADF-8821-0E15-29D0-C86AD2A9C4A9}"/>
              </a:ext>
            </a:extLst>
          </p:cNvPr>
          <p:cNvSpPr txBox="1"/>
          <p:nvPr/>
        </p:nvSpPr>
        <p:spPr>
          <a:xfrm>
            <a:off x="44069" y="4529515"/>
            <a:ext cx="1645754" cy="400110"/>
          </a:xfrm>
          <a:prstGeom prst="rect">
            <a:avLst/>
          </a:prstGeom>
          <a:solidFill>
            <a:schemeClr val="bg1"/>
          </a:solidFill>
        </p:spPr>
        <p:txBody>
          <a:bodyPr wrap="square">
            <a:spAutoFit/>
          </a:bodyPr>
          <a:lstStyle/>
          <a:p>
            <a:pPr algn="ctr"/>
            <a:r>
              <a:rPr lang="el-GR" sz="2000" b="1" dirty="0">
                <a:latin typeface="Arial" panose="020B0604020202020204" pitchFamily="34" charset="0"/>
                <a:cs typeface="Arial" panose="020B0604020202020204" pitchFamily="34" charset="0"/>
              </a:rPr>
              <a:t>Ω</a:t>
            </a:r>
            <a:r>
              <a:rPr lang="en-US" sz="2000" b="1" baseline="-25000" dirty="0">
                <a:latin typeface="Arial" panose="020B0604020202020204" pitchFamily="34" charset="0"/>
                <a:cs typeface="Arial" panose="020B0604020202020204" pitchFamily="34" charset="0"/>
              </a:rPr>
              <a:t>HCHO</a:t>
            </a:r>
            <a:r>
              <a:rPr lang="en-US"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Ω</a:t>
            </a:r>
            <a:r>
              <a:rPr lang="en-US" sz="2000" b="1" baseline="-25000" dirty="0">
                <a:latin typeface="Arial" panose="020B0604020202020204" pitchFamily="34" charset="0"/>
                <a:cs typeface="Arial" panose="020B0604020202020204" pitchFamily="34" charset="0"/>
              </a:rPr>
              <a:t>NO2</a:t>
            </a:r>
            <a:r>
              <a:rPr lang="en-US" sz="2000" b="1" dirty="0">
                <a:latin typeface="Arial" panose="020B0604020202020204" pitchFamily="34" charset="0"/>
                <a:cs typeface="Arial" panose="020B0604020202020204" pitchFamily="34" charset="0"/>
              </a:rPr>
              <a:t> </a:t>
            </a:r>
            <a:endParaRPr lang="en-US" sz="2000" dirty="0"/>
          </a:p>
        </p:txBody>
      </p:sp>
      <p:sp>
        <p:nvSpPr>
          <p:cNvPr id="31" name="TextBox 30">
            <a:extLst>
              <a:ext uri="{FF2B5EF4-FFF2-40B4-BE49-F238E27FC236}">
                <a16:creationId xmlns:a16="http://schemas.microsoft.com/office/drawing/2014/main" id="{6CC2375C-8D21-2D50-B90E-48CDD428985D}"/>
              </a:ext>
            </a:extLst>
          </p:cNvPr>
          <p:cNvSpPr txBox="1"/>
          <p:nvPr/>
        </p:nvSpPr>
        <p:spPr>
          <a:xfrm>
            <a:off x="484931" y="881385"/>
            <a:ext cx="5056553" cy="430887"/>
          </a:xfrm>
          <a:prstGeom prst="rect">
            <a:avLst/>
          </a:prstGeom>
          <a:solidFill>
            <a:schemeClr val="bg2"/>
          </a:solidFill>
        </p:spPr>
        <p:txBody>
          <a:bodyPr wrap="square">
            <a:spAutoFit/>
          </a:bodyPr>
          <a:lstStyle/>
          <a:p>
            <a:r>
              <a:rPr lang="en-US" sz="2200" b="1" dirty="0">
                <a:latin typeface="Arial" panose="020B0604020202020204" pitchFamily="34" charset="0"/>
                <a:cs typeface="Arial" panose="020B0604020202020204" pitchFamily="34" charset="0"/>
              </a:rPr>
              <a:t>Preliminary results – column ratios:</a:t>
            </a:r>
            <a:endParaRPr lang="en-US" sz="2200" dirty="0"/>
          </a:p>
        </p:txBody>
      </p:sp>
    </p:spTree>
    <p:extLst>
      <p:ext uri="{BB962C8B-B14F-4D97-AF65-F5344CB8AC3E}">
        <p14:creationId xmlns:p14="http://schemas.microsoft.com/office/powerpoint/2010/main" val="408589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9E055B7-7C63-3043-96DC-53A531BCE716}"/>
              </a:ext>
            </a:extLst>
          </p:cNvPr>
          <p:cNvPicPr>
            <a:picLocks noChangeAspect="1"/>
          </p:cNvPicPr>
          <p:nvPr/>
        </p:nvPicPr>
        <p:blipFill>
          <a:blip r:embed="rId2"/>
          <a:stretch>
            <a:fillRect/>
          </a:stretch>
        </p:blipFill>
        <p:spPr>
          <a:xfrm>
            <a:off x="0" y="2740741"/>
            <a:ext cx="12192000" cy="2664225"/>
          </a:xfrm>
          <a:prstGeom prst="rect">
            <a:avLst/>
          </a:prstGeom>
        </p:spPr>
      </p:pic>
      <p:sp>
        <p:nvSpPr>
          <p:cNvPr id="2" name="Rectangle 1">
            <a:extLst>
              <a:ext uri="{FF2B5EF4-FFF2-40B4-BE49-F238E27FC236}">
                <a16:creationId xmlns:a16="http://schemas.microsoft.com/office/drawing/2014/main" id="{A6D1446B-2A9E-A852-9836-E7F207275065}"/>
              </a:ext>
            </a:extLst>
          </p:cNvPr>
          <p:cNvSpPr/>
          <p:nvPr/>
        </p:nvSpPr>
        <p:spPr>
          <a:xfrm>
            <a:off x="0" y="-1700"/>
            <a:ext cx="12192001" cy="630936"/>
          </a:xfrm>
          <a:prstGeom prst="rect">
            <a:avLst/>
          </a:prstGeom>
          <a:solidFill>
            <a:srgbClr val="286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400" b="1" dirty="0">
                <a:solidFill>
                  <a:schemeClr val="bg1"/>
                </a:solidFill>
                <a:latin typeface="Arial" panose="020B0604020202020204" pitchFamily="34" charset="0"/>
                <a:cs typeface="Arial" panose="020B0604020202020204" pitchFamily="34" charset="0"/>
              </a:rPr>
              <a:t>   Real world application to IASI NH</a:t>
            </a:r>
            <a:r>
              <a:rPr kumimoji="1" lang="en-US" altLang="zh-CN" sz="2400" b="1" baseline="-25000" dirty="0">
                <a:solidFill>
                  <a:schemeClr val="bg1"/>
                </a:solidFill>
                <a:latin typeface="Arial" panose="020B0604020202020204" pitchFamily="34" charset="0"/>
                <a:cs typeface="Arial" panose="020B0604020202020204" pitchFamily="34" charset="0"/>
              </a:rPr>
              <a:t>3</a:t>
            </a:r>
            <a:r>
              <a:rPr kumimoji="1" lang="en-US" altLang="zh-CN" sz="2400" b="1" dirty="0">
                <a:solidFill>
                  <a:schemeClr val="bg1"/>
                </a:solidFill>
                <a:latin typeface="Arial" panose="020B0604020202020204" pitchFamily="34" charset="0"/>
                <a:cs typeface="Arial" panose="020B0604020202020204" pitchFamily="34" charset="0"/>
              </a:rPr>
              <a:t>, OMI NO</a:t>
            </a:r>
            <a:r>
              <a:rPr kumimoji="1" lang="en-US" altLang="zh-CN" sz="2400" b="1" baseline="-25000" dirty="0">
                <a:solidFill>
                  <a:schemeClr val="bg1"/>
                </a:solidFill>
                <a:latin typeface="Arial" panose="020B0604020202020204" pitchFamily="34" charset="0"/>
                <a:cs typeface="Arial" panose="020B0604020202020204" pitchFamily="34" charset="0"/>
              </a:rPr>
              <a:t>2</a:t>
            </a:r>
            <a:r>
              <a:rPr kumimoji="1" lang="en-US" altLang="zh-CN" sz="2400" b="1" dirty="0">
                <a:solidFill>
                  <a:schemeClr val="bg1"/>
                </a:solidFill>
                <a:latin typeface="Arial" panose="020B0604020202020204" pitchFamily="34" charset="0"/>
                <a:cs typeface="Arial" panose="020B0604020202020204" pitchFamily="34" charset="0"/>
              </a:rPr>
              <a:t>, and OMI HCHO in winter 2017</a:t>
            </a:r>
          </a:p>
        </p:txBody>
      </p:sp>
      <p:sp>
        <p:nvSpPr>
          <p:cNvPr id="4" name="TextBox 3">
            <a:extLst>
              <a:ext uri="{FF2B5EF4-FFF2-40B4-BE49-F238E27FC236}">
                <a16:creationId xmlns:a16="http://schemas.microsoft.com/office/drawing/2014/main" id="{1658831F-6870-D2D4-9C42-A2F15D8252F6}"/>
              </a:ext>
            </a:extLst>
          </p:cNvPr>
          <p:cNvSpPr txBox="1"/>
          <p:nvPr/>
        </p:nvSpPr>
        <p:spPr>
          <a:xfrm>
            <a:off x="940881" y="2783604"/>
            <a:ext cx="1583597" cy="400110"/>
          </a:xfrm>
          <a:prstGeom prst="rect">
            <a:avLst/>
          </a:prstGeom>
          <a:solidFill>
            <a:schemeClr val="bg1"/>
          </a:solidFill>
        </p:spPr>
        <p:txBody>
          <a:bodyPr wrap="square">
            <a:spAutoFit/>
          </a:bodyPr>
          <a:lstStyle/>
          <a:p>
            <a:pPr algn="ctr">
              <a:spcBef>
                <a:spcPts val="600"/>
              </a:spcBef>
              <a:spcAft>
                <a:spcPts val="600"/>
              </a:spcAft>
            </a:pPr>
            <a:r>
              <a:rPr lang="en-US" sz="2000" b="1" dirty="0">
                <a:latin typeface="Calibri" panose="020F0502020204030204" pitchFamily="34" charset="0"/>
                <a:cs typeface="Calibri" panose="020F0502020204030204" pitchFamily="34" charset="0"/>
              </a:rPr>
              <a:t>China</a:t>
            </a:r>
            <a:endParaRPr kumimoji="0" lang="en-US" sz="2000" b="1"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24C352B-3F10-82A2-0BB9-5FD80105A0AD}"/>
              </a:ext>
            </a:extLst>
          </p:cNvPr>
          <p:cNvSpPr txBox="1"/>
          <p:nvPr/>
        </p:nvSpPr>
        <p:spPr>
          <a:xfrm>
            <a:off x="3993016" y="2782852"/>
            <a:ext cx="1583597" cy="400110"/>
          </a:xfrm>
          <a:prstGeom prst="rect">
            <a:avLst/>
          </a:prstGeom>
          <a:solidFill>
            <a:schemeClr val="bg1"/>
          </a:solidFill>
        </p:spPr>
        <p:txBody>
          <a:bodyPr wrap="square">
            <a:spAutoFit/>
          </a:bodyPr>
          <a:lstStyle/>
          <a:p>
            <a:pPr algn="ctr">
              <a:spcBef>
                <a:spcPts val="600"/>
              </a:spcBef>
              <a:spcAft>
                <a:spcPts val="600"/>
              </a:spcAft>
            </a:pPr>
            <a:r>
              <a:rPr lang="en-US" sz="2000" b="1" dirty="0">
                <a:latin typeface="Calibri" panose="020F0502020204030204" pitchFamily="34" charset="0"/>
                <a:cs typeface="Calibri" panose="020F0502020204030204" pitchFamily="34" charset="0"/>
              </a:rPr>
              <a:t>Europe</a:t>
            </a:r>
            <a:endParaRPr kumimoji="0" lang="en-US" sz="2000" b="1"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8CD7156-4B8E-38CE-B33A-E4915F82D33D}"/>
              </a:ext>
            </a:extLst>
          </p:cNvPr>
          <p:cNvSpPr txBox="1"/>
          <p:nvPr/>
        </p:nvSpPr>
        <p:spPr>
          <a:xfrm>
            <a:off x="7851472" y="2783604"/>
            <a:ext cx="1583597" cy="400110"/>
          </a:xfrm>
          <a:prstGeom prst="rect">
            <a:avLst/>
          </a:prstGeom>
          <a:solidFill>
            <a:schemeClr val="bg1"/>
          </a:solidFill>
        </p:spPr>
        <p:txBody>
          <a:bodyPr wrap="square">
            <a:spAutoFit/>
          </a:bodyPr>
          <a:lstStyle/>
          <a:p>
            <a:pPr algn="ctr">
              <a:spcBef>
                <a:spcPts val="600"/>
              </a:spcBef>
              <a:spcAft>
                <a:spcPts val="600"/>
              </a:spcAft>
            </a:pPr>
            <a:r>
              <a:rPr lang="en-US" sz="2000" b="1" dirty="0">
                <a:latin typeface="Calibri" panose="020F0502020204030204" pitchFamily="34" charset="0"/>
                <a:cs typeface="Calibri" panose="020F0502020204030204" pitchFamily="34" charset="0"/>
              </a:rPr>
              <a:t>US</a:t>
            </a:r>
            <a:endParaRPr kumimoji="0" lang="en-US" sz="2000" b="1"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6B8E693-6220-97FB-B3D3-7136691AD949}"/>
              </a:ext>
            </a:extLst>
          </p:cNvPr>
          <p:cNvSpPr txBox="1"/>
          <p:nvPr/>
        </p:nvSpPr>
        <p:spPr>
          <a:xfrm>
            <a:off x="10969341" y="3400025"/>
            <a:ext cx="1207546" cy="707886"/>
          </a:xfrm>
          <a:prstGeom prst="rect">
            <a:avLst/>
          </a:prstGeom>
          <a:solidFill>
            <a:schemeClr val="bg1"/>
          </a:solidFill>
        </p:spPr>
        <p:txBody>
          <a:bodyPr wrap="square">
            <a:spAutoFit/>
          </a:bodyPr>
          <a:lstStyle/>
          <a:p>
            <a:pPr algn="ctr">
              <a:spcBef>
                <a:spcPts val="600"/>
              </a:spcBef>
              <a:spcAft>
                <a:spcPts val="600"/>
              </a:spcAft>
            </a:pPr>
            <a:r>
              <a:rPr lang="en-US" sz="2000" b="1" dirty="0">
                <a:latin typeface="Calibri" panose="020F0502020204030204" pitchFamily="34" charset="0"/>
                <a:cs typeface="Calibri" panose="020F0502020204030204" pitchFamily="34" charset="0"/>
              </a:rPr>
              <a:t>NO</a:t>
            </a:r>
            <a:r>
              <a:rPr lang="en-US" sz="2000" b="1" baseline="-25000" dirty="0">
                <a:latin typeface="Calibri" panose="020F0502020204030204" pitchFamily="34" charset="0"/>
                <a:cs typeface="Calibri" panose="020F0502020204030204" pitchFamily="34" charset="0"/>
              </a:rPr>
              <a:t>x</a:t>
            </a:r>
            <a:r>
              <a:rPr lang="en-US" sz="2000" b="1" dirty="0">
                <a:latin typeface="Calibri" panose="020F0502020204030204" pitchFamily="34" charset="0"/>
                <a:cs typeface="Calibri" panose="020F0502020204030204" pitchFamily="34" charset="0"/>
              </a:rPr>
              <a:t>-limited</a:t>
            </a:r>
            <a:endParaRPr kumimoji="0" lang="en-US" sz="2000" b="1"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D56584A-21A3-34DB-C755-CEC5B4596A47}"/>
              </a:ext>
            </a:extLst>
          </p:cNvPr>
          <p:cNvSpPr txBox="1"/>
          <p:nvPr/>
        </p:nvSpPr>
        <p:spPr>
          <a:xfrm>
            <a:off x="10969341" y="4188069"/>
            <a:ext cx="1207546" cy="707886"/>
          </a:xfrm>
          <a:prstGeom prst="rect">
            <a:avLst/>
          </a:prstGeom>
          <a:solidFill>
            <a:schemeClr val="bg1"/>
          </a:solidFill>
        </p:spPr>
        <p:txBody>
          <a:bodyPr wrap="square">
            <a:spAutoFit/>
          </a:bodyPr>
          <a:lstStyle/>
          <a:p>
            <a:pPr algn="ctr">
              <a:spcBef>
                <a:spcPts val="600"/>
              </a:spcBef>
              <a:spcAft>
                <a:spcPts val="600"/>
              </a:spcAft>
            </a:pPr>
            <a:r>
              <a:rPr lang="en-US" sz="2000" b="1" dirty="0">
                <a:latin typeface="Calibri" panose="020F0502020204030204" pitchFamily="34" charset="0"/>
                <a:cs typeface="Calibri" panose="020F0502020204030204" pitchFamily="34" charset="0"/>
              </a:rPr>
              <a:t>NH</a:t>
            </a:r>
            <a:r>
              <a:rPr lang="en-US" sz="2000" b="1" baseline="-25000" dirty="0">
                <a:latin typeface="Calibri" panose="020F0502020204030204" pitchFamily="34" charset="0"/>
                <a:cs typeface="Calibri" panose="020F0502020204030204" pitchFamily="34" charset="0"/>
              </a:rPr>
              <a:t>3</a:t>
            </a:r>
            <a:r>
              <a:rPr lang="en-US" sz="2000" b="1" dirty="0">
                <a:latin typeface="Calibri" panose="020F0502020204030204" pitchFamily="34" charset="0"/>
                <a:cs typeface="Calibri" panose="020F0502020204030204" pitchFamily="34" charset="0"/>
              </a:rPr>
              <a:t>-limited</a:t>
            </a:r>
            <a:endParaRPr kumimoji="0" lang="en-US" sz="2000" b="1" i="0" u="none" strike="noStrike" kern="120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647856B4-BD8E-1563-0F89-A95184FA4B38}"/>
              </a:ext>
            </a:extLst>
          </p:cNvPr>
          <p:cNvCxnSpPr>
            <a:cxnSpLocks/>
          </p:cNvCxnSpPr>
          <p:nvPr/>
        </p:nvCxnSpPr>
        <p:spPr>
          <a:xfrm flipV="1">
            <a:off x="1512944" y="2177620"/>
            <a:ext cx="424358" cy="1486567"/>
          </a:xfrm>
          <a:prstGeom prst="straightConnector1">
            <a:avLst/>
          </a:prstGeom>
          <a:ln w="2222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72BD16D-DE40-E1D0-A41B-3DC2635B9869}"/>
              </a:ext>
            </a:extLst>
          </p:cNvPr>
          <p:cNvSpPr txBox="1"/>
          <p:nvPr/>
        </p:nvSpPr>
        <p:spPr>
          <a:xfrm>
            <a:off x="608879" y="1470833"/>
            <a:ext cx="6951456" cy="707886"/>
          </a:xfrm>
          <a:prstGeom prst="rect">
            <a:avLst/>
          </a:prstGeom>
          <a:solidFill>
            <a:schemeClr val="bg1"/>
          </a:solidFill>
        </p:spPr>
        <p:txBody>
          <a:bodyPr wrap="square">
            <a:spAutoFit/>
          </a:bodyPr>
          <a:lstStyle/>
          <a:p>
            <a:pPr>
              <a:spcBef>
                <a:spcPts val="600"/>
              </a:spcBef>
              <a:spcAft>
                <a:spcPts val="600"/>
              </a:spcAft>
            </a:pPr>
            <a:r>
              <a:rPr lang="en-US" sz="2000" dirty="0">
                <a:latin typeface="Arial" panose="020B0604020202020204" pitchFamily="34" charset="0"/>
                <a:cs typeface="Arial" panose="020B0604020202020204" pitchFamily="34" charset="0"/>
              </a:rPr>
              <a:t>Beijing, Tianjin, northern Hebei province </a:t>
            </a: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a:t>
            </a:r>
            <a:r>
              <a:rPr kumimoji="0" lang="en-US" sz="2000"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Zhai</a:t>
            </a: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et al., 2021)</a:t>
            </a:r>
            <a:r>
              <a:rPr lang="en-US" sz="2000" dirty="0">
                <a:latin typeface="Arial" panose="020B0604020202020204" pitchFamily="34" charset="0"/>
                <a:cs typeface="Arial" panose="020B0604020202020204" pitchFamily="34" charset="0"/>
              </a:rPr>
              <a:t> and Yangtze River Delta are NH</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-limited</a:t>
            </a:r>
            <a:endParaRPr kumimoji="0" lang="en-US" sz="200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98CD9A29-3E91-1DE0-4817-F4FC396A217E}"/>
              </a:ext>
            </a:extLst>
          </p:cNvPr>
          <p:cNvCxnSpPr>
            <a:cxnSpLocks/>
          </p:cNvCxnSpPr>
          <p:nvPr/>
        </p:nvCxnSpPr>
        <p:spPr>
          <a:xfrm>
            <a:off x="4336473" y="3960274"/>
            <a:ext cx="190821" cy="1904978"/>
          </a:xfrm>
          <a:prstGeom prst="straightConnector1">
            <a:avLst/>
          </a:prstGeom>
          <a:ln w="22225">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F91845E-3942-32AB-7B3C-98A2F267D7D3}"/>
              </a:ext>
            </a:extLst>
          </p:cNvPr>
          <p:cNvSpPr txBox="1"/>
          <p:nvPr/>
        </p:nvSpPr>
        <p:spPr>
          <a:xfrm>
            <a:off x="2929563" y="5948731"/>
            <a:ext cx="3667374" cy="707886"/>
          </a:xfrm>
          <a:prstGeom prst="rect">
            <a:avLst/>
          </a:prstGeom>
          <a:solidFill>
            <a:schemeClr val="bg1"/>
          </a:solidFill>
        </p:spPr>
        <p:txBody>
          <a:bodyPr wrap="square">
            <a:spAutoFit/>
          </a:bodyPr>
          <a:lstStyle/>
          <a:p>
            <a:pPr algn="ctr">
              <a:spcBef>
                <a:spcPts val="600"/>
              </a:spcBef>
              <a:spcAft>
                <a:spcPts val="600"/>
              </a:spcAft>
            </a:pP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Paris (Petit et al., 2021) and for </a:t>
            </a:r>
            <a:r>
              <a:rPr kumimoji="0" lang="en-US" sz="2000" i="0" u="none" strike="noStrike" kern="1200" cap="none" spc="0" normalizeH="0" noProof="0">
                <a:ln>
                  <a:noFill/>
                </a:ln>
                <a:solidFill>
                  <a:srgbClr val="000000"/>
                </a:solidFill>
                <a:effectLst/>
                <a:uLnTx/>
                <a:uFillTx/>
                <a:latin typeface="Arial" panose="020B0604020202020204" pitchFamily="34" charset="0"/>
                <a:cs typeface="Arial" panose="020B0604020202020204" pitchFamily="34" charset="0"/>
              </a:rPr>
              <a:t>Europe are </a:t>
            </a: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NO</a:t>
            </a:r>
            <a:r>
              <a:rPr kumimoji="0" lang="en-US" sz="200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x</a:t>
            </a: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-limited</a:t>
            </a:r>
          </a:p>
        </p:txBody>
      </p:sp>
      <p:cxnSp>
        <p:nvCxnSpPr>
          <p:cNvPr id="19" name="Straight Arrow Connector 18">
            <a:extLst>
              <a:ext uri="{FF2B5EF4-FFF2-40B4-BE49-F238E27FC236}">
                <a16:creationId xmlns:a16="http://schemas.microsoft.com/office/drawing/2014/main" id="{A4D7AC62-E0C3-D324-50C0-7F1F88825DDE}"/>
              </a:ext>
            </a:extLst>
          </p:cNvPr>
          <p:cNvCxnSpPr>
            <a:cxnSpLocks/>
          </p:cNvCxnSpPr>
          <p:nvPr/>
        </p:nvCxnSpPr>
        <p:spPr>
          <a:xfrm>
            <a:off x="10080171" y="3814854"/>
            <a:ext cx="0" cy="2050398"/>
          </a:xfrm>
          <a:prstGeom prst="straightConnector1">
            <a:avLst/>
          </a:prstGeom>
          <a:ln w="2222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34F01E3-74D0-0F28-54C7-1BE388F4F723}"/>
              </a:ext>
            </a:extLst>
          </p:cNvPr>
          <p:cNvSpPr txBox="1"/>
          <p:nvPr/>
        </p:nvSpPr>
        <p:spPr>
          <a:xfrm>
            <a:off x="7601382" y="5910259"/>
            <a:ext cx="3667373" cy="707886"/>
          </a:xfrm>
          <a:prstGeom prst="rect">
            <a:avLst/>
          </a:prstGeom>
          <a:solidFill>
            <a:schemeClr val="bg1"/>
          </a:solidFill>
        </p:spPr>
        <p:txBody>
          <a:bodyPr wrap="square">
            <a:spAutoFit/>
          </a:bodyPr>
          <a:lstStyle/>
          <a:p>
            <a:pPr algn="ctr"/>
            <a:r>
              <a:rPr lang="en-US" sz="2000" dirty="0">
                <a:latin typeface="Arial" panose="020B0604020202020204" pitchFamily="34" charset="0"/>
                <a:cs typeface="Arial" panose="020B0604020202020204" pitchFamily="34" charset="0"/>
              </a:rPr>
              <a:t>Eastern US is NH</a:t>
            </a:r>
            <a:r>
              <a:rPr lang="en-US" sz="2000" baseline="-25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-limited</a:t>
            </a:r>
          </a:p>
          <a:p>
            <a:pPr algn="ctr">
              <a:spcAft>
                <a:spcPts val="600"/>
              </a:spcAft>
            </a:pP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(Shah et al., 2018)</a:t>
            </a:r>
          </a:p>
        </p:txBody>
      </p:sp>
      <p:cxnSp>
        <p:nvCxnSpPr>
          <p:cNvPr id="20" name="Straight Arrow Connector 19">
            <a:extLst>
              <a:ext uri="{FF2B5EF4-FFF2-40B4-BE49-F238E27FC236}">
                <a16:creationId xmlns:a16="http://schemas.microsoft.com/office/drawing/2014/main" id="{4D74FD16-7C4D-BBD3-38EF-48A3DC993E73}"/>
              </a:ext>
            </a:extLst>
          </p:cNvPr>
          <p:cNvCxnSpPr>
            <a:cxnSpLocks/>
          </p:cNvCxnSpPr>
          <p:nvPr/>
        </p:nvCxnSpPr>
        <p:spPr>
          <a:xfrm flipV="1">
            <a:off x="2279839" y="2740741"/>
            <a:ext cx="649724" cy="1205187"/>
          </a:xfrm>
          <a:prstGeom prst="straightConnector1">
            <a:avLst/>
          </a:prstGeom>
          <a:ln w="2222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1EA2495-665E-8458-4DF4-9384AE6F0D30}"/>
              </a:ext>
            </a:extLst>
          </p:cNvPr>
          <p:cNvSpPr txBox="1"/>
          <p:nvPr/>
        </p:nvSpPr>
        <p:spPr>
          <a:xfrm>
            <a:off x="2763923" y="2378810"/>
            <a:ext cx="3237538" cy="400110"/>
          </a:xfrm>
          <a:prstGeom prst="rect">
            <a:avLst/>
          </a:prstGeom>
          <a:solidFill>
            <a:schemeClr val="bg1"/>
          </a:solidFill>
        </p:spPr>
        <p:txBody>
          <a:bodyPr wrap="square">
            <a:spAutoFit/>
          </a:bodyPr>
          <a:lstStyle/>
          <a:p>
            <a:pPr algn="ctr">
              <a:spcBef>
                <a:spcPts val="600"/>
              </a:spcBef>
              <a:spcAft>
                <a:spcPts val="600"/>
              </a:spcAft>
            </a:pP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S. Korea </a:t>
            </a:r>
            <a:r>
              <a:rPr lang="en-US" sz="2000" dirty="0">
                <a:solidFill>
                  <a:srgbClr val="000000"/>
                </a:solidFill>
                <a:latin typeface="Arial" panose="020B0604020202020204" pitchFamily="34" charset="0"/>
                <a:cs typeface="Arial" panose="020B0604020202020204" pitchFamily="34" charset="0"/>
              </a:rPr>
              <a:t>is</a:t>
            </a: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NH</a:t>
            </a:r>
            <a:r>
              <a:rPr kumimoji="0" lang="en-US" sz="2000" i="0" u="none" strike="noStrike" kern="1200" cap="none" spc="0" normalizeH="0" baseline="-25000" noProof="0" dirty="0">
                <a:ln>
                  <a:noFill/>
                </a:ln>
                <a:solidFill>
                  <a:srgbClr val="000000"/>
                </a:solidFill>
                <a:effectLst/>
                <a:uLnTx/>
                <a:uFillTx/>
                <a:latin typeface="Arial" panose="020B0604020202020204" pitchFamily="34" charset="0"/>
                <a:cs typeface="Arial" panose="020B0604020202020204" pitchFamily="34" charset="0"/>
              </a:rPr>
              <a:t>3</a:t>
            </a:r>
            <a:r>
              <a:rPr kumimoji="0" lang="en-US" sz="200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-limited</a:t>
            </a:r>
          </a:p>
        </p:txBody>
      </p:sp>
      <p:cxnSp>
        <p:nvCxnSpPr>
          <p:cNvPr id="32" name="Straight Arrow Connector 31">
            <a:extLst>
              <a:ext uri="{FF2B5EF4-FFF2-40B4-BE49-F238E27FC236}">
                <a16:creationId xmlns:a16="http://schemas.microsoft.com/office/drawing/2014/main" id="{A0A0B4BB-58CC-8EED-63E4-DE6CE8CEAE26}"/>
              </a:ext>
            </a:extLst>
          </p:cNvPr>
          <p:cNvCxnSpPr>
            <a:cxnSpLocks/>
          </p:cNvCxnSpPr>
          <p:nvPr/>
        </p:nvCxnSpPr>
        <p:spPr>
          <a:xfrm flipV="1">
            <a:off x="1837192" y="2177620"/>
            <a:ext cx="203202" cy="2364392"/>
          </a:xfrm>
          <a:prstGeom prst="straightConnector1">
            <a:avLst/>
          </a:prstGeom>
          <a:ln w="2222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0847DC3-44C8-B8C1-EEFE-F3D78E0FB192}"/>
              </a:ext>
            </a:extLst>
          </p:cNvPr>
          <p:cNvSpPr/>
          <p:nvPr/>
        </p:nvSpPr>
        <p:spPr>
          <a:xfrm>
            <a:off x="1481621" y="3560192"/>
            <a:ext cx="190821" cy="190821"/>
          </a:xfrm>
          <a:prstGeom prst="ellipse">
            <a:avLst/>
          </a:prstGeom>
          <a:noFill/>
          <a:ln>
            <a:solidFill>
              <a:srgbClr val="49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509FC91-D100-2DAF-3DF6-77D32DCC7163}"/>
              </a:ext>
            </a:extLst>
          </p:cNvPr>
          <p:cNvSpPr/>
          <p:nvPr/>
        </p:nvSpPr>
        <p:spPr>
          <a:xfrm>
            <a:off x="1771911" y="4394054"/>
            <a:ext cx="190821" cy="190821"/>
          </a:xfrm>
          <a:prstGeom prst="ellipse">
            <a:avLst/>
          </a:prstGeom>
          <a:noFill/>
          <a:ln>
            <a:solidFill>
              <a:srgbClr val="494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BCF00DF-6B4F-56FC-F57E-FE21765A9FBC}"/>
              </a:ext>
            </a:extLst>
          </p:cNvPr>
          <p:cNvSpPr txBox="1"/>
          <p:nvPr/>
        </p:nvSpPr>
        <p:spPr>
          <a:xfrm>
            <a:off x="484931" y="881385"/>
            <a:ext cx="6951455" cy="430887"/>
          </a:xfrm>
          <a:prstGeom prst="rect">
            <a:avLst/>
          </a:prstGeom>
          <a:solidFill>
            <a:schemeClr val="bg2"/>
          </a:solidFill>
        </p:spPr>
        <p:txBody>
          <a:bodyPr wrap="square">
            <a:spAutoFit/>
          </a:bodyPr>
          <a:lstStyle/>
          <a:p>
            <a:r>
              <a:rPr lang="en-US" sz="2200" b="1" dirty="0">
                <a:latin typeface="Arial" panose="020B0604020202020204" pitchFamily="34" charset="0"/>
                <a:cs typeface="Arial" panose="020B0604020202020204" pitchFamily="34" charset="0"/>
              </a:rPr>
              <a:t>Preliminary results – PM nitrate formation regime:</a:t>
            </a:r>
            <a:endParaRPr lang="en-US" sz="2200" dirty="0"/>
          </a:p>
        </p:txBody>
      </p:sp>
    </p:spTree>
    <p:extLst>
      <p:ext uri="{BB962C8B-B14F-4D97-AF65-F5344CB8AC3E}">
        <p14:creationId xmlns:p14="http://schemas.microsoft.com/office/powerpoint/2010/main" val="991388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8558</TotalTime>
  <Words>793</Words>
  <Application>Microsoft Macintosh PowerPoint</Application>
  <PresentationFormat>Widescreen</PresentationFormat>
  <Paragraphs>141</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Cambria Math</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 Ruijun</dc:creator>
  <cp:lastModifiedBy>Dang Ruijun</cp:lastModifiedBy>
  <cp:revision>416</cp:revision>
  <dcterms:created xsi:type="dcterms:W3CDTF">2023-01-05T17:13:07Z</dcterms:created>
  <dcterms:modified xsi:type="dcterms:W3CDTF">2023-01-12T23:53:19Z</dcterms:modified>
</cp:coreProperties>
</file>