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1.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6" r:id="rId1"/>
    <p:sldMasterId id="2147483685" r:id="rId2"/>
  </p:sldMasterIdLst>
  <p:notesMasterIdLst>
    <p:notesMasterId r:id="rId83"/>
  </p:notesMasterIdLst>
  <p:sldIdLst>
    <p:sldId id="257" r:id="rId3"/>
    <p:sldId id="289" r:id="rId4"/>
    <p:sldId id="258" r:id="rId5"/>
    <p:sldId id="259" r:id="rId6"/>
    <p:sldId id="312" r:id="rId7"/>
    <p:sldId id="307" r:id="rId8"/>
    <p:sldId id="315" r:id="rId9"/>
    <p:sldId id="334" r:id="rId10"/>
    <p:sldId id="381" r:id="rId11"/>
    <p:sldId id="330" r:id="rId12"/>
    <p:sldId id="352" r:id="rId13"/>
    <p:sldId id="354" r:id="rId14"/>
    <p:sldId id="355" r:id="rId15"/>
    <p:sldId id="357" r:id="rId16"/>
    <p:sldId id="358" r:id="rId17"/>
    <p:sldId id="359" r:id="rId18"/>
    <p:sldId id="365" r:id="rId19"/>
    <p:sldId id="300" r:id="rId20"/>
    <p:sldId id="295" r:id="rId21"/>
    <p:sldId id="363" r:id="rId22"/>
    <p:sldId id="310" r:id="rId23"/>
    <p:sldId id="364" r:id="rId24"/>
    <p:sldId id="309" r:id="rId25"/>
    <p:sldId id="274" r:id="rId26"/>
    <p:sldId id="275" r:id="rId27"/>
    <p:sldId id="276" r:id="rId28"/>
    <p:sldId id="305" r:id="rId29"/>
    <p:sldId id="332" r:id="rId30"/>
    <p:sldId id="366" r:id="rId31"/>
    <p:sldId id="380" r:id="rId32"/>
    <p:sldId id="367" r:id="rId33"/>
    <p:sldId id="371" r:id="rId34"/>
    <p:sldId id="370" r:id="rId35"/>
    <p:sldId id="368" r:id="rId36"/>
    <p:sldId id="372" r:id="rId37"/>
    <p:sldId id="373" r:id="rId38"/>
    <p:sldId id="369" r:id="rId39"/>
    <p:sldId id="374" r:id="rId40"/>
    <p:sldId id="327" r:id="rId41"/>
    <p:sldId id="351" r:id="rId42"/>
    <p:sldId id="256" r:id="rId43"/>
    <p:sldId id="317" r:id="rId44"/>
    <p:sldId id="318" r:id="rId45"/>
    <p:sldId id="333" r:id="rId46"/>
    <p:sldId id="339" r:id="rId47"/>
    <p:sldId id="379" r:id="rId48"/>
    <p:sldId id="338" r:id="rId49"/>
    <p:sldId id="341" r:id="rId50"/>
    <p:sldId id="340" r:id="rId51"/>
    <p:sldId id="342" r:id="rId52"/>
    <p:sldId id="349" r:id="rId53"/>
    <p:sldId id="350" r:id="rId54"/>
    <p:sldId id="345" r:id="rId55"/>
    <p:sldId id="346" r:id="rId56"/>
    <p:sldId id="347" r:id="rId57"/>
    <p:sldId id="348" r:id="rId58"/>
    <p:sldId id="378" r:id="rId59"/>
    <p:sldId id="362" r:id="rId60"/>
    <p:sldId id="298" r:id="rId61"/>
    <p:sldId id="296" r:id="rId62"/>
    <p:sldId id="299" r:id="rId63"/>
    <p:sldId id="360" r:id="rId64"/>
    <p:sldId id="302" r:id="rId65"/>
    <p:sldId id="301" r:id="rId66"/>
    <p:sldId id="284" r:id="rId67"/>
    <p:sldId id="361" r:id="rId68"/>
    <p:sldId id="270" r:id="rId69"/>
    <p:sldId id="328" r:id="rId70"/>
    <p:sldId id="375" r:id="rId71"/>
    <p:sldId id="329" r:id="rId72"/>
    <p:sldId id="382" r:id="rId73"/>
    <p:sldId id="336" r:id="rId74"/>
    <p:sldId id="319" r:id="rId75"/>
    <p:sldId id="323" r:id="rId76"/>
    <p:sldId id="326" r:id="rId77"/>
    <p:sldId id="376" r:id="rId78"/>
    <p:sldId id="287" r:id="rId79"/>
    <p:sldId id="377" r:id="rId80"/>
    <p:sldId id="356" r:id="rId81"/>
    <p:sldId id="306" r:id="rId82"/>
  </p:sldIdLst>
  <p:sldSz cx="12192000" cy="6858000"/>
  <p:notesSz cx="6858000" cy="9144000"/>
  <p:embeddedFontLst>
    <p:embeddedFont>
      <p:font typeface="Avenir Next LT Pro" panose="020B0504020202020204" pitchFamily="34" charset="0"/>
      <p:regular r:id="rId84"/>
      <p:bold r:id="rId85"/>
      <p:italic r:id="rId86"/>
      <p:boldItalic r:id="rId87"/>
    </p:embeddedFont>
    <p:embeddedFont>
      <p:font typeface="Calibri" panose="020F0502020204030204" pitchFamily="34" charset="0"/>
      <p:regular r:id="rId88"/>
      <p:bold r:id="rId89"/>
      <p:italic r:id="rId90"/>
      <p:boldItalic r:id="rId91"/>
    </p:embeddedFont>
    <p:embeddedFont>
      <p:font typeface="Sitka Banner" pitchFamily="2" charset="0"/>
      <p:regular r:id="rId92"/>
      <p:bold r:id="rId93"/>
      <p:italic r:id="rId94"/>
      <p:boldItalic r:id="rId95"/>
    </p:embeddedFont>
    <p:embeddedFont>
      <p:font typeface="Source Code Pro Medium" panose="020B0509030403020204" pitchFamily="49" charset="0"/>
      <p:regular r:id="rId96"/>
      <p:italic r:id="rId97"/>
    </p:embeddedFont>
    <p:embeddedFont>
      <p:font typeface="Source Code Pro Semibold" panose="020B0609030403020204" pitchFamily="49" charset="0"/>
      <p:bold r:id="rId98"/>
      <p:boldItalic r:id="rId99"/>
    </p:embeddedFont>
    <p:embeddedFont>
      <p:font typeface="Source Code Pro Semibold" panose="020B0609030403020204" pitchFamily="49" charset="0"/>
      <p:bold r:id="rId98"/>
      <p:boldItalic r:id="rId99"/>
    </p:embeddedFont>
    <p:embeddedFont>
      <p:font typeface="Trebuchet MS" panose="020B0603020202020204" pitchFamily="34" charset="0"/>
      <p:regular r:id="rId100"/>
      <p:bold r:id="rId101"/>
      <p:italic r:id="rId102"/>
      <p:bold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6" autoAdjust="0"/>
    <p:restoredTop sz="94660"/>
  </p:normalViewPr>
  <p:slideViewPr>
    <p:cSldViewPr snapToGrid="0">
      <p:cViewPr varScale="1">
        <p:scale>
          <a:sx n="106" d="100"/>
          <a:sy n="106" d="100"/>
        </p:scale>
        <p:origin x="73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9.fntdata"/><Relationship Id="rId5" Type="http://schemas.openxmlformats.org/officeDocument/2006/relationships/slide" Target="slides/slide3.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4.fntdata"/><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4.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7.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22:09:28.682"/>
    </inkml:context>
    <inkml:brush xml:id="br0">
      <inkml:brushProperty name="width" value="0.2" units="cm"/>
      <inkml:brushProperty name="height" value="0.2" units="cm"/>
    </inkml:brush>
  </inkml:definitions>
  <inkml:trace contextRef="#ctx0" brushRef="#br0">0 719 24575,'70'-3'0,"82"-14"0,-33 2 0,35 0 0,824-99 0,-123-26 0,-498 83 0,-161 26 0,166-31 0,-186 21 0,-61 13 0,1 4 0,122-8 0,-145 23 0,93-23 0,-56 8 0,219-43 0,-300 60-1365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22:09:30.744"/>
    </inkml:context>
    <inkml:brush xml:id="br0">
      <inkml:brushProperty name="width" value="0.2" units="cm"/>
      <inkml:brushProperty name="height" value="0.2" units="cm"/>
    </inkml:brush>
  </inkml:definitions>
  <inkml:trace contextRef="#ctx0" brushRef="#br0">0 0 24575,'6'1'0,"0"1"0,0-1 0,0 1 0,0 0 0,0 0 0,0 1 0,-1-1 0,1 1 0,-1 1 0,8 5 0,8 4 0,118 56 0,253 89 0,-170-75 0,357 144 0,558 225 0,-1050-411 0,146 93 0,-177-100 0,670 415 0,-613-381 0,3-4 0,155 60 0,-206-89-4,-40-20-1357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5A8D3-4D5F-43BF-8DBF-6B55DA961049}"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45CFB-6063-4B7A-A1ED-497790EDBE95}" type="slidenum">
              <a:rPr lang="en-US" smtClean="0"/>
              <a:t>‹#›</a:t>
            </a:fld>
            <a:endParaRPr lang="en-US"/>
          </a:p>
        </p:txBody>
      </p:sp>
    </p:spTree>
    <p:extLst>
      <p:ext uri="{BB962C8B-B14F-4D97-AF65-F5344CB8AC3E}">
        <p14:creationId xmlns:p14="http://schemas.microsoft.com/office/powerpoint/2010/main" val="217060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69A49AC0-CF42-ADDE-B08B-E74B21F81DEE}"/>
              </a:ext>
            </a:extLst>
          </p:cNvPr>
          <p:cNvSpPr>
            <a:spLocks noGrp="1" noChangeArrowheads="1"/>
          </p:cNvSpPr>
          <p:nvPr>
            <p:ph type="sldNum"/>
          </p:nvPr>
        </p:nvSpPr>
        <p:spPr>
          <a:ln/>
        </p:spPr>
        <p:txBody>
          <a:bodyPr/>
          <a:lstStyle/>
          <a:p>
            <a:fld id="{2ECFC0CA-9D74-4E9E-B463-3DA127795F6A}" type="slidenum">
              <a:rPr lang="en-US" altLang="en-US"/>
              <a:pPr/>
              <a:t>6</a:t>
            </a:fld>
            <a:endParaRPr lang="en-US" altLang="en-US"/>
          </a:p>
        </p:txBody>
      </p:sp>
      <p:sp>
        <p:nvSpPr>
          <p:cNvPr id="49153" name="Text Box 1">
            <a:extLst>
              <a:ext uri="{FF2B5EF4-FFF2-40B4-BE49-F238E27FC236}">
                <a16:creationId xmlns:a16="http://schemas.microsoft.com/office/drawing/2014/main" id="{B27FAC65-5EDB-13CA-241F-A0DB18402D21}"/>
              </a:ext>
            </a:extLst>
          </p:cNvPr>
          <p:cNvSpPr txBox="1">
            <a:spLocks/>
          </p:cNvSpPr>
          <p:nvPr/>
        </p:nvSpPr>
        <p:spPr bwMode="auto">
          <a:xfrm>
            <a:off x="2428875" y="754063"/>
            <a:ext cx="2914650" cy="3771900"/>
          </a:xfrm>
          <a:prstGeom prst="rect">
            <a:avLst/>
          </a:prstGeom>
          <a:solidFill>
            <a:srgbClr val="FFFFFF"/>
          </a:solidFill>
          <a:ln w="9360">
            <a:solidFill>
              <a:srgbClr val="00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54" name="Text Box 2">
            <a:extLst>
              <a:ext uri="{FF2B5EF4-FFF2-40B4-BE49-F238E27FC236}">
                <a16:creationId xmlns:a16="http://schemas.microsoft.com/office/drawing/2014/main" id="{F6C40679-E4FD-3D14-BD31-69C7BFE4D847}"/>
              </a:ext>
            </a:extLst>
          </p:cNvPr>
          <p:cNvSpPr txBox="1">
            <a:spLocks noGrp="1" noChangeArrowheads="1"/>
          </p:cNvSpPr>
          <p:nvPr>
            <p:ph type="body"/>
          </p:nvPr>
        </p:nvSpPr>
        <p:spPr bwMode="auto">
          <a:xfrm>
            <a:off x="776288" y="4776788"/>
            <a:ext cx="6213475" cy="451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876"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My job when I started at Harvard in 1996 was to take the dynamics out of the GEOS-CTM and the chemistry package out of the Harvard/GISS model.</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Thus GEOS-Chem was born.  It was a model that was built upon 2 different code bases.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10ea2075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10ea207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19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10ea2075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10ea207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23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505B1E2-B3CE-2D02-966B-500F54A62ACE}"/>
              </a:ext>
            </a:extLst>
          </p:cNvPr>
          <p:cNvSpPr>
            <a:spLocks noGrp="1" noChangeArrowheads="1"/>
          </p:cNvSpPr>
          <p:nvPr>
            <p:ph type="sldNum"/>
          </p:nvPr>
        </p:nvSpPr>
        <p:spPr>
          <a:ln/>
        </p:spPr>
        <p:txBody>
          <a:bodyPr/>
          <a:lstStyle/>
          <a:p>
            <a:fld id="{08F219F2-A35D-4EDA-A447-A49F83D01335}" type="slidenum">
              <a:rPr lang="en-US" altLang="en-US"/>
              <a:pPr/>
              <a:t>80</a:t>
            </a:fld>
            <a:endParaRPr lang="en-US" altLang="en-US"/>
          </a:p>
        </p:txBody>
      </p:sp>
      <p:sp>
        <p:nvSpPr>
          <p:cNvPr id="48129" name="Text Box 1">
            <a:extLst>
              <a:ext uri="{FF2B5EF4-FFF2-40B4-BE49-F238E27FC236}">
                <a16:creationId xmlns:a16="http://schemas.microsoft.com/office/drawing/2014/main" id="{D4FEBE2A-DB43-7FE9-1B4B-B7625F229602}"/>
              </a:ext>
            </a:extLst>
          </p:cNvPr>
          <p:cNvSpPr txBox="1">
            <a:spLocks/>
          </p:cNvSpPr>
          <p:nvPr/>
        </p:nvSpPr>
        <p:spPr bwMode="auto">
          <a:xfrm>
            <a:off x="2428875" y="754063"/>
            <a:ext cx="2914650" cy="3771900"/>
          </a:xfrm>
          <a:prstGeom prst="rect">
            <a:avLst/>
          </a:prstGeom>
          <a:solidFill>
            <a:srgbClr val="FFFFFF"/>
          </a:solidFill>
          <a:ln w="9360">
            <a:solidFill>
              <a:srgbClr val="00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30" name="Text Box 2">
            <a:extLst>
              <a:ext uri="{FF2B5EF4-FFF2-40B4-BE49-F238E27FC236}">
                <a16:creationId xmlns:a16="http://schemas.microsoft.com/office/drawing/2014/main" id="{D6B29313-817B-BDC7-8F10-97B22D5D6944}"/>
              </a:ext>
            </a:extLst>
          </p:cNvPr>
          <p:cNvSpPr txBox="1">
            <a:spLocks noGrp="1" noChangeArrowheads="1"/>
          </p:cNvSpPr>
          <p:nvPr>
            <p:ph type="body"/>
          </p:nvPr>
        </p:nvSpPr>
        <p:spPr bwMode="auto">
          <a:xfrm>
            <a:off x="776288" y="4776788"/>
            <a:ext cx="6213475" cy="451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876"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We started from 2 models: the Harvard/GISS 4x5 9-layer CTM and Mian Chin's GEOS-CTM model.</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The Harvard/CTM used an earlier version of the chemistry mechanism that we use today in G-C (cf. Wang et al 1998) but the met fields were based on GISS.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The GEOS-CTM was an offline model, but the met was based on the assimilated GEOS -1 fields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p:txBody>
      </p:sp>
    </p:spTree>
    <p:extLst>
      <p:ext uri="{BB962C8B-B14F-4D97-AF65-F5344CB8AC3E}">
        <p14:creationId xmlns:p14="http://schemas.microsoft.com/office/powerpoint/2010/main" val="236479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B062153-C884-499A-8880-1A182C19AC0E}"/>
              </a:ext>
            </a:extLst>
          </p:cNvPr>
          <p:cNvSpPr txBox="1">
            <a:spLocks noGrp="1"/>
          </p:cNvSpPr>
          <p:nvPr>
            <p:ph type="sldNum" sz="quarter" idx="5"/>
          </p:nvPr>
        </p:nvSpPr>
        <p:spPr>
          <a:ln/>
        </p:spPr>
        <p:txBody>
          <a:bodyPr lIns="0" tIns="0" rIns="0" bIns="0" anchor="b" anchorCtr="0">
            <a:noAutofit/>
          </a:bodyPr>
          <a:lstStyle/>
          <a:p>
            <a:pPr lvl="0"/>
            <a:fld id="{9BB511E7-ED4C-423D-8F20-CC28143AE804}" type="slidenum">
              <a:t>18</a:t>
            </a:fld>
            <a:endParaRPr lang="en-US"/>
          </a:p>
        </p:txBody>
      </p:sp>
      <p:sp>
        <p:nvSpPr>
          <p:cNvPr id="2" name="Slide Image Placeholder 1">
            <a:extLst>
              <a:ext uri="{FF2B5EF4-FFF2-40B4-BE49-F238E27FC236}">
                <a16:creationId xmlns:a16="http://schemas.microsoft.com/office/drawing/2014/main" id="{EA14E61E-9A8B-492E-94E7-330612B4D236}"/>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CEF7B74-F3FA-4241-B254-DBD9F1E5C895}"/>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0BF4B85-FE63-F65E-1500-C96D2A489245}"/>
              </a:ext>
            </a:extLst>
          </p:cNvPr>
          <p:cNvSpPr>
            <a:spLocks noGrp="1" noChangeArrowheads="1"/>
          </p:cNvSpPr>
          <p:nvPr>
            <p:ph type="sldNum"/>
          </p:nvPr>
        </p:nvSpPr>
        <p:spPr>
          <a:ln/>
        </p:spPr>
        <p:txBody>
          <a:bodyPr/>
          <a:lstStyle/>
          <a:p>
            <a:fld id="{5F20817E-7AB0-45B7-ABB6-507CB88BA5BA}" type="slidenum">
              <a:rPr lang="en-US" altLang="en-US"/>
              <a:pPr/>
              <a:t>21</a:t>
            </a:fld>
            <a:endParaRPr lang="en-US" altLang="en-US"/>
          </a:p>
        </p:txBody>
      </p:sp>
      <p:sp>
        <p:nvSpPr>
          <p:cNvPr id="72705" name="Text Box 1">
            <a:extLst>
              <a:ext uri="{FF2B5EF4-FFF2-40B4-BE49-F238E27FC236}">
                <a16:creationId xmlns:a16="http://schemas.microsoft.com/office/drawing/2014/main" id="{7F6D9BB1-DD11-5835-67C7-30CA8FDC2FC9}"/>
              </a:ext>
            </a:extLst>
          </p:cNvPr>
          <p:cNvSpPr txBox="1">
            <a:spLocks/>
          </p:cNvSpPr>
          <p:nvPr/>
        </p:nvSpPr>
        <p:spPr bwMode="auto">
          <a:xfrm>
            <a:off x="2428875" y="754063"/>
            <a:ext cx="2914650" cy="3771900"/>
          </a:xfrm>
          <a:prstGeom prst="rect">
            <a:avLst/>
          </a:prstGeom>
          <a:solidFill>
            <a:srgbClr val="FFFFFF"/>
          </a:solidFill>
          <a:ln w="9360">
            <a:solidFill>
              <a:srgbClr val="00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706" name="Text Box 2">
            <a:extLst>
              <a:ext uri="{FF2B5EF4-FFF2-40B4-BE49-F238E27FC236}">
                <a16:creationId xmlns:a16="http://schemas.microsoft.com/office/drawing/2014/main" id="{53CF04B5-8D98-25E8-E660-90C60835BC70}"/>
              </a:ext>
            </a:extLst>
          </p:cNvPr>
          <p:cNvSpPr txBox="1">
            <a:spLocks noGrp="1" noChangeArrowheads="1"/>
          </p:cNvSpPr>
          <p:nvPr>
            <p:ph type="body"/>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2000">
                <a:latin typeface="Arial" panose="020B0604020202020204" pitchFamily="34" charset="0"/>
                <a:cs typeface="Arial Unicode MS" charset="0"/>
              </a:rPr>
              <a:t>When we hit an error, we now use the “fire drill” method.  </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2000">
                <a:latin typeface="Arial" panose="020B0604020202020204" pitchFamily="34" charset="0"/>
                <a:cs typeface="Arial Unicode MS" charset="0"/>
              </a:rPr>
              <a:t>In a fire drill, we leave the room we're in, then the hallway, then the stairway, etc. until we get outside.</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2000">
                <a:latin typeface="Arial" panose="020B0604020202020204" pitchFamily="34" charset="0"/>
                <a:cs typeface="Arial Unicode MS" charset="0"/>
              </a:rPr>
              <a:t>In the same way, program flow exits thru all higher-level subroutines until we reach the interface level.  Then we do something to handle the error there (i.e. finalize gracefully).</a:t>
            </a:r>
          </a:p>
        </p:txBody>
      </p:sp>
    </p:spTree>
    <p:extLst>
      <p:ext uri="{BB962C8B-B14F-4D97-AF65-F5344CB8AC3E}">
        <p14:creationId xmlns:p14="http://schemas.microsoft.com/office/powerpoint/2010/main" val="93551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D5C26BE-DA30-F459-47D4-95D173E2A81B}"/>
              </a:ext>
            </a:extLst>
          </p:cNvPr>
          <p:cNvSpPr>
            <a:spLocks noGrp="1" noChangeArrowheads="1"/>
          </p:cNvSpPr>
          <p:nvPr>
            <p:ph type="sldNum"/>
          </p:nvPr>
        </p:nvSpPr>
        <p:spPr>
          <a:ln/>
        </p:spPr>
        <p:txBody>
          <a:bodyPr/>
          <a:lstStyle/>
          <a:p>
            <a:fld id="{0D810275-B052-47A3-AA06-FA28340E2938}" type="slidenum">
              <a:rPr lang="en-US" altLang="en-US"/>
              <a:pPr/>
              <a:t>23</a:t>
            </a:fld>
            <a:endParaRPr lang="en-US" altLang="en-US"/>
          </a:p>
        </p:txBody>
      </p:sp>
      <p:sp>
        <p:nvSpPr>
          <p:cNvPr id="56321" name="Text Box 1">
            <a:extLst>
              <a:ext uri="{FF2B5EF4-FFF2-40B4-BE49-F238E27FC236}">
                <a16:creationId xmlns:a16="http://schemas.microsoft.com/office/drawing/2014/main" id="{D1D6F7C5-4B0D-2C35-CFD1-08D20E1E8EA1}"/>
              </a:ext>
            </a:extLst>
          </p:cNvPr>
          <p:cNvSpPr txBox="1">
            <a:spLocks/>
          </p:cNvSpPr>
          <p:nvPr/>
        </p:nvSpPr>
        <p:spPr bwMode="auto">
          <a:xfrm>
            <a:off x="2428875" y="754063"/>
            <a:ext cx="2914650" cy="3771900"/>
          </a:xfrm>
          <a:prstGeom prst="rect">
            <a:avLst/>
          </a:prstGeom>
          <a:solidFill>
            <a:srgbClr val="FFFFFF"/>
          </a:solidFill>
          <a:ln w="9360">
            <a:solidFill>
              <a:srgbClr val="00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22" name="Text Box 2">
            <a:extLst>
              <a:ext uri="{FF2B5EF4-FFF2-40B4-BE49-F238E27FC236}">
                <a16:creationId xmlns:a16="http://schemas.microsoft.com/office/drawing/2014/main" id="{1CDB3AA5-E47C-3BC0-B3DF-8CB20D5D9462}"/>
              </a:ext>
            </a:extLst>
          </p:cNvPr>
          <p:cNvSpPr txBox="1">
            <a:spLocks noGrp="1" noChangeArrowheads="1"/>
          </p:cNvSpPr>
          <p:nvPr>
            <p:ph type="body"/>
          </p:nvPr>
        </p:nvSpPr>
        <p:spPr bwMode="auto">
          <a:xfrm>
            <a:off x="776288" y="4776788"/>
            <a:ext cx="6213475" cy="451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876" rIns="0" bIns="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The main motivation for the column code was that GMAO asked us to give them a 1-D version of GEOS-Chem that could be interfaced to GEOS-5 GCM</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The GEOS-5 GCM is a collection of physical processes (represented by blue boxes).  Where it says “chemistry”, we can slide in the G-C column code.</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An interface has to be written (i.e. the arrow)</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800">
              <a:latin typeface="Arial" panose="020B0604020202020204" pitchFamily="34" charset="0"/>
              <a:cs typeface="Arial Unicode M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800">
                <a:latin typeface="Arial" panose="020B0604020202020204" pitchFamily="34" charset="0"/>
                <a:cs typeface="Arial Unicode MS" charset="0"/>
              </a:rPr>
              <a:t>The G-C column code is written in pure fortran.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D7C5E7F-FD30-587F-9B6D-BFDCEA2FFAD4}"/>
              </a:ext>
            </a:extLst>
          </p:cNvPr>
          <p:cNvSpPr>
            <a:spLocks noGrp="1" noChangeArrowheads="1"/>
          </p:cNvSpPr>
          <p:nvPr>
            <p:ph type="sldNum"/>
          </p:nvPr>
        </p:nvSpPr>
        <p:spPr>
          <a:ln/>
        </p:spPr>
        <p:txBody>
          <a:bodyPr/>
          <a:lstStyle/>
          <a:p>
            <a:fld id="{330CE591-0262-42A4-BAF8-35C012537D00}" type="slidenum">
              <a:rPr lang="en-US" altLang="en-US"/>
              <a:pPr/>
              <a:t>27</a:t>
            </a:fld>
            <a:endParaRPr lang="en-US" altLang="en-US"/>
          </a:p>
        </p:txBody>
      </p:sp>
      <p:sp>
        <p:nvSpPr>
          <p:cNvPr id="70657" name="Rectangle 1">
            <a:extLst>
              <a:ext uri="{FF2B5EF4-FFF2-40B4-BE49-F238E27FC236}">
                <a16:creationId xmlns:a16="http://schemas.microsoft.com/office/drawing/2014/main" id="{4775B026-7A2A-2831-6506-1A55A2AE1313}"/>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6B1504AC-85A6-5A26-68F2-9C65D0A8EC7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1316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2f719dd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2f719dd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Numeric versioning was adopted by GEOS-Chem ~5 years ago, but there’s still some confusion</a:t>
            </a:r>
            <a:br>
              <a:rPr lang="en"/>
            </a:br>
            <a:r>
              <a:rPr lang="en"/>
              <a:t>- Loosely based on semantic versioning - more closely adheres to industry-standard software versioning protocol</a:t>
            </a:r>
            <a:endParaRPr/>
          </a:p>
          <a:p>
            <a:pPr marL="0" lvl="0" indent="0" algn="l" rtl="0">
              <a:spcBef>
                <a:spcPts val="0"/>
              </a:spcBef>
              <a:spcAft>
                <a:spcPts val="0"/>
              </a:spcAft>
              <a:buNone/>
            </a:pPr>
            <a:r>
              <a:rPr lang="en"/>
              <a:t>- Zero-diff updates for full-chemistry benchmark simulation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92f719dd0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92f719dd0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92f719dd0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92f719dd0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5b6c0ac84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5b6c0ac84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32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70880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385448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6420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endParaRPr lang="en-US" dirty="0"/>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81219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568286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9D8A-B386-0678-33AF-603C8020D01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2FA78E3-E773-76AE-E1BF-C84A66E3EF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000629-A445-AB49-E3C8-727FCB56C13F}"/>
              </a:ext>
            </a:extLst>
          </p:cNvPr>
          <p:cNvSpPr>
            <a:spLocks noGrp="1"/>
          </p:cNvSpPr>
          <p:nvPr>
            <p:ph type="dt" sz="half" idx="10"/>
          </p:nvPr>
        </p:nvSpPr>
        <p:spPr/>
        <p:txBody>
          <a:bodyPr/>
          <a:lstStyle/>
          <a:p>
            <a:r>
              <a:rPr lang="en-US"/>
              <a:t>3/23/2023</a:t>
            </a:r>
          </a:p>
        </p:txBody>
      </p:sp>
      <p:sp>
        <p:nvSpPr>
          <p:cNvPr id="5" name="Footer Placeholder 4">
            <a:extLst>
              <a:ext uri="{FF2B5EF4-FFF2-40B4-BE49-F238E27FC236}">
                <a16:creationId xmlns:a16="http://schemas.microsoft.com/office/drawing/2014/main" id="{C94DCF5E-2CB9-DF21-65C4-A616CB943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FF2FF-29A2-4B9B-AF08-B3C236D1DA8C}"/>
              </a:ext>
            </a:extLst>
          </p:cNvPr>
          <p:cNvSpPr>
            <a:spLocks noGrp="1"/>
          </p:cNvSpPr>
          <p:nvPr>
            <p:ph type="sldNum" sz="quarter" idx="12"/>
          </p:nvPr>
        </p:nvSpPr>
        <p:spPr/>
        <p:txBody>
          <a:bodyPr/>
          <a:lstStyle/>
          <a:p>
            <a:fld id="{F26196D4-7143-44BB-A2A6-C07AF2AE5EBD}" type="slidenum">
              <a:rPr lang="en-US" smtClean="0"/>
              <a:t>‹#›</a:t>
            </a:fld>
            <a:endParaRPr lang="en-US"/>
          </a:p>
        </p:txBody>
      </p:sp>
    </p:spTree>
    <p:extLst>
      <p:ext uri="{BB962C8B-B14F-4D97-AF65-F5344CB8AC3E}">
        <p14:creationId xmlns:p14="http://schemas.microsoft.com/office/powerpoint/2010/main" val="1294007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D31A-6194-FECD-4703-0F9D0B974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83007-1F24-3566-C454-4037846EFE03}"/>
              </a:ext>
            </a:extLst>
          </p:cNvPr>
          <p:cNvSpPr>
            <a:spLocks noGrp="1"/>
          </p:cNvSpPr>
          <p:nvPr>
            <p:ph sz="half" idx="1"/>
          </p:nvPr>
        </p:nvSpPr>
        <p:spPr>
          <a:xfrm>
            <a:off x="608641" y="1604329"/>
            <a:ext cx="5391360"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B7908-1D33-59B2-62EF-C0A4DE4B9622}"/>
              </a:ext>
            </a:extLst>
          </p:cNvPr>
          <p:cNvSpPr>
            <a:spLocks noGrp="1"/>
          </p:cNvSpPr>
          <p:nvPr>
            <p:ph sz="half" idx="2"/>
          </p:nvPr>
        </p:nvSpPr>
        <p:spPr>
          <a:xfrm>
            <a:off x="6184321" y="1604329"/>
            <a:ext cx="5393279"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49039B1-4F50-29CF-87A9-5A2594DC3BAD}"/>
              </a:ext>
            </a:extLst>
          </p:cNvPr>
          <p:cNvSpPr>
            <a:spLocks noGrp="1"/>
          </p:cNvSpPr>
          <p:nvPr>
            <p:ph type="sldNum" idx="10"/>
          </p:nvPr>
        </p:nvSpPr>
        <p:spPr/>
        <p:txBody>
          <a:bodyPr/>
          <a:lstStyle>
            <a:lvl1pPr>
              <a:defRPr/>
            </a:lvl1pPr>
          </a:lstStyle>
          <a:p>
            <a:fld id="{14B53F40-581A-45AC-9795-67AFD284F7A0}" type="slidenum">
              <a:rPr lang="en-US" altLang="en-US"/>
              <a:pPr/>
              <a:t>‹#›</a:t>
            </a:fld>
            <a:endParaRPr lang="en-US" altLang="en-US"/>
          </a:p>
        </p:txBody>
      </p:sp>
    </p:spTree>
    <p:extLst>
      <p:ext uri="{BB962C8B-B14F-4D97-AF65-F5344CB8AC3E}">
        <p14:creationId xmlns:p14="http://schemas.microsoft.com/office/powerpoint/2010/main" val="140474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11/9/2023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0042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213C-FD6D-B2DB-2023-6CB180763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B414D-1EDC-016C-41C3-AB02C4D19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8C2B9-6181-BE68-A785-03BA29BC976B}"/>
              </a:ext>
            </a:extLst>
          </p:cNvPr>
          <p:cNvSpPr>
            <a:spLocks noGrp="1"/>
          </p:cNvSpPr>
          <p:nvPr>
            <p:ph type="dt" idx="10"/>
          </p:nvPr>
        </p:nvSpPr>
        <p:spPr/>
        <p:txBody>
          <a:bodyPr/>
          <a:lstStyle>
            <a:lvl1pPr>
              <a:defRPr/>
            </a:lvl1pPr>
          </a:lstStyle>
          <a:p>
            <a:r>
              <a:rPr lang="en-US" altLang="en-US"/>
              <a:t>11 Jun 2012</a:t>
            </a:r>
          </a:p>
        </p:txBody>
      </p:sp>
      <p:sp>
        <p:nvSpPr>
          <p:cNvPr id="5" name="Footer Placeholder 4">
            <a:extLst>
              <a:ext uri="{FF2B5EF4-FFF2-40B4-BE49-F238E27FC236}">
                <a16:creationId xmlns:a16="http://schemas.microsoft.com/office/drawing/2014/main" id="{F323210A-D880-DABF-C7C3-705B483FB13E}"/>
              </a:ext>
            </a:extLst>
          </p:cNvPr>
          <p:cNvSpPr>
            <a:spLocks noGrp="1"/>
          </p:cNvSpPr>
          <p:nvPr>
            <p:ph type="ftr" idx="11"/>
          </p:nvPr>
        </p:nvSpPr>
        <p:spPr/>
        <p:txBody>
          <a:bodyPr/>
          <a:lstStyle>
            <a:lvl1pPr>
              <a:defRPr/>
            </a:lvl1pPr>
          </a:lstStyle>
          <a:p>
            <a:r>
              <a:rPr lang="en-US" altLang="en-US"/>
              <a:t>The transformation of GEOS-Chem</a:t>
            </a:r>
          </a:p>
        </p:txBody>
      </p:sp>
      <p:sp>
        <p:nvSpPr>
          <p:cNvPr id="6" name="Slide Number Placeholder 5">
            <a:extLst>
              <a:ext uri="{FF2B5EF4-FFF2-40B4-BE49-F238E27FC236}">
                <a16:creationId xmlns:a16="http://schemas.microsoft.com/office/drawing/2014/main" id="{7B0757E0-1021-2659-697D-9E7F23A6573D}"/>
              </a:ext>
            </a:extLst>
          </p:cNvPr>
          <p:cNvSpPr>
            <a:spLocks noGrp="1"/>
          </p:cNvSpPr>
          <p:nvPr>
            <p:ph type="sldNum" idx="12"/>
          </p:nvPr>
        </p:nvSpPr>
        <p:spPr/>
        <p:txBody>
          <a:bodyPr/>
          <a:lstStyle>
            <a:lvl1pPr>
              <a:defRPr/>
            </a:lvl1pPr>
          </a:lstStyle>
          <a:p>
            <a:fld id="{DB5E7D96-B91B-43FE-90B8-1B54A2353A97}" type="slidenum">
              <a:rPr lang="en-US" altLang="en-US"/>
              <a:pPr/>
              <a:t>‹#›</a:t>
            </a:fld>
            <a:endParaRPr lang="en-US" altLang="en-US"/>
          </a:p>
        </p:txBody>
      </p:sp>
    </p:spTree>
    <p:extLst>
      <p:ext uri="{BB962C8B-B14F-4D97-AF65-F5344CB8AC3E}">
        <p14:creationId xmlns:p14="http://schemas.microsoft.com/office/powerpoint/2010/main" val="37869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82049" y="305116"/>
            <a:ext cx="10290387" cy="369332"/>
          </a:xfrm>
          <a:prstGeom prst="rect">
            <a:avLst/>
          </a:prstGeom>
        </p:spPr>
        <p:txBody>
          <a:bodyPr wrap="square" lIns="0" tIns="0" rIns="0" bIns="0">
            <a:spAutoFit/>
          </a:bodyPr>
          <a:lstStyle>
            <a:lvl1pPr>
              <a:defRPr sz="2400" b="0" i="0">
                <a:solidFill>
                  <a:srgbClr val="2C2CB8"/>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sz="18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610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2C2CB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79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176673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2C2CB8"/>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57476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2C2CB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6893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554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dirty="0"/>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98211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22F022-211C-4882-844C-086FEA6806AA}"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2314908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754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90558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317909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3295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3/23/2023</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lvl1pPr>
              <a:defRPr b="1">
                <a:solidFill>
                  <a:schemeClr val="accent1"/>
                </a:solidFill>
              </a:defRPr>
            </a:lvl1pPr>
          </a:lstStyle>
          <a:p>
            <a:pPr>
              <a:defRPr/>
            </a:pPr>
            <a:fld id="{06B786C7-B8F9-4072-AAAA-17258464D730}" type="slidenum">
              <a:rPr lang="en-US" smtClean="0"/>
              <a:pPr>
                <a:defRPr/>
              </a:pPr>
              <a:t>‹#›</a:t>
            </a:fld>
            <a:endParaRPr lang="en-US" dirty="0"/>
          </a:p>
        </p:txBody>
      </p:sp>
    </p:spTree>
    <p:extLst>
      <p:ext uri="{BB962C8B-B14F-4D97-AF65-F5344CB8AC3E}">
        <p14:creationId xmlns:p14="http://schemas.microsoft.com/office/powerpoint/2010/main" val="147043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3/23/2023</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b="1">
                <a:solidFill>
                  <a:schemeClr val="accent1"/>
                </a:solidFill>
              </a:defRPr>
            </a:lvl1pPr>
          </a:lstStyle>
          <a:p>
            <a:pPr>
              <a:defRPr/>
            </a:pPr>
            <a:fld id="{0D4885A8-DDA8-4FCF-AB25-DA8F78EC7557}" type="slidenum">
              <a:rPr lang="en-US" smtClean="0"/>
              <a:pPr>
                <a:defRPr/>
              </a:pPr>
              <a:t>‹#›</a:t>
            </a:fld>
            <a:endParaRPr lang="en-US" dirty="0"/>
          </a:p>
        </p:txBody>
      </p:sp>
    </p:spTree>
    <p:extLst>
      <p:ext uri="{BB962C8B-B14F-4D97-AF65-F5344CB8AC3E}">
        <p14:creationId xmlns:p14="http://schemas.microsoft.com/office/powerpoint/2010/main" val="2678217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 id="2147483683" r:id="rId16"/>
    <p:sldLayoutId id="2147483684" r:id="rId17"/>
  </p:sldLayoutIdLst>
  <p:hf hdr="0" ft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2400" b="0" i="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2000" b="0" i="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1800" b="0" i="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600" b="0" i="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600" b="0" i="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9085" y="109566"/>
            <a:ext cx="11961707" cy="369332"/>
          </a:xfrm>
          <a:prstGeom prst="rect">
            <a:avLst/>
          </a:prstGeom>
        </p:spPr>
        <p:txBody>
          <a:bodyPr wrap="square" lIns="0" tIns="0" rIns="0" bIns="0">
            <a:spAutoFit/>
          </a:bodyPr>
          <a:lstStyle>
            <a:lvl1pPr>
              <a:defRPr sz="2400" b="0" i="0">
                <a:solidFill>
                  <a:srgbClr val="2C2CB8"/>
                </a:solidFill>
                <a:latin typeface="Arial"/>
                <a:cs typeface="Arial"/>
              </a:defRPr>
            </a:lvl1pPr>
          </a:lstStyle>
          <a:p>
            <a:endParaRPr/>
          </a:p>
        </p:txBody>
      </p:sp>
      <p:sp>
        <p:nvSpPr>
          <p:cNvPr id="3" name="Holder 3"/>
          <p:cNvSpPr>
            <a:spLocks noGrp="1"/>
          </p:cNvSpPr>
          <p:nvPr>
            <p:ph type="body" idx="1"/>
          </p:nvPr>
        </p:nvSpPr>
        <p:spPr>
          <a:xfrm>
            <a:off x="136000" y="1093724"/>
            <a:ext cx="11006667" cy="276999"/>
          </a:xfrm>
          <a:prstGeom prst="rect">
            <a:avLst/>
          </a:prstGeom>
        </p:spPr>
        <p:txBody>
          <a:bodyPr wrap="square" lIns="0" tIns="0" rIns="0" bIns="0">
            <a:spAutoFit/>
          </a:bodyPr>
          <a:lstStyle>
            <a:lvl1pPr>
              <a:defRPr sz="1800" b="0" i="0">
                <a:solidFill>
                  <a:srgbClr val="3333CC"/>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794577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tackoverflow.com/questions/21884925/fortran-syntax-declaration-of-subroutine" TargetMode="External"/><Relationship Id="rId7" Type="http://schemas.openxmlformats.org/officeDocument/2006/relationships/hyperlink" Target="https://en.wikipedia.org/wiki/Fortran" TargetMode="Externa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es.wikipedia.org/wiki/Fortran" TargetMode="Externa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hyperlink" Target="https://devopedia.org/semantic-versioning" TargetMode="External"/><Relationship Id="rId3" Type="http://schemas.openxmlformats.org/officeDocument/2006/relationships/hyperlink" Target="https://www.englize.com/iphone-os4-software-update/" TargetMode="External"/><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hyperlink" Target="https://creativecommons.org/licenses/by/3.0/" TargetMode="External"/><Relationship Id="rId5" Type="http://schemas.openxmlformats.org/officeDocument/2006/relationships/hyperlink" Target="https://stileex.xyz/en/types-computer-software/" TargetMode="Externa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hyperlink" Target="https://pixabay.com/en/change-arrows-clouds-sky-direction-948020/" TargetMode="External"/><Relationship Id="rId5" Type="http://schemas.openxmlformats.org/officeDocument/2006/relationships/image" Target="../media/image9.jpg"/><Relationship Id="rId4" Type="http://schemas.openxmlformats.org/officeDocument/2006/relationships/hyperlink" Target="https://pixabay.com/en/road-start-beginning-intention-368719/"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3" Type="http://schemas.openxmlformats.org/officeDocument/2006/relationships/image" Target="../media/image220.png"/><Relationship Id="rId3" Type="http://schemas.openxmlformats.org/officeDocument/2006/relationships/hyperlink" Target="https://www.flickr.com/photos/jeepersmedia/14772402053" TargetMode="External"/><Relationship Id="rId12" Type="http://schemas.openxmlformats.org/officeDocument/2006/relationships/customXml" Target="../ink/ink2.xml"/><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customXml" Target="../ink/ink1.xml"/><Relationship Id="rId11" Type="http://schemas.openxmlformats.org/officeDocument/2006/relationships/image" Target="../media/image210.png"/><Relationship Id="rId5" Type="http://schemas.openxmlformats.org/officeDocument/2006/relationships/hyperlink" Target="https://adrin.info/gitgithub-how-to-contribute-to-an-open-source-project-on-github.html" TargetMode="External"/><Relationship Id="rId15" Type="http://schemas.openxmlformats.org/officeDocument/2006/relationships/hyperlink" Target="https://www.diegocmartin.com/tutorial-git/" TargetMode="External"/><Relationship Id="rId4" Type="http://schemas.openxmlformats.org/officeDocument/2006/relationships/image" Target="../media/image42.png"/><Relationship Id="rId1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support.tmatesoft.com/t/get-your-code-together-submodules-monorepo-or-the-third-way/2536"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kenscourses.com/tc1019fall2016/syndicated/software-testing-11/" TargetMode="External"/><Relationship Id="rId7" Type="http://schemas.openxmlformats.org/officeDocument/2006/relationships/hyperlink" Target="http://sqa.stackexchange.com/tags/testing-environment/info" TargetMode="External"/><Relationship Id="rId2" Type="http://schemas.openxmlformats.org/officeDocument/2006/relationships/image" Target="../media/image54.jp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hyperlink" Target="https://technofaq.org/posts/2017/12/heres-everything-you-need-to-know-about-software-testing/" TargetMode="External"/><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5.png"/><Relationship Id="rId2" Type="http://schemas.openxmlformats.org/officeDocument/2006/relationships/image" Target="../media/image62.jpg"/><Relationship Id="rId1" Type="http://schemas.openxmlformats.org/officeDocument/2006/relationships/slideLayout" Target="../slideLayouts/slideLayout4.xml"/><Relationship Id="rId6" Type="http://schemas.openxmlformats.org/officeDocument/2006/relationships/hyperlink" Target="https://www.datascienceblog.net/post/other/documenting-experiments-asciidoctor-python/" TargetMode="External"/><Relationship Id="rId5" Type="http://schemas.openxmlformats.org/officeDocument/2006/relationships/image" Target="../media/image64.jpg"/><Relationship Id="rId4" Type="http://schemas.openxmlformats.org/officeDocument/2006/relationships/hyperlink" Target="https://www.flickr.com/photos/chasbot/25047897777/"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8" Type="http://schemas.openxmlformats.org/officeDocument/2006/relationships/hyperlink" Target="https://gcpy.readthedocs.io/" TargetMode="External"/><Relationship Id="rId3" Type="http://schemas.openxmlformats.org/officeDocument/2006/relationships/hyperlink" Target="https://geos-chem.readthedocs.io/" TargetMode="External"/><Relationship Id="rId7" Type="http://schemas.openxmlformats.org/officeDocument/2006/relationships/hyperlink" Target="http://wrf.geos-chem.org/"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geos-chem-cloud.readthedocs.io/" TargetMode="External"/><Relationship Id="rId11" Type="http://schemas.openxmlformats.org/officeDocument/2006/relationships/hyperlink" Target="https://cheereio.readthedocs.io/" TargetMode="External"/><Relationship Id="rId5" Type="http://schemas.openxmlformats.org/officeDocument/2006/relationships/hyperlink" Target="https://hemco.readthedocs.io/" TargetMode="External"/><Relationship Id="rId10" Type="http://schemas.openxmlformats.org/officeDocument/2006/relationships/hyperlink" Target="https://imi.readthedocs.io/" TargetMode="External"/><Relationship Id="rId4" Type="http://schemas.openxmlformats.org/officeDocument/2006/relationships/hyperlink" Target="https://gchp.readthedocs.io/" TargetMode="External"/><Relationship Id="rId9" Type="http://schemas.openxmlformats.org/officeDocument/2006/relationships/hyperlink" Target="https://kpp.readthedocs.io/"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095BED-77C2-9A22-A800-C8BEC2D602E8}"/>
              </a:ext>
            </a:extLst>
          </p:cNvPr>
          <p:cNvSpPr>
            <a:spLocks noGrp="1"/>
          </p:cNvSpPr>
          <p:nvPr>
            <p:ph type="ctrTitle"/>
          </p:nvPr>
        </p:nvSpPr>
        <p:spPr>
          <a:xfrm>
            <a:off x="649046" y="753034"/>
            <a:ext cx="6868174" cy="3541060"/>
          </a:xfrm>
        </p:spPr>
        <p:txBody>
          <a:bodyPr>
            <a:normAutofit/>
          </a:bodyPr>
          <a:lstStyle/>
          <a:p>
            <a:r>
              <a:rPr lang="en-US" sz="4200" dirty="0"/>
              <a:t>Implementing software engineering best practices in GEOS-Chem:</a:t>
            </a:r>
            <a:br>
              <a:rPr lang="en-US" sz="4200" dirty="0"/>
            </a:br>
            <a:r>
              <a:rPr lang="en-US" sz="1600" dirty="0"/>
              <a:t> </a:t>
            </a:r>
            <a:br>
              <a:rPr lang="en-US" sz="4400" dirty="0"/>
            </a:br>
            <a:r>
              <a:rPr lang="en-US" sz="3200" dirty="0"/>
              <a:t>Transforming a research project</a:t>
            </a:r>
            <a:br>
              <a:rPr lang="en-US" sz="3200" dirty="0"/>
            </a:br>
            <a:r>
              <a:rPr lang="en-US" sz="3200" dirty="0"/>
              <a:t>into a software product</a:t>
            </a:r>
          </a:p>
        </p:txBody>
      </p:sp>
      <p:sp>
        <p:nvSpPr>
          <p:cNvPr id="8" name="Subtitle 7">
            <a:extLst>
              <a:ext uri="{FF2B5EF4-FFF2-40B4-BE49-F238E27FC236}">
                <a16:creationId xmlns:a16="http://schemas.microsoft.com/office/drawing/2014/main" id="{DEBAFF1F-74A7-DF78-5D99-7E7EB4F315E3}"/>
              </a:ext>
            </a:extLst>
          </p:cNvPr>
          <p:cNvSpPr>
            <a:spLocks noGrp="1"/>
          </p:cNvSpPr>
          <p:nvPr>
            <p:ph type="subTitle" idx="1"/>
          </p:nvPr>
        </p:nvSpPr>
        <p:spPr>
          <a:xfrm>
            <a:off x="649045" y="4294094"/>
            <a:ext cx="6437555" cy="2115332"/>
          </a:xfrm>
        </p:spPr>
        <p:txBody>
          <a:bodyPr>
            <a:noAutofit/>
          </a:bodyPr>
          <a:lstStyle/>
          <a:p>
            <a:r>
              <a:rPr lang="en-US" sz="2000" dirty="0"/>
              <a:t>Bob Yantosca</a:t>
            </a:r>
            <a:br>
              <a:rPr lang="en-US" sz="2000" dirty="0"/>
            </a:br>
            <a:r>
              <a:rPr lang="en-US" sz="2000" dirty="0"/>
              <a:t>Senior Software Engineer</a:t>
            </a:r>
            <a:br>
              <a:rPr lang="en-US" sz="2000" dirty="0"/>
            </a:br>
            <a:r>
              <a:rPr lang="en-US" sz="2000"/>
              <a:t>ACAG Grp Mtg </a:t>
            </a:r>
            <a:r>
              <a:rPr lang="en-US" sz="2000" dirty="0"/>
              <a:t>@ WashU</a:t>
            </a:r>
            <a:br>
              <a:rPr lang="en-US" sz="2000" dirty="0"/>
            </a:br>
            <a:r>
              <a:rPr lang="en-US" sz="2000" dirty="0"/>
              <a:t>08 Nov 2023</a:t>
            </a:r>
            <a:br>
              <a:rPr lang="en-US" sz="2000" dirty="0"/>
            </a:br>
            <a:br>
              <a:rPr lang="en-US" sz="2000" dirty="0"/>
            </a:br>
            <a:r>
              <a:rPr lang="en-US" sz="1600" dirty="0"/>
              <a:t>With the GCST (all incarnations over 25+ years)</a:t>
            </a:r>
          </a:p>
        </p:txBody>
      </p:sp>
      <p:pic>
        <p:nvPicPr>
          <p:cNvPr id="1026" name="Picture 2">
            <a:extLst>
              <a:ext uri="{FF2B5EF4-FFF2-40B4-BE49-F238E27FC236}">
                <a16:creationId xmlns:a16="http://schemas.microsoft.com/office/drawing/2014/main" id="{F92C6066-4ABB-29FD-39D9-512C22DA5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056" y="4294094"/>
            <a:ext cx="1866495" cy="15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and black text with a globe&#10;&#10;Description automatically generated">
            <a:extLst>
              <a:ext uri="{FF2B5EF4-FFF2-40B4-BE49-F238E27FC236}">
                <a16:creationId xmlns:a16="http://schemas.microsoft.com/office/drawing/2014/main" id="{F6B96507-740B-ED3F-6D5A-BFDCACDB1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653" y="4294094"/>
            <a:ext cx="1866496" cy="1556200"/>
          </a:xfrm>
          <a:prstGeom prst="rect">
            <a:avLst/>
          </a:prstGeom>
        </p:spPr>
      </p:pic>
      <p:pic>
        <p:nvPicPr>
          <p:cNvPr id="5" name="Picture 4" descr="A cartoon of two people&#10;&#10;Description automatically generated">
            <a:extLst>
              <a:ext uri="{FF2B5EF4-FFF2-40B4-BE49-F238E27FC236}">
                <a16:creationId xmlns:a16="http://schemas.microsoft.com/office/drawing/2014/main" id="{A4F5BC68-37C8-2F21-7791-66DCE4DB5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809" y="431006"/>
            <a:ext cx="4062191" cy="5995988"/>
          </a:xfrm>
          <a:prstGeom prst="rect">
            <a:avLst/>
          </a:prstGeom>
        </p:spPr>
      </p:pic>
    </p:spTree>
    <p:extLst>
      <p:ext uri="{BB962C8B-B14F-4D97-AF65-F5344CB8AC3E}">
        <p14:creationId xmlns:p14="http://schemas.microsoft.com/office/powerpoint/2010/main" val="210583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normAutofit fontScale="90000"/>
          </a:bodyPr>
          <a:lstStyle/>
          <a:p>
            <a:r>
              <a:rPr lang="en-US" dirty="0"/>
              <a:t>Best Practice #1: </a:t>
            </a:r>
            <a:br>
              <a:rPr lang="en-US" dirty="0"/>
            </a:br>
            <a:r>
              <a:rPr lang="en-US" dirty="0"/>
              <a:t>Modernizing obsolete source code</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normAutofit/>
          </a:bodyPr>
          <a:lstStyle/>
          <a:p>
            <a:endParaRPr lang="en-US" sz="1600"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3" name="Picture Placeholder 42" descr="A close-up of a code&#10;&#10;Description automatically generated">
            <a:extLst>
              <a:ext uri="{FF2B5EF4-FFF2-40B4-BE49-F238E27FC236}">
                <a16:creationId xmlns:a16="http://schemas.microsoft.com/office/drawing/2014/main" id="{A953792E-1E05-8ECC-63EA-8B4A7CC9C0A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516" r="9516"/>
          <a:stretch>
            <a:fillRect/>
          </a:stretch>
        </p:blipFill>
        <p:spPr/>
      </p:pic>
      <p:pic>
        <p:nvPicPr>
          <p:cNvPr id="51" name="Picture Placeholder 50" descr="A white paper with black text&#10;&#10;Description automatically generated">
            <a:extLst>
              <a:ext uri="{FF2B5EF4-FFF2-40B4-BE49-F238E27FC236}">
                <a16:creationId xmlns:a16="http://schemas.microsoft.com/office/drawing/2014/main" id="{C838920D-FBF2-2F49-C007-678B198F5A9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967" b="15967"/>
          <a:stretch>
            <a:fillRect/>
          </a:stretch>
        </p:blipFill>
        <p:spPr/>
      </p:pic>
      <p:pic>
        <p:nvPicPr>
          <p:cNvPr id="54" name="Picture Placeholder 53" descr="A computer screen with white text&#10;&#10;Description automatically generated">
            <a:extLst>
              <a:ext uri="{FF2B5EF4-FFF2-40B4-BE49-F238E27FC236}">
                <a16:creationId xmlns:a16="http://schemas.microsoft.com/office/drawing/2014/main" id="{13D430CC-BD3B-EB91-9D54-E9BE960932B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4043" r="14043"/>
          <a:stretch>
            <a:fillRect/>
          </a:stretch>
        </p:blipFill>
        <p:spPr/>
      </p:pic>
    </p:spTree>
    <p:extLst>
      <p:ext uri="{BB962C8B-B14F-4D97-AF65-F5344CB8AC3E}">
        <p14:creationId xmlns:p14="http://schemas.microsoft.com/office/powerpoint/2010/main" val="272212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B83E29-76FD-CF32-74EE-D896F155F8C6}"/>
              </a:ext>
            </a:extLst>
          </p:cNvPr>
          <p:cNvSpPr>
            <a:spLocks noGrp="1"/>
          </p:cNvSpPr>
          <p:nvPr>
            <p:ph type="title"/>
          </p:nvPr>
        </p:nvSpPr>
        <p:spPr/>
        <p:txBody>
          <a:bodyPr>
            <a:normAutofit fontScale="90000"/>
          </a:bodyPr>
          <a:lstStyle/>
          <a:p>
            <a:r>
              <a:rPr lang="en-US" dirty="0"/>
              <a:t>Science applications use Fortran</a:t>
            </a:r>
          </a:p>
        </p:txBody>
      </p:sp>
      <p:sp>
        <p:nvSpPr>
          <p:cNvPr id="9" name="Content Placeholder 8">
            <a:extLst>
              <a:ext uri="{FF2B5EF4-FFF2-40B4-BE49-F238E27FC236}">
                <a16:creationId xmlns:a16="http://schemas.microsoft.com/office/drawing/2014/main" id="{816650D8-A56E-1147-F1EB-4B49887900BA}"/>
              </a:ext>
            </a:extLst>
          </p:cNvPr>
          <p:cNvSpPr>
            <a:spLocks noGrp="1"/>
          </p:cNvSpPr>
          <p:nvPr>
            <p:ph sz="quarter" idx="14"/>
          </p:nvPr>
        </p:nvSpPr>
        <p:spPr/>
        <p:txBody>
          <a:bodyPr/>
          <a:lstStyle/>
          <a:p>
            <a:r>
              <a:rPr lang="en-US" b="1" dirty="0"/>
              <a:t>For</a:t>
            </a:r>
            <a:r>
              <a:rPr lang="en-US" dirty="0"/>
              <a:t>mula </a:t>
            </a:r>
            <a:r>
              <a:rPr lang="en-US" b="1" dirty="0"/>
              <a:t>Tran</a:t>
            </a:r>
            <a:r>
              <a:rPr lang="en-US" dirty="0"/>
              <a:t>slator</a:t>
            </a:r>
          </a:p>
          <a:p>
            <a:pPr lvl="1"/>
            <a:r>
              <a:rPr lang="en-US" dirty="0"/>
              <a:t>Was invented by John Backus &amp; team at IBM in mid-50’s</a:t>
            </a:r>
          </a:p>
          <a:p>
            <a:pPr lvl="1"/>
            <a:r>
              <a:rPr lang="en-US" dirty="0"/>
              <a:t>Optimized for mathematical computation.  Fortran produces FAST code!!!</a:t>
            </a:r>
          </a:p>
          <a:p>
            <a:endParaRPr lang="en-US" dirty="0"/>
          </a:p>
        </p:txBody>
      </p:sp>
      <p:sp>
        <p:nvSpPr>
          <p:cNvPr id="7" name="Slide Number Placeholder 6">
            <a:extLst>
              <a:ext uri="{FF2B5EF4-FFF2-40B4-BE49-F238E27FC236}">
                <a16:creationId xmlns:a16="http://schemas.microsoft.com/office/drawing/2014/main" id="{CB4991C6-1058-B911-5428-FAF42D2F6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F022-211C-4882-844C-086FEA6806AA}"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
        <p:nvSpPr>
          <p:cNvPr id="11" name="Content Placeholder 12">
            <a:extLst>
              <a:ext uri="{FF2B5EF4-FFF2-40B4-BE49-F238E27FC236}">
                <a16:creationId xmlns:a16="http://schemas.microsoft.com/office/drawing/2014/main" id="{C116383A-8FA9-DEF6-2BDD-ACF59415D187}"/>
              </a:ext>
            </a:extLst>
          </p:cNvPr>
          <p:cNvSpPr txBox="1">
            <a:spLocks/>
          </p:cNvSpPr>
          <p:nvPr/>
        </p:nvSpPr>
        <p:spPr>
          <a:xfrm>
            <a:off x="1218004" y="3141663"/>
            <a:ext cx="4756714" cy="3365500"/>
          </a:xfrm>
          <a:prstGeom prst="rect">
            <a:avLst/>
          </a:prstGeom>
        </p:spPr>
        <p:txBody>
          <a:bodyPr>
            <a:noAutofit/>
          </a:bodyPr>
          <a:lst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2400" b="0" i="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2000" b="0" i="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1800" b="0" i="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600" b="0" i="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600" b="0" i="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Embodied the</a:t>
            </a:r>
            <a:br>
              <a:rPr lang="en-US" sz="1800" dirty="0"/>
            </a:br>
            <a:r>
              <a:rPr lang="en-US" sz="1800" b="1" dirty="0"/>
              <a:t>Three Cardinal</a:t>
            </a:r>
            <a:br>
              <a:rPr lang="en-US" sz="1800" b="1" dirty="0"/>
            </a:br>
            <a:r>
              <a:rPr lang="en-US" sz="1800" b="1" dirty="0"/>
              <a:t>Virtues of </a:t>
            </a:r>
            <a:br>
              <a:rPr lang="en-US" sz="1800" b="1" dirty="0"/>
            </a:br>
            <a:r>
              <a:rPr lang="en-US" sz="1800" b="1" dirty="0"/>
              <a:t>Programmers</a:t>
            </a:r>
            <a:r>
              <a:rPr lang="en-US" sz="1800" dirty="0"/>
              <a:t>:</a:t>
            </a:r>
          </a:p>
          <a:p>
            <a:pPr>
              <a:spcBef>
                <a:spcPts val="600"/>
              </a:spcBef>
            </a:pPr>
            <a:r>
              <a:rPr lang="en-US" sz="1800" dirty="0"/>
              <a:t>Laziness</a:t>
            </a:r>
          </a:p>
          <a:p>
            <a:pPr>
              <a:spcBef>
                <a:spcPts val="0"/>
              </a:spcBef>
            </a:pPr>
            <a:r>
              <a:rPr lang="en-US" sz="1800" dirty="0"/>
              <a:t>Impatience</a:t>
            </a:r>
          </a:p>
          <a:p>
            <a:pPr>
              <a:spcBef>
                <a:spcPts val="0"/>
              </a:spcBef>
            </a:pPr>
            <a:r>
              <a:rPr lang="en-US" sz="1800" dirty="0"/>
              <a:t>Hubris</a:t>
            </a:r>
          </a:p>
          <a:p>
            <a:pPr marL="0" indent="0">
              <a:buFont typeface="Arial" panose="020B0604020202020204" pitchFamily="34" charset="0"/>
              <a:buNone/>
            </a:pPr>
            <a:r>
              <a:rPr lang="en-US" sz="1800" dirty="0"/>
              <a:t>(in a good way</a:t>
            </a:r>
            <a:br>
              <a:rPr lang="en-US" sz="1800" dirty="0"/>
            </a:br>
            <a:r>
              <a:rPr lang="en-US" sz="1800" dirty="0"/>
              <a:t>of course!)</a:t>
            </a:r>
          </a:p>
        </p:txBody>
      </p:sp>
      <p:pic>
        <p:nvPicPr>
          <p:cNvPr id="13" name="Picture 12" descr="A picture containing wall, person, person, indoor&#10;&#10;Description automatically generated">
            <a:extLst>
              <a:ext uri="{FF2B5EF4-FFF2-40B4-BE49-F238E27FC236}">
                <a16:creationId xmlns:a16="http://schemas.microsoft.com/office/drawing/2014/main" id="{53A36382-17F7-8DC8-2ADC-4D13281A28AC}"/>
              </a:ext>
            </a:extLst>
          </p:cNvPr>
          <p:cNvPicPr>
            <a:picLocks noChangeAspect="1"/>
          </p:cNvPicPr>
          <p:nvPr/>
        </p:nvPicPr>
        <p:blipFill>
          <a:blip r:embed="rId2"/>
          <a:stretch>
            <a:fillRect/>
          </a:stretch>
        </p:blipFill>
        <p:spPr>
          <a:xfrm>
            <a:off x="3324053" y="3141663"/>
            <a:ext cx="2095500" cy="3133725"/>
          </a:xfrm>
          <a:prstGeom prst="rect">
            <a:avLst/>
          </a:prstGeom>
        </p:spPr>
      </p:pic>
      <p:sp>
        <p:nvSpPr>
          <p:cNvPr id="14" name="Content Placeholder 14">
            <a:extLst>
              <a:ext uri="{FF2B5EF4-FFF2-40B4-BE49-F238E27FC236}">
                <a16:creationId xmlns:a16="http://schemas.microsoft.com/office/drawing/2014/main" id="{E261CDBA-A9F8-A82D-191D-F6AAF0D78798}"/>
              </a:ext>
            </a:extLst>
          </p:cNvPr>
          <p:cNvSpPr txBox="1">
            <a:spLocks/>
          </p:cNvSpPr>
          <p:nvPr/>
        </p:nvSpPr>
        <p:spPr>
          <a:xfrm>
            <a:off x="6546610" y="3173412"/>
            <a:ext cx="4756714" cy="3365500"/>
          </a:xfrm>
          <a:prstGeom prst="rect">
            <a:avLst/>
          </a:prstGeom>
        </p:spPr>
        <p:txBody>
          <a:bodyPr>
            <a:normAutofit fontScale="70000" lnSpcReduction="20000"/>
          </a:bodyPr>
          <a:lst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2400" b="0" i="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2000" b="0" i="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1800" b="0" i="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600" b="0" i="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600" b="0" i="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John was fed up with the tedium of writing programs in assembly language</a:t>
            </a:r>
          </a:p>
          <a:p>
            <a:r>
              <a:rPr lang="en-US" sz="2600" dirty="0"/>
              <a:t>Invented the Backus-Naur Form to completely specify a programming language syntax</a:t>
            </a:r>
          </a:p>
          <a:p>
            <a:r>
              <a:rPr lang="en-US" sz="2600" dirty="0"/>
              <a:t>Invented* the first compiler</a:t>
            </a:r>
          </a:p>
          <a:p>
            <a:r>
              <a:rPr lang="en-US" sz="2600" dirty="0"/>
              <a:t>Invented* the Fortran language </a:t>
            </a:r>
          </a:p>
          <a:p>
            <a:endParaRPr lang="en-US" dirty="0"/>
          </a:p>
          <a:p>
            <a:pPr marL="0" indent="0">
              <a:buFont typeface="Arial" panose="020B0604020202020204" pitchFamily="34" charset="0"/>
              <a:buNone/>
            </a:pPr>
            <a:r>
              <a:rPr lang="en-US" sz="1400" dirty="0"/>
              <a:t>*with a team of IBM engineers</a:t>
            </a:r>
          </a:p>
          <a:p>
            <a:endParaRPr lang="en-US" dirty="0"/>
          </a:p>
        </p:txBody>
      </p:sp>
    </p:spTree>
    <p:extLst>
      <p:ext uri="{BB962C8B-B14F-4D97-AF65-F5344CB8AC3E}">
        <p14:creationId xmlns:p14="http://schemas.microsoft.com/office/powerpoint/2010/main" val="9481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779A-006C-94BD-B4F5-019973FC7F06}"/>
              </a:ext>
            </a:extLst>
          </p:cNvPr>
          <p:cNvSpPr>
            <a:spLocks noGrp="1"/>
          </p:cNvSpPr>
          <p:nvPr>
            <p:ph type="title"/>
          </p:nvPr>
        </p:nvSpPr>
        <p:spPr/>
        <p:txBody>
          <a:bodyPr>
            <a:normAutofit fontScale="90000"/>
          </a:bodyPr>
          <a:lstStyle/>
          <a:p>
            <a:r>
              <a:rPr lang="en-US" dirty="0"/>
              <a:t>Old Fortran code was terse</a:t>
            </a:r>
          </a:p>
        </p:txBody>
      </p:sp>
      <p:sp>
        <p:nvSpPr>
          <p:cNvPr id="3" name="Content Placeholder 2">
            <a:extLst>
              <a:ext uri="{FF2B5EF4-FFF2-40B4-BE49-F238E27FC236}">
                <a16:creationId xmlns:a16="http://schemas.microsoft.com/office/drawing/2014/main" id="{D22212B6-5C35-D9C1-8D6E-289A399C3DCB}"/>
              </a:ext>
            </a:extLst>
          </p:cNvPr>
          <p:cNvSpPr>
            <a:spLocks noGrp="1"/>
          </p:cNvSpPr>
          <p:nvPr>
            <p:ph sz="quarter" idx="14"/>
          </p:nvPr>
        </p:nvSpPr>
        <p:spPr>
          <a:xfrm>
            <a:off x="646112" y="1560512"/>
            <a:ext cx="10899776" cy="4604897"/>
          </a:xfrm>
        </p:spPr>
        <p:txBody>
          <a:bodyPr>
            <a:normAutofit fontScale="92500" lnSpcReduction="20000"/>
          </a:bodyPr>
          <a:lstStyle/>
          <a:p>
            <a:r>
              <a:rPr lang="en-US" dirty="0"/>
              <a:t>Fortran’s original syntax was written for IBM punch cards</a:t>
            </a:r>
          </a:p>
          <a:p>
            <a:pPr lvl="1"/>
            <a:r>
              <a:rPr lang="en-US" dirty="0"/>
              <a:t>“Do not fold, spindle, or mutilate…”</a:t>
            </a:r>
          </a:p>
          <a:p>
            <a:pPr lvl="1"/>
            <a:r>
              <a:rPr lang="en-US" dirty="0"/>
              <a:t>Column 1: 	Add a C to indicate a comment line</a:t>
            </a:r>
          </a:p>
          <a:p>
            <a:pPr lvl="1"/>
            <a:r>
              <a:rPr lang="en-US" dirty="0"/>
              <a:t>Columns 2-5: 	Label numbers</a:t>
            </a:r>
          </a:p>
          <a:p>
            <a:pPr lvl="1"/>
            <a:r>
              <a:rPr lang="en-US" dirty="0"/>
              <a:t>Column 6: 	Continuation character (for multi-line statements)</a:t>
            </a:r>
          </a:p>
          <a:p>
            <a:pPr lvl="1"/>
            <a:r>
              <a:rPr lang="en-US" dirty="0"/>
              <a:t>Columns 7-72: 	Source code</a:t>
            </a:r>
          </a:p>
          <a:p>
            <a:pPr lvl="1"/>
            <a:r>
              <a:rPr lang="en-US" dirty="0"/>
              <a:t>Columns 73-80: 	Punch card index (e.g. “52-pickup”)</a:t>
            </a:r>
          </a:p>
          <a:p>
            <a:pPr>
              <a:spcBef>
                <a:spcPts val="1800"/>
              </a:spcBef>
            </a:pPr>
            <a:r>
              <a:rPr lang="en-US" dirty="0"/>
              <a:t>Fortran syntax didn’t change until the early 90’s</a:t>
            </a:r>
          </a:p>
          <a:p>
            <a:pPr lvl="1"/>
            <a:r>
              <a:rPr lang="en-US" dirty="0"/>
              <a:t>Fortran-90 standard allowed for free-format source code</a:t>
            </a:r>
          </a:p>
          <a:p>
            <a:pPr lvl="1"/>
            <a:r>
              <a:rPr lang="en-US" dirty="0"/>
              <a:t>Fortran-90 introduced several modern code constructs</a:t>
            </a:r>
          </a:p>
          <a:p>
            <a:pPr lvl="1"/>
            <a:r>
              <a:rPr lang="en-US" dirty="0"/>
              <a:t>But GEOS-Chem code was still written to the older Fortran-77 standard</a:t>
            </a:r>
          </a:p>
        </p:txBody>
      </p:sp>
      <p:sp>
        <p:nvSpPr>
          <p:cNvPr id="4" name="Slide Number Placeholder 3">
            <a:extLst>
              <a:ext uri="{FF2B5EF4-FFF2-40B4-BE49-F238E27FC236}">
                <a16:creationId xmlns:a16="http://schemas.microsoft.com/office/drawing/2014/main" id="{97348E61-E64B-ED98-4E30-4F5064740808}"/>
              </a:ext>
            </a:extLst>
          </p:cNvPr>
          <p:cNvSpPr>
            <a:spLocks noGrp="1"/>
          </p:cNvSpPr>
          <p:nvPr>
            <p:ph type="sldNum" sz="quarter" idx="12"/>
          </p:nvPr>
        </p:nvSpPr>
        <p:spPr/>
        <p:txBody>
          <a:bodyPr/>
          <a:lstStyle/>
          <a:p>
            <a:pPr>
              <a:defRPr/>
            </a:pPr>
            <a:fld id="{06B786C7-B8F9-4072-AAAA-17258464D730}" type="slidenum">
              <a:rPr lang="en-US" smtClean="0"/>
              <a:pPr>
                <a:defRPr/>
              </a:pPr>
              <a:t>12</a:t>
            </a:fld>
            <a:endParaRPr lang="en-US" dirty="0"/>
          </a:p>
        </p:txBody>
      </p:sp>
      <p:pic>
        <p:nvPicPr>
          <p:cNvPr id="1026" name="Picture 2" descr="Home Sweet Home Futurama Cross Stitch by Lord Libidan | Lord Libidan">
            <a:extLst>
              <a:ext uri="{FF2B5EF4-FFF2-40B4-BE49-F238E27FC236}">
                <a16:creationId xmlns:a16="http://schemas.microsoft.com/office/drawing/2014/main" id="{AA44C0AA-C950-21A1-C4E9-0584F0BAD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485" y="1560513"/>
            <a:ext cx="2847975" cy="213598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4259146-1CEF-E28F-AF40-164D9CD7C33C}"/>
              </a:ext>
            </a:extLst>
          </p:cNvPr>
          <p:cNvCxnSpPr>
            <a:cxnSpLocks/>
          </p:cNvCxnSpPr>
          <p:nvPr/>
        </p:nvCxnSpPr>
        <p:spPr>
          <a:xfrm flipV="1">
            <a:off x="5293810" y="2663428"/>
            <a:ext cx="3404103" cy="3604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istory - How did programming work when programmers used punchcards? -  Software Engineering Stack Exchange">
            <a:extLst>
              <a:ext uri="{FF2B5EF4-FFF2-40B4-BE49-F238E27FC236}">
                <a16:creationId xmlns:a16="http://schemas.microsoft.com/office/drawing/2014/main" id="{BB4A0BE7-E4A0-6B2B-8A08-990AB9BA9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224" y="3822318"/>
            <a:ext cx="1822236" cy="195418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D81B9BA-B725-E33B-7ED8-BD599B48BF4C}"/>
              </a:ext>
            </a:extLst>
          </p:cNvPr>
          <p:cNvCxnSpPr>
            <a:cxnSpLocks/>
          </p:cNvCxnSpPr>
          <p:nvPr/>
        </p:nvCxnSpPr>
        <p:spPr>
          <a:xfrm>
            <a:off x="7293117" y="4194573"/>
            <a:ext cx="2475572" cy="3231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9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1FA6-F398-B6F6-6151-A42B68252FA9}"/>
              </a:ext>
            </a:extLst>
          </p:cNvPr>
          <p:cNvSpPr>
            <a:spLocks noGrp="1"/>
          </p:cNvSpPr>
          <p:nvPr>
            <p:ph type="title"/>
          </p:nvPr>
        </p:nvSpPr>
        <p:spPr/>
        <p:txBody>
          <a:bodyPr>
            <a:normAutofit fontScale="90000"/>
          </a:bodyPr>
          <a:lstStyle/>
          <a:p>
            <a:r>
              <a:rPr lang="en-US" dirty="0"/>
              <a:t>Replacing obsolete source code</a:t>
            </a:r>
          </a:p>
        </p:txBody>
      </p:sp>
      <p:sp>
        <p:nvSpPr>
          <p:cNvPr id="3" name="Content Placeholder 2">
            <a:extLst>
              <a:ext uri="{FF2B5EF4-FFF2-40B4-BE49-F238E27FC236}">
                <a16:creationId xmlns:a16="http://schemas.microsoft.com/office/drawing/2014/main" id="{673AA658-E47B-3204-B75F-D8C308B914BE}"/>
              </a:ext>
            </a:extLst>
          </p:cNvPr>
          <p:cNvSpPr>
            <a:spLocks noGrp="1"/>
          </p:cNvSpPr>
          <p:nvPr>
            <p:ph sz="quarter" idx="14"/>
          </p:nvPr>
        </p:nvSpPr>
        <p:spPr/>
        <p:txBody>
          <a:bodyPr>
            <a:normAutofit fontScale="92500" lnSpcReduction="20000"/>
          </a:bodyPr>
          <a:lstStyle/>
          <a:p>
            <a:r>
              <a:rPr lang="en-US" dirty="0"/>
              <a:t>Old Fortran</a:t>
            </a:r>
          </a:p>
          <a:p>
            <a:pPr lvl="1"/>
            <a:r>
              <a:rPr lang="en-US" dirty="0"/>
              <a:t>Static memory management only</a:t>
            </a:r>
          </a:p>
          <a:p>
            <a:pPr lvl="1"/>
            <a:r>
              <a:rPr lang="en-US" dirty="0"/>
              <a:t>You had to size arrays for the largest possible case </a:t>
            </a:r>
            <a:r>
              <a:rPr lang="en-US" dirty="0">
                <a:sym typeface="Wingdings" panose="05000000000000000000" pitchFamily="2" charset="2"/>
              </a:rPr>
              <a:t> wasted memory</a:t>
            </a:r>
          </a:p>
          <a:p>
            <a:pPr marL="457200" lvl="1" indent="0">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INTEGER</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(1000)   </a:t>
            </a:r>
            <a:r>
              <a:rPr lang="en-US" dirty="0">
                <a:solidFill>
                  <a:srgbClr val="7030A0"/>
                </a:solidFill>
                <a:latin typeface="Source Code Pro Medium" panose="020B0509030403020204" pitchFamily="49" charset="0"/>
                <a:ea typeface="Source Code Pro Medium" panose="020B0509030403020204" pitchFamily="49" charset="0"/>
                <a:sym typeface="Wingdings" panose="05000000000000000000" pitchFamily="2" charset="2"/>
              </a:rPr>
              <a:t>! Wasteful if you don’t need 1000 elements</a:t>
            </a:r>
          </a:p>
          <a:p>
            <a:r>
              <a:rPr lang="en-US" dirty="0">
                <a:sym typeface="Wingdings" panose="05000000000000000000" pitchFamily="2" charset="2"/>
              </a:rPr>
              <a:t>Modern Fortran</a:t>
            </a:r>
          </a:p>
          <a:p>
            <a:pPr lvl="1"/>
            <a:r>
              <a:rPr lang="en-US" dirty="0">
                <a:sym typeface="Wingdings" panose="05000000000000000000" pitchFamily="2" charset="2"/>
              </a:rPr>
              <a:t>You can allocate/deallocate arrays as needed</a:t>
            </a:r>
          </a:p>
          <a:p>
            <a:pPr marL="457200" lvl="1" indent="0">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INTEGER, ALLOCATABLE </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a:t>
            </a:r>
            <a:br>
              <a:rPr lang="en-US" dirty="0">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ALLOCATE(</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(1000) </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7030A0"/>
                </a:solidFill>
                <a:latin typeface="Source Code Pro Medium" panose="020B0509030403020204" pitchFamily="49" charset="0"/>
                <a:ea typeface="Source Code Pro Medium" panose="020B0509030403020204" pitchFamily="49" charset="0"/>
                <a:sym typeface="Wingdings" panose="05000000000000000000" pitchFamily="2" charset="2"/>
              </a:rPr>
              <a:t>! Use 1000 elements  </a:t>
            </a:r>
            <a:br>
              <a:rPr lang="en-US" dirty="0">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DEALLOCATE(</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7030A0"/>
                </a:solidFill>
                <a:latin typeface="Source Code Pro Medium" panose="020B0509030403020204" pitchFamily="49" charset="0"/>
                <a:ea typeface="Source Code Pro Medium" panose="020B0509030403020204" pitchFamily="49" charset="0"/>
                <a:sym typeface="Wingdings" panose="05000000000000000000" pitchFamily="2" charset="2"/>
              </a:rPr>
              <a:t>! Free the memory</a:t>
            </a:r>
            <a:br>
              <a:rPr lang="en-US" dirty="0">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ALLOCATE(</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(10) </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7030A0"/>
                </a:solidFill>
                <a:latin typeface="Source Code Pro Medium" panose="020B0509030403020204" pitchFamily="49" charset="0"/>
                <a:ea typeface="Source Code Pro Medium" panose="020B0509030403020204" pitchFamily="49" charset="0"/>
                <a:sym typeface="Wingdings" panose="05000000000000000000" pitchFamily="2" charset="2"/>
              </a:rPr>
              <a:t>! Now use 10 elements</a:t>
            </a:r>
            <a:br>
              <a:rPr lang="en-US" dirty="0">
                <a:solidFill>
                  <a:srgbClr val="7030A0"/>
                </a:solidFill>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latin typeface="Source Code Pro Medium" panose="020B0509030403020204" pitchFamily="49" charset="0"/>
                <a:ea typeface="Source Code Pro Medium" panose="020B0509030403020204" pitchFamily="49" charset="0"/>
                <a:sym typeface="Wingdings" panose="05000000000000000000" pitchFamily="2" charset="2"/>
              </a:rPr>
              <a:t>. . .</a:t>
            </a:r>
            <a:endParaRPr lang="en-US" dirty="0">
              <a:sym typeface="Wingdings" panose="05000000000000000000" pitchFamily="2" charset="2"/>
            </a:endParaRPr>
          </a:p>
          <a:p>
            <a:pPr marL="457200" lvl="1" indent="0">
              <a:buNone/>
            </a:pPr>
            <a:endParaRPr lang="en-US" dirty="0">
              <a:sym typeface="Wingdings" panose="05000000000000000000" pitchFamily="2" charset="2"/>
            </a:endParaRPr>
          </a:p>
          <a:p>
            <a:pPr lvl="1"/>
            <a:endParaRPr lang="en-US" dirty="0">
              <a:sym typeface="Wingdings" panose="05000000000000000000" pitchFamily="2" charset="2"/>
            </a:endParaRPr>
          </a:p>
          <a:p>
            <a:pPr marL="0" indent="0">
              <a:buNone/>
            </a:pPr>
            <a:endParaRPr lang="en-US" dirty="0">
              <a:sym typeface="Wingdings" panose="05000000000000000000" pitchFamily="2" charset="2"/>
            </a:endParaRP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8F0F0CC6-05FA-478A-05DD-C9F1F26FAE96}"/>
              </a:ext>
            </a:extLst>
          </p:cNvPr>
          <p:cNvSpPr>
            <a:spLocks noGrp="1"/>
          </p:cNvSpPr>
          <p:nvPr>
            <p:ph type="sldNum" sz="quarter" idx="12"/>
          </p:nvPr>
        </p:nvSpPr>
        <p:spPr/>
        <p:txBody>
          <a:bodyPr/>
          <a:lstStyle/>
          <a:p>
            <a:pPr>
              <a:defRPr/>
            </a:pPr>
            <a:fld id="{06B786C7-B8F9-4072-AAAA-17258464D730}" type="slidenum">
              <a:rPr lang="en-US" smtClean="0"/>
              <a:pPr>
                <a:defRPr/>
              </a:pPr>
              <a:t>13</a:t>
            </a:fld>
            <a:endParaRPr lang="en-US" dirty="0"/>
          </a:p>
        </p:txBody>
      </p:sp>
    </p:spTree>
    <p:extLst>
      <p:ext uri="{BB962C8B-B14F-4D97-AF65-F5344CB8AC3E}">
        <p14:creationId xmlns:p14="http://schemas.microsoft.com/office/powerpoint/2010/main" val="227893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1FA6-F398-B6F6-6151-A42B68252FA9}"/>
              </a:ext>
            </a:extLst>
          </p:cNvPr>
          <p:cNvSpPr>
            <a:spLocks noGrp="1"/>
          </p:cNvSpPr>
          <p:nvPr>
            <p:ph type="title"/>
          </p:nvPr>
        </p:nvSpPr>
        <p:spPr/>
        <p:txBody>
          <a:bodyPr>
            <a:normAutofit fontScale="90000"/>
          </a:bodyPr>
          <a:lstStyle/>
          <a:p>
            <a:r>
              <a:rPr lang="en-US" dirty="0"/>
              <a:t>Replacing obsolete code constructs</a:t>
            </a:r>
          </a:p>
        </p:txBody>
      </p:sp>
      <p:sp>
        <p:nvSpPr>
          <p:cNvPr id="3" name="Content Placeholder 2">
            <a:extLst>
              <a:ext uri="{FF2B5EF4-FFF2-40B4-BE49-F238E27FC236}">
                <a16:creationId xmlns:a16="http://schemas.microsoft.com/office/drawing/2014/main" id="{673AA658-E47B-3204-B75F-D8C308B914BE}"/>
              </a:ext>
            </a:extLst>
          </p:cNvPr>
          <p:cNvSpPr>
            <a:spLocks noGrp="1"/>
          </p:cNvSpPr>
          <p:nvPr>
            <p:ph sz="quarter" idx="14"/>
          </p:nvPr>
        </p:nvSpPr>
        <p:spPr/>
        <p:txBody>
          <a:bodyPr>
            <a:normAutofit/>
          </a:bodyPr>
          <a:lstStyle/>
          <a:p>
            <a:r>
              <a:rPr lang="en-US" dirty="0"/>
              <a:t>Old Fortran</a:t>
            </a:r>
          </a:p>
          <a:p>
            <a:pPr lvl="1"/>
            <a:r>
              <a:rPr lang="en-US" dirty="0"/>
              <a:t>You could not protect subroutine arguments from being overwritten inadvertently</a:t>
            </a:r>
          </a:p>
          <a:p>
            <a:pPr marL="457200" lvl="1" indent="0">
              <a:spcBef>
                <a:spcPts val="0"/>
              </a:spcBef>
              <a:spcAft>
                <a:spcPts val="0"/>
              </a:spcAft>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CALL </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ADDIT(</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B</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C</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t>
            </a:r>
          </a:p>
          <a:p>
            <a:pPr marL="457200" lvl="1" indent="0">
              <a:buNone/>
            </a:pPr>
            <a:r>
              <a:rPr lang="en-US" dirty="0">
                <a:latin typeface="Source Code Pro Medium" panose="020B0509030403020204" pitchFamily="49" charset="0"/>
                <a:ea typeface="Source Code Pro Medium" panose="020B0509030403020204" pitchFamily="49" charset="0"/>
                <a:sym typeface="Wingdings" panose="05000000000000000000" pitchFamily="2" charset="2"/>
              </a:rPr>
              <a:t>      . . .</a:t>
            </a:r>
          </a:p>
          <a:p>
            <a:pPr marL="457200" lvl="1" indent="0">
              <a:spcBef>
                <a:spcPts val="0"/>
              </a:spcBef>
              <a:spcAft>
                <a:spcPts val="0"/>
              </a:spcAft>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SUBROUTINE</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ADDIT(</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B</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C</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t>
            </a:r>
          </a:p>
          <a:p>
            <a:pPr marL="457200" lvl="1" indent="0">
              <a:spcBef>
                <a:spcPts val="0"/>
              </a:spcBef>
              <a:spcAft>
                <a:spcPts val="0"/>
              </a:spcAft>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INTEGER</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B</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C</a:t>
            </a:r>
          </a:p>
          <a:p>
            <a:pPr marL="457200" lvl="1" indent="0">
              <a:spcBef>
                <a:spcPts val="0"/>
              </a:spcBef>
              <a:spcAft>
                <a:spcPts val="0"/>
              </a:spcAft>
              <a:buNone/>
            </a:pPr>
            <a:r>
              <a:rPr lang="en-US" dirty="0">
                <a:solidFill>
                  <a:srgbClr val="7030A0"/>
                </a:solidFill>
                <a:latin typeface="Source Code Pro Medium" panose="020B0509030403020204" pitchFamily="49" charset="0"/>
                <a:ea typeface="Source Code Pro Medium" panose="020B0509030403020204" pitchFamily="49" charset="0"/>
                <a:sym typeface="Wingdings" panose="05000000000000000000" pitchFamily="2" charset="2"/>
              </a:rPr>
              <a:t>C</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chemeClr val="accent1"/>
                </a:solidFill>
                <a:latin typeface="Source Code Pro Medium" panose="020B0509030403020204" pitchFamily="49" charset="0"/>
                <a:ea typeface="Source Code Pro Medium" panose="020B0509030403020204" pitchFamily="49" charset="0"/>
                <a:sym typeface="Wingdings" panose="05000000000000000000" pitchFamily="2" charset="2"/>
              </a:rPr>
              <a:t>   Add A + B to get C (but there’s a typo here!!!)</a:t>
            </a:r>
            <a:br>
              <a:rPr lang="en-US" dirty="0">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 = A + B</a:t>
            </a:r>
          </a:p>
          <a:p>
            <a:pPr marL="457200" lvl="1" indent="0">
              <a:spcBef>
                <a:spcPts val="0"/>
              </a:spcBef>
              <a:spcAft>
                <a:spcPts val="0"/>
              </a:spcAft>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RETURN      </a:t>
            </a:r>
          </a:p>
          <a:p>
            <a:pPr marL="457200" lvl="1" indent="0">
              <a:spcBef>
                <a:spcPts val="0"/>
              </a:spcBef>
              <a:spcAft>
                <a:spcPts val="0"/>
              </a:spcAft>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END SUBROUTINE</a:t>
            </a:r>
            <a:endParaRPr lang="en-US" dirty="0">
              <a:solidFill>
                <a:schemeClr val="accent4"/>
              </a:solidFill>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a:sym typeface="Wingdings" panose="05000000000000000000" pitchFamily="2" charset="2"/>
            </a:endParaRPr>
          </a:p>
          <a:p>
            <a:pPr lvl="1"/>
            <a:endParaRPr lang="en-US" dirty="0">
              <a:sym typeface="Wingdings" panose="05000000000000000000" pitchFamily="2" charset="2"/>
            </a:endParaRPr>
          </a:p>
          <a:p>
            <a:pPr marL="0" indent="0">
              <a:buNone/>
            </a:pPr>
            <a:endParaRPr lang="en-US" dirty="0">
              <a:sym typeface="Wingdings" panose="05000000000000000000" pitchFamily="2" charset="2"/>
            </a:endParaRP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8F0F0CC6-05FA-478A-05DD-C9F1F26FAE96}"/>
              </a:ext>
            </a:extLst>
          </p:cNvPr>
          <p:cNvSpPr>
            <a:spLocks noGrp="1"/>
          </p:cNvSpPr>
          <p:nvPr>
            <p:ph type="sldNum" sz="quarter" idx="12"/>
          </p:nvPr>
        </p:nvSpPr>
        <p:spPr/>
        <p:txBody>
          <a:bodyPr/>
          <a:lstStyle/>
          <a:p>
            <a:pPr>
              <a:defRPr/>
            </a:pPr>
            <a:fld id="{06B786C7-B8F9-4072-AAAA-17258464D730}" type="slidenum">
              <a:rPr lang="en-US" smtClean="0"/>
              <a:pPr>
                <a:defRPr/>
              </a:pPr>
              <a:t>14</a:t>
            </a:fld>
            <a:endParaRPr lang="en-US" dirty="0"/>
          </a:p>
        </p:txBody>
      </p:sp>
    </p:spTree>
    <p:extLst>
      <p:ext uri="{BB962C8B-B14F-4D97-AF65-F5344CB8AC3E}">
        <p14:creationId xmlns:p14="http://schemas.microsoft.com/office/powerpoint/2010/main" val="347013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1FA6-F398-B6F6-6151-A42B68252FA9}"/>
              </a:ext>
            </a:extLst>
          </p:cNvPr>
          <p:cNvSpPr>
            <a:spLocks noGrp="1"/>
          </p:cNvSpPr>
          <p:nvPr>
            <p:ph type="title"/>
          </p:nvPr>
        </p:nvSpPr>
        <p:spPr/>
        <p:txBody>
          <a:bodyPr>
            <a:normAutofit fontScale="90000"/>
          </a:bodyPr>
          <a:lstStyle/>
          <a:p>
            <a:r>
              <a:rPr lang="en-US" dirty="0"/>
              <a:t>Replacing obsolete code constructs</a:t>
            </a:r>
          </a:p>
        </p:txBody>
      </p:sp>
      <p:sp>
        <p:nvSpPr>
          <p:cNvPr id="3" name="Content Placeholder 2">
            <a:extLst>
              <a:ext uri="{FF2B5EF4-FFF2-40B4-BE49-F238E27FC236}">
                <a16:creationId xmlns:a16="http://schemas.microsoft.com/office/drawing/2014/main" id="{673AA658-E47B-3204-B75F-D8C308B914BE}"/>
              </a:ext>
            </a:extLst>
          </p:cNvPr>
          <p:cNvSpPr>
            <a:spLocks noGrp="1"/>
          </p:cNvSpPr>
          <p:nvPr>
            <p:ph sz="quarter" idx="14"/>
          </p:nvPr>
        </p:nvSpPr>
        <p:spPr/>
        <p:txBody>
          <a:bodyPr>
            <a:normAutofit/>
          </a:bodyPr>
          <a:lstStyle/>
          <a:p>
            <a:r>
              <a:rPr lang="en-US" dirty="0"/>
              <a:t>Modern Fortran</a:t>
            </a:r>
          </a:p>
          <a:p>
            <a:pPr lvl="1"/>
            <a:r>
              <a:rPr lang="en-US" dirty="0"/>
              <a:t>You CAN protect subroutine arguments from being overwritten inadvertently</a:t>
            </a:r>
          </a:p>
          <a:p>
            <a:pPr marL="457200" lvl="1" indent="0">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SUBROUTINE</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ADDIT(</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B</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C</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t>
            </a:r>
          </a:p>
          <a:p>
            <a:pPr marL="457200" lvl="1" indent="0">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INTEGER, INTENT(</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IN</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B</a:t>
            </a:r>
            <a:b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INTEGER, INTENT(</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OUT</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 C</a:t>
            </a:r>
          </a:p>
          <a:p>
            <a:pPr marL="457200" lvl="1" indent="0">
              <a:buNone/>
            </a:pPr>
            <a:r>
              <a:rPr lang="en-US" dirty="0">
                <a:solidFill>
                  <a:schemeClr val="accent1"/>
                </a:solidFill>
                <a:latin typeface="Source Code Pro Medium" panose="020B0509030403020204" pitchFamily="49" charset="0"/>
                <a:ea typeface="Source Code Pro Medium" panose="020B0509030403020204" pitchFamily="49" charset="0"/>
                <a:sym typeface="Wingdings" panose="05000000000000000000" pitchFamily="2" charset="2"/>
              </a:rPr>
              <a:t>   ! Add A + B to get C (but there’s a typo here!!!)</a:t>
            </a:r>
            <a:br>
              <a:rPr lang="en-US" dirty="0">
                <a:latin typeface="Source Code Pro Medium" panose="020B0509030403020204" pitchFamily="49" charset="0"/>
                <a:ea typeface="Source Code Pro Medium" panose="020B0509030403020204" pitchFamily="49" charset="0"/>
                <a:sym typeface="Wingdings" panose="05000000000000000000" pitchFamily="2" charset="2"/>
              </a:rPr>
            </a:b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 = A + B</a:t>
            </a:r>
          </a:p>
          <a:p>
            <a:pPr marL="457200" lvl="1" indent="0">
              <a:buNone/>
            </a:pP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END SUBROUTINE </a:t>
            </a:r>
            <a:r>
              <a:rPr lang="en-US" dirty="0">
                <a:solidFill>
                  <a:srgbClr val="FF0000"/>
                </a:solidFill>
                <a:latin typeface="Source Code Pro Medium" panose="020B0509030403020204" pitchFamily="49" charset="0"/>
                <a:ea typeface="Source Code Pro Medium" panose="020B0509030403020204" pitchFamily="49" charset="0"/>
                <a:sym typeface="Wingdings" panose="05000000000000000000" pitchFamily="2" charset="2"/>
              </a:rPr>
              <a:t>ADDIT</a:t>
            </a:r>
          </a:p>
          <a:p>
            <a:pPr marL="457200" lvl="1" indent="0">
              <a:buNone/>
            </a:pPr>
            <a:r>
              <a:rPr lang="en-US" dirty="0">
                <a:sym typeface="Wingdings" panose="05000000000000000000" pitchFamily="2" charset="2"/>
              </a:rPr>
              <a:t>     </a:t>
            </a:r>
          </a:p>
          <a:p>
            <a:pPr marL="457200" lvl="1" indent="0">
              <a:buNone/>
            </a:pPr>
            <a:endParaRPr lang="en-US" dirty="0">
              <a:sym typeface="Wingdings" panose="05000000000000000000" pitchFamily="2" charset="2"/>
            </a:endParaRPr>
          </a:p>
          <a:p>
            <a:pPr lvl="1"/>
            <a:endParaRPr lang="en-US" dirty="0">
              <a:sym typeface="Wingdings" panose="05000000000000000000" pitchFamily="2" charset="2"/>
            </a:endParaRPr>
          </a:p>
          <a:p>
            <a:pPr marL="0" indent="0">
              <a:buNone/>
            </a:pPr>
            <a:endParaRPr lang="en-US" dirty="0">
              <a:sym typeface="Wingdings" panose="05000000000000000000" pitchFamily="2" charset="2"/>
            </a:endParaRP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8F0F0CC6-05FA-478A-05DD-C9F1F26FAE96}"/>
              </a:ext>
            </a:extLst>
          </p:cNvPr>
          <p:cNvSpPr>
            <a:spLocks noGrp="1"/>
          </p:cNvSpPr>
          <p:nvPr>
            <p:ph type="sldNum" sz="quarter" idx="12"/>
          </p:nvPr>
        </p:nvSpPr>
        <p:spPr/>
        <p:txBody>
          <a:bodyPr/>
          <a:lstStyle/>
          <a:p>
            <a:pPr>
              <a:defRPr/>
            </a:pPr>
            <a:fld id="{06B786C7-B8F9-4072-AAAA-17258464D730}" type="slidenum">
              <a:rPr lang="en-US" smtClean="0"/>
              <a:pPr>
                <a:defRPr/>
              </a:pPr>
              <a:t>15</a:t>
            </a:fld>
            <a:endParaRPr lang="en-US" dirty="0"/>
          </a:p>
        </p:txBody>
      </p:sp>
      <p:sp>
        <p:nvSpPr>
          <p:cNvPr id="5" name="Arrow: Left 4">
            <a:extLst>
              <a:ext uri="{FF2B5EF4-FFF2-40B4-BE49-F238E27FC236}">
                <a16:creationId xmlns:a16="http://schemas.microsoft.com/office/drawing/2014/main" id="{4D8B3BF0-C536-43E0-7A03-C3EFEEA426EB}"/>
              </a:ext>
            </a:extLst>
          </p:cNvPr>
          <p:cNvSpPr/>
          <p:nvPr/>
        </p:nvSpPr>
        <p:spPr>
          <a:xfrm>
            <a:off x="3097641" y="4291343"/>
            <a:ext cx="2914538" cy="286198"/>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647A60DB-B3AB-E93A-2571-221B02330733}"/>
              </a:ext>
            </a:extLst>
          </p:cNvPr>
          <p:cNvSpPr txBox="1"/>
          <p:nvPr/>
        </p:nvSpPr>
        <p:spPr>
          <a:xfrm>
            <a:off x="6012179" y="4170135"/>
            <a:ext cx="2619171" cy="646331"/>
          </a:xfrm>
          <a:prstGeom prst="rect">
            <a:avLst/>
          </a:prstGeom>
          <a:noFill/>
        </p:spPr>
        <p:txBody>
          <a:bodyPr wrap="square" rtlCol="0">
            <a:spAutoFit/>
          </a:bodyPr>
          <a:lstStyle/>
          <a:p>
            <a:r>
              <a:rPr lang="en-US" b="1" dirty="0">
                <a:solidFill>
                  <a:srgbClr val="FF0000"/>
                </a:solidFill>
              </a:rPr>
              <a:t>This will generate</a:t>
            </a:r>
            <a:br>
              <a:rPr lang="en-US" b="1" dirty="0">
                <a:solidFill>
                  <a:srgbClr val="FF0000"/>
                </a:solidFill>
              </a:rPr>
            </a:br>
            <a:r>
              <a:rPr lang="en-US" b="1" dirty="0">
                <a:solidFill>
                  <a:srgbClr val="FF0000"/>
                </a:solidFill>
              </a:rPr>
              <a:t>a compilation error</a:t>
            </a:r>
          </a:p>
        </p:txBody>
      </p:sp>
      <p:sp>
        <p:nvSpPr>
          <p:cNvPr id="6" name="TextBox 5">
            <a:extLst>
              <a:ext uri="{FF2B5EF4-FFF2-40B4-BE49-F238E27FC236}">
                <a16:creationId xmlns:a16="http://schemas.microsoft.com/office/drawing/2014/main" id="{9826E3ED-FDB5-484B-9806-E13C2E26F540}"/>
              </a:ext>
            </a:extLst>
          </p:cNvPr>
          <p:cNvSpPr txBox="1"/>
          <p:nvPr/>
        </p:nvSpPr>
        <p:spPr>
          <a:xfrm>
            <a:off x="7664156" y="5069312"/>
            <a:ext cx="3701836" cy="923330"/>
          </a:xfrm>
          <a:prstGeom prst="rect">
            <a:avLst/>
          </a:prstGeom>
          <a:noFill/>
        </p:spPr>
        <p:txBody>
          <a:bodyPr wrap="square" rtlCol="0">
            <a:spAutoFit/>
          </a:bodyPr>
          <a:lstStyle/>
          <a:p>
            <a:r>
              <a:rPr lang="en-US" dirty="0"/>
              <a:t>Read-only: </a:t>
            </a:r>
            <a:r>
              <a:rPr lang="en-US" dirty="0">
                <a:solidFill>
                  <a:schemeClr val="accent4"/>
                </a:solidFill>
                <a:latin typeface="Source Code Pro Medium" panose="020B0509030403020204" pitchFamily="49" charset="0"/>
                <a:ea typeface="Source Code Pro Medium" panose="020B0509030403020204" pitchFamily="49" charset="0"/>
              </a:rPr>
              <a:t>INTENT(</a:t>
            </a:r>
            <a:r>
              <a:rPr lang="en-US" dirty="0">
                <a:latin typeface="Source Code Pro Medium" panose="020B0509030403020204" pitchFamily="49" charset="0"/>
                <a:ea typeface="Source Code Pro Medium" panose="020B0509030403020204" pitchFamily="49" charset="0"/>
              </a:rPr>
              <a:t>IN</a:t>
            </a:r>
            <a:r>
              <a:rPr lang="en-US" dirty="0">
                <a:solidFill>
                  <a:schemeClr val="accent4"/>
                </a:solidFill>
                <a:latin typeface="Source Code Pro Medium" panose="020B0509030403020204" pitchFamily="49" charset="0"/>
                <a:ea typeface="Source Code Pro Medium" panose="020B0509030403020204" pitchFamily="49" charset="0"/>
              </a:rPr>
              <a:t>)</a:t>
            </a:r>
            <a:br>
              <a:rPr lang="en-US" dirty="0"/>
            </a:br>
            <a:r>
              <a:rPr lang="en-US" dirty="0"/>
              <a:t>Read-write: </a:t>
            </a:r>
            <a:r>
              <a:rPr lang="en-US" dirty="0">
                <a:solidFill>
                  <a:schemeClr val="accent4"/>
                </a:solidFill>
                <a:latin typeface="Source Code Pro Medium" panose="020B0509030403020204" pitchFamily="49" charset="0"/>
                <a:ea typeface="Source Code Pro Medium" panose="020B0509030403020204" pitchFamily="49" charset="0"/>
              </a:rPr>
              <a:t>INTENT(</a:t>
            </a:r>
            <a:r>
              <a:rPr lang="en-US" dirty="0">
                <a:latin typeface="Source Code Pro Medium" panose="020B0509030403020204" pitchFamily="49" charset="0"/>
                <a:ea typeface="Source Code Pro Medium" panose="020B0509030403020204" pitchFamily="49" charset="0"/>
              </a:rPr>
              <a:t>INOUT</a:t>
            </a:r>
            <a:r>
              <a:rPr lang="en-US" dirty="0">
                <a:solidFill>
                  <a:schemeClr val="accent4"/>
                </a:solidFill>
                <a:latin typeface="Source Code Pro Medium" panose="020B0509030403020204" pitchFamily="49" charset="0"/>
                <a:ea typeface="Source Code Pro Medium" panose="020B0509030403020204" pitchFamily="49" charset="0"/>
              </a:rPr>
              <a:t>)</a:t>
            </a:r>
            <a:br>
              <a:rPr lang="en-US" dirty="0">
                <a:latin typeface="Source Code Pro Medium" panose="020B0509030403020204" pitchFamily="49" charset="0"/>
                <a:ea typeface="Source Code Pro Medium" panose="020B0509030403020204" pitchFamily="49" charset="0"/>
              </a:rPr>
            </a:br>
            <a:r>
              <a:rPr lang="en-US" dirty="0"/>
              <a:t>Write-only: </a:t>
            </a:r>
            <a:r>
              <a:rPr lang="en-US" dirty="0">
                <a:solidFill>
                  <a:schemeClr val="accent4"/>
                </a:solidFill>
                <a:latin typeface="Source Code Pro Medium" panose="020B0509030403020204" pitchFamily="49" charset="0"/>
                <a:ea typeface="Source Code Pro Medium" panose="020B0509030403020204" pitchFamily="49" charset="0"/>
              </a:rPr>
              <a:t>INTENT(</a:t>
            </a:r>
            <a:r>
              <a:rPr lang="en-US" dirty="0">
                <a:latin typeface="Source Code Pro Medium" panose="020B0509030403020204" pitchFamily="49" charset="0"/>
                <a:ea typeface="Source Code Pro Medium" panose="020B0509030403020204" pitchFamily="49" charset="0"/>
              </a:rPr>
              <a:t>OUT</a:t>
            </a:r>
            <a:r>
              <a:rPr lang="en-US" dirty="0">
                <a:solidFill>
                  <a:schemeClr val="accent4"/>
                </a:solidFill>
                <a:latin typeface="Source Code Pro Medium" panose="020B0509030403020204" pitchFamily="49" charset="0"/>
                <a:ea typeface="Source Code Pro Medium" panose="020B0509030403020204" pitchFamily="49" charset="0"/>
              </a:rPr>
              <a:t>)</a:t>
            </a:r>
          </a:p>
        </p:txBody>
      </p:sp>
    </p:spTree>
    <p:extLst>
      <p:ext uri="{BB962C8B-B14F-4D97-AF65-F5344CB8AC3E}">
        <p14:creationId xmlns:p14="http://schemas.microsoft.com/office/powerpoint/2010/main" val="69265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B645-033A-8271-72CC-57670C0A7539}"/>
              </a:ext>
            </a:extLst>
          </p:cNvPr>
          <p:cNvSpPr>
            <a:spLocks noGrp="1"/>
          </p:cNvSpPr>
          <p:nvPr>
            <p:ph type="title"/>
          </p:nvPr>
        </p:nvSpPr>
        <p:spPr/>
        <p:txBody>
          <a:bodyPr>
            <a:normAutofit fontScale="90000"/>
          </a:bodyPr>
          <a:lstStyle/>
          <a:p>
            <a:r>
              <a:rPr lang="en-US" dirty="0"/>
              <a:t>Replacing obsolete code constructs</a:t>
            </a:r>
          </a:p>
        </p:txBody>
      </p:sp>
      <p:sp>
        <p:nvSpPr>
          <p:cNvPr id="3" name="Content Placeholder 2">
            <a:extLst>
              <a:ext uri="{FF2B5EF4-FFF2-40B4-BE49-F238E27FC236}">
                <a16:creationId xmlns:a16="http://schemas.microsoft.com/office/drawing/2014/main" id="{B080F1C3-694B-4783-AD71-130C19F3473E}"/>
              </a:ext>
            </a:extLst>
          </p:cNvPr>
          <p:cNvSpPr>
            <a:spLocks noGrp="1"/>
          </p:cNvSpPr>
          <p:nvPr>
            <p:ph sz="quarter" idx="14"/>
          </p:nvPr>
        </p:nvSpPr>
        <p:spPr>
          <a:xfrm>
            <a:off x="646112" y="1560513"/>
            <a:ext cx="10899776" cy="4969596"/>
          </a:xfrm>
        </p:spPr>
        <p:txBody>
          <a:bodyPr>
            <a:normAutofit/>
          </a:bodyPr>
          <a:lstStyle/>
          <a:p>
            <a:r>
              <a:rPr lang="en-US" dirty="0"/>
              <a:t>Modern Fortran: Modules for grouping data and routines</a:t>
            </a:r>
          </a:p>
          <a:p>
            <a:pPr marL="0" indent="0">
              <a:buNone/>
            </a:pPr>
            <a:r>
              <a:rPr lang="en-US" sz="1500" dirty="0">
                <a:solidFill>
                  <a:schemeClr val="accent4"/>
                </a:solidFill>
                <a:latin typeface="Source Code Pro Medium" panose="020B0509030403020204" pitchFamily="49" charset="0"/>
                <a:ea typeface="Source Code Pro Medium" panose="020B0509030403020204" pitchFamily="49" charset="0"/>
              </a:rPr>
              <a:t>MODULE </a:t>
            </a:r>
            <a:r>
              <a:rPr lang="en-US" sz="1500" dirty="0" err="1">
                <a:solidFill>
                  <a:srgbClr val="FF0000"/>
                </a:solidFill>
                <a:latin typeface="Source Code Pro Medium" panose="020B0509030403020204" pitchFamily="49" charset="0"/>
                <a:ea typeface="Source Code Pro Medium" panose="020B0509030403020204" pitchFamily="49" charset="0"/>
              </a:rPr>
              <a:t>My_Module</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IMPLICIT NONE                  </a:t>
            </a:r>
            <a:r>
              <a:rPr lang="en-US" sz="1500" dirty="0">
                <a:solidFill>
                  <a:srgbClr val="7030A0"/>
                </a:solidFill>
                <a:latin typeface="Source Code Pro Medium" panose="020B0509030403020204" pitchFamily="49" charset="0"/>
                <a:ea typeface="Source Code Pro Medium" panose="020B0509030403020204" pitchFamily="49" charset="0"/>
              </a:rPr>
              <a:t>! Explicitly declare all variables</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PRIVATE                        </a:t>
            </a:r>
            <a:r>
              <a:rPr lang="en-US" sz="1500" dirty="0">
                <a:solidFill>
                  <a:srgbClr val="7030A0"/>
                </a:solidFill>
                <a:latin typeface="Source Code Pro Medium" panose="020B0509030403020204" pitchFamily="49" charset="0"/>
                <a:ea typeface="Source Code Pro Medium" panose="020B0509030403020204" pitchFamily="49" charset="0"/>
              </a:rPr>
              <a:t>! Hide all functions/variables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PUBLIC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err="1">
                <a:solidFill>
                  <a:srgbClr val="FF0000"/>
                </a:solidFill>
                <a:latin typeface="Source Code Pro Medium" panose="020B0509030403020204" pitchFamily="49" charset="0"/>
                <a:ea typeface="Source Code Pro Medium" panose="020B0509030403020204" pitchFamily="49" charset="0"/>
              </a:rPr>
              <a:t>Init_Some_Operation</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a:solidFill>
                  <a:srgbClr val="7030A0"/>
                </a:solidFill>
                <a:latin typeface="Source Code Pro Medium" panose="020B0509030403020204" pitchFamily="49" charset="0"/>
                <a:ea typeface="Source Code Pro Medium" panose="020B0509030403020204" pitchFamily="49" charset="0"/>
              </a:rPr>
              <a:t>! ... except for these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PUBLIC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err="1">
                <a:solidFill>
                  <a:srgbClr val="FF0000"/>
                </a:solidFill>
                <a:latin typeface="Source Code Pro Medium" panose="020B0509030403020204" pitchFamily="49" charset="0"/>
                <a:ea typeface="Source Code Pro Medium" panose="020B0509030403020204" pitchFamily="49" charset="0"/>
              </a:rPr>
              <a:t>Do_Some_Operation</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PUBLIC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err="1">
                <a:solidFill>
                  <a:srgbClr val="FF0000"/>
                </a:solidFill>
                <a:latin typeface="Source Code Pro Medium" panose="020B0509030403020204" pitchFamily="49" charset="0"/>
                <a:ea typeface="Source Code Pro Medium" panose="020B0509030403020204" pitchFamily="49" charset="0"/>
              </a:rPr>
              <a:t>Cleanup_Some_Operation</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CONTAINS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rgbClr val="7030A0"/>
                </a:solidFill>
                <a:latin typeface="Source Code Pro Medium" panose="020B0509030403020204" pitchFamily="49" charset="0"/>
                <a:ea typeface="Source Code Pro Medium" panose="020B0509030403020204" pitchFamily="49" charset="0"/>
              </a:rPr>
              <a:t>  ! These routines can be called elsewhere</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SUBROUTINE </a:t>
            </a:r>
            <a:r>
              <a:rPr lang="en-US" sz="1500" dirty="0" err="1">
                <a:solidFill>
                  <a:srgbClr val="FF0000"/>
                </a:solidFill>
                <a:latin typeface="Source Code Pro Medium" panose="020B0509030403020204" pitchFamily="49" charset="0"/>
                <a:ea typeface="Source Code Pro Medium" panose="020B0509030403020204" pitchFamily="49" charset="0"/>
              </a:rPr>
              <a:t>Init_My_Module</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SUBROUTINE </a:t>
            </a:r>
            <a:r>
              <a:rPr lang="en-US" sz="1500" dirty="0" err="1">
                <a:solidFill>
                  <a:srgbClr val="FF0000"/>
                </a:solidFill>
                <a:latin typeface="Source Code Pro Medium" panose="020B0509030403020204" pitchFamily="49" charset="0"/>
                <a:ea typeface="Source Code Pro Medium" panose="020B0509030403020204" pitchFamily="49" charset="0"/>
              </a:rPr>
              <a:t>Do_My_Module</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SUBROUTINE </a:t>
            </a:r>
            <a:r>
              <a:rPr lang="en-US" sz="1500" dirty="0" err="1">
                <a:solidFill>
                  <a:srgbClr val="FF0000"/>
                </a:solidFill>
                <a:latin typeface="Source Code Pro Medium" panose="020B0509030403020204" pitchFamily="49" charset="0"/>
                <a:ea typeface="Source Code Pro Medium" panose="020B0509030403020204" pitchFamily="49" charset="0"/>
              </a:rPr>
              <a:t>Cleanup_My_Module</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  </a:t>
            </a:r>
            <a:br>
              <a:rPr lang="en-US" sz="1500" dirty="0">
                <a:solidFill>
                  <a:schemeClr val="accent4"/>
                </a:solidFill>
                <a:latin typeface="Source Code Pro Medium" panose="020B0509030403020204" pitchFamily="49" charset="0"/>
                <a:ea typeface="Source Code Pro Medium" panose="020B0509030403020204" pitchFamily="49" charset="0"/>
              </a:rPr>
            </a:b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rgbClr val="7030A0"/>
                </a:solidFill>
                <a:latin typeface="Source Code Pro Medium" panose="020B0509030403020204" pitchFamily="49" charset="0"/>
                <a:ea typeface="Source Code Pro Medium" panose="020B0509030403020204" pitchFamily="49" charset="0"/>
              </a:rPr>
              <a:t>  ! These routines cannot be seen outside this module</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SUBROUTINE </a:t>
            </a:r>
            <a:r>
              <a:rPr lang="en-US" sz="1500" dirty="0">
                <a:solidFill>
                  <a:srgbClr val="FF0000"/>
                </a:solidFill>
                <a:latin typeface="Source Code Pro Medium" panose="020B0509030403020204" pitchFamily="49" charset="0"/>
                <a:ea typeface="Source Code Pro Medium" panose="020B0509030403020204" pitchFamily="49" charset="0"/>
              </a:rPr>
              <a:t>Internal_Routine_1</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  SUBROUTINE </a:t>
            </a:r>
            <a:r>
              <a:rPr lang="en-US" sz="1500" dirty="0">
                <a:solidFill>
                  <a:srgbClr val="FF0000"/>
                </a:solidFill>
                <a:latin typeface="Source Code Pro Medium" panose="020B0509030403020204" pitchFamily="49" charset="0"/>
                <a:ea typeface="Source Code Pro Medium" panose="020B0509030403020204" pitchFamily="49" charset="0"/>
              </a:rPr>
              <a:t>Internal_Routine_2</a:t>
            </a:r>
            <a:r>
              <a:rPr lang="en-US" sz="1500" dirty="0">
                <a:solidFill>
                  <a:schemeClr val="accent4"/>
                </a:solidFill>
                <a:latin typeface="Source Code Pro Medium" panose="020B0509030403020204" pitchFamily="49" charset="0"/>
                <a:ea typeface="Source Code Pro Medium" panose="020B0509030403020204" pitchFamily="49" charset="0"/>
              </a:rPr>
              <a:t>( </a:t>
            </a:r>
            <a:r>
              <a:rPr lang="en-US" sz="1500" dirty="0">
                <a:latin typeface="Source Code Pro Medium" panose="020B0509030403020204" pitchFamily="49" charset="0"/>
                <a:ea typeface="Source Code Pro Medium" panose="020B0509030403020204" pitchFamily="49" charset="0"/>
              </a:rPr>
              <a:t>...</a:t>
            </a:r>
            <a:r>
              <a:rPr lang="en-US" sz="1500" dirty="0">
                <a:solidFill>
                  <a:schemeClr val="accent4"/>
                </a:solidFill>
                <a:latin typeface="Source Code Pro Medium" panose="020B0509030403020204" pitchFamily="49" charset="0"/>
                <a:ea typeface="Source Code Pro Medium" panose="020B0509030403020204" pitchFamily="49" charset="0"/>
              </a:rPr>
              <a:t> )</a:t>
            </a:r>
            <a:br>
              <a:rPr lang="en-US" sz="1500" dirty="0">
                <a:solidFill>
                  <a:schemeClr val="accent4"/>
                </a:solidFill>
                <a:latin typeface="Source Code Pro Medium" panose="020B0509030403020204" pitchFamily="49" charset="0"/>
                <a:ea typeface="Source Code Pro Medium" panose="020B0509030403020204" pitchFamily="49" charset="0"/>
              </a:rPr>
            </a:br>
            <a:r>
              <a:rPr lang="en-US" sz="1500" dirty="0">
                <a:solidFill>
                  <a:schemeClr val="accent4"/>
                </a:solidFill>
                <a:latin typeface="Source Code Pro Medium" panose="020B0509030403020204" pitchFamily="49" charset="0"/>
                <a:ea typeface="Source Code Pro Medium" panose="020B0509030403020204" pitchFamily="49" charset="0"/>
              </a:rPr>
              <a:t>END MODULE </a:t>
            </a:r>
            <a:r>
              <a:rPr lang="en-US" sz="1500" dirty="0" err="1">
                <a:solidFill>
                  <a:srgbClr val="FF0000"/>
                </a:solidFill>
                <a:latin typeface="Source Code Pro Medium" panose="020B0509030403020204" pitchFamily="49" charset="0"/>
                <a:ea typeface="Source Code Pro Medium" panose="020B0509030403020204" pitchFamily="49" charset="0"/>
              </a:rPr>
              <a:t>My_Module</a:t>
            </a:r>
            <a:endParaRPr lang="en-US" sz="1500" dirty="0">
              <a:solidFill>
                <a:srgbClr val="FF0000"/>
              </a:solidFill>
              <a:latin typeface="Source Code Pro Medium" panose="020B0509030403020204" pitchFamily="49" charset="0"/>
              <a:ea typeface="Source Code Pro Medium" panose="020B0509030403020204" pitchFamily="49" charset="0"/>
            </a:endParaRPr>
          </a:p>
        </p:txBody>
      </p:sp>
      <p:sp>
        <p:nvSpPr>
          <p:cNvPr id="4" name="Slide Number Placeholder 3">
            <a:extLst>
              <a:ext uri="{FF2B5EF4-FFF2-40B4-BE49-F238E27FC236}">
                <a16:creationId xmlns:a16="http://schemas.microsoft.com/office/drawing/2014/main" id="{052E00E2-8A40-98D7-7EB2-A9A25E3E6E5C}"/>
              </a:ext>
            </a:extLst>
          </p:cNvPr>
          <p:cNvSpPr>
            <a:spLocks noGrp="1"/>
          </p:cNvSpPr>
          <p:nvPr>
            <p:ph type="sldNum" sz="quarter" idx="12"/>
          </p:nvPr>
        </p:nvSpPr>
        <p:spPr/>
        <p:txBody>
          <a:bodyPr/>
          <a:lstStyle/>
          <a:p>
            <a:pPr>
              <a:defRPr/>
            </a:pPr>
            <a:fld id="{06B786C7-B8F9-4072-AAAA-17258464D730}" type="slidenum">
              <a:rPr lang="en-US" smtClean="0"/>
              <a:pPr>
                <a:defRPr/>
              </a:pPr>
              <a:t>16</a:t>
            </a:fld>
            <a:endParaRPr lang="en-US" dirty="0"/>
          </a:p>
        </p:txBody>
      </p:sp>
      <p:sp>
        <p:nvSpPr>
          <p:cNvPr id="5" name="TextBox 4">
            <a:extLst>
              <a:ext uri="{FF2B5EF4-FFF2-40B4-BE49-F238E27FC236}">
                <a16:creationId xmlns:a16="http://schemas.microsoft.com/office/drawing/2014/main" id="{0398E745-B1EE-81C4-C862-40EA067AC5EF}"/>
              </a:ext>
            </a:extLst>
          </p:cNvPr>
          <p:cNvSpPr txBox="1"/>
          <p:nvPr/>
        </p:nvSpPr>
        <p:spPr>
          <a:xfrm>
            <a:off x="5638800" y="2974109"/>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6EE0D97B-87C4-639D-E5F8-DC6166EB2A3E}"/>
              </a:ext>
            </a:extLst>
          </p:cNvPr>
          <p:cNvSpPr txBox="1"/>
          <p:nvPr/>
        </p:nvSpPr>
        <p:spPr>
          <a:xfrm flipH="1">
            <a:off x="7038324" y="3253509"/>
            <a:ext cx="4211565" cy="3108543"/>
          </a:xfrm>
          <a:prstGeom prst="rect">
            <a:avLst/>
          </a:prstGeom>
          <a:noFill/>
        </p:spPr>
        <p:txBody>
          <a:bodyPr wrap="square" rtlCol="0">
            <a:spAutoFit/>
          </a:bodyPr>
          <a:lstStyle/>
          <a:p>
            <a:r>
              <a:rPr lang="en-US" sz="1400" dirty="0"/>
              <a:t>Each module contains public </a:t>
            </a:r>
            <a:r>
              <a:rPr lang="en-US" sz="1400" b="1" dirty="0"/>
              <a:t>IRF</a:t>
            </a:r>
            <a:r>
              <a:rPr lang="en-US" sz="1400" dirty="0"/>
              <a:t> subroutines (Initialize, Run, Finalize). </a:t>
            </a:r>
          </a:p>
          <a:p>
            <a:endParaRPr lang="en-US" sz="1400" dirty="0"/>
          </a:p>
          <a:p>
            <a:r>
              <a:rPr lang="en-US" sz="1400" b="1" dirty="0"/>
              <a:t>Initialize:</a:t>
            </a:r>
            <a:r>
              <a:rPr lang="en-US" sz="1400" dirty="0"/>
              <a:t> Called once at startup, allocates memory to internal variables, etc. </a:t>
            </a:r>
          </a:p>
          <a:p>
            <a:r>
              <a:rPr lang="en-US" sz="1400" dirty="0"/>
              <a:t>and does other </a:t>
            </a:r>
            <a:r>
              <a:rPr lang="en-US" sz="1400" dirty="0" err="1"/>
              <a:t>init</a:t>
            </a:r>
            <a:r>
              <a:rPr lang="en-US" sz="1400" dirty="0"/>
              <a:t> operation. </a:t>
            </a:r>
          </a:p>
          <a:p>
            <a:endParaRPr lang="en-US" sz="1400" dirty="0"/>
          </a:p>
          <a:p>
            <a:r>
              <a:rPr lang="en-US" sz="1400" b="1" dirty="0"/>
              <a:t>Run</a:t>
            </a:r>
            <a:r>
              <a:rPr lang="en-US" sz="1400" dirty="0"/>
              <a:t> (aka Do) Called at each model timestep, to perform some operation.</a:t>
            </a:r>
          </a:p>
          <a:p>
            <a:endParaRPr lang="en-US" sz="1400" dirty="0"/>
          </a:p>
          <a:p>
            <a:r>
              <a:rPr lang="en-US" sz="1400" b="1" dirty="0"/>
              <a:t>Finalize</a:t>
            </a:r>
            <a:r>
              <a:rPr lang="en-US" sz="1400" dirty="0"/>
              <a:t> (aka Cleanup): Called at shutdown.  Deallocates memory from internal variables etc.</a:t>
            </a:r>
          </a:p>
          <a:p>
            <a:endParaRPr lang="en-US" sz="1400" dirty="0"/>
          </a:p>
          <a:p>
            <a:r>
              <a:rPr lang="en-US" sz="1400" dirty="0"/>
              <a:t>This facilitates connecting GEOS-Chem to ESMs.</a:t>
            </a:r>
          </a:p>
        </p:txBody>
      </p:sp>
      <p:sp>
        <p:nvSpPr>
          <p:cNvPr id="7" name="Rectangle 6">
            <a:extLst>
              <a:ext uri="{FF2B5EF4-FFF2-40B4-BE49-F238E27FC236}">
                <a16:creationId xmlns:a16="http://schemas.microsoft.com/office/drawing/2014/main" id="{8978DB79-73A1-D87C-D1A3-488027B35C0B}"/>
              </a:ext>
            </a:extLst>
          </p:cNvPr>
          <p:cNvSpPr/>
          <p:nvPr/>
        </p:nvSpPr>
        <p:spPr>
          <a:xfrm>
            <a:off x="770965" y="2447365"/>
            <a:ext cx="2043953" cy="304800"/>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7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1F21D-107F-2A8B-D769-647675623F82}"/>
              </a:ext>
            </a:extLst>
          </p:cNvPr>
          <p:cNvSpPr>
            <a:spLocks noGrp="1"/>
          </p:cNvSpPr>
          <p:nvPr>
            <p:ph type="title"/>
          </p:nvPr>
        </p:nvSpPr>
        <p:spPr/>
        <p:txBody>
          <a:bodyPr>
            <a:normAutofit fontScale="90000"/>
          </a:bodyPr>
          <a:lstStyle/>
          <a:p>
            <a:r>
              <a:rPr lang="en-US" dirty="0"/>
              <a:t>What’s the IMPLICIT NONE?</a:t>
            </a:r>
          </a:p>
        </p:txBody>
      </p:sp>
      <p:sp>
        <p:nvSpPr>
          <p:cNvPr id="3" name="Content Placeholder 2">
            <a:extLst>
              <a:ext uri="{FF2B5EF4-FFF2-40B4-BE49-F238E27FC236}">
                <a16:creationId xmlns:a16="http://schemas.microsoft.com/office/drawing/2014/main" id="{A540B592-539E-725F-1D69-061CAF4BD79B}"/>
              </a:ext>
            </a:extLst>
          </p:cNvPr>
          <p:cNvSpPr>
            <a:spLocks noGrp="1"/>
          </p:cNvSpPr>
          <p:nvPr>
            <p:ph sz="quarter" idx="14"/>
          </p:nvPr>
        </p:nvSpPr>
        <p:spPr/>
        <p:txBody>
          <a:bodyPr>
            <a:normAutofit/>
          </a:bodyPr>
          <a:lstStyle/>
          <a:p>
            <a:r>
              <a:rPr lang="en-US" dirty="0"/>
              <a:t>Old Fortran:</a:t>
            </a:r>
          </a:p>
          <a:p>
            <a:pPr lvl="1"/>
            <a:r>
              <a:rPr lang="en-US" dirty="0"/>
              <a:t>You could assign a type by the first letter of the variable name:</a:t>
            </a:r>
          </a:p>
          <a:p>
            <a:pPr lvl="2"/>
            <a:r>
              <a:rPr lang="en-US" dirty="0"/>
              <a:t>Variables starting with </a:t>
            </a:r>
            <a:r>
              <a:rPr lang="en-US" dirty="0">
                <a:latin typeface="Source Code Pro Medium" panose="020B0309030403020204" pitchFamily="49" charset="0"/>
                <a:ea typeface="Source Code Pro Medium" panose="020B0309030403020204" pitchFamily="49" charset="0"/>
              </a:rPr>
              <a:t>I–N</a:t>
            </a:r>
            <a:r>
              <a:rPr lang="en-US" sz="2000" dirty="0"/>
              <a:t> </a:t>
            </a:r>
            <a:r>
              <a:rPr lang="en-US" dirty="0"/>
              <a:t>were assumed to be </a:t>
            </a:r>
            <a:r>
              <a:rPr lang="en-US" sz="2000" dirty="0">
                <a:latin typeface="Source Code Pro Medium" panose="020B0309030403020204" pitchFamily="49" charset="0"/>
                <a:ea typeface="Source Code Pro Medium" panose="020B0309030403020204" pitchFamily="49" charset="0"/>
              </a:rPr>
              <a:t>INTEGER</a:t>
            </a:r>
          </a:p>
          <a:p>
            <a:pPr lvl="2"/>
            <a:r>
              <a:rPr lang="en-US" dirty="0"/>
              <a:t>Variables starting with </a:t>
            </a:r>
            <a:r>
              <a:rPr lang="en-US" dirty="0">
                <a:latin typeface="Source Code Pro Medium" panose="020B0309030403020204" pitchFamily="49" charset="0"/>
                <a:ea typeface="Source Code Pro Medium" panose="020B0309030403020204" pitchFamily="49" charset="0"/>
              </a:rPr>
              <a:t>A–H,</a:t>
            </a:r>
            <a:r>
              <a:rPr lang="en-US" sz="2000" dirty="0"/>
              <a:t> </a:t>
            </a:r>
            <a:r>
              <a:rPr lang="en-US" dirty="0">
                <a:latin typeface="Source Code Pro Medium" panose="020B0309030403020204" pitchFamily="49" charset="0"/>
                <a:ea typeface="Source Code Pro Medium" panose="020B0309030403020204" pitchFamily="49" charset="0"/>
              </a:rPr>
              <a:t>O-Z </a:t>
            </a:r>
            <a:r>
              <a:rPr lang="en-US" dirty="0"/>
              <a:t>were assumed to be </a:t>
            </a:r>
            <a:r>
              <a:rPr lang="en-US" sz="2000" dirty="0">
                <a:latin typeface="Source Code Pro Medium" panose="020B0309030403020204" pitchFamily="49" charset="0"/>
                <a:ea typeface="Source Code Pro Medium" panose="020B0309030403020204" pitchFamily="49" charset="0"/>
              </a:rPr>
              <a:t>REAL</a:t>
            </a:r>
            <a:r>
              <a:rPr lang="en-US" dirty="0"/>
              <a:t> (32-bit floating point)</a:t>
            </a:r>
          </a:p>
          <a:p>
            <a:pPr lvl="1"/>
            <a:r>
              <a:rPr lang="en-US" dirty="0"/>
              <a:t>Old joke: In Fortran, </a:t>
            </a:r>
            <a:r>
              <a:rPr lang="en-US" dirty="0">
                <a:latin typeface="Source Code Pro Medium" panose="020B0309030403020204" pitchFamily="49" charset="0"/>
                <a:ea typeface="Source Code Pro Medium" panose="020B0309030403020204" pitchFamily="49" charset="0"/>
              </a:rPr>
              <a:t>GOD</a:t>
            </a:r>
            <a:r>
              <a:rPr lang="en-US" dirty="0"/>
              <a:t> is </a:t>
            </a:r>
            <a:r>
              <a:rPr lang="en-US" dirty="0">
                <a:latin typeface="Source Code Pro Medium" panose="020B0309030403020204" pitchFamily="49" charset="0"/>
                <a:ea typeface="Source Code Pro Medium" panose="020B0309030403020204" pitchFamily="49" charset="0"/>
              </a:rPr>
              <a:t>REAL</a:t>
            </a:r>
            <a:r>
              <a:rPr lang="en-US" dirty="0"/>
              <a:t>!  </a:t>
            </a:r>
          </a:p>
          <a:p>
            <a:r>
              <a:rPr lang="en-US" dirty="0"/>
              <a:t>Modern Fortran</a:t>
            </a:r>
          </a:p>
          <a:p>
            <a:pPr lvl="1"/>
            <a:r>
              <a:rPr lang="en-US" dirty="0"/>
              <a:t>This is still allowed for backwards compatibility</a:t>
            </a:r>
          </a:p>
          <a:p>
            <a:pPr lvl="1"/>
            <a:r>
              <a:rPr lang="en-US" dirty="0"/>
              <a:t>Best practice: Use </a:t>
            </a:r>
            <a:r>
              <a:rPr lang="en-US" dirty="0">
                <a:solidFill>
                  <a:schemeClr val="accent4"/>
                </a:solidFill>
                <a:latin typeface="Source Code Pro Medium" panose="020B0309030403020204" pitchFamily="49" charset="0"/>
                <a:ea typeface="Source Code Pro Medium" panose="020B0309030403020204" pitchFamily="49" charset="0"/>
              </a:rPr>
              <a:t>IMPLICIT NONE</a:t>
            </a:r>
            <a:r>
              <a:rPr lang="en-US" dirty="0"/>
              <a:t> to disable implicit typing</a:t>
            </a:r>
          </a:p>
          <a:p>
            <a:endParaRPr lang="en-US" dirty="0"/>
          </a:p>
        </p:txBody>
      </p:sp>
      <p:sp>
        <p:nvSpPr>
          <p:cNvPr id="4" name="Slide Number Placeholder 3">
            <a:extLst>
              <a:ext uri="{FF2B5EF4-FFF2-40B4-BE49-F238E27FC236}">
                <a16:creationId xmlns:a16="http://schemas.microsoft.com/office/drawing/2014/main" id="{2B1C4A42-3995-DA86-A319-3987FA7AE492}"/>
              </a:ext>
            </a:extLst>
          </p:cNvPr>
          <p:cNvSpPr>
            <a:spLocks noGrp="1"/>
          </p:cNvSpPr>
          <p:nvPr>
            <p:ph type="sldNum" sz="quarter" idx="12"/>
          </p:nvPr>
        </p:nvSpPr>
        <p:spPr/>
        <p:txBody>
          <a:bodyPr/>
          <a:lstStyle/>
          <a:p>
            <a:pPr>
              <a:defRPr/>
            </a:pPr>
            <a:fld id="{06B786C7-B8F9-4072-AAAA-17258464D730}" type="slidenum">
              <a:rPr lang="en-US" smtClean="0"/>
              <a:pPr>
                <a:defRPr/>
              </a:pPr>
              <a:t>17</a:t>
            </a:fld>
            <a:endParaRPr lang="en-US" dirty="0"/>
          </a:p>
        </p:txBody>
      </p:sp>
    </p:spTree>
    <p:extLst>
      <p:ext uri="{BB962C8B-B14F-4D97-AF65-F5344CB8AC3E}">
        <p14:creationId xmlns:p14="http://schemas.microsoft.com/office/powerpoint/2010/main" val="25353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B9580D06-6928-417F-A729-69A87FC0075D}"/>
              </a:ext>
            </a:extLst>
          </p:cNvPr>
          <p:cNvPicPr>
            <a:picLocks noGrp="1" noChangeAspect="1"/>
          </p:cNvPicPr>
          <p:nvPr>
            <p:ph type="pic" idx="4294967295"/>
          </p:nvPr>
        </p:nvPicPr>
        <p:blipFill>
          <a:blip r:embed="rId3">
            <a:lum/>
            <a:alphaModFix/>
          </a:blip>
          <a:srcRect t="15747" b="15747"/>
          <a:stretch/>
        </p:blipFill>
        <p:spPr>
          <a:xfrm>
            <a:off x="2705546" y="554295"/>
            <a:ext cx="4014788" cy="1833562"/>
          </a:xfrm>
        </p:spPr>
      </p:pic>
      <p:sp>
        <p:nvSpPr>
          <p:cNvPr id="5" name="Text Placeholder 4">
            <a:extLst>
              <a:ext uri="{FF2B5EF4-FFF2-40B4-BE49-F238E27FC236}">
                <a16:creationId xmlns:a16="http://schemas.microsoft.com/office/drawing/2014/main" id="{58798007-38E1-4834-B5EC-728FFD1F1C08}"/>
              </a:ext>
            </a:extLst>
          </p:cNvPr>
          <p:cNvSpPr txBox="1">
            <a:spLocks noGrp="1"/>
          </p:cNvSpPr>
          <p:nvPr>
            <p:ph type="body" idx="4294967295"/>
          </p:nvPr>
        </p:nvSpPr>
        <p:spPr>
          <a:xfrm>
            <a:off x="6931638" y="554188"/>
            <a:ext cx="4421509" cy="1833776"/>
          </a:xfrm>
          <a:solidFill>
            <a:schemeClr val="accent6">
              <a:lumMod val="20000"/>
              <a:lumOff val="80000"/>
            </a:schemeClr>
          </a:solidFill>
        </p:spPr>
        <p:txBody>
          <a:bodyPr>
            <a:normAutofit fontScale="85000" lnSpcReduction="20000"/>
          </a:bodyPr>
          <a:lstStyle/>
          <a:p>
            <a:pPr marL="182880" lvl="0" indent="0">
              <a:lnSpc>
                <a:spcPct val="120000"/>
              </a:lnSpc>
              <a:buNone/>
            </a:pPr>
            <a:r>
              <a:rPr lang="en-US" sz="1900" dirty="0"/>
              <a:t>A </a:t>
            </a:r>
            <a:r>
              <a:rPr lang="en-US" sz="1900" b="1" dirty="0"/>
              <a:t>DERIVED TYPE</a:t>
            </a:r>
            <a:r>
              <a:rPr lang="en-US" sz="1900" dirty="0"/>
              <a:t> is like the blueprint for a house or building.  </a:t>
            </a:r>
          </a:p>
          <a:p>
            <a:pPr marL="182880" lvl="0" indent="0">
              <a:lnSpc>
                <a:spcPct val="120000"/>
              </a:lnSpc>
              <a:buNone/>
            </a:pPr>
            <a:r>
              <a:rPr lang="en-US" sz="1900" dirty="0"/>
              <a:t>Each “room” in the blueprint specifies a different type of variable (e.g. either scalars or arrays of integer, floating-point, characters, etc.)</a:t>
            </a:r>
          </a:p>
        </p:txBody>
      </p:sp>
      <p:pic>
        <p:nvPicPr>
          <p:cNvPr id="6" name="Picture 5">
            <a:extLst>
              <a:ext uri="{FF2B5EF4-FFF2-40B4-BE49-F238E27FC236}">
                <a16:creationId xmlns:a16="http://schemas.microsoft.com/office/drawing/2014/main" id="{65A7CDDC-DEB0-4293-8401-6A692CC96461}"/>
              </a:ext>
            </a:extLst>
          </p:cNvPr>
          <p:cNvPicPr>
            <a:picLocks noChangeAspect="1"/>
          </p:cNvPicPr>
          <p:nvPr/>
        </p:nvPicPr>
        <p:blipFill>
          <a:blip r:embed="rId4">
            <a:lum/>
            <a:alphaModFix/>
          </a:blip>
          <a:srcRect/>
          <a:stretch>
            <a:fillRect/>
          </a:stretch>
        </p:blipFill>
        <p:spPr>
          <a:xfrm>
            <a:off x="2705292" y="2481590"/>
            <a:ext cx="4015042" cy="1833450"/>
          </a:xfrm>
          <a:prstGeom prst="rect">
            <a:avLst/>
          </a:prstGeom>
          <a:noFill/>
          <a:ln>
            <a:noFill/>
          </a:ln>
        </p:spPr>
      </p:pic>
      <p:pic>
        <p:nvPicPr>
          <p:cNvPr id="7" name="Picture 6">
            <a:extLst>
              <a:ext uri="{FF2B5EF4-FFF2-40B4-BE49-F238E27FC236}">
                <a16:creationId xmlns:a16="http://schemas.microsoft.com/office/drawing/2014/main" id="{1EA33FE6-0C89-466A-A314-AE56712B909C}"/>
              </a:ext>
            </a:extLst>
          </p:cNvPr>
          <p:cNvPicPr>
            <a:picLocks noChangeAspect="1"/>
          </p:cNvPicPr>
          <p:nvPr/>
        </p:nvPicPr>
        <p:blipFill>
          <a:blip r:embed="rId5">
            <a:lum/>
            <a:alphaModFix/>
          </a:blip>
          <a:srcRect/>
          <a:stretch>
            <a:fillRect/>
          </a:stretch>
        </p:blipFill>
        <p:spPr>
          <a:xfrm>
            <a:off x="2704639" y="4407023"/>
            <a:ext cx="4015695" cy="681257"/>
          </a:xfrm>
          <a:prstGeom prst="rect">
            <a:avLst/>
          </a:prstGeom>
          <a:noFill/>
          <a:ln>
            <a:noFill/>
          </a:ln>
        </p:spPr>
      </p:pic>
      <p:pic>
        <p:nvPicPr>
          <p:cNvPr id="9" name="Picture 8">
            <a:extLst>
              <a:ext uri="{FF2B5EF4-FFF2-40B4-BE49-F238E27FC236}">
                <a16:creationId xmlns:a16="http://schemas.microsoft.com/office/drawing/2014/main" id="{B145CFDB-92A2-4237-8211-5414A5EF170C}"/>
              </a:ext>
            </a:extLst>
          </p:cNvPr>
          <p:cNvPicPr>
            <a:picLocks noChangeAspect="1"/>
          </p:cNvPicPr>
          <p:nvPr/>
        </p:nvPicPr>
        <p:blipFill>
          <a:blip r:embed="rId5">
            <a:lum/>
            <a:alphaModFix/>
          </a:blip>
          <a:srcRect/>
          <a:stretch>
            <a:fillRect/>
          </a:stretch>
        </p:blipFill>
        <p:spPr>
          <a:xfrm>
            <a:off x="2704639" y="5072374"/>
            <a:ext cx="4015695" cy="608429"/>
          </a:xfrm>
          <a:prstGeom prst="rect">
            <a:avLst/>
          </a:prstGeom>
          <a:noFill/>
          <a:ln>
            <a:noFill/>
          </a:ln>
        </p:spPr>
      </p:pic>
      <p:pic>
        <p:nvPicPr>
          <p:cNvPr id="10" name="Picture 9">
            <a:extLst>
              <a:ext uri="{FF2B5EF4-FFF2-40B4-BE49-F238E27FC236}">
                <a16:creationId xmlns:a16="http://schemas.microsoft.com/office/drawing/2014/main" id="{04FA2F0A-CA8B-4749-B140-55C47501DB73}"/>
              </a:ext>
            </a:extLst>
          </p:cNvPr>
          <p:cNvPicPr>
            <a:picLocks noChangeAspect="1"/>
          </p:cNvPicPr>
          <p:nvPr/>
        </p:nvPicPr>
        <p:blipFill>
          <a:blip r:embed="rId5">
            <a:lum/>
            <a:alphaModFix/>
          </a:blip>
          <a:srcRect/>
          <a:stretch>
            <a:fillRect/>
          </a:stretch>
        </p:blipFill>
        <p:spPr>
          <a:xfrm>
            <a:off x="2704639" y="5680803"/>
            <a:ext cx="4015695" cy="544091"/>
          </a:xfrm>
          <a:prstGeom prst="rect">
            <a:avLst/>
          </a:prstGeom>
          <a:noFill/>
          <a:ln>
            <a:noFill/>
          </a:ln>
        </p:spPr>
      </p:pic>
      <p:sp>
        <p:nvSpPr>
          <p:cNvPr id="13" name="TextBox 12">
            <a:extLst>
              <a:ext uri="{FF2B5EF4-FFF2-40B4-BE49-F238E27FC236}">
                <a16:creationId xmlns:a16="http://schemas.microsoft.com/office/drawing/2014/main" id="{BF10E782-F109-D680-3858-DFA9D63F6BE5}"/>
              </a:ext>
            </a:extLst>
          </p:cNvPr>
          <p:cNvSpPr txBox="1"/>
          <p:nvPr/>
        </p:nvSpPr>
        <p:spPr>
          <a:xfrm>
            <a:off x="395851" y="573238"/>
            <a:ext cx="2097484" cy="4801314"/>
          </a:xfrm>
          <a:prstGeom prst="rect">
            <a:avLst/>
          </a:prstGeom>
          <a:noFill/>
        </p:spPr>
        <p:txBody>
          <a:bodyPr wrap="square" rtlCol="0">
            <a:spAutoFit/>
          </a:bodyPr>
          <a:lstStyle/>
          <a:p>
            <a:r>
              <a:rPr lang="en-US" b="1" dirty="0"/>
              <a:t>Modern Fortran:</a:t>
            </a:r>
          </a:p>
          <a:p>
            <a:endParaRPr lang="en-US" dirty="0"/>
          </a:p>
          <a:p>
            <a:r>
              <a:rPr lang="en-US" dirty="0"/>
              <a:t>You can define your own types and objects.</a:t>
            </a:r>
          </a:p>
          <a:p>
            <a:endParaRPr lang="en-US" dirty="0"/>
          </a:p>
          <a:p>
            <a:r>
              <a:rPr lang="en-US" dirty="0"/>
              <a:t>Useful for creating “buckets” of variables to pass to routines.</a:t>
            </a:r>
          </a:p>
          <a:p>
            <a:endParaRPr lang="en-US" dirty="0"/>
          </a:p>
          <a:p>
            <a:r>
              <a:rPr lang="en-US" dirty="0"/>
              <a:t>This replaces having to pass hundreds of individual arguments to routines.</a:t>
            </a:r>
          </a:p>
        </p:txBody>
      </p:sp>
      <p:sp>
        <p:nvSpPr>
          <p:cNvPr id="14" name="TextBox 13">
            <a:extLst>
              <a:ext uri="{FF2B5EF4-FFF2-40B4-BE49-F238E27FC236}">
                <a16:creationId xmlns:a16="http://schemas.microsoft.com/office/drawing/2014/main" id="{AC6E7B66-7345-CCFE-02D1-BB2E9E708E1D}"/>
              </a:ext>
            </a:extLst>
          </p:cNvPr>
          <p:cNvSpPr txBox="1"/>
          <p:nvPr/>
        </p:nvSpPr>
        <p:spPr>
          <a:xfrm>
            <a:off x="6931638" y="2474986"/>
            <a:ext cx="4421509" cy="1846659"/>
          </a:xfrm>
          <a:prstGeom prst="rect">
            <a:avLst/>
          </a:prstGeom>
          <a:solidFill>
            <a:schemeClr val="accent5">
              <a:lumMod val="20000"/>
              <a:lumOff val="80000"/>
            </a:schemeClr>
          </a:solidFill>
        </p:spPr>
        <p:txBody>
          <a:bodyPr wrap="square" rtlCol="0">
            <a:spAutoFit/>
          </a:bodyPr>
          <a:lstStyle/>
          <a:p>
            <a:pPr marL="182880"/>
            <a:r>
              <a:rPr lang="en-US" sz="1600" spc="-20" dirty="0"/>
              <a:t>An </a:t>
            </a:r>
            <a:r>
              <a:rPr lang="en-US" sz="1600" b="1" spc="-20" dirty="0"/>
              <a:t>OBJECT</a:t>
            </a:r>
            <a:r>
              <a:rPr lang="en-US" sz="1600" spc="-20" dirty="0"/>
              <a:t> is a variable that is built to the specifications of a </a:t>
            </a:r>
            <a:r>
              <a:rPr lang="en-US" sz="1600" b="1" spc="-20" dirty="0"/>
              <a:t>DERIVED TYPE</a:t>
            </a:r>
            <a:r>
              <a:rPr lang="en-US" sz="1600" spc="-20" dirty="0"/>
              <a:t>.</a:t>
            </a:r>
          </a:p>
          <a:p>
            <a:pPr marL="182880"/>
            <a:endParaRPr lang="en-US" sz="1600" spc="-20" dirty="0"/>
          </a:p>
          <a:p>
            <a:pPr marL="182880"/>
            <a:r>
              <a:rPr lang="en-US" sz="1600" spc="-20" dirty="0"/>
              <a:t>It is like a house that is built to a specific blueprint.</a:t>
            </a:r>
          </a:p>
          <a:p>
            <a:pPr marL="182880"/>
            <a:endParaRPr lang="en-US" sz="1600" spc="-20" dirty="0"/>
          </a:p>
          <a:p>
            <a:endParaRPr lang="en-US" dirty="0"/>
          </a:p>
        </p:txBody>
      </p:sp>
      <p:sp>
        <p:nvSpPr>
          <p:cNvPr id="15" name="TextBox 14">
            <a:extLst>
              <a:ext uri="{FF2B5EF4-FFF2-40B4-BE49-F238E27FC236}">
                <a16:creationId xmlns:a16="http://schemas.microsoft.com/office/drawing/2014/main" id="{70539583-C43F-2613-B007-D61DA17D2ECE}"/>
              </a:ext>
            </a:extLst>
          </p:cNvPr>
          <p:cNvSpPr txBox="1"/>
          <p:nvPr/>
        </p:nvSpPr>
        <p:spPr>
          <a:xfrm>
            <a:off x="6931637" y="4407023"/>
            <a:ext cx="4421509" cy="1846659"/>
          </a:xfrm>
          <a:prstGeom prst="rect">
            <a:avLst/>
          </a:prstGeom>
          <a:solidFill>
            <a:schemeClr val="tx2">
              <a:lumMod val="25000"/>
              <a:lumOff val="75000"/>
            </a:schemeClr>
          </a:solidFill>
        </p:spPr>
        <p:txBody>
          <a:bodyPr wrap="square" rtlCol="0">
            <a:spAutoFit/>
          </a:bodyPr>
          <a:lstStyle/>
          <a:p>
            <a:pPr marL="182880"/>
            <a:r>
              <a:rPr lang="en-US" sz="1600" spc="-20" dirty="0"/>
              <a:t>A </a:t>
            </a:r>
            <a:r>
              <a:rPr lang="en-US" sz="1600" b="1" spc="-20" dirty="0"/>
              <a:t>VECTOR OF OBJECTS</a:t>
            </a:r>
            <a:r>
              <a:rPr lang="en-US" sz="1600" spc="-20" dirty="0"/>
              <a:t> is like a row of identical houses built from the same blueprint.</a:t>
            </a:r>
          </a:p>
          <a:p>
            <a:pPr marL="182880"/>
            <a:endParaRPr lang="en-US" sz="1600" spc="-20" dirty="0"/>
          </a:p>
          <a:p>
            <a:pPr marL="182880"/>
            <a:endParaRPr lang="en-US" sz="1600" spc="-20" dirty="0"/>
          </a:p>
          <a:p>
            <a:pPr marL="182880"/>
            <a:endParaRPr lang="en-US" sz="1600" spc="-2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65C9-E462-48E2-B3F1-E8827F69F11E}"/>
              </a:ext>
            </a:extLst>
          </p:cNvPr>
          <p:cNvSpPr>
            <a:spLocks noGrp="1"/>
          </p:cNvSpPr>
          <p:nvPr>
            <p:ph type="title"/>
          </p:nvPr>
        </p:nvSpPr>
        <p:spPr/>
        <p:txBody>
          <a:bodyPr>
            <a:normAutofit fontScale="90000"/>
          </a:bodyPr>
          <a:lstStyle/>
          <a:p>
            <a:r>
              <a:rPr lang="en-US" dirty="0"/>
              <a:t>Simple derived type example</a:t>
            </a:r>
          </a:p>
        </p:txBody>
      </p:sp>
      <p:sp>
        <p:nvSpPr>
          <p:cNvPr id="3" name="Content Placeholder 2">
            <a:extLst>
              <a:ext uri="{FF2B5EF4-FFF2-40B4-BE49-F238E27FC236}">
                <a16:creationId xmlns:a16="http://schemas.microsoft.com/office/drawing/2014/main" id="{16FCB58B-4E5E-437A-B5CF-058D55BAF456}"/>
              </a:ext>
            </a:extLst>
          </p:cNvPr>
          <p:cNvSpPr>
            <a:spLocks noGrp="1"/>
          </p:cNvSpPr>
          <p:nvPr>
            <p:ph sz="quarter" idx="14"/>
          </p:nvPr>
        </p:nvSpPr>
        <p:spPr/>
        <p:txBody>
          <a:bodyPr>
            <a:noAutofit/>
          </a:bodyPr>
          <a:lstStyle/>
          <a:p>
            <a:pPr marL="0" indent="0">
              <a:buNone/>
            </a:pPr>
            <a:r>
              <a:rPr lang="en-US" sz="2100" dirty="0">
                <a:solidFill>
                  <a:schemeClr val="accent4"/>
                </a:solidFill>
                <a:latin typeface="Source Code Pro Semibold" panose="020B0609030403020204" pitchFamily="49" charset="0"/>
                <a:ea typeface="Source Code Pro Semibold" panose="020B0609030403020204" pitchFamily="49" charset="0"/>
              </a:rPr>
              <a:t>TYPE</a:t>
            </a:r>
            <a:r>
              <a:rPr lang="en-US" sz="2100" dirty="0">
                <a:solidFill>
                  <a:srgbClr val="FFC000"/>
                </a:solidFill>
                <a:latin typeface="Source Code Pro Semibold" panose="020B0609030403020204" pitchFamily="49" charset="0"/>
                <a:ea typeface="Source Code Pro Semibold" panose="020B0609030403020204" pitchFamily="49" charset="0"/>
              </a:rPr>
              <a:t> </a:t>
            </a:r>
            <a:r>
              <a:rPr lang="en-US" sz="2100" dirty="0">
                <a:latin typeface="Source Code Pro Semibold" panose="020B0609030403020204" pitchFamily="49" charset="0"/>
                <a:ea typeface="Source Code Pro Semibold" panose="020B0609030403020204" pitchFamily="49" charset="0"/>
              </a:rPr>
              <a:t>::</a:t>
            </a:r>
            <a:r>
              <a:rPr lang="en-US" sz="2100" dirty="0">
                <a:solidFill>
                  <a:srgbClr val="FFC000"/>
                </a:solidFill>
                <a:latin typeface="Source Code Pro Semibold" panose="020B0609030403020204" pitchFamily="49" charset="0"/>
                <a:ea typeface="Source Code Pro Semibold" panose="020B0609030403020204" pitchFamily="49" charset="0"/>
              </a:rPr>
              <a:t> </a:t>
            </a:r>
            <a:r>
              <a:rPr lang="en-US" sz="2100" dirty="0" err="1">
                <a:solidFill>
                  <a:srgbClr val="FF0000"/>
                </a:solidFill>
                <a:latin typeface="Source Code Pro Semibold" panose="020B0609030403020204" pitchFamily="49" charset="0"/>
                <a:ea typeface="Source Code Pro Semibold" panose="020B0609030403020204" pitchFamily="49" charset="0"/>
              </a:rPr>
              <a:t>MyType</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INTEGER</a:t>
            </a:r>
            <a:r>
              <a:rPr lang="en-US" sz="2100" dirty="0">
                <a:latin typeface="Source Code Pro Semibold" panose="020B0609030403020204" pitchFamily="49" charset="0"/>
                <a:ea typeface="Source Code Pro Semibold" panose="020B0609030403020204" pitchFamily="49" charset="0"/>
              </a:rPr>
              <a:t>            :: </a:t>
            </a:r>
            <a:r>
              <a:rPr lang="en-US" sz="2100" dirty="0" err="1">
                <a:solidFill>
                  <a:srgbClr val="0070C0"/>
                </a:solidFill>
                <a:latin typeface="Source Code Pro Semibold" panose="020B0609030403020204" pitchFamily="49" charset="0"/>
                <a:ea typeface="Source Code Pro Semibold" panose="020B0609030403020204" pitchFamily="49" charset="0"/>
              </a:rPr>
              <a:t>IntVar</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REAL</a:t>
            </a:r>
            <a:r>
              <a:rPr lang="en-US" sz="2100" dirty="0">
                <a:latin typeface="Source Code Pro Semibold" panose="020B0609030403020204" pitchFamily="49" charset="0"/>
                <a:ea typeface="Source Code Pro Semibold" panose="020B0609030403020204" pitchFamily="49" charset="0"/>
              </a:rPr>
              <a:t>               :: </a:t>
            </a:r>
            <a:r>
              <a:rPr lang="en-US" sz="2100" dirty="0" err="1">
                <a:solidFill>
                  <a:srgbClr val="0070C0"/>
                </a:solidFill>
                <a:latin typeface="Source Code Pro Semibold" panose="020B0609030403020204" pitchFamily="49" charset="0"/>
                <a:ea typeface="Source Code Pro Semibold" panose="020B0609030403020204" pitchFamily="49" charset="0"/>
              </a:rPr>
              <a:t>RealVar</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CHARACTER(LEN=</a:t>
            </a:r>
            <a:r>
              <a:rPr lang="en-US" sz="2100" dirty="0">
                <a:latin typeface="Source Code Pro Semibold" panose="020B0609030403020204" pitchFamily="49" charset="0"/>
                <a:ea typeface="Source Code Pro Semibold" panose="020B0609030403020204" pitchFamily="49" charset="0"/>
              </a:rPr>
              <a:t>100</a:t>
            </a:r>
            <a:r>
              <a:rPr lang="en-US" sz="2100" dirty="0">
                <a:solidFill>
                  <a:schemeClr val="accent4"/>
                </a:solidFill>
                <a:latin typeface="Source Code Pro Semibold" panose="020B0609030403020204" pitchFamily="49" charset="0"/>
                <a:ea typeface="Source Code Pro Semibold" panose="020B0609030403020204" pitchFamily="49" charset="0"/>
              </a:rPr>
              <a:t>)</a:t>
            </a:r>
            <a:r>
              <a:rPr lang="en-US" sz="2100" dirty="0">
                <a:latin typeface="Source Code Pro Semibold" panose="020B0609030403020204" pitchFamily="49" charset="0"/>
                <a:ea typeface="Source Code Pro Semibold" panose="020B0609030403020204" pitchFamily="49" charset="0"/>
              </a:rPr>
              <a:t> :: </a:t>
            </a:r>
            <a:r>
              <a:rPr lang="en-US" sz="2100" dirty="0" err="1">
                <a:solidFill>
                  <a:srgbClr val="0070C0"/>
                </a:solidFill>
                <a:latin typeface="Source Code Pro Semibold" panose="020B0609030403020204" pitchFamily="49" charset="0"/>
                <a:ea typeface="Source Code Pro Semibold" panose="020B0609030403020204" pitchFamily="49" charset="0"/>
              </a:rPr>
              <a:t>StringVar</a:t>
            </a:r>
            <a:br>
              <a:rPr lang="en-US" sz="2100" dirty="0">
                <a:solidFill>
                  <a:srgbClr val="0070C0"/>
                </a:solidFill>
                <a:latin typeface="Source Code Pro Semibold" panose="020B0609030403020204" pitchFamily="49" charset="0"/>
                <a:ea typeface="Source Code Pro Semibold" panose="020B0609030403020204" pitchFamily="49" charset="0"/>
              </a:rPr>
            </a:br>
            <a:r>
              <a:rPr lang="en-US" sz="2100" dirty="0">
                <a:solidFill>
                  <a:srgbClr val="0070C0"/>
                </a:solidFill>
                <a:latin typeface="Source Code Pro Semibold" panose="020B0609030403020204" pitchFamily="49" charset="0"/>
                <a:ea typeface="Source Code Pro Semibold" panose="020B0609030403020204" pitchFamily="49" charset="0"/>
              </a:rPr>
              <a:t>   </a:t>
            </a:r>
            <a:r>
              <a:rPr lang="en-US" sz="2100" dirty="0">
                <a:latin typeface="Source Code Pro Semibold" panose="020B0609030403020204" pitchFamily="49" charset="0"/>
                <a:ea typeface="Source Code Pro Semibold" panose="020B0609030403020204" pitchFamily="49" charset="0"/>
              </a:rPr>
              <a:t>. . .</a:t>
            </a:r>
            <a:br>
              <a:rPr lang="en-US" sz="2100" dirty="0">
                <a:latin typeface="Source Code Pro Semibold" panose="020B0609030403020204" pitchFamily="49" charset="0"/>
                <a:ea typeface="Source Code Pro Semibold" panose="020B0609030403020204" pitchFamily="49" charset="0"/>
              </a:rPr>
            </a:br>
            <a:r>
              <a:rPr lang="en-US" sz="2100" dirty="0">
                <a:solidFill>
                  <a:schemeClr val="accent4"/>
                </a:solidFill>
                <a:latin typeface="Source Code Pro Semibold" panose="020B0609030403020204" pitchFamily="49" charset="0"/>
                <a:ea typeface="Source Code Pro Semibold" panose="020B0609030403020204" pitchFamily="49" charset="0"/>
              </a:rPr>
              <a:t>END TYPE </a:t>
            </a:r>
            <a:r>
              <a:rPr lang="en-US" sz="2100" dirty="0" err="1">
                <a:solidFill>
                  <a:srgbClr val="FF0000"/>
                </a:solidFill>
                <a:latin typeface="Source Code Pro Semibold" panose="020B0609030403020204" pitchFamily="49" charset="0"/>
                <a:ea typeface="Source Code Pro Semibold" panose="020B0609030403020204" pitchFamily="49" charset="0"/>
              </a:rPr>
              <a:t>MyType</a:t>
            </a:r>
            <a:endParaRPr lang="en-US" sz="2100" dirty="0">
              <a:solidFill>
                <a:srgbClr val="FF0000"/>
              </a:solidFill>
              <a:latin typeface="Source Code Pro Semibold" panose="020B0609030403020204" pitchFamily="49" charset="0"/>
              <a:ea typeface="Source Code Pro Semibold" panose="020B0609030403020204" pitchFamily="49" charset="0"/>
            </a:endParaRPr>
          </a:p>
          <a:p>
            <a:pPr marL="0" indent="0">
              <a:buNone/>
            </a:pPr>
            <a:r>
              <a:rPr lang="en-US" sz="2100" dirty="0">
                <a:solidFill>
                  <a:schemeClr val="accent4"/>
                </a:solidFill>
                <a:latin typeface="Source Code Pro Semibold" panose="020B0609030403020204" pitchFamily="49" charset="0"/>
                <a:ea typeface="Source Code Pro Semibold" panose="020B0609030403020204" pitchFamily="49" charset="0"/>
              </a:rPr>
              <a:t>TYPE(</a:t>
            </a:r>
            <a:r>
              <a:rPr lang="en-US" sz="2100" dirty="0" err="1">
                <a:solidFill>
                  <a:srgbClr val="FF0000"/>
                </a:solidFill>
                <a:latin typeface="Source Code Pro Semibold" panose="020B0609030403020204" pitchFamily="49" charset="0"/>
                <a:ea typeface="Source Code Pro Semibold" panose="020B0609030403020204" pitchFamily="49" charset="0"/>
              </a:rPr>
              <a:t>MyType</a:t>
            </a:r>
            <a:r>
              <a:rPr lang="en-US" sz="2100" dirty="0">
                <a:solidFill>
                  <a:schemeClr val="accent4"/>
                </a:solidFill>
                <a:latin typeface="Source Code Pro Semibold" panose="020B0609030403020204" pitchFamily="49" charset="0"/>
                <a:ea typeface="Source Code Pro Semibold" panose="020B0609030403020204" pitchFamily="49" charset="0"/>
              </a:rPr>
              <a:t>)</a:t>
            </a:r>
            <a:r>
              <a:rPr lang="en-US" sz="2100" dirty="0">
                <a:solidFill>
                  <a:srgbClr val="7030A0"/>
                </a:solidFill>
                <a:latin typeface="Source Code Pro Semibold" panose="020B0609030403020204" pitchFamily="49" charset="0"/>
                <a:ea typeface="Source Code Pro Semibold" panose="020B0609030403020204" pitchFamily="49" charset="0"/>
              </a:rPr>
              <a:t> :: </a:t>
            </a:r>
            <a:r>
              <a:rPr lang="en-US" sz="2100" dirty="0" err="1">
                <a:solidFill>
                  <a:schemeClr val="accent2"/>
                </a:solidFill>
                <a:latin typeface="Source Code Pro Semibold" panose="020B0609030403020204" pitchFamily="49" charset="0"/>
                <a:ea typeface="Source Code Pro Semibold" panose="020B0609030403020204" pitchFamily="49" charset="0"/>
              </a:rPr>
              <a:t>MyObject</a:t>
            </a:r>
            <a:endParaRPr lang="en-US" sz="2100" dirty="0">
              <a:solidFill>
                <a:schemeClr val="accent2"/>
              </a:solidFill>
              <a:latin typeface="Source Code Pro Semibold" panose="020B0609030403020204" pitchFamily="49" charset="0"/>
              <a:ea typeface="Source Code Pro Semibold" panose="020B0609030403020204" pitchFamily="49" charset="0"/>
            </a:endParaRPr>
          </a:p>
          <a:p>
            <a:pPr marL="0" indent="0">
              <a:buNone/>
            </a:pPr>
            <a:r>
              <a:rPr lang="en-US" sz="2100" dirty="0" err="1">
                <a:solidFill>
                  <a:schemeClr val="accent2"/>
                </a:solidFill>
                <a:latin typeface="Source Code Pro Semibold" panose="020B0609030403020204" pitchFamily="49" charset="0"/>
                <a:ea typeface="Source Code Pro Semibold" panose="020B0609030403020204" pitchFamily="49" charset="0"/>
              </a:rPr>
              <a:t>MyObject</a:t>
            </a:r>
            <a:r>
              <a:rPr lang="en-US" sz="2100" dirty="0" err="1">
                <a:latin typeface="Source Code Pro Semibold" panose="020B0609030403020204" pitchFamily="49" charset="0"/>
                <a:ea typeface="Source Code Pro Semibold" panose="020B0609030403020204" pitchFamily="49" charset="0"/>
              </a:rPr>
              <a:t>%</a:t>
            </a:r>
            <a:r>
              <a:rPr lang="en-US" sz="2100" dirty="0" err="1">
                <a:solidFill>
                  <a:srgbClr val="0070C0"/>
                </a:solidFill>
                <a:latin typeface="Source Code Pro Semibold" panose="020B0609030403020204" pitchFamily="49" charset="0"/>
                <a:ea typeface="Source Code Pro Semibold" panose="020B0609030403020204" pitchFamily="49" charset="0"/>
              </a:rPr>
              <a:t>IntVar</a:t>
            </a:r>
            <a:r>
              <a:rPr lang="en-US" sz="2100" dirty="0">
                <a:solidFill>
                  <a:srgbClr val="7030A0"/>
                </a:solidFill>
                <a:latin typeface="Source Code Pro Semibold" panose="020B0609030403020204" pitchFamily="49" charset="0"/>
                <a:ea typeface="Source Code Pro Semibold" panose="020B0609030403020204" pitchFamily="49" charset="0"/>
              </a:rPr>
              <a:t>    </a:t>
            </a:r>
            <a:r>
              <a:rPr lang="en-US" sz="2100" dirty="0">
                <a:latin typeface="Source Code Pro Semibold" panose="020B0609030403020204" pitchFamily="49" charset="0"/>
                <a:ea typeface="Source Code Pro Semibold" panose="020B0609030403020204" pitchFamily="49" charset="0"/>
              </a:rPr>
              <a:t>= 1</a:t>
            </a:r>
            <a:br>
              <a:rPr lang="en-US" sz="2100" dirty="0">
                <a:solidFill>
                  <a:srgbClr val="7030A0"/>
                </a:solidFill>
                <a:latin typeface="Source Code Pro Semibold" panose="020B0609030403020204" pitchFamily="49" charset="0"/>
                <a:ea typeface="Source Code Pro Semibold" panose="020B0609030403020204" pitchFamily="49" charset="0"/>
              </a:rPr>
            </a:br>
            <a:r>
              <a:rPr lang="en-US" sz="2100" dirty="0" err="1">
                <a:solidFill>
                  <a:schemeClr val="accent2"/>
                </a:solidFill>
                <a:latin typeface="Source Code Pro Semibold" panose="020B0609030403020204" pitchFamily="49" charset="0"/>
                <a:ea typeface="Source Code Pro Semibold" panose="020B0609030403020204" pitchFamily="49" charset="0"/>
              </a:rPr>
              <a:t>MyObject</a:t>
            </a:r>
            <a:r>
              <a:rPr lang="en-US" sz="2100" dirty="0" err="1">
                <a:latin typeface="Source Code Pro Semibold" panose="020B0609030403020204" pitchFamily="49" charset="0"/>
                <a:ea typeface="Source Code Pro Semibold" panose="020B0609030403020204" pitchFamily="49" charset="0"/>
              </a:rPr>
              <a:t>%</a:t>
            </a:r>
            <a:r>
              <a:rPr lang="en-US" sz="2100" dirty="0" err="1">
                <a:solidFill>
                  <a:srgbClr val="0070C0"/>
                </a:solidFill>
                <a:latin typeface="Source Code Pro Semibold" panose="020B0609030403020204" pitchFamily="49" charset="0"/>
                <a:ea typeface="Source Code Pro Semibold" panose="020B0609030403020204" pitchFamily="49" charset="0"/>
              </a:rPr>
              <a:t>RealVar</a:t>
            </a:r>
            <a:r>
              <a:rPr lang="en-US" sz="2100" dirty="0">
                <a:solidFill>
                  <a:srgbClr val="7030A0"/>
                </a:solidFill>
                <a:latin typeface="Source Code Pro Semibold" panose="020B0609030403020204" pitchFamily="49" charset="0"/>
                <a:ea typeface="Source Code Pro Semibold" panose="020B0609030403020204" pitchFamily="49" charset="0"/>
              </a:rPr>
              <a:t>   </a:t>
            </a:r>
            <a:r>
              <a:rPr lang="en-US" sz="2100" dirty="0">
                <a:latin typeface="Source Code Pro Semibold" panose="020B0609030403020204" pitchFamily="49" charset="0"/>
                <a:ea typeface="Source Code Pro Semibold" panose="020B0609030403020204" pitchFamily="49" charset="0"/>
              </a:rPr>
              <a:t>= 3.14159</a:t>
            </a:r>
            <a:br>
              <a:rPr lang="en-US" sz="2100" dirty="0">
                <a:solidFill>
                  <a:srgbClr val="7030A0"/>
                </a:solidFill>
                <a:latin typeface="Source Code Pro Semibold" panose="020B0609030403020204" pitchFamily="49" charset="0"/>
                <a:ea typeface="Source Code Pro Semibold" panose="020B0609030403020204" pitchFamily="49" charset="0"/>
              </a:rPr>
            </a:br>
            <a:r>
              <a:rPr lang="en-US" sz="2100" dirty="0" err="1">
                <a:solidFill>
                  <a:schemeClr val="accent2"/>
                </a:solidFill>
                <a:latin typeface="Source Code Pro Semibold" panose="020B0609030403020204" pitchFamily="49" charset="0"/>
                <a:ea typeface="Source Code Pro Semibold" panose="020B0609030403020204" pitchFamily="49" charset="0"/>
              </a:rPr>
              <a:t>MyObject</a:t>
            </a:r>
            <a:r>
              <a:rPr lang="en-US" sz="2100" dirty="0" err="1">
                <a:latin typeface="Source Code Pro Semibold" panose="020B0609030403020204" pitchFamily="49" charset="0"/>
                <a:ea typeface="Source Code Pro Semibold" panose="020B0609030403020204" pitchFamily="49" charset="0"/>
              </a:rPr>
              <a:t>%</a:t>
            </a:r>
            <a:r>
              <a:rPr lang="en-US" sz="2100" dirty="0" err="1">
                <a:solidFill>
                  <a:srgbClr val="0070C0"/>
                </a:solidFill>
                <a:latin typeface="Source Code Pro Semibold" panose="020B0609030403020204" pitchFamily="49" charset="0"/>
                <a:ea typeface="Source Code Pro Semibold" panose="020B0609030403020204" pitchFamily="49" charset="0"/>
              </a:rPr>
              <a:t>StringVar</a:t>
            </a:r>
            <a:r>
              <a:rPr lang="en-US" sz="2100" dirty="0">
                <a:solidFill>
                  <a:srgbClr val="7030A0"/>
                </a:solidFill>
                <a:latin typeface="Source Code Pro Semibold" panose="020B0609030403020204" pitchFamily="49" charset="0"/>
                <a:ea typeface="Source Code Pro Semibold" panose="020B0609030403020204" pitchFamily="49" charset="0"/>
              </a:rPr>
              <a:t> = </a:t>
            </a:r>
            <a:r>
              <a:rPr lang="en-US" sz="2100" dirty="0">
                <a:latin typeface="Source Code Pro Semibold" panose="020B0609030403020204" pitchFamily="49" charset="0"/>
                <a:ea typeface="Source Code Pro Semibold" panose="020B0609030403020204" pitchFamily="49" charset="0"/>
              </a:rPr>
              <a:t>“This is my object”</a:t>
            </a:r>
          </a:p>
          <a:p>
            <a:pPr marL="0" indent="0">
              <a:buNone/>
            </a:pPr>
            <a:endParaRPr lang="en-US" sz="2100" dirty="0">
              <a:solidFill>
                <a:srgbClr val="7030A0"/>
              </a:solidFill>
              <a:latin typeface="Source Code Pro Semibold" panose="020B0609030403020204" pitchFamily="49" charset="0"/>
              <a:ea typeface="Source Code Pro Semibold" panose="020B0609030403020204" pitchFamily="49" charset="0"/>
            </a:endParaRPr>
          </a:p>
          <a:p>
            <a:pPr marL="0" indent="0">
              <a:buNone/>
            </a:pPr>
            <a:endParaRPr lang="en-US" sz="2100" dirty="0">
              <a:solidFill>
                <a:srgbClr val="7030A0"/>
              </a:solidFill>
              <a:latin typeface="Source Code Pro Semibold" panose="020B0609030403020204" pitchFamily="49" charset="0"/>
              <a:ea typeface="Source Code Pro Semibold" panose="020B0609030403020204" pitchFamily="49" charset="0"/>
            </a:endParaRPr>
          </a:p>
          <a:p>
            <a:pPr marL="292608" lvl="1" indent="0">
              <a:spcBef>
                <a:spcPts val="400"/>
              </a:spcBef>
              <a:spcAft>
                <a:spcPts val="0"/>
              </a:spcAft>
              <a:buNone/>
            </a:pPr>
            <a:r>
              <a:rPr lang="en-US" sz="2100" dirty="0">
                <a:latin typeface="Source Code Pro Semibold" panose="020B0609030403020204" pitchFamily="49" charset="0"/>
                <a:ea typeface="Source Code Pro Semibold" panose="020B0609030403020204" pitchFamily="49" charset="0"/>
              </a:rPr>
              <a:t> </a:t>
            </a:r>
          </a:p>
        </p:txBody>
      </p:sp>
    </p:spTree>
    <p:extLst>
      <p:ext uri="{BB962C8B-B14F-4D97-AF65-F5344CB8AC3E}">
        <p14:creationId xmlns:p14="http://schemas.microsoft.com/office/powerpoint/2010/main" val="71804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B16168-8453-BD16-E6D4-72558593CC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0" name="Title 11">
            <a:extLst>
              <a:ext uri="{FF2B5EF4-FFF2-40B4-BE49-F238E27FC236}">
                <a16:creationId xmlns:a16="http://schemas.microsoft.com/office/drawing/2014/main" id="{A1755085-AB4A-0A23-0C2D-1DA02D2BDFFD}"/>
              </a:ext>
            </a:extLst>
          </p:cNvPr>
          <p:cNvSpPr txBox="1">
            <a:spLocks/>
          </p:cNvSpPr>
          <p:nvPr/>
        </p:nvSpPr>
        <p:spPr>
          <a:xfrm>
            <a:off x="523875" y="776942"/>
            <a:ext cx="2928076" cy="51036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800" b="1" kern="1200" spc="-20" baseline="0">
                <a:solidFill>
                  <a:schemeClr val="bg1"/>
                </a:solidFill>
                <a:latin typeface="+mj-lt"/>
                <a:ea typeface="+mj-ea"/>
                <a:cs typeface="+mj-cs"/>
              </a:defRPr>
            </a:lvl1pPr>
          </a:lstStyle>
          <a:p>
            <a:r>
              <a:rPr lang="en-US" sz="4400" dirty="0"/>
              <a:t>With many thanks</a:t>
            </a:r>
            <a:br>
              <a:rPr lang="en-US" sz="4400" dirty="0"/>
            </a:br>
            <a:r>
              <a:rPr lang="en-US" sz="4400" dirty="0"/>
              <a:t>to the </a:t>
            </a:r>
          </a:p>
          <a:p>
            <a:r>
              <a:rPr lang="en-US" sz="4400" dirty="0"/>
              <a:t>GCST!</a:t>
            </a:r>
          </a:p>
          <a:p>
            <a:endParaRPr lang="en-US" sz="4400" dirty="0"/>
          </a:p>
          <a:p>
            <a:r>
              <a:rPr lang="en-US" sz="2000" dirty="0"/>
              <a:t>Without whom none of this would have been possible!</a:t>
            </a:r>
          </a:p>
          <a:p>
            <a:endParaRPr lang="en-US" sz="2000" dirty="0"/>
          </a:p>
          <a:p>
            <a:endParaRPr lang="en-US" sz="4400" dirty="0"/>
          </a:p>
          <a:p>
            <a:pPr>
              <a:lnSpc>
                <a:spcPct val="150000"/>
              </a:lnSpc>
              <a:spcAft>
                <a:spcPts val="1200"/>
              </a:spcAft>
            </a:pPr>
            <a:endParaRPr lang="en-US" sz="1200" dirty="0"/>
          </a:p>
        </p:txBody>
      </p:sp>
      <p:pic>
        <p:nvPicPr>
          <p:cNvPr id="5" name="Picture 4" descr="A person with glasses smiling&#10;&#10;Description automatically generated">
            <a:extLst>
              <a:ext uri="{FF2B5EF4-FFF2-40B4-BE49-F238E27FC236}">
                <a16:creationId xmlns:a16="http://schemas.microsoft.com/office/drawing/2014/main" id="{B4060E32-044D-D07A-04D4-CA1EFF03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557" y="920912"/>
            <a:ext cx="1801358" cy="2080558"/>
          </a:xfrm>
          <a:prstGeom prst="rect">
            <a:avLst/>
          </a:prstGeom>
        </p:spPr>
      </p:pic>
      <p:pic>
        <p:nvPicPr>
          <p:cNvPr id="8" name="Picture 7" descr="A person with black hair and red lipstick&#10;&#10;Description automatically generated">
            <a:extLst>
              <a:ext uri="{FF2B5EF4-FFF2-40B4-BE49-F238E27FC236}">
                <a16:creationId xmlns:a16="http://schemas.microsoft.com/office/drawing/2014/main" id="{18A3AF5C-D76F-CDC3-B5FB-FC6C43EB9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061" y="1123817"/>
            <a:ext cx="1905000" cy="1905000"/>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721CC41C-9C3B-CDD8-22AF-0BB4AD186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638" y="920912"/>
            <a:ext cx="2552700" cy="2124075"/>
          </a:xfrm>
          <a:prstGeom prst="rect">
            <a:avLst/>
          </a:prstGeom>
        </p:spPr>
      </p:pic>
      <p:sp>
        <p:nvSpPr>
          <p:cNvPr id="7" name="TextBox 6">
            <a:extLst>
              <a:ext uri="{FF2B5EF4-FFF2-40B4-BE49-F238E27FC236}">
                <a16:creationId xmlns:a16="http://schemas.microsoft.com/office/drawing/2014/main" id="{373470DF-0646-8B78-8B15-889802858507}"/>
              </a:ext>
            </a:extLst>
          </p:cNvPr>
          <p:cNvSpPr txBox="1"/>
          <p:nvPr/>
        </p:nvSpPr>
        <p:spPr>
          <a:xfrm>
            <a:off x="4586557" y="3187474"/>
            <a:ext cx="1801358" cy="646331"/>
          </a:xfrm>
          <a:prstGeom prst="rect">
            <a:avLst/>
          </a:prstGeom>
          <a:noFill/>
        </p:spPr>
        <p:txBody>
          <a:bodyPr wrap="square" rtlCol="0">
            <a:spAutoFit/>
          </a:bodyPr>
          <a:lstStyle/>
          <a:p>
            <a:pPr algn="ctr"/>
            <a:r>
              <a:rPr lang="en-US" b="1" dirty="0"/>
              <a:t>Bob Yantosca</a:t>
            </a:r>
          </a:p>
          <a:p>
            <a:pPr algn="ctr"/>
            <a:r>
              <a:rPr lang="en-US" dirty="0"/>
              <a:t>(Harvard)</a:t>
            </a:r>
          </a:p>
        </p:txBody>
      </p:sp>
      <p:sp>
        <p:nvSpPr>
          <p:cNvPr id="9" name="TextBox 8">
            <a:extLst>
              <a:ext uri="{FF2B5EF4-FFF2-40B4-BE49-F238E27FC236}">
                <a16:creationId xmlns:a16="http://schemas.microsoft.com/office/drawing/2014/main" id="{DBCB0643-E4EC-4744-9724-4DA84E55F5CF}"/>
              </a:ext>
            </a:extLst>
          </p:cNvPr>
          <p:cNvSpPr txBox="1"/>
          <p:nvPr/>
        </p:nvSpPr>
        <p:spPr>
          <a:xfrm>
            <a:off x="6854638" y="3187474"/>
            <a:ext cx="2552700" cy="2862322"/>
          </a:xfrm>
          <a:prstGeom prst="rect">
            <a:avLst/>
          </a:prstGeom>
          <a:noFill/>
        </p:spPr>
        <p:txBody>
          <a:bodyPr wrap="square" rtlCol="0">
            <a:spAutoFit/>
          </a:bodyPr>
          <a:lstStyle/>
          <a:p>
            <a:pPr algn="ctr"/>
            <a:r>
              <a:rPr lang="en-US" b="1" dirty="0"/>
              <a:t>Lizzie Lundgren</a:t>
            </a:r>
            <a:br>
              <a:rPr lang="en-US" dirty="0"/>
            </a:br>
            <a:r>
              <a:rPr lang="en-US" dirty="0"/>
              <a:t>(Harvard)</a:t>
            </a:r>
          </a:p>
          <a:p>
            <a:pPr algn="ctr"/>
            <a:endParaRPr lang="en-US" dirty="0"/>
          </a:p>
          <a:p>
            <a:pPr algn="ctr"/>
            <a:r>
              <a:rPr lang="en-US" b="1" dirty="0" err="1"/>
              <a:t>Saptarshi</a:t>
            </a:r>
            <a:r>
              <a:rPr lang="en-US" b="1" dirty="0"/>
              <a:t> Sinha</a:t>
            </a:r>
          </a:p>
          <a:p>
            <a:pPr algn="ctr"/>
            <a:r>
              <a:rPr lang="en-US" dirty="0"/>
              <a:t>(WashU)</a:t>
            </a:r>
          </a:p>
          <a:p>
            <a:pPr algn="ctr"/>
            <a:endParaRPr lang="en-US" dirty="0"/>
          </a:p>
          <a:p>
            <a:pPr algn="ctr"/>
            <a:r>
              <a:rPr lang="en-US" b="1" dirty="0"/>
              <a:t>Melissa </a:t>
            </a:r>
            <a:r>
              <a:rPr lang="en-US" b="1" dirty="0" err="1"/>
              <a:t>Sulprizio</a:t>
            </a:r>
            <a:endParaRPr lang="en-US" b="1" dirty="0"/>
          </a:p>
          <a:p>
            <a:pPr algn="ctr"/>
            <a:r>
              <a:rPr lang="en-US" dirty="0"/>
              <a:t>(Harvard)</a:t>
            </a:r>
          </a:p>
          <a:p>
            <a:pPr algn="ctr"/>
            <a:endParaRPr lang="en-US" dirty="0"/>
          </a:p>
          <a:p>
            <a:pPr algn="ctr"/>
            <a:r>
              <a:rPr lang="en-US" sz="1400" i="1" dirty="0"/>
              <a:t>Photo from GCE2</a:t>
            </a:r>
          </a:p>
        </p:txBody>
      </p:sp>
      <p:sp>
        <p:nvSpPr>
          <p:cNvPr id="11" name="TextBox 10">
            <a:extLst>
              <a:ext uri="{FF2B5EF4-FFF2-40B4-BE49-F238E27FC236}">
                <a16:creationId xmlns:a16="http://schemas.microsoft.com/office/drawing/2014/main" id="{C3F3512B-8881-A21A-222F-2304FEC61AF9}"/>
              </a:ext>
            </a:extLst>
          </p:cNvPr>
          <p:cNvSpPr txBox="1"/>
          <p:nvPr/>
        </p:nvSpPr>
        <p:spPr>
          <a:xfrm>
            <a:off x="9874061" y="3187474"/>
            <a:ext cx="1905000" cy="1354217"/>
          </a:xfrm>
          <a:prstGeom prst="rect">
            <a:avLst/>
          </a:prstGeom>
          <a:noFill/>
        </p:spPr>
        <p:txBody>
          <a:bodyPr wrap="square" rtlCol="0">
            <a:spAutoFit/>
          </a:bodyPr>
          <a:lstStyle/>
          <a:p>
            <a:pPr algn="ctr"/>
            <a:r>
              <a:rPr lang="en-US" b="1" dirty="0" err="1"/>
              <a:t>Yidan</a:t>
            </a:r>
            <a:r>
              <a:rPr lang="en-US" b="1" dirty="0"/>
              <a:t> Tang</a:t>
            </a:r>
          </a:p>
          <a:p>
            <a:pPr algn="ctr"/>
            <a:r>
              <a:rPr lang="en-US" dirty="0"/>
              <a:t>(WashU)</a:t>
            </a:r>
          </a:p>
          <a:p>
            <a:pPr algn="ctr"/>
            <a:endParaRPr lang="en-US" dirty="0"/>
          </a:p>
          <a:p>
            <a:pPr algn="ctr"/>
            <a:r>
              <a:rPr lang="en-US" sz="1400" i="1" dirty="0"/>
              <a:t>She visited Harvard on September 13th</a:t>
            </a:r>
          </a:p>
        </p:txBody>
      </p:sp>
    </p:spTree>
    <p:extLst>
      <p:ext uri="{BB962C8B-B14F-4D97-AF65-F5344CB8AC3E}">
        <p14:creationId xmlns:p14="http://schemas.microsoft.com/office/powerpoint/2010/main" val="3174879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65C9-E462-48E2-B3F1-E8827F69F11E}"/>
              </a:ext>
            </a:extLst>
          </p:cNvPr>
          <p:cNvSpPr>
            <a:spLocks noGrp="1"/>
          </p:cNvSpPr>
          <p:nvPr>
            <p:ph type="title"/>
          </p:nvPr>
        </p:nvSpPr>
        <p:spPr/>
        <p:txBody>
          <a:bodyPr>
            <a:normAutofit fontScale="90000"/>
          </a:bodyPr>
          <a:lstStyle/>
          <a:p>
            <a:r>
              <a:rPr lang="en-US" dirty="0"/>
              <a:t>Derived type objects</a:t>
            </a:r>
          </a:p>
        </p:txBody>
      </p:sp>
      <p:sp>
        <p:nvSpPr>
          <p:cNvPr id="3" name="Content Placeholder 2">
            <a:extLst>
              <a:ext uri="{FF2B5EF4-FFF2-40B4-BE49-F238E27FC236}">
                <a16:creationId xmlns:a16="http://schemas.microsoft.com/office/drawing/2014/main" id="{16FCB58B-4E5E-437A-B5CF-058D55BAF456}"/>
              </a:ext>
            </a:extLst>
          </p:cNvPr>
          <p:cNvSpPr>
            <a:spLocks noGrp="1"/>
          </p:cNvSpPr>
          <p:nvPr>
            <p:ph sz="quarter" idx="14"/>
          </p:nvPr>
        </p:nvSpPr>
        <p:spPr/>
        <p:txBody>
          <a:bodyPr>
            <a:noAutofit/>
          </a:bodyPr>
          <a:lstStyle/>
          <a:p>
            <a:pPr marL="0" indent="0">
              <a:buNone/>
            </a:pPr>
            <a:r>
              <a:rPr lang="en-US" sz="2100" dirty="0">
                <a:solidFill>
                  <a:schemeClr val="accent4"/>
                </a:solidFill>
                <a:latin typeface="Source Code Pro Semibold" panose="020B0609030403020204" pitchFamily="49" charset="0"/>
                <a:ea typeface="Source Code Pro Semibold" panose="020B0609030403020204" pitchFamily="49" charset="0"/>
              </a:rPr>
              <a:t>CALL</a:t>
            </a:r>
            <a:r>
              <a:rPr lang="en-US" sz="2100" dirty="0">
                <a:solidFill>
                  <a:srgbClr val="FFC000"/>
                </a:solidFill>
                <a:latin typeface="Source Code Pro Semibold" panose="020B0609030403020204" pitchFamily="49" charset="0"/>
                <a:ea typeface="Source Code Pro Semibold" panose="020B0609030403020204" pitchFamily="49" charset="0"/>
              </a:rPr>
              <a:t> </a:t>
            </a:r>
            <a:r>
              <a:rPr lang="en-US" sz="2100" dirty="0">
                <a:solidFill>
                  <a:srgbClr val="FF0000"/>
                </a:solidFill>
                <a:latin typeface="Source Code Pro Semibold" panose="020B0609030403020204" pitchFamily="49" charset="0"/>
                <a:ea typeface="Source Code Pro Semibold" panose="020B0609030403020204" pitchFamily="49" charset="0"/>
              </a:rPr>
              <a:t>DO_CHEMISTRY( </a:t>
            </a:r>
            <a:r>
              <a:rPr lang="en-US" sz="2100" dirty="0">
                <a:solidFill>
                  <a:schemeClr val="accent4"/>
                </a:solidFill>
                <a:latin typeface="Source Code Pro Semibold" panose="020B0609030403020204" pitchFamily="49" charset="0"/>
                <a:ea typeface="Source Code Pro Semibold" panose="020B0609030403020204" pitchFamily="49" charset="0"/>
              </a:rPr>
              <a:t>&amp;</a:t>
            </a:r>
            <a:r>
              <a:rPr lang="en-US" sz="2100" dirty="0">
                <a:latin typeface="Source Code Pro Semibold" panose="020B0609030403020204" pitchFamily="49" charset="0"/>
                <a:ea typeface="Source Code Pro Semibold" panose="020B0609030403020204" pitchFamily="49" charset="0"/>
              </a:rPr>
              <a:t> </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err="1">
                <a:solidFill>
                  <a:srgbClr val="0070C0"/>
                </a:solidFill>
                <a:latin typeface="Source Code Pro Semibold" panose="020B0609030403020204" pitchFamily="49" charset="0"/>
                <a:ea typeface="Source Code Pro Semibold" panose="020B0609030403020204" pitchFamily="49" charset="0"/>
              </a:rPr>
              <a:t>Input_Opt</a:t>
            </a: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&amp;  </a:t>
            </a:r>
            <a:r>
              <a:rPr lang="en-US" sz="2100" dirty="0">
                <a:solidFill>
                  <a:srgbClr val="7030A0"/>
                </a:solidFill>
                <a:latin typeface="Source Code Pro Semibold" panose="020B0609030403020204" pitchFamily="49" charset="0"/>
                <a:ea typeface="Source Code Pro Semibold" panose="020B0609030403020204" pitchFamily="49" charset="0"/>
              </a:rPr>
              <a:t>! Config file inputs,    INTENT(IN)</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err="1">
                <a:solidFill>
                  <a:srgbClr val="0070C0"/>
                </a:solidFill>
                <a:latin typeface="Source Code Pro Semibold" panose="020B0609030403020204" pitchFamily="49" charset="0"/>
                <a:ea typeface="Source Code Pro Semibold" panose="020B0609030403020204" pitchFamily="49" charset="0"/>
              </a:rPr>
              <a:t>State_Chm</a:t>
            </a: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&amp;  </a:t>
            </a:r>
            <a:r>
              <a:rPr lang="en-US" sz="2100" dirty="0">
                <a:solidFill>
                  <a:srgbClr val="7030A0"/>
                </a:solidFill>
                <a:latin typeface="Source Code Pro Semibold" panose="020B0609030403020204" pitchFamily="49" charset="0"/>
                <a:ea typeface="Source Code Pro Semibold" panose="020B0609030403020204" pitchFamily="49" charset="0"/>
              </a:rPr>
              <a:t>! Vars for chemistry,    INTENT(INOUT)</a:t>
            </a:r>
            <a:br>
              <a:rPr lang="en-US" sz="2100" dirty="0">
                <a:solidFill>
                  <a:srgbClr val="7030A0"/>
                </a:solidFill>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err="1">
                <a:solidFill>
                  <a:srgbClr val="0070C0"/>
                </a:solidFill>
                <a:latin typeface="Source Code Pro Semibold" panose="020B0609030403020204" pitchFamily="49" charset="0"/>
                <a:ea typeface="Source Code Pro Semibold" panose="020B0609030403020204" pitchFamily="49" charset="0"/>
              </a:rPr>
              <a:t>State_Diag</a:t>
            </a: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&amp;  </a:t>
            </a:r>
            <a:r>
              <a:rPr lang="en-US" sz="2100" dirty="0">
                <a:solidFill>
                  <a:srgbClr val="7030A0"/>
                </a:solidFill>
                <a:latin typeface="Source Code Pro Semibold" panose="020B0609030403020204" pitchFamily="49" charset="0"/>
                <a:ea typeface="Source Code Pro Semibold" panose="020B0609030403020204" pitchFamily="49" charset="0"/>
              </a:rPr>
              <a:t>! Vars for diagnostics,  INTENT(INOUT) </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err="1">
                <a:solidFill>
                  <a:srgbClr val="0070C0"/>
                </a:solidFill>
                <a:latin typeface="Source Code Pro Semibold" panose="020B0609030403020204" pitchFamily="49" charset="0"/>
                <a:ea typeface="Source Code Pro Semibold" panose="020B0609030403020204" pitchFamily="49" charset="0"/>
              </a:rPr>
              <a:t>State_Grid</a:t>
            </a: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&amp;  </a:t>
            </a:r>
            <a:r>
              <a:rPr lang="en-US" sz="2100" dirty="0">
                <a:solidFill>
                  <a:srgbClr val="7030A0"/>
                </a:solidFill>
                <a:latin typeface="Source Code Pro Semibold" panose="020B0609030403020204" pitchFamily="49" charset="0"/>
                <a:ea typeface="Source Code Pro Semibold" panose="020B0609030403020204" pitchFamily="49" charset="0"/>
              </a:rPr>
              <a:t>! Vars to define grids,  INTENT(IN)</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err="1">
                <a:solidFill>
                  <a:srgbClr val="0070C0"/>
                </a:solidFill>
                <a:latin typeface="Source Code Pro Semibold" panose="020B0609030403020204" pitchFamily="49" charset="0"/>
                <a:ea typeface="Source Code Pro Semibold" panose="020B0609030403020204" pitchFamily="49" charset="0"/>
              </a:rPr>
              <a:t>State_Met</a:t>
            </a:r>
            <a:r>
              <a:rPr lang="en-US" sz="2100" dirty="0">
                <a:latin typeface="Source Code Pro Semibold" panose="020B0609030403020204" pitchFamily="49" charset="0"/>
                <a:ea typeface="Source Code Pro Semibold" panose="020B0609030403020204" pitchFamily="49" charset="0"/>
              </a:rPr>
              <a:t>,      </a:t>
            </a:r>
            <a:r>
              <a:rPr lang="en-US" sz="2100" dirty="0">
                <a:solidFill>
                  <a:schemeClr val="accent4"/>
                </a:solidFill>
                <a:latin typeface="Source Code Pro Semibold" panose="020B0609030403020204" pitchFamily="49" charset="0"/>
                <a:ea typeface="Source Code Pro Semibold" panose="020B0609030403020204" pitchFamily="49" charset="0"/>
              </a:rPr>
              <a:t>&amp;  </a:t>
            </a:r>
            <a:r>
              <a:rPr lang="en-US" sz="2100" dirty="0">
                <a:solidFill>
                  <a:srgbClr val="7030A0"/>
                </a:solidFill>
                <a:latin typeface="Source Code Pro Semibold" panose="020B0609030403020204" pitchFamily="49" charset="0"/>
                <a:ea typeface="Source Code Pro Semibold" panose="020B0609030403020204" pitchFamily="49" charset="0"/>
              </a:rPr>
              <a:t>! Meteorological fields, INTENT(IN) </a:t>
            </a:r>
            <a:br>
              <a:rPr lang="en-US" sz="2100" dirty="0">
                <a:latin typeface="Source Code Pro Semibold" panose="020B0609030403020204" pitchFamily="49" charset="0"/>
                <a:ea typeface="Source Code Pro Semibold" panose="020B0609030403020204" pitchFamily="49" charset="0"/>
              </a:rPr>
            </a:br>
            <a:r>
              <a:rPr lang="en-US" sz="2100" dirty="0">
                <a:latin typeface="Source Code Pro Semibold" panose="020B0609030403020204" pitchFamily="49" charset="0"/>
                <a:ea typeface="Source Code Pro Semibold" panose="020B0609030403020204" pitchFamily="49" charset="0"/>
              </a:rPr>
              <a:t>   </a:t>
            </a:r>
            <a:r>
              <a:rPr lang="en-US" sz="2100" dirty="0">
                <a:solidFill>
                  <a:srgbClr val="0070C0"/>
                </a:solidFill>
                <a:latin typeface="Source Code Pro Semibold" panose="020B0609030403020204" pitchFamily="49" charset="0"/>
                <a:ea typeface="Source Code Pro Semibold" panose="020B0609030403020204" pitchFamily="49" charset="0"/>
              </a:rPr>
              <a:t>RC</a:t>
            </a:r>
            <a:r>
              <a:rPr lang="en-US" sz="2100" dirty="0">
                <a:latin typeface="Source Code Pro Semibold" panose="020B0609030403020204" pitchFamily="49" charset="0"/>
                <a:ea typeface="Source Code Pro Semibold" panose="020B0609030403020204" pitchFamily="49" charset="0"/>
              </a:rPr>
              <a:t>             </a:t>
            </a:r>
            <a:r>
              <a:rPr lang="en-US" sz="2100" dirty="0">
                <a:solidFill>
                  <a:srgbClr val="FF0000"/>
                </a:solidFill>
                <a:latin typeface="Source Code Pro Semibold" panose="020B0609030403020204" pitchFamily="49" charset="0"/>
                <a:ea typeface="Source Code Pro Semibold" panose="020B0609030403020204" pitchFamily="49" charset="0"/>
              </a:rPr>
              <a:t>)   </a:t>
            </a:r>
            <a:r>
              <a:rPr lang="en-US" sz="2100" dirty="0">
                <a:solidFill>
                  <a:srgbClr val="7030A0"/>
                </a:solidFill>
                <a:latin typeface="Source Code Pro Semibold" panose="020B0609030403020204" pitchFamily="49" charset="0"/>
                <a:ea typeface="Source Code Pro Semibold" panose="020B0609030403020204" pitchFamily="49" charset="0"/>
              </a:rPr>
              <a:t>! Error return code,     INTENT(OUT)</a:t>
            </a:r>
          </a:p>
          <a:p>
            <a:pPr marL="292608" lvl="1" indent="0">
              <a:spcBef>
                <a:spcPts val="400"/>
              </a:spcBef>
              <a:spcAft>
                <a:spcPts val="0"/>
              </a:spcAft>
              <a:buNone/>
            </a:pPr>
            <a:r>
              <a:rPr lang="en-US" sz="2100" dirty="0">
                <a:latin typeface="Source Code Pro Semibold" panose="020B0609030403020204" pitchFamily="49" charset="0"/>
                <a:ea typeface="Source Code Pro Semibold" panose="020B0609030403020204" pitchFamily="49" charset="0"/>
              </a:rPr>
              <a:t> </a:t>
            </a:r>
          </a:p>
        </p:txBody>
      </p:sp>
      <p:sp>
        <p:nvSpPr>
          <p:cNvPr id="7" name="TextBox 6">
            <a:extLst>
              <a:ext uri="{FF2B5EF4-FFF2-40B4-BE49-F238E27FC236}">
                <a16:creationId xmlns:a16="http://schemas.microsoft.com/office/drawing/2014/main" id="{CADED808-0C96-2FF9-6988-295CFACA5B0C}"/>
              </a:ext>
            </a:extLst>
          </p:cNvPr>
          <p:cNvSpPr txBox="1"/>
          <p:nvPr/>
        </p:nvSpPr>
        <p:spPr>
          <a:xfrm>
            <a:off x="646112" y="4558823"/>
            <a:ext cx="10899775" cy="1477328"/>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dirty="0"/>
              <a:t>Using derived-type objects (</a:t>
            </a:r>
            <a:r>
              <a:rPr lang="en-US" dirty="0" err="1"/>
              <a:t>Input_Opt</a:t>
            </a:r>
            <a:r>
              <a:rPr lang="en-US" dirty="0"/>
              <a:t>, State_*) simplifies the interface to GEOS-Chem subroutines.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 variables can be easily added to the objects without changing the subroutine calls.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greatly facilitates interfacing GEOS-Chem into external models.</a:t>
            </a:r>
          </a:p>
        </p:txBody>
      </p:sp>
    </p:spTree>
    <p:extLst>
      <p:ext uri="{BB962C8B-B14F-4D97-AF65-F5344CB8AC3E}">
        <p14:creationId xmlns:p14="http://schemas.microsoft.com/office/powerpoint/2010/main" val="2945390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63C78-A68B-3B9D-7F65-68FDEBA85186}"/>
              </a:ext>
            </a:extLst>
          </p:cNvPr>
          <p:cNvSpPr>
            <a:spLocks noGrp="1"/>
          </p:cNvSpPr>
          <p:nvPr>
            <p:ph type="title"/>
          </p:nvPr>
        </p:nvSpPr>
        <p:spPr/>
        <p:txBody>
          <a:bodyPr>
            <a:normAutofit fontScale="90000"/>
          </a:bodyPr>
          <a:lstStyle/>
          <a:p>
            <a:r>
              <a:rPr lang="en-US" dirty="0"/>
              <a:t>“Fire drill” error trapping”</a:t>
            </a:r>
          </a:p>
        </p:txBody>
      </p:sp>
      <p:sp>
        <p:nvSpPr>
          <p:cNvPr id="30722" name="Rectangle 2">
            <a:extLst>
              <a:ext uri="{FF2B5EF4-FFF2-40B4-BE49-F238E27FC236}">
                <a16:creationId xmlns:a16="http://schemas.microsoft.com/office/drawing/2014/main" id="{0B133834-3CF9-B167-391C-8D48CF6AE45D}"/>
              </a:ext>
            </a:extLst>
          </p:cNvPr>
          <p:cNvSpPr>
            <a:spLocks noGrp="1" noChangeArrowheads="1"/>
          </p:cNvSpPr>
          <p:nvPr>
            <p:ph sz="quarter" idx="14"/>
          </p:nvPr>
        </p:nvSpPr>
        <p:spPr>
          <a:ln/>
        </p:spPr>
        <p:txBody>
          <a:bodyPr vert="horz" lIns="81646" tIns="58459" rIns="81646" bIns="42456" rtlCol="0">
            <a:normAutofit/>
          </a:bodyPr>
          <a:lstStyle/>
          <a:p>
            <a:pPr marL="97932" indent="0">
              <a:buSzPct val="45000"/>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 pos="8537387" algn="l"/>
              </a:tabLst>
            </a:pPr>
            <a:endParaRPr lang="en-US" altLang="en-US" sz="1814" dirty="0"/>
          </a:p>
        </p:txBody>
      </p:sp>
      <p:sp>
        <p:nvSpPr>
          <p:cNvPr id="2" name="Slide Number Placeholder 3">
            <a:extLst>
              <a:ext uri="{FF2B5EF4-FFF2-40B4-BE49-F238E27FC236}">
                <a16:creationId xmlns:a16="http://schemas.microsoft.com/office/drawing/2014/main" id="{E37277AA-47A0-5C48-5131-47535351968F}"/>
              </a:ext>
            </a:extLst>
          </p:cNvPr>
          <p:cNvSpPr>
            <a:spLocks noGrp="1"/>
          </p:cNvSpPr>
          <p:nvPr>
            <p:ph type="sldNum" sz="quarter" idx="12"/>
          </p:nvPr>
        </p:nvSpPr>
        <p:spPr/>
        <p:txBody>
          <a:bodyPr/>
          <a:lstStyle/>
          <a:p>
            <a:fld id="{5264C148-3C22-4DE2-A9A2-96C26CB2449D}" type="slidenum">
              <a:rPr lang="en-US" altLang="en-US"/>
              <a:pPr/>
              <a:t>21</a:t>
            </a:fld>
            <a:endParaRPr lang="en-US" altLang="en-US"/>
          </a:p>
        </p:txBody>
      </p:sp>
      <p:sp>
        <p:nvSpPr>
          <p:cNvPr id="30721" name="AutoShape 1">
            <a:extLst>
              <a:ext uri="{FF2B5EF4-FFF2-40B4-BE49-F238E27FC236}">
                <a16:creationId xmlns:a16="http://schemas.microsoft.com/office/drawing/2014/main" id="{A0387EFE-1D8D-13F8-B122-AAFDE6EFC218}"/>
              </a:ext>
            </a:extLst>
          </p:cNvPr>
          <p:cNvSpPr>
            <a:spLocks/>
          </p:cNvSpPr>
          <p:nvPr/>
        </p:nvSpPr>
        <p:spPr bwMode="auto">
          <a:xfrm>
            <a:off x="2767811" y="1659055"/>
            <a:ext cx="6843598" cy="4769781"/>
          </a:xfrm>
          <a:prstGeom prst="roundRect">
            <a:avLst>
              <a:gd name="adj" fmla="val 28"/>
            </a:avLst>
          </a:prstGeom>
          <a:solidFill>
            <a:srgbClr val="FFFFFF"/>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30724" name="AutoShape 4">
            <a:extLst>
              <a:ext uri="{FF2B5EF4-FFF2-40B4-BE49-F238E27FC236}">
                <a16:creationId xmlns:a16="http://schemas.microsoft.com/office/drawing/2014/main" id="{30C797B1-A45F-000D-59C7-644EB742DAD1}"/>
              </a:ext>
            </a:extLst>
          </p:cNvPr>
          <p:cNvSpPr>
            <a:spLocks/>
          </p:cNvSpPr>
          <p:nvPr/>
        </p:nvSpPr>
        <p:spPr bwMode="auto">
          <a:xfrm>
            <a:off x="3389956" y="2488582"/>
            <a:ext cx="5599308" cy="3525490"/>
          </a:xfrm>
          <a:prstGeom prst="roundRect">
            <a:avLst>
              <a:gd name="adj" fmla="val 37"/>
            </a:avLst>
          </a:prstGeom>
          <a:solidFill>
            <a:srgbClr val="E6E64C"/>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30725" name="AutoShape 5">
            <a:extLst>
              <a:ext uri="{FF2B5EF4-FFF2-40B4-BE49-F238E27FC236}">
                <a16:creationId xmlns:a16="http://schemas.microsoft.com/office/drawing/2014/main" id="{F020728D-2465-30F9-AE00-19985FF7C1F0}"/>
              </a:ext>
            </a:extLst>
          </p:cNvPr>
          <p:cNvSpPr>
            <a:spLocks/>
          </p:cNvSpPr>
          <p:nvPr/>
        </p:nvSpPr>
        <p:spPr bwMode="auto">
          <a:xfrm>
            <a:off x="3804720" y="3318109"/>
            <a:ext cx="4769781" cy="2281199"/>
          </a:xfrm>
          <a:prstGeom prst="roundRect">
            <a:avLst>
              <a:gd name="adj" fmla="val 60"/>
            </a:avLst>
          </a:prstGeom>
          <a:solidFill>
            <a:srgbClr val="23B8DC"/>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30726" name="AutoShape 6">
            <a:extLst>
              <a:ext uri="{FF2B5EF4-FFF2-40B4-BE49-F238E27FC236}">
                <a16:creationId xmlns:a16="http://schemas.microsoft.com/office/drawing/2014/main" id="{D3F06D3A-98F9-4B79-03EA-7EE5D988F221}"/>
              </a:ext>
            </a:extLst>
          </p:cNvPr>
          <p:cNvSpPr>
            <a:spLocks/>
          </p:cNvSpPr>
          <p:nvPr/>
        </p:nvSpPr>
        <p:spPr bwMode="auto">
          <a:xfrm>
            <a:off x="4219483" y="4147636"/>
            <a:ext cx="3940254" cy="1036909"/>
          </a:xfrm>
          <a:prstGeom prst="roundRect">
            <a:avLst>
              <a:gd name="adj" fmla="val 139"/>
            </a:avLst>
          </a:prstGeom>
          <a:solidFill>
            <a:srgbClr val="EB613D"/>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dirty="0"/>
          </a:p>
        </p:txBody>
      </p:sp>
      <p:sp>
        <p:nvSpPr>
          <p:cNvPr id="30727" name="Text Box 7">
            <a:extLst>
              <a:ext uri="{FF2B5EF4-FFF2-40B4-BE49-F238E27FC236}">
                <a16:creationId xmlns:a16="http://schemas.microsoft.com/office/drawing/2014/main" id="{93968C95-F89E-303B-99E3-D7C6AE9C3C05}"/>
              </a:ext>
            </a:extLst>
          </p:cNvPr>
          <p:cNvSpPr txBox="1">
            <a:spLocks noChangeArrowheads="1"/>
          </p:cNvSpPr>
          <p:nvPr/>
        </p:nvSpPr>
        <p:spPr bwMode="auto">
          <a:xfrm>
            <a:off x="4197881" y="4126035"/>
            <a:ext cx="2695963"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Lst>
              <a:defRPr>
                <a:solidFill>
                  <a:srgbClr val="000000"/>
                </a:solidFill>
                <a:latin typeface="Arial" panose="020B0604020202020204" pitchFamily="34" charset="0"/>
                <a:cs typeface="Arial Unicode MS" charset="0"/>
              </a:defRPr>
            </a:lvl1pPr>
            <a:lvl2pPr>
              <a:tabLst>
                <a:tab pos="723900" algn="l"/>
              </a:tabLst>
              <a:defRPr>
                <a:solidFill>
                  <a:srgbClr val="000000"/>
                </a:solidFill>
                <a:latin typeface="Arial" panose="020B0604020202020204" pitchFamily="34" charset="0"/>
                <a:cs typeface="Arial Unicode MS" charset="0"/>
              </a:defRPr>
            </a:lvl2pPr>
            <a:lvl3pPr>
              <a:tabLst>
                <a:tab pos="723900" algn="l"/>
              </a:tabLst>
              <a:defRPr>
                <a:solidFill>
                  <a:srgbClr val="000000"/>
                </a:solidFill>
                <a:latin typeface="Arial" panose="020B0604020202020204" pitchFamily="34" charset="0"/>
                <a:cs typeface="Arial Unicode MS" charset="0"/>
              </a:defRPr>
            </a:lvl3pPr>
            <a:lvl4pPr>
              <a:tabLst>
                <a:tab pos="723900" algn="l"/>
              </a:tabLst>
              <a:defRPr>
                <a:solidFill>
                  <a:srgbClr val="000000"/>
                </a:solidFill>
                <a:latin typeface="Arial" panose="020B0604020202020204" pitchFamily="34" charset="0"/>
                <a:cs typeface="Arial Unicode MS" charset="0"/>
              </a:defRPr>
            </a:lvl4pPr>
            <a:lvl5pPr>
              <a:tabLst>
                <a:tab pos="7239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9pPr>
          </a:lstStyle>
          <a:p>
            <a:r>
              <a:rPr lang="en-US" altLang="en-US" sz="1600" b="1" dirty="0">
                <a:latin typeface="+mn-lt"/>
              </a:rPr>
              <a:t>R3, called by R2</a:t>
            </a:r>
          </a:p>
        </p:txBody>
      </p:sp>
      <p:sp>
        <p:nvSpPr>
          <p:cNvPr id="30728" name="Text Box 8">
            <a:extLst>
              <a:ext uri="{FF2B5EF4-FFF2-40B4-BE49-F238E27FC236}">
                <a16:creationId xmlns:a16="http://schemas.microsoft.com/office/drawing/2014/main" id="{4AB37C6F-4E19-4901-BB7B-E0C5FE6ED321}"/>
              </a:ext>
            </a:extLst>
          </p:cNvPr>
          <p:cNvSpPr txBox="1">
            <a:spLocks noChangeArrowheads="1"/>
          </p:cNvSpPr>
          <p:nvPr/>
        </p:nvSpPr>
        <p:spPr bwMode="auto">
          <a:xfrm>
            <a:off x="3804720" y="3318109"/>
            <a:ext cx="3318108"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r>
              <a:rPr lang="en-US" altLang="en-US" sz="1633" b="1" dirty="0">
                <a:latin typeface="+mn-lt"/>
              </a:rPr>
              <a:t>R2, called by R1</a:t>
            </a:r>
          </a:p>
        </p:txBody>
      </p:sp>
      <p:sp>
        <p:nvSpPr>
          <p:cNvPr id="30729" name="Text Box 9">
            <a:extLst>
              <a:ext uri="{FF2B5EF4-FFF2-40B4-BE49-F238E27FC236}">
                <a16:creationId xmlns:a16="http://schemas.microsoft.com/office/drawing/2014/main" id="{364A36FA-1BF7-A4B8-E6EF-5C97DA6A0FDA}"/>
              </a:ext>
            </a:extLst>
          </p:cNvPr>
          <p:cNvSpPr txBox="1">
            <a:spLocks noChangeArrowheads="1"/>
          </p:cNvSpPr>
          <p:nvPr/>
        </p:nvSpPr>
        <p:spPr bwMode="auto">
          <a:xfrm>
            <a:off x="3389956" y="2504397"/>
            <a:ext cx="3239444" cy="40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 pos="1447800" algn="l"/>
                <a:tab pos="2171700" algn="l"/>
              </a:tabLst>
              <a:defRPr>
                <a:solidFill>
                  <a:srgbClr val="000000"/>
                </a:solidFill>
                <a:latin typeface="Arial" panose="020B0604020202020204" pitchFamily="34" charset="0"/>
                <a:cs typeface="Arial Unicode MS" charset="0"/>
              </a:defRPr>
            </a:lvl1pPr>
            <a:lvl2pPr>
              <a:tabLst>
                <a:tab pos="723900" algn="l"/>
                <a:tab pos="1447800" algn="l"/>
                <a:tab pos="2171700" algn="l"/>
              </a:tabLst>
              <a:defRPr>
                <a:solidFill>
                  <a:srgbClr val="000000"/>
                </a:solidFill>
                <a:latin typeface="Arial" panose="020B0604020202020204" pitchFamily="34" charset="0"/>
                <a:cs typeface="Arial Unicode MS" charset="0"/>
              </a:defRPr>
            </a:lvl2pPr>
            <a:lvl3pPr>
              <a:tabLst>
                <a:tab pos="723900" algn="l"/>
                <a:tab pos="1447800" algn="l"/>
                <a:tab pos="2171700" algn="l"/>
              </a:tabLst>
              <a:defRPr>
                <a:solidFill>
                  <a:srgbClr val="000000"/>
                </a:solidFill>
                <a:latin typeface="Arial" panose="020B0604020202020204" pitchFamily="34" charset="0"/>
                <a:cs typeface="Arial Unicode MS" charset="0"/>
              </a:defRPr>
            </a:lvl3pPr>
            <a:lvl4pPr>
              <a:tabLst>
                <a:tab pos="723900" algn="l"/>
                <a:tab pos="1447800" algn="l"/>
                <a:tab pos="2171700" algn="l"/>
              </a:tabLst>
              <a:defRPr>
                <a:solidFill>
                  <a:srgbClr val="000000"/>
                </a:solidFill>
                <a:latin typeface="Arial" panose="020B0604020202020204" pitchFamily="34" charset="0"/>
                <a:cs typeface="Arial Unicode MS" charset="0"/>
              </a:defRPr>
            </a:lvl4pPr>
            <a:lvl5pPr>
              <a:tabLst>
                <a:tab pos="723900" algn="l"/>
                <a:tab pos="1447800" algn="l"/>
                <a:tab pos="21717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9pPr>
          </a:lstStyle>
          <a:p>
            <a:r>
              <a:rPr lang="en-US" altLang="en-US" sz="1600" b="1" dirty="0">
                <a:latin typeface="+mn-lt"/>
              </a:rPr>
              <a:t>Routine 1 (R1), called by Main</a:t>
            </a:r>
          </a:p>
        </p:txBody>
      </p:sp>
      <p:sp>
        <p:nvSpPr>
          <p:cNvPr id="30730" name="Text Box 10">
            <a:extLst>
              <a:ext uri="{FF2B5EF4-FFF2-40B4-BE49-F238E27FC236}">
                <a16:creationId xmlns:a16="http://schemas.microsoft.com/office/drawing/2014/main" id="{17FC54F4-500C-733E-06FB-4A83689B9C10}"/>
              </a:ext>
            </a:extLst>
          </p:cNvPr>
          <p:cNvSpPr txBox="1">
            <a:spLocks noChangeArrowheads="1"/>
          </p:cNvSpPr>
          <p:nvPr/>
        </p:nvSpPr>
        <p:spPr bwMode="auto">
          <a:xfrm>
            <a:off x="2777892" y="1685697"/>
            <a:ext cx="3318108"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charset="0"/>
              </a:defRPr>
            </a:lvl9pPr>
          </a:lstStyle>
          <a:p>
            <a:r>
              <a:rPr lang="en-US" altLang="en-US" b="1" dirty="0">
                <a:latin typeface="+mn-lt"/>
              </a:rPr>
              <a:t>Main program</a:t>
            </a:r>
          </a:p>
        </p:txBody>
      </p:sp>
      <p:sp>
        <p:nvSpPr>
          <p:cNvPr id="30731" name="Text Box 11">
            <a:extLst>
              <a:ext uri="{FF2B5EF4-FFF2-40B4-BE49-F238E27FC236}">
                <a16:creationId xmlns:a16="http://schemas.microsoft.com/office/drawing/2014/main" id="{1A2ADE30-21F9-AF03-D449-F944F5669CC8}"/>
              </a:ext>
            </a:extLst>
          </p:cNvPr>
          <p:cNvSpPr txBox="1">
            <a:spLocks noChangeArrowheads="1"/>
          </p:cNvSpPr>
          <p:nvPr/>
        </p:nvSpPr>
        <p:spPr bwMode="auto">
          <a:xfrm>
            <a:off x="4524376" y="4604139"/>
            <a:ext cx="3427980" cy="3888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2024" rIns="81646" bIns="40823" anchor="ctr"/>
          <a:lstStyle>
            <a:lvl1pPr>
              <a:tabLst>
                <a:tab pos="723900" algn="l"/>
                <a:tab pos="1447800" algn="l"/>
                <a:tab pos="2171700" algn="l"/>
                <a:tab pos="28956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9pPr>
          </a:lstStyle>
          <a:p>
            <a:pPr algn="r"/>
            <a:r>
              <a:rPr lang="en-US" altLang="en-US" sz="1270" b="1" dirty="0">
                <a:latin typeface="+mn-lt"/>
              </a:rPr>
              <a:t>Error happens here!</a:t>
            </a:r>
            <a:br>
              <a:rPr lang="en-US" altLang="en-US" sz="1270" b="1" dirty="0">
                <a:latin typeface="+mn-lt"/>
              </a:rPr>
            </a:br>
            <a:r>
              <a:rPr lang="en-US" altLang="en-US" sz="1270" b="1" dirty="0">
                <a:latin typeface="+mn-lt"/>
              </a:rPr>
              <a:t>Exit R3 with non-zero error code.</a:t>
            </a:r>
          </a:p>
        </p:txBody>
      </p:sp>
      <p:sp>
        <p:nvSpPr>
          <p:cNvPr id="30732" name="AutoShape 12">
            <a:extLst>
              <a:ext uri="{FF2B5EF4-FFF2-40B4-BE49-F238E27FC236}">
                <a16:creationId xmlns:a16="http://schemas.microsoft.com/office/drawing/2014/main" id="{8C9A5881-4929-7421-9378-F038AD2CE3B4}"/>
              </a:ext>
            </a:extLst>
          </p:cNvPr>
          <p:cNvSpPr>
            <a:spLocks/>
          </p:cNvSpPr>
          <p:nvPr/>
        </p:nvSpPr>
        <p:spPr bwMode="auto">
          <a:xfrm>
            <a:off x="7952355" y="3732872"/>
            <a:ext cx="207382" cy="829527"/>
          </a:xfrm>
          <a:prstGeom prst="upArrow">
            <a:avLst>
              <a:gd name="adj1" fmla="val 50000"/>
              <a:gd name="adj2" fmla="val 100000"/>
            </a:avLst>
          </a:prstGeom>
          <a:solidFill>
            <a:srgbClr val="FF0000"/>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30733" name="AutoShape 13">
            <a:extLst>
              <a:ext uri="{FF2B5EF4-FFF2-40B4-BE49-F238E27FC236}">
                <a16:creationId xmlns:a16="http://schemas.microsoft.com/office/drawing/2014/main" id="{AA5CAE56-248B-693E-29F6-BA45EF94C542}"/>
              </a:ext>
            </a:extLst>
          </p:cNvPr>
          <p:cNvSpPr>
            <a:spLocks/>
          </p:cNvSpPr>
          <p:nvPr/>
        </p:nvSpPr>
        <p:spPr bwMode="auto">
          <a:xfrm>
            <a:off x="7537592" y="2903345"/>
            <a:ext cx="207382" cy="829527"/>
          </a:xfrm>
          <a:prstGeom prst="upArrow">
            <a:avLst>
              <a:gd name="adj1" fmla="val 50000"/>
              <a:gd name="adj2" fmla="val 100000"/>
            </a:avLst>
          </a:prstGeom>
          <a:solidFill>
            <a:srgbClr val="FF0000"/>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30734" name="AutoShape 14">
            <a:extLst>
              <a:ext uri="{FF2B5EF4-FFF2-40B4-BE49-F238E27FC236}">
                <a16:creationId xmlns:a16="http://schemas.microsoft.com/office/drawing/2014/main" id="{F4E50349-0C12-9A90-7D17-8A25EB56E2E1}"/>
              </a:ext>
            </a:extLst>
          </p:cNvPr>
          <p:cNvSpPr>
            <a:spLocks/>
          </p:cNvSpPr>
          <p:nvPr/>
        </p:nvSpPr>
        <p:spPr bwMode="auto">
          <a:xfrm>
            <a:off x="7122828" y="2073818"/>
            <a:ext cx="207382" cy="829527"/>
          </a:xfrm>
          <a:prstGeom prst="upArrow">
            <a:avLst>
              <a:gd name="adj1" fmla="val 50000"/>
              <a:gd name="adj2" fmla="val 100000"/>
            </a:avLst>
          </a:prstGeom>
          <a:solidFill>
            <a:srgbClr val="FF0000"/>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30735" name="Text Box 15">
            <a:extLst>
              <a:ext uri="{FF2B5EF4-FFF2-40B4-BE49-F238E27FC236}">
                <a16:creationId xmlns:a16="http://schemas.microsoft.com/office/drawing/2014/main" id="{5D102353-357A-6002-7BF7-6B74FDE0665F}"/>
              </a:ext>
            </a:extLst>
          </p:cNvPr>
          <p:cNvSpPr txBox="1">
            <a:spLocks noChangeArrowheads="1"/>
          </p:cNvSpPr>
          <p:nvPr/>
        </p:nvSpPr>
        <p:spPr bwMode="auto">
          <a:xfrm>
            <a:off x="5391150" y="3732873"/>
            <a:ext cx="2353824" cy="266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2024" rIns="81646" bIns="40823" anchor="ctr"/>
          <a:lstStyle>
            <a:lvl1pPr>
              <a:tabLst>
                <a:tab pos="723900" algn="l"/>
                <a:tab pos="1447800" algn="l"/>
                <a:tab pos="2171700" algn="l"/>
              </a:tabLst>
              <a:defRPr>
                <a:solidFill>
                  <a:srgbClr val="000000"/>
                </a:solidFill>
                <a:latin typeface="Arial" panose="020B0604020202020204" pitchFamily="34" charset="0"/>
                <a:cs typeface="Arial Unicode MS" charset="0"/>
              </a:defRPr>
            </a:lvl1pPr>
            <a:lvl2pPr>
              <a:tabLst>
                <a:tab pos="723900" algn="l"/>
                <a:tab pos="1447800" algn="l"/>
                <a:tab pos="2171700" algn="l"/>
              </a:tabLst>
              <a:defRPr>
                <a:solidFill>
                  <a:srgbClr val="000000"/>
                </a:solidFill>
                <a:latin typeface="Arial" panose="020B0604020202020204" pitchFamily="34" charset="0"/>
                <a:cs typeface="Arial Unicode MS" charset="0"/>
              </a:defRPr>
            </a:lvl2pPr>
            <a:lvl3pPr>
              <a:tabLst>
                <a:tab pos="723900" algn="l"/>
                <a:tab pos="1447800" algn="l"/>
                <a:tab pos="2171700" algn="l"/>
              </a:tabLst>
              <a:defRPr>
                <a:solidFill>
                  <a:srgbClr val="000000"/>
                </a:solidFill>
                <a:latin typeface="Arial" panose="020B0604020202020204" pitchFamily="34" charset="0"/>
                <a:cs typeface="Arial Unicode MS" charset="0"/>
              </a:defRPr>
            </a:lvl3pPr>
            <a:lvl4pPr>
              <a:tabLst>
                <a:tab pos="723900" algn="l"/>
                <a:tab pos="1447800" algn="l"/>
                <a:tab pos="2171700" algn="l"/>
              </a:tabLst>
              <a:defRPr>
                <a:solidFill>
                  <a:srgbClr val="000000"/>
                </a:solidFill>
                <a:latin typeface="Arial" panose="020B0604020202020204" pitchFamily="34" charset="0"/>
                <a:cs typeface="Arial Unicode MS" charset="0"/>
              </a:defRPr>
            </a:lvl4pPr>
            <a:lvl5pPr>
              <a:tabLst>
                <a:tab pos="723900" algn="l"/>
                <a:tab pos="1447800" algn="l"/>
                <a:tab pos="21717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Unicode MS" charset="0"/>
              </a:defRPr>
            </a:lvl9pPr>
          </a:lstStyle>
          <a:p>
            <a:pPr algn="r"/>
            <a:r>
              <a:rPr lang="en-US" altLang="en-US" sz="1270" b="1" dirty="0">
                <a:latin typeface="+mn-lt"/>
              </a:rPr>
              <a:t>Exit R2, pass error code up.</a:t>
            </a:r>
          </a:p>
        </p:txBody>
      </p:sp>
      <p:sp>
        <p:nvSpPr>
          <p:cNvPr id="30736" name="Text Box 16">
            <a:extLst>
              <a:ext uri="{FF2B5EF4-FFF2-40B4-BE49-F238E27FC236}">
                <a16:creationId xmlns:a16="http://schemas.microsoft.com/office/drawing/2014/main" id="{A89F833C-2468-4635-F3C1-5AF9986D6077}"/>
              </a:ext>
            </a:extLst>
          </p:cNvPr>
          <p:cNvSpPr txBox="1">
            <a:spLocks noChangeArrowheads="1"/>
          </p:cNvSpPr>
          <p:nvPr/>
        </p:nvSpPr>
        <p:spPr bwMode="auto">
          <a:xfrm>
            <a:off x="4219483" y="2903345"/>
            <a:ext cx="3110727" cy="266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2024" rIns="81646" bIns="40823" anchor="ctr"/>
          <a:lstStyle>
            <a:lvl1pPr>
              <a:tabLst>
                <a:tab pos="723900" algn="l"/>
                <a:tab pos="1447800" algn="l"/>
                <a:tab pos="2171700" algn="l"/>
                <a:tab pos="28956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9pPr>
          </a:lstStyle>
          <a:p>
            <a:pPr algn="r"/>
            <a:r>
              <a:rPr lang="en-US" altLang="en-US" sz="1200" b="1" dirty="0">
                <a:latin typeface="+mn-lt"/>
              </a:rPr>
              <a:t>Exit R1, pass error code up.</a:t>
            </a:r>
          </a:p>
        </p:txBody>
      </p:sp>
      <p:sp>
        <p:nvSpPr>
          <p:cNvPr id="30737" name="Text Box 17">
            <a:extLst>
              <a:ext uri="{FF2B5EF4-FFF2-40B4-BE49-F238E27FC236}">
                <a16:creationId xmlns:a16="http://schemas.microsoft.com/office/drawing/2014/main" id="{4EDE7E82-4D53-0767-F78D-58FF1F9EF131}"/>
              </a:ext>
            </a:extLst>
          </p:cNvPr>
          <p:cNvSpPr txBox="1">
            <a:spLocks noChangeArrowheads="1"/>
          </p:cNvSpPr>
          <p:nvPr/>
        </p:nvSpPr>
        <p:spPr bwMode="auto">
          <a:xfrm>
            <a:off x="3314700" y="2073818"/>
            <a:ext cx="3600747" cy="266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2024" rIns="81646" bIns="40823" anchor="ctr"/>
          <a:lstStyle>
            <a:lvl1pPr>
              <a:tabLst>
                <a:tab pos="723900" algn="l"/>
                <a:tab pos="1447800" algn="l"/>
                <a:tab pos="2171700" algn="l"/>
                <a:tab pos="28956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charset="0"/>
              </a:defRPr>
            </a:lvl9pPr>
          </a:lstStyle>
          <a:p>
            <a:pPr algn="r"/>
            <a:r>
              <a:rPr lang="en-US" altLang="en-US" sz="1200" b="1" dirty="0">
                <a:latin typeface="+mn-lt"/>
              </a:rPr>
              <a:t>Trap error and shut down gracefully here.</a:t>
            </a:r>
          </a:p>
        </p:txBody>
      </p:sp>
      <p:sp>
        <p:nvSpPr>
          <p:cNvPr id="5" name="TextBox 4">
            <a:extLst>
              <a:ext uri="{FF2B5EF4-FFF2-40B4-BE49-F238E27FC236}">
                <a16:creationId xmlns:a16="http://schemas.microsoft.com/office/drawing/2014/main" id="{A8FF9608-0BF2-31AC-E975-8F62A19F3173}"/>
              </a:ext>
            </a:extLst>
          </p:cNvPr>
          <p:cNvSpPr txBox="1"/>
          <p:nvPr/>
        </p:nvSpPr>
        <p:spPr>
          <a:xfrm>
            <a:off x="9797961" y="1600736"/>
            <a:ext cx="2052819" cy="4939814"/>
          </a:xfrm>
          <a:prstGeom prst="rect">
            <a:avLst/>
          </a:prstGeom>
          <a:noFill/>
        </p:spPr>
        <p:txBody>
          <a:bodyPr wrap="square" rtlCol="0">
            <a:spAutoFit/>
          </a:bodyPr>
          <a:lstStyle/>
          <a:p>
            <a:r>
              <a:rPr lang="en-US" sz="1500" dirty="0"/>
              <a:t>Robust error trapping is crucial when running GC in an ESMF/MPI environment on 100’s or 1000’s of cores.</a:t>
            </a:r>
          </a:p>
          <a:p>
            <a:endParaRPr lang="en-US" sz="1500" dirty="0"/>
          </a:p>
          <a:p>
            <a:r>
              <a:rPr lang="en-US" sz="1500" dirty="0"/>
              <a:t>Otherwise, GC could halt on one core while program execution continues on the other cores.  This results in a stalled simulation , as the other cores cannot communicate with the core on which the error occurs.</a:t>
            </a:r>
          </a:p>
          <a:p>
            <a:endParaRPr lang="en-US" sz="1500" dirty="0"/>
          </a:p>
        </p:txBody>
      </p:sp>
    </p:spTree>
    <p:extLst>
      <p:ext uri="{BB962C8B-B14F-4D97-AF65-F5344CB8AC3E}">
        <p14:creationId xmlns:p14="http://schemas.microsoft.com/office/powerpoint/2010/main" val="2266291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2" grpId="0" animBg="1"/>
      <p:bldP spid="30733" grpId="0" animBg="1"/>
      <p:bldP spid="30734" grpId="0" animBg="1"/>
      <p:bldP spid="30735" grpId="0"/>
      <p:bldP spid="30736" grpId="0"/>
      <p:bldP spid="307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95EB-82C5-1B4E-5B7D-758933338C5F}"/>
              </a:ext>
            </a:extLst>
          </p:cNvPr>
          <p:cNvSpPr>
            <a:spLocks noGrp="1"/>
          </p:cNvSpPr>
          <p:nvPr>
            <p:ph type="title"/>
          </p:nvPr>
        </p:nvSpPr>
        <p:spPr/>
        <p:txBody>
          <a:bodyPr>
            <a:normAutofit fontScale="90000"/>
          </a:bodyPr>
          <a:lstStyle/>
          <a:p>
            <a:r>
              <a:rPr lang="en-US" dirty="0"/>
              <a:t>Commitment to open source</a:t>
            </a:r>
          </a:p>
        </p:txBody>
      </p:sp>
      <p:sp>
        <p:nvSpPr>
          <p:cNvPr id="3" name="Content Placeholder 2">
            <a:extLst>
              <a:ext uri="{FF2B5EF4-FFF2-40B4-BE49-F238E27FC236}">
                <a16:creationId xmlns:a16="http://schemas.microsoft.com/office/drawing/2014/main" id="{45D9E15C-6D00-2F18-B66C-C75FEA4E834C}"/>
              </a:ext>
            </a:extLst>
          </p:cNvPr>
          <p:cNvSpPr>
            <a:spLocks noGrp="1"/>
          </p:cNvSpPr>
          <p:nvPr>
            <p:ph sz="quarter" idx="14"/>
          </p:nvPr>
        </p:nvSpPr>
        <p:spPr/>
        <p:txBody>
          <a:bodyPr>
            <a:normAutofit lnSpcReduction="10000"/>
          </a:bodyPr>
          <a:lstStyle/>
          <a:p>
            <a:r>
              <a:rPr lang="en-US" dirty="0"/>
              <a:t>Early versions of GEOS-Chem supported several compilers</a:t>
            </a:r>
          </a:p>
          <a:p>
            <a:pPr lvl="1"/>
            <a:r>
              <a:rPr lang="en-US" dirty="0"/>
              <a:t>SGI Fortran, IBM Fortran, Sun Fortran, Intel Fortran, PGI Fortran, …</a:t>
            </a:r>
          </a:p>
          <a:p>
            <a:r>
              <a:rPr lang="en-US" dirty="0"/>
              <a:t>GEOS-Chem now supports 2 compilers:</a:t>
            </a:r>
          </a:p>
          <a:p>
            <a:pPr lvl="1"/>
            <a:r>
              <a:rPr lang="en-US" dirty="0"/>
              <a:t>GNU Fortran (part of the GNU Compiler Collection, aka GCC)</a:t>
            </a:r>
          </a:p>
          <a:p>
            <a:pPr lvl="2"/>
            <a:r>
              <a:rPr lang="en-US" dirty="0"/>
              <a:t>Open source, easy to implement on cloud platforms</a:t>
            </a:r>
          </a:p>
          <a:p>
            <a:pPr lvl="2"/>
            <a:r>
              <a:rPr lang="en-US" dirty="0"/>
              <a:t>GCC comes with every Linux distribution</a:t>
            </a:r>
          </a:p>
          <a:p>
            <a:pPr lvl="1"/>
            <a:r>
              <a:rPr lang="en-US" dirty="0"/>
              <a:t>Intel Fortran (part of the Intel-</a:t>
            </a:r>
            <a:r>
              <a:rPr lang="en-US" dirty="0" err="1"/>
              <a:t>OneAPI</a:t>
            </a:r>
            <a:r>
              <a:rPr lang="en-US" dirty="0"/>
              <a:t> compiler suite)</a:t>
            </a:r>
          </a:p>
          <a:p>
            <a:pPr lvl="2"/>
            <a:r>
              <a:rPr lang="en-US" dirty="0"/>
              <a:t>Now open-source, but was formerly proprietary</a:t>
            </a:r>
          </a:p>
          <a:p>
            <a:r>
              <a:rPr lang="en-US" dirty="0"/>
              <a:t>We don’t chase the newest compiler versions (that drives people crazy!)</a:t>
            </a:r>
          </a:p>
          <a:p>
            <a:endParaRPr lang="en-US" dirty="0"/>
          </a:p>
          <a:p>
            <a:endParaRPr lang="en-US" dirty="0"/>
          </a:p>
        </p:txBody>
      </p:sp>
      <p:sp>
        <p:nvSpPr>
          <p:cNvPr id="4" name="Slide Number Placeholder 3">
            <a:extLst>
              <a:ext uri="{FF2B5EF4-FFF2-40B4-BE49-F238E27FC236}">
                <a16:creationId xmlns:a16="http://schemas.microsoft.com/office/drawing/2014/main" id="{FDCCE0D7-0C84-6D68-E5C9-7E622003AD73}"/>
              </a:ext>
            </a:extLst>
          </p:cNvPr>
          <p:cNvSpPr>
            <a:spLocks noGrp="1"/>
          </p:cNvSpPr>
          <p:nvPr>
            <p:ph type="sldNum" sz="quarter" idx="12"/>
          </p:nvPr>
        </p:nvSpPr>
        <p:spPr/>
        <p:txBody>
          <a:bodyPr/>
          <a:lstStyle/>
          <a:p>
            <a:pPr>
              <a:defRPr/>
            </a:pPr>
            <a:fld id="{06B786C7-B8F9-4072-AAAA-17258464D730}" type="slidenum">
              <a:rPr lang="en-US" smtClean="0"/>
              <a:pPr>
                <a:defRPr/>
              </a:pPr>
              <a:t>22</a:t>
            </a:fld>
            <a:endParaRPr lang="en-US" dirty="0"/>
          </a:p>
        </p:txBody>
      </p:sp>
    </p:spTree>
    <p:extLst>
      <p:ext uri="{BB962C8B-B14F-4D97-AF65-F5344CB8AC3E}">
        <p14:creationId xmlns:p14="http://schemas.microsoft.com/office/powerpoint/2010/main" val="164164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14E77-3E9C-44D4-1280-5326739450FC}"/>
              </a:ext>
            </a:extLst>
          </p:cNvPr>
          <p:cNvSpPr>
            <a:spLocks noGrp="1"/>
          </p:cNvSpPr>
          <p:nvPr>
            <p:ph type="title"/>
          </p:nvPr>
        </p:nvSpPr>
        <p:spPr/>
        <p:txBody>
          <a:bodyPr>
            <a:normAutofit fontScale="90000"/>
          </a:bodyPr>
          <a:lstStyle/>
          <a:p>
            <a:r>
              <a:rPr lang="en-US" dirty="0"/>
              <a:t>Modern Fortran lets GC run in ESMs</a:t>
            </a:r>
          </a:p>
        </p:txBody>
      </p:sp>
      <p:sp>
        <p:nvSpPr>
          <p:cNvPr id="14337" name="Rectangle 1">
            <a:extLst>
              <a:ext uri="{FF2B5EF4-FFF2-40B4-BE49-F238E27FC236}">
                <a16:creationId xmlns:a16="http://schemas.microsoft.com/office/drawing/2014/main" id="{9067B3F1-990F-CFB1-8918-F2E6C68CF98C}"/>
              </a:ext>
            </a:extLst>
          </p:cNvPr>
          <p:cNvSpPr>
            <a:spLocks noGrp="1" noChangeArrowheads="1"/>
          </p:cNvSpPr>
          <p:nvPr>
            <p:ph sz="quarter" idx="14"/>
          </p:nvPr>
        </p:nvSpPr>
        <p:spPr>
          <a:ln/>
        </p:spPr>
        <p:txBody>
          <a:bodyPr vert="horz" lIns="81646" tIns="64859" rIns="81646" bIns="42456" rtlCol="0" anchor="t">
            <a:normAutofit/>
          </a:bodyPr>
          <a:lstStyle/>
          <a:p>
            <a:pPr marL="391729" indent="-293797">
              <a:spcBef>
                <a:spcPts val="600"/>
              </a:spcBef>
              <a:spcAft>
                <a:spcPts val="300"/>
              </a:spcAft>
              <a:buSzPct val="45000"/>
              <a:buFont typeface="Wingdings" panose="05000000000000000000" pitchFamily="2" charset="2"/>
              <a:buChar char=""/>
              <a:tabLst>
                <a:tab pos="656722" algn="l"/>
                <a:tab pos="1313444" algn="l"/>
                <a:tab pos="1970166" algn="l"/>
                <a:tab pos="2626888" algn="l"/>
                <a:tab pos="3283610" algn="l"/>
                <a:tab pos="3940332" algn="l"/>
                <a:tab pos="4597055" algn="l"/>
                <a:tab pos="5253777" algn="l"/>
                <a:tab pos="5910499" algn="l"/>
                <a:tab pos="6567221" algn="l"/>
                <a:tab pos="7223943" algn="l"/>
                <a:tab pos="7880665" algn="l"/>
                <a:tab pos="8537387" algn="l"/>
              </a:tabLst>
            </a:pPr>
            <a:r>
              <a:rPr lang="en-US" altLang="en-US" sz="2200" dirty="0"/>
              <a:t>The GEOS–Chem interface with the NASA GEOS ESM</a:t>
            </a:r>
          </a:p>
          <a:p>
            <a:pPr marL="848929" lvl="1" indent="-293797">
              <a:spcBef>
                <a:spcPts val="0"/>
              </a:spcBef>
              <a:spcAft>
                <a:spcPts val="300"/>
              </a:spcAft>
              <a:buSzPct val="45000"/>
              <a:buFont typeface="Wingdings" panose="05000000000000000000" pitchFamily="2" charset="2"/>
              <a:buChar char=""/>
              <a:tabLst>
                <a:tab pos="656722" algn="l"/>
                <a:tab pos="1313444" algn="l"/>
                <a:tab pos="1970166" algn="l"/>
                <a:tab pos="2626888" algn="l"/>
                <a:tab pos="3283610" algn="l"/>
                <a:tab pos="3940332" algn="l"/>
                <a:tab pos="4597055" algn="l"/>
                <a:tab pos="5253777" algn="l"/>
                <a:tab pos="5910499" algn="l"/>
                <a:tab pos="6567221" algn="l"/>
                <a:tab pos="7223943" algn="l"/>
                <a:tab pos="7880665" algn="l"/>
                <a:tab pos="8537387" algn="l"/>
              </a:tabLst>
            </a:pPr>
            <a:r>
              <a:rPr lang="en-US" altLang="en-US" sz="1800" dirty="0"/>
              <a:t>Steven Pawson (GMAO) requested a column version of GC to interface with GEOS</a:t>
            </a:r>
          </a:p>
          <a:p>
            <a:pPr marL="848929" lvl="1" indent="-293797">
              <a:spcBef>
                <a:spcPts val="0"/>
              </a:spcBef>
              <a:spcAft>
                <a:spcPts val="300"/>
              </a:spcAft>
              <a:buSzPct val="45000"/>
              <a:buFont typeface="Wingdings" panose="05000000000000000000" pitchFamily="2" charset="2"/>
              <a:buChar char=""/>
              <a:tabLst>
                <a:tab pos="656722" algn="l"/>
                <a:tab pos="1313444" algn="l"/>
                <a:tab pos="1970166" algn="l"/>
                <a:tab pos="2626888" algn="l"/>
                <a:tab pos="3283610" algn="l"/>
                <a:tab pos="3940332" algn="l"/>
                <a:tab pos="4597055" algn="l"/>
                <a:tab pos="5253777" algn="l"/>
                <a:tab pos="5910499" algn="l"/>
                <a:tab pos="6567221" algn="l"/>
                <a:tab pos="7223943" algn="l"/>
                <a:tab pos="7880665" algn="l"/>
                <a:tab pos="8537387" algn="l"/>
              </a:tabLst>
            </a:pPr>
            <a:r>
              <a:rPr lang="en-US" altLang="en-US" sz="1800" dirty="0"/>
              <a:t>GEOS ESM generates meteorology, handles advection</a:t>
            </a:r>
          </a:p>
          <a:p>
            <a:pPr marL="848929" lvl="1" indent="-293797">
              <a:spcBef>
                <a:spcPts val="0"/>
              </a:spcBef>
              <a:spcAft>
                <a:spcPts val="300"/>
              </a:spcAft>
              <a:buSzPct val="45000"/>
              <a:buFont typeface="Wingdings" panose="05000000000000000000" pitchFamily="2" charset="2"/>
              <a:buChar char=""/>
              <a:tabLst>
                <a:tab pos="656722" algn="l"/>
                <a:tab pos="1313444" algn="l"/>
                <a:tab pos="1970166" algn="l"/>
                <a:tab pos="2626888" algn="l"/>
                <a:tab pos="3283610" algn="l"/>
                <a:tab pos="3940332" algn="l"/>
                <a:tab pos="4597055" algn="l"/>
                <a:tab pos="5253777" algn="l"/>
                <a:tab pos="5910499" algn="l"/>
                <a:tab pos="6567221" algn="l"/>
                <a:tab pos="7223943" algn="l"/>
                <a:tab pos="7880665" algn="l"/>
                <a:tab pos="8537387" algn="l"/>
              </a:tabLst>
            </a:pPr>
            <a:r>
              <a:rPr lang="en-US" altLang="en-US" sz="1800" dirty="0"/>
              <a:t>GEOS-Chem does emissions, chemistry, deposition (i.e. local operations)</a:t>
            </a:r>
          </a:p>
        </p:txBody>
      </p:sp>
      <p:sp>
        <p:nvSpPr>
          <p:cNvPr id="2" name="Slide Number Placeholder 3">
            <a:extLst>
              <a:ext uri="{FF2B5EF4-FFF2-40B4-BE49-F238E27FC236}">
                <a16:creationId xmlns:a16="http://schemas.microsoft.com/office/drawing/2014/main" id="{E9364893-D9FD-FCDD-EE43-6B2DEC8BFD6A}"/>
              </a:ext>
            </a:extLst>
          </p:cNvPr>
          <p:cNvSpPr>
            <a:spLocks noGrp="1"/>
          </p:cNvSpPr>
          <p:nvPr>
            <p:ph type="sldNum" sz="quarter" idx="12"/>
          </p:nvPr>
        </p:nvSpPr>
        <p:spPr/>
        <p:txBody>
          <a:bodyPr/>
          <a:lstStyle/>
          <a:p>
            <a:fld id="{F3CF244D-D3D1-48B3-97EC-957ADD46E5D4}" type="slidenum">
              <a:rPr lang="en-US" altLang="en-US"/>
              <a:pPr/>
              <a:t>23</a:t>
            </a:fld>
            <a:endParaRPr lang="en-US" altLang="en-US"/>
          </a:p>
        </p:txBody>
      </p:sp>
      <p:pic>
        <p:nvPicPr>
          <p:cNvPr id="14339" name="Picture 3">
            <a:extLst>
              <a:ext uri="{FF2B5EF4-FFF2-40B4-BE49-F238E27FC236}">
                <a16:creationId xmlns:a16="http://schemas.microsoft.com/office/drawing/2014/main" id="{75488BB2-06B2-3EC2-27B7-2B81E9D7C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 y="3015160"/>
            <a:ext cx="5166846" cy="2968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AutoShape 4">
            <a:extLst>
              <a:ext uri="{FF2B5EF4-FFF2-40B4-BE49-F238E27FC236}">
                <a16:creationId xmlns:a16="http://schemas.microsoft.com/office/drawing/2014/main" id="{4F771041-35F7-9EA8-738F-4E62F074BCA8}"/>
              </a:ext>
            </a:extLst>
          </p:cNvPr>
          <p:cNvSpPr>
            <a:spLocks/>
          </p:cNvSpPr>
          <p:nvPr/>
        </p:nvSpPr>
        <p:spPr bwMode="auto">
          <a:xfrm rot="10800000">
            <a:off x="2889244" y="4640167"/>
            <a:ext cx="707243" cy="414764"/>
          </a:xfrm>
          <a:prstGeom prst="roundRect">
            <a:avLst>
              <a:gd name="adj" fmla="val 347"/>
            </a:avLst>
          </a:prstGeom>
          <a:noFill/>
          <a:ln w="36720">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14341" name="Line 5">
            <a:extLst>
              <a:ext uri="{FF2B5EF4-FFF2-40B4-BE49-F238E27FC236}">
                <a16:creationId xmlns:a16="http://schemas.microsoft.com/office/drawing/2014/main" id="{CC2AB819-8F9E-77B7-6911-87475AD3F8D6}"/>
              </a:ext>
            </a:extLst>
          </p:cNvPr>
          <p:cNvSpPr>
            <a:spLocks noChangeShapeType="1"/>
          </p:cNvSpPr>
          <p:nvPr/>
        </p:nvSpPr>
        <p:spPr bwMode="auto">
          <a:xfrm flipV="1">
            <a:off x="3597819" y="4231757"/>
            <a:ext cx="2605961" cy="710094"/>
          </a:xfrm>
          <a:prstGeom prst="line">
            <a:avLst/>
          </a:prstGeom>
          <a:noFill/>
          <a:ln w="9144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633"/>
          </a:p>
        </p:txBody>
      </p:sp>
      <p:sp>
        <p:nvSpPr>
          <p:cNvPr id="14342" name="Text Box 6">
            <a:extLst>
              <a:ext uri="{FF2B5EF4-FFF2-40B4-BE49-F238E27FC236}">
                <a16:creationId xmlns:a16="http://schemas.microsoft.com/office/drawing/2014/main" id="{ACE34208-6354-FA1E-1EA6-F4DBDC45776B}"/>
              </a:ext>
            </a:extLst>
          </p:cNvPr>
          <p:cNvSpPr txBox="1">
            <a:spLocks noChangeArrowheads="1"/>
          </p:cNvSpPr>
          <p:nvPr/>
        </p:nvSpPr>
        <p:spPr bwMode="auto">
          <a:xfrm>
            <a:off x="3358290" y="3125890"/>
            <a:ext cx="1934272" cy="560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r>
              <a:rPr lang="en-US" altLang="en-US" sz="1633" b="1" dirty="0">
                <a:latin typeface="+mn-lt"/>
              </a:rPr>
              <a:t>NASA GEOS ESM</a:t>
            </a:r>
          </a:p>
        </p:txBody>
      </p:sp>
      <p:sp>
        <p:nvSpPr>
          <p:cNvPr id="14343" name="AutoShape 7">
            <a:extLst>
              <a:ext uri="{FF2B5EF4-FFF2-40B4-BE49-F238E27FC236}">
                <a16:creationId xmlns:a16="http://schemas.microsoft.com/office/drawing/2014/main" id="{6A1AD055-7CEC-29F7-23E7-39285817B7BA}"/>
              </a:ext>
            </a:extLst>
          </p:cNvPr>
          <p:cNvSpPr>
            <a:spLocks/>
          </p:cNvSpPr>
          <p:nvPr/>
        </p:nvSpPr>
        <p:spPr bwMode="auto">
          <a:xfrm>
            <a:off x="6751646" y="5900486"/>
            <a:ext cx="960744" cy="622145"/>
          </a:xfrm>
          <a:prstGeom prst="cube">
            <a:avLst>
              <a:gd name="adj" fmla="val 25000"/>
            </a:avLst>
          </a:prstGeom>
          <a:solidFill>
            <a:srgbClr val="00FFFF"/>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14344" name="AutoShape 8">
            <a:extLst>
              <a:ext uri="{FF2B5EF4-FFF2-40B4-BE49-F238E27FC236}">
                <a16:creationId xmlns:a16="http://schemas.microsoft.com/office/drawing/2014/main" id="{BB96688B-C27B-4FE8-BA29-725638F3E099}"/>
              </a:ext>
            </a:extLst>
          </p:cNvPr>
          <p:cNvSpPr>
            <a:spLocks/>
          </p:cNvSpPr>
          <p:nvPr/>
        </p:nvSpPr>
        <p:spPr bwMode="auto">
          <a:xfrm>
            <a:off x="6751646" y="5441865"/>
            <a:ext cx="956421" cy="622145"/>
          </a:xfrm>
          <a:prstGeom prst="cube">
            <a:avLst>
              <a:gd name="adj" fmla="val 25000"/>
            </a:avLst>
          </a:prstGeom>
          <a:solidFill>
            <a:srgbClr val="00FFFF"/>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dirty="0"/>
          </a:p>
        </p:txBody>
      </p:sp>
      <p:sp>
        <p:nvSpPr>
          <p:cNvPr id="14345" name="AutoShape 9">
            <a:extLst>
              <a:ext uri="{FF2B5EF4-FFF2-40B4-BE49-F238E27FC236}">
                <a16:creationId xmlns:a16="http://schemas.microsoft.com/office/drawing/2014/main" id="{A351BF51-0FBF-9E27-E013-4C6EEB9C3D0C}"/>
              </a:ext>
            </a:extLst>
          </p:cNvPr>
          <p:cNvSpPr>
            <a:spLocks/>
          </p:cNvSpPr>
          <p:nvPr/>
        </p:nvSpPr>
        <p:spPr bwMode="auto">
          <a:xfrm>
            <a:off x="6751646" y="4971898"/>
            <a:ext cx="957862" cy="622145"/>
          </a:xfrm>
          <a:prstGeom prst="cube">
            <a:avLst>
              <a:gd name="adj" fmla="val 25000"/>
            </a:avLst>
          </a:prstGeom>
          <a:solidFill>
            <a:srgbClr val="00FFFF"/>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14346" name="AutoShape 10">
            <a:extLst>
              <a:ext uri="{FF2B5EF4-FFF2-40B4-BE49-F238E27FC236}">
                <a16:creationId xmlns:a16="http://schemas.microsoft.com/office/drawing/2014/main" id="{ECBC2869-A13F-FDE3-E51C-86E0F60121DF}"/>
              </a:ext>
            </a:extLst>
          </p:cNvPr>
          <p:cNvSpPr>
            <a:spLocks/>
          </p:cNvSpPr>
          <p:nvPr/>
        </p:nvSpPr>
        <p:spPr bwMode="auto">
          <a:xfrm>
            <a:off x="6751647" y="4504079"/>
            <a:ext cx="957862" cy="622145"/>
          </a:xfrm>
          <a:prstGeom prst="cube">
            <a:avLst>
              <a:gd name="adj" fmla="val 25000"/>
            </a:avLst>
          </a:prstGeom>
          <a:solidFill>
            <a:srgbClr val="00FFFF"/>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14347" name="AutoShape 11">
            <a:extLst>
              <a:ext uri="{FF2B5EF4-FFF2-40B4-BE49-F238E27FC236}">
                <a16:creationId xmlns:a16="http://schemas.microsoft.com/office/drawing/2014/main" id="{F737F5B3-A0D3-691D-1B3B-6D0630D6A4AB}"/>
              </a:ext>
            </a:extLst>
          </p:cNvPr>
          <p:cNvSpPr>
            <a:spLocks/>
          </p:cNvSpPr>
          <p:nvPr/>
        </p:nvSpPr>
        <p:spPr bwMode="auto">
          <a:xfrm>
            <a:off x="6750659" y="4047334"/>
            <a:ext cx="956421" cy="622145"/>
          </a:xfrm>
          <a:prstGeom prst="cube">
            <a:avLst>
              <a:gd name="adj" fmla="val 25000"/>
            </a:avLst>
          </a:prstGeom>
          <a:solidFill>
            <a:srgbClr val="00FFFF"/>
          </a:solidFill>
          <a:ln w="3672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pic>
        <p:nvPicPr>
          <p:cNvPr id="14348" name="Picture 12">
            <a:extLst>
              <a:ext uri="{FF2B5EF4-FFF2-40B4-BE49-F238E27FC236}">
                <a16:creationId xmlns:a16="http://schemas.microsoft.com/office/drawing/2014/main" id="{2EDA8302-6D07-B2F0-EE80-38525846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29" y="3115753"/>
            <a:ext cx="622145" cy="622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9" name="Line 13">
            <a:extLst>
              <a:ext uri="{FF2B5EF4-FFF2-40B4-BE49-F238E27FC236}">
                <a16:creationId xmlns:a16="http://schemas.microsoft.com/office/drawing/2014/main" id="{1436D0B4-A7E2-043B-F1AB-B5D5495CA5B4}"/>
              </a:ext>
            </a:extLst>
          </p:cNvPr>
          <p:cNvSpPr>
            <a:spLocks noChangeShapeType="1"/>
          </p:cNvSpPr>
          <p:nvPr/>
        </p:nvSpPr>
        <p:spPr bwMode="auto">
          <a:xfrm>
            <a:off x="7199102" y="3632540"/>
            <a:ext cx="1441" cy="414764"/>
          </a:xfrm>
          <a:prstGeom prst="line">
            <a:avLst/>
          </a:prstGeom>
          <a:noFill/>
          <a:ln w="54720">
            <a:solidFill>
              <a:srgbClr val="EB613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633"/>
          </a:p>
        </p:txBody>
      </p:sp>
      <p:sp>
        <p:nvSpPr>
          <p:cNvPr id="14350" name="Text Box 14">
            <a:extLst>
              <a:ext uri="{FF2B5EF4-FFF2-40B4-BE49-F238E27FC236}">
                <a16:creationId xmlns:a16="http://schemas.microsoft.com/office/drawing/2014/main" id="{0FAE42DD-2202-44FD-8E29-6EEB702C924C}"/>
              </a:ext>
            </a:extLst>
          </p:cNvPr>
          <p:cNvSpPr txBox="1">
            <a:spLocks noChangeArrowheads="1"/>
          </p:cNvSpPr>
          <p:nvPr/>
        </p:nvSpPr>
        <p:spPr bwMode="auto">
          <a:xfrm>
            <a:off x="7195106" y="3538554"/>
            <a:ext cx="414764" cy="456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p>
            <a:r>
              <a:rPr lang="en-US" altLang="en-US" sz="1633" dirty="0" err="1">
                <a:solidFill>
                  <a:srgbClr val="000000"/>
                </a:solidFill>
              </a:rPr>
              <a:t>h</a:t>
            </a:r>
            <a:r>
              <a:rPr lang="en-US" altLang="en-US" sz="1633" dirty="0" err="1">
                <a:solidFill>
                  <a:srgbClr val="000000"/>
                </a:solidFill>
                <a:latin typeface="Symbol" panose="05050102010706020507" pitchFamily="18" charset="2"/>
              </a:rPr>
              <a:t>n</a:t>
            </a:r>
            <a:endParaRPr lang="en-US" altLang="en-US" sz="1633" dirty="0">
              <a:solidFill>
                <a:srgbClr val="000000"/>
              </a:solidFill>
              <a:latin typeface="Symbol" panose="05050102010706020507" pitchFamily="18" charset="2"/>
            </a:endParaRPr>
          </a:p>
        </p:txBody>
      </p:sp>
      <p:sp>
        <p:nvSpPr>
          <p:cNvPr id="14351" name="Line 15">
            <a:extLst>
              <a:ext uri="{FF2B5EF4-FFF2-40B4-BE49-F238E27FC236}">
                <a16:creationId xmlns:a16="http://schemas.microsoft.com/office/drawing/2014/main" id="{A1B04702-621B-57AB-ADDD-408B77F72947}"/>
              </a:ext>
            </a:extLst>
          </p:cNvPr>
          <p:cNvSpPr>
            <a:spLocks noChangeShapeType="1"/>
          </p:cNvSpPr>
          <p:nvPr/>
        </p:nvSpPr>
        <p:spPr bwMode="auto">
          <a:xfrm>
            <a:off x="7952355" y="4108923"/>
            <a:ext cx="1441" cy="2281199"/>
          </a:xfrm>
          <a:prstGeom prst="line">
            <a:avLst/>
          </a:prstGeom>
          <a:noFill/>
          <a:ln w="5472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633"/>
          </a:p>
        </p:txBody>
      </p:sp>
      <p:sp>
        <p:nvSpPr>
          <p:cNvPr id="14352" name="Text Box 16">
            <a:extLst>
              <a:ext uri="{FF2B5EF4-FFF2-40B4-BE49-F238E27FC236}">
                <a16:creationId xmlns:a16="http://schemas.microsoft.com/office/drawing/2014/main" id="{0D29E7A5-8B76-A8EE-AF4E-8E62A1213CFC}"/>
              </a:ext>
            </a:extLst>
          </p:cNvPr>
          <p:cNvSpPr txBox="1">
            <a:spLocks noChangeArrowheads="1"/>
          </p:cNvSpPr>
          <p:nvPr/>
        </p:nvSpPr>
        <p:spPr bwMode="auto">
          <a:xfrm>
            <a:off x="8029222" y="6095975"/>
            <a:ext cx="501218"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Lst>
              <a:defRPr>
                <a:solidFill>
                  <a:srgbClr val="000000"/>
                </a:solidFill>
                <a:latin typeface="Arial" panose="020B0604020202020204" pitchFamily="34" charset="0"/>
                <a:cs typeface="Arial Unicode MS" charset="0"/>
              </a:defRPr>
            </a:lvl1pPr>
            <a:lvl2pPr>
              <a:tabLst>
                <a:tab pos="723900" algn="l"/>
              </a:tabLst>
              <a:defRPr>
                <a:solidFill>
                  <a:srgbClr val="000000"/>
                </a:solidFill>
                <a:latin typeface="Arial" panose="020B0604020202020204" pitchFamily="34" charset="0"/>
                <a:cs typeface="Arial Unicode MS" charset="0"/>
              </a:defRPr>
            </a:lvl2pPr>
            <a:lvl3pPr>
              <a:tabLst>
                <a:tab pos="723900" algn="l"/>
              </a:tabLst>
              <a:defRPr>
                <a:solidFill>
                  <a:srgbClr val="000000"/>
                </a:solidFill>
                <a:latin typeface="Arial" panose="020B0604020202020204" pitchFamily="34" charset="0"/>
                <a:cs typeface="Arial Unicode MS" charset="0"/>
              </a:defRPr>
            </a:lvl3pPr>
            <a:lvl4pPr>
              <a:tabLst>
                <a:tab pos="723900" algn="l"/>
              </a:tabLst>
              <a:defRPr>
                <a:solidFill>
                  <a:srgbClr val="000000"/>
                </a:solidFill>
                <a:latin typeface="Arial" panose="020B0604020202020204" pitchFamily="34" charset="0"/>
                <a:cs typeface="Arial Unicode MS" charset="0"/>
              </a:defRPr>
            </a:lvl4pPr>
            <a:lvl5pPr>
              <a:tabLst>
                <a:tab pos="7239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9pPr>
          </a:lstStyle>
          <a:p>
            <a:r>
              <a:rPr lang="en-US" altLang="en-US" sz="1600" dirty="0" err="1">
                <a:latin typeface="+mn-lt"/>
              </a:rPr>
              <a:t>Sfc</a:t>
            </a:r>
            <a:endParaRPr lang="en-US" altLang="en-US" sz="1600" dirty="0">
              <a:latin typeface="+mn-lt"/>
            </a:endParaRPr>
          </a:p>
        </p:txBody>
      </p:sp>
      <p:sp>
        <p:nvSpPr>
          <p:cNvPr id="14353" name="Text Box 17">
            <a:extLst>
              <a:ext uri="{FF2B5EF4-FFF2-40B4-BE49-F238E27FC236}">
                <a16:creationId xmlns:a16="http://schemas.microsoft.com/office/drawing/2014/main" id="{1CB0F143-CB65-7C76-B036-61156075DB22}"/>
              </a:ext>
            </a:extLst>
          </p:cNvPr>
          <p:cNvSpPr txBox="1">
            <a:spLocks noChangeArrowheads="1"/>
          </p:cNvSpPr>
          <p:nvPr/>
        </p:nvSpPr>
        <p:spPr bwMode="auto">
          <a:xfrm>
            <a:off x="8047938" y="4108923"/>
            <a:ext cx="622145" cy="458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p>
            <a:r>
              <a:rPr lang="en-US" altLang="en-US" sz="1600" dirty="0">
                <a:solidFill>
                  <a:srgbClr val="000000"/>
                </a:solidFill>
              </a:rPr>
              <a:t>TOA</a:t>
            </a:r>
          </a:p>
        </p:txBody>
      </p:sp>
      <p:sp>
        <p:nvSpPr>
          <p:cNvPr id="14354" name="AutoShape 18">
            <a:extLst>
              <a:ext uri="{FF2B5EF4-FFF2-40B4-BE49-F238E27FC236}">
                <a16:creationId xmlns:a16="http://schemas.microsoft.com/office/drawing/2014/main" id="{1C111EAA-ACD3-E4AD-02BF-DD644E5DB89E}"/>
              </a:ext>
            </a:extLst>
          </p:cNvPr>
          <p:cNvSpPr>
            <a:spLocks/>
          </p:cNvSpPr>
          <p:nvPr/>
        </p:nvSpPr>
        <p:spPr bwMode="auto">
          <a:xfrm>
            <a:off x="6315616" y="3015160"/>
            <a:ext cx="5188812" cy="3648057"/>
          </a:xfrm>
          <a:prstGeom prst="roundRect">
            <a:avLst>
              <a:gd name="adj" fmla="val 37"/>
            </a:avLst>
          </a:prstGeom>
          <a:noFill/>
          <a:ln w="36720">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
        <p:nvSpPr>
          <p:cNvPr id="14355" name="Text Box 19">
            <a:extLst>
              <a:ext uri="{FF2B5EF4-FFF2-40B4-BE49-F238E27FC236}">
                <a16:creationId xmlns:a16="http://schemas.microsoft.com/office/drawing/2014/main" id="{DBA627A2-D5A1-0D5C-EE32-6D2C330019FA}"/>
              </a:ext>
            </a:extLst>
          </p:cNvPr>
          <p:cNvSpPr txBox="1">
            <a:spLocks noChangeArrowheads="1"/>
          </p:cNvSpPr>
          <p:nvPr/>
        </p:nvSpPr>
        <p:spPr bwMode="auto">
          <a:xfrm>
            <a:off x="8768964" y="2977006"/>
            <a:ext cx="2582667" cy="70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r>
              <a:rPr lang="en-US" altLang="en-US" sz="1600" b="1" dirty="0">
                <a:latin typeface="+mn-lt"/>
              </a:rPr>
              <a:t>GEOS–Chem is a collection of columns!</a:t>
            </a:r>
            <a:endParaRPr lang="en-US" altLang="en-US" sz="1633" b="1" dirty="0"/>
          </a:p>
        </p:txBody>
      </p:sp>
      <p:sp>
        <p:nvSpPr>
          <p:cNvPr id="14356" name="Text Box 20">
            <a:extLst>
              <a:ext uri="{FF2B5EF4-FFF2-40B4-BE49-F238E27FC236}">
                <a16:creationId xmlns:a16="http://schemas.microsoft.com/office/drawing/2014/main" id="{BD330356-FE09-8EE9-4B50-0D4D5A5A3816}"/>
              </a:ext>
            </a:extLst>
          </p:cNvPr>
          <p:cNvSpPr txBox="1">
            <a:spLocks noChangeArrowheads="1"/>
          </p:cNvSpPr>
          <p:nvPr/>
        </p:nvSpPr>
        <p:spPr bwMode="auto">
          <a:xfrm>
            <a:off x="8768965" y="3737898"/>
            <a:ext cx="2582667" cy="2769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2024" rIns="81646" bIns="40823" anchor="ct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pPr>
              <a:spcAft>
                <a:spcPts val="900"/>
              </a:spcAft>
            </a:pPr>
            <a:r>
              <a:rPr lang="en-US" altLang="en-US" sz="1400" dirty="0">
                <a:latin typeface="+mn-lt"/>
              </a:rPr>
              <a:t>Mike Long saw the potential of treating GEOS-Chem as a collection of columns.</a:t>
            </a:r>
          </a:p>
          <a:p>
            <a:pPr>
              <a:spcAft>
                <a:spcPts val="900"/>
              </a:spcAft>
            </a:pPr>
            <a:r>
              <a:rPr lang="en-US" altLang="en-US" sz="1400" dirty="0">
                <a:latin typeface="+mn-lt"/>
              </a:rPr>
              <a:t>Groups of columns are sent to different computational cores via ESMF/MPI interface.  The grid can be defined at runtime instead of compile time.  100’s or 1000’s of cores can be used!</a:t>
            </a:r>
          </a:p>
          <a:p>
            <a:r>
              <a:rPr lang="en-US" altLang="en-US" sz="1400" dirty="0">
                <a:latin typeface="+mn-lt"/>
              </a:rPr>
              <a:t>This is also the principle behind GCHP!</a:t>
            </a:r>
          </a:p>
        </p:txBody>
      </p:sp>
      <p:sp>
        <p:nvSpPr>
          <p:cNvPr id="14357" name="Text Box 21">
            <a:extLst>
              <a:ext uri="{FF2B5EF4-FFF2-40B4-BE49-F238E27FC236}">
                <a16:creationId xmlns:a16="http://schemas.microsoft.com/office/drawing/2014/main" id="{A0601B2B-8AFF-41B8-BCA1-74F0E763659C}"/>
              </a:ext>
            </a:extLst>
          </p:cNvPr>
          <p:cNvSpPr txBox="1">
            <a:spLocks noChangeArrowheads="1"/>
          </p:cNvSpPr>
          <p:nvPr/>
        </p:nvSpPr>
        <p:spPr bwMode="auto">
          <a:xfrm>
            <a:off x="1521370" y="5927769"/>
            <a:ext cx="4355017" cy="65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2024" rIns="81646" bIns="40823" anchor="ctr"/>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9pPr>
          </a:lstStyle>
          <a:p>
            <a:pPr algn="ctr"/>
            <a:r>
              <a:rPr lang="en-US" altLang="en-US" sz="1270" b="1" dirty="0">
                <a:latin typeface="+mn-lt"/>
              </a:rPr>
              <a:t>GEOS passes vertical columns of grid boxes</a:t>
            </a:r>
            <a:br>
              <a:rPr lang="en-US" altLang="en-US" sz="1270" b="1" dirty="0">
                <a:latin typeface="+mn-lt"/>
              </a:rPr>
            </a:br>
            <a:r>
              <a:rPr lang="en-US" altLang="en-US" sz="1270" b="1" dirty="0">
                <a:latin typeface="+mn-lt"/>
              </a:rPr>
              <a:t>to the GEOS–Chem via an ESMF interface</a:t>
            </a:r>
          </a:p>
        </p:txBody>
      </p:sp>
      <p:sp>
        <p:nvSpPr>
          <p:cNvPr id="14358" name="Text Box 22">
            <a:extLst>
              <a:ext uri="{FF2B5EF4-FFF2-40B4-BE49-F238E27FC236}">
                <a16:creationId xmlns:a16="http://schemas.microsoft.com/office/drawing/2014/main" id="{58E50E57-054C-83CA-6C2A-B84EE034B149}"/>
              </a:ext>
            </a:extLst>
          </p:cNvPr>
          <p:cNvSpPr txBox="1">
            <a:spLocks noChangeArrowheads="1"/>
          </p:cNvSpPr>
          <p:nvPr/>
        </p:nvSpPr>
        <p:spPr bwMode="auto">
          <a:xfrm rot="20700000">
            <a:off x="4787516" y="4150957"/>
            <a:ext cx="1087314" cy="321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a:tabLst>
                <a:tab pos="723900" algn="l"/>
              </a:tabLst>
              <a:defRPr>
                <a:solidFill>
                  <a:srgbClr val="000000"/>
                </a:solidFill>
                <a:latin typeface="Arial" panose="020B0604020202020204" pitchFamily="34" charset="0"/>
                <a:cs typeface="Arial Unicode MS" charset="0"/>
              </a:defRPr>
            </a:lvl1pPr>
            <a:lvl2pPr>
              <a:tabLst>
                <a:tab pos="723900" algn="l"/>
              </a:tabLst>
              <a:defRPr>
                <a:solidFill>
                  <a:srgbClr val="000000"/>
                </a:solidFill>
                <a:latin typeface="Arial" panose="020B0604020202020204" pitchFamily="34" charset="0"/>
                <a:cs typeface="Arial Unicode MS" charset="0"/>
              </a:defRPr>
            </a:lvl2pPr>
            <a:lvl3pPr>
              <a:tabLst>
                <a:tab pos="723900" algn="l"/>
              </a:tabLst>
              <a:defRPr>
                <a:solidFill>
                  <a:srgbClr val="000000"/>
                </a:solidFill>
                <a:latin typeface="Arial" panose="020B0604020202020204" pitchFamily="34" charset="0"/>
                <a:cs typeface="Arial Unicode MS" charset="0"/>
              </a:defRPr>
            </a:lvl3pPr>
            <a:lvl4pPr>
              <a:tabLst>
                <a:tab pos="723900" algn="l"/>
              </a:tabLst>
              <a:defRPr>
                <a:solidFill>
                  <a:srgbClr val="000000"/>
                </a:solidFill>
                <a:latin typeface="Arial" panose="020B0604020202020204" pitchFamily="34" charset="0"/>
                <a:cs typeface="Arial Unicode MS" charset="0"/>
              </a:defRPr>
            </a:lvl4pPr>
            <a:lvl5pPr>
              <a:tabLst>
                <a:tab pos="7239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9pPr>
          </a:lstStyle>
          <a:p>
            <a:r>
              <a:rPr lang="en-US" altLang="en-US" sz="1633" b="1" dirty="0"/>
              <a:t>Interface </a:t>
            </a:r>
          </a:p>
        </p:txBody>
      </p:sp>
      <p:pic>
        <p:nvPicPr>
          <p:cNvPr id="5" name="Picture 4" descr="A cloud with rain drops&#10;&#10;Description automatically generated">
            <a:extLst>
              <a:ext uri="{FF2B5EF4-FFF2-40B4-BE49-F238E27FC236}">
                <a16:creationId xmlns:a16="http://schemas.microsoft.com/office/drawing/2014/main" id="{93B687EE-0FF1-FCB1-F36B-D9172E18B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118" y="5150202"/>
            <a:ext cx="675056" cy="438019"/>
          </a:xfrm>
          <a:prstGeom prst="rect">
            <a:avLst/>
          </a:prstGeom>
        </p:spPr>
      </p:pic>
      <p:pic>
        <p:nvPicPr>
          <p:cNvPr id="7" name="Picture 6" descr="A green mountain in the ocean&#10;&#10;Description automatically generated">
            <a:extLst>
              <a:ext uri="{FF2B5EF4-FFF2-40B4-BE49-F238E27FC236}">
                <a16:creationId xmlns:a16="http://schemas.microsoft.com/office/drawing/2014/main" id="{752E7841-19FB-F02C-2E2A-8B5D0FF869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757" y="6068714"/>
            <a:ext cx="693418" cy="455785"/>
          </a:xfrm>
          <a:prstGeom prst="rect">
            <a:avLst/>
          </a:prstGeom>
        </p:spPr>
      </p:pic>
      <p:pic>
        <p:nvPicPr>
          <p:cNvPr id="4" name="Picture 3" descr="A blue and black text with a globe&#10;&#10;Description automatically generated">
            <a:extLst>
              <a:ext uri="{FF2B5EF4-FFF2-40B4-BE49-F238E27FC236}">
                <a16:creationId xmlns:a16="http://schemas.microsoft.com/office/drawing/2014/main" id="{E158271D-BD5A-6581-8A79-42E9863992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7911" y="4669277"/>
            <a:ext cx="689884" cy="319495"/>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70177" y="1739900"/>
            <a:ext cx="6215380" cy="3149600"/>
            <a:chOff x="46177" y="1739900"/>
            <a:chExt cx="6215380" cy="3149600"/>
          </a:xfrm>
        </p:grpSpPr>
        <p:sp>
          <p:nvSpPr>
            <p:cNvPr id="3" name="object 3"/>
            <p:cNvSpPr/>
            <p:nvPr/>
          </p:nvSpPr>
          <p:spPr>
            <a:xfrm>
              <a:off x="58877" y="1752600"/>
              <a:ext cx="6189980" cy="3124200"/>
            </a:xfrm>
            <a:custGeom>
              <a:avLst/>
              <a:gdLst/>
              <a:ahLst/>
              <a:cxnLst/>
              <a:rect l="l" t="t" r="r" b="b"/>
              <a:pathLst>
                <a:path w="6189980" h="3124200">
                  <a:moveTo>
                    <a:pt x="6189535" y="0"/>
                  </a:moveTo>
                  <a:lnTo>
                    <a:pt x="0" y="0"/>
                  </a:lnTo>
                  <a:lnTo>
                    <a:pt x="0" y="3124200"/>
                  </a:lnTo>
                  <a:lnTo>
                    <a:pt x="6189535" y="3124200"/>
                  </a:lnTo>
                  <a:lnTo>
                    <a:pt x="6189535" y="0"/>
                  </a:lnTo>
                  <a:close/>
                </a:path>
              </a:pathLst>
            </a:custGeom>
            <a:solidFill>
              <a:srgbClr val="0066CC">
                <a:alpha val="19999"/>
              </a:srgbClr>
            </a:solidFill>
          </p:spPr>
          <p:txBody>
            <a:bodyPr wrap="square" lIns="0" tIns="0" rIns="0" bIns="0" rtlCol="0"/>
            <a:lstStyle/>
            <a:p>
              <a:endParaRPr kern="0">
                <a:solidFill>
                  <a:sysClr val="windowText" lastClr="000000"/>
                </a:solidFill>
              </a:endParaRPr>
            </a:p>
          </p:txBody>
        </p:sp>
        <p:sp>
          <p:nvSpPr>
            <p:cNvPr id="4" name="object 4"/>
            <p:cNvSpPr/>
            <p:nvPr/>
          </p:nvSpPr>
          <p:spPr>
            <a:xfrm>
              <a:off x="58877" y="1752600"/>
              <a:ext cx="6189980" cy="3124200"/>
            </a:xfrm>
            <a:custGeom>
              <a:avLst/>
              <a:gdLst/>
              <a:ahLst/>
              <a:cxnLst/>
              <a:rect l="l" t="t" r="r" b="b"/>
              <a:pathLst>
                <a:path w="6189980" h="3124200">
                  <a:moveTo>
                    <a:pt x="0" y="0"/>
                  </a:moveTo>
                  <a:lnTo>
                    <a:pt x="6189535" y="0"/>
                  </a:lnTo>
                  <a:lnTo>
                    <a:pt x="6189535" y="3124200"/>
                  </a:lnTo>
                  <a:lnTo>
                    <a:pt x="0" y="3124200"/>
                  </a:lnTo>
                  <a:lnTo>
                    <a:pt x="0" y="0"/>
                  </a:lnTo>
                  <a:close/>
                </a:path>
              </a:pathLst>
            </a:custGeom>
            <a:ln w="25400">
              <a:solidFill>
                <a:srgbClr val="006FC0"/>
              </a:solidFill>
            </a:ln>
          </p:spPr>
          <p:txBody>
            <a:bodyPr wrap="square" lIns="0" tIns="0" rIns="0" bIns="0" rtlCol="0"/>
            <a:lstStyle/>
            <a:p>
              <a:endParaRPr kern="0">
                <a:solidFill>
                  <a:sysClr val="windowText" lastClr="000000"/>
                </a:solidFill>
              </a:endParaRPr>
            </a:p>
          </p:txBody>
        </p:sp>
      </p:grpSp>
      <p:sp>
        <p:nvSpPr>
          <p:cNvPr id="5" name="object 5"/>
          <p:cNvSpPr txBox="1"/>
          <p:nvPr/>
        </p:nvSpPr>
        <p:spPr>
          <a:xfrm>
            <a:off x="4588610" y="3193098"/>
            <a:ext cx="178435" cy="255904"/>
          </a:xfrm>
          <a:prstGeom prst="rect">
            <a:avLst/>
          </a:prstGeom>
        </p:spPr>
        <p:txBody>
          <a:bodyPr vert="horz" wrap="square" lIns="0" tIns="0" rIns="0" bIns="0" rtlCol="0">
            <a:spAutoFit/>
          </a:bodyPr>
          <a:lstStyle/>
          <a:p>
            <a:pPr>
              <a:lnSpc>
                <a:spcPts val="1989"/>
              </a:lnSpc>
            </a:pPr>
            <a:r>
              <a:rPr b="1" kern="0" dirty="0">
                <a:solidFill>
                  <a:srgbClr val="FFFFFF"/>
                </a:solidFill>
                <a:latin typeface="Arial"/>
                <a:cs typeface="Arial"/>
              </a:rPr>
              <a:t>O</a:t>
            </a:r>
            <a:endParaRPr kern="0">
              <a:solidFill>
                <a:sysClr val="windowText" lastClr="000000"/>
              </a:solidFill>
              <a:latin typeface="Arial"/>
              <a:cs typeface="Arial"/>
            </a:endParaRPr>
          </a:p>
        </p:txBody>
      </p:sp>
      <p:sp>
        <p:nvSpPr>
          <p:cNvPr id="6" name="object 6"/>
          <p:cNvSpPr txBox="1"/>
          <p:nvPr/>
        </p:nvSpPr>
        <p:spPr>
          <a:xfrm>
            <a:off x="1714285" y="3276601"/>
            <a:ext cx="1198245" cy="316753"/>
          </a:xfrm>
          <a:prstGeom prst="rect">
            <a:avLst/>
          </a:prstGeom>
          <a:solidFill>
            <a:srgbClr val="F1F1F1"/>
          </a:solidFill>
        </p:spPr>
        <p:txBody>
          <a:bodyPr vert="horz" wrap="square" lIns="0" tIns="39370" rIns="0" bIns="0" rtlCol="0">
            <a:spAutoFit/>
          </a:bodyPr>
          <a:lstStyle/>
          <a:p>
            <a:pPr marL="97155">
              <a:spcBef>
                <a:spcPts val="310"/>
              </a:spcBef>
            </a:pPr>
            <a:r>
              <a:rPr kern="0" spc="-10" dirty="0">
                <a:solidFill>
                  <a:srgbClr val="00000B"/>
                </a:solidFill>
                <a:latin typeface="Avenir Next LT Pro" panose="020B0504020202020204" pitchFamily="34" charset="0"/>
                <a:cs typeface="Arial"/>
              </a:rPr>
              <a:t>Advection</a:t>
            </a:r>
            <a:endParaRPr kern="0" dirty="0">
              <a:solidFill>
                <a:sysClr val="windowText" lastClr="000000"/>
              </a:solidFill>
              <a:latin typeface="Avenir Next LT Pro" panose="020B0504020202020204" pitchFamily="34" charset="0"/>
              <a:cs typeface="Arial"/>
            </a:endParaRPr>
          </a:p>
        </p:txBody>
      </p:sp>
      <p:sp>
        <p:nvSpPr>
          <p:cNvPr id="7" name="object 7"/>
          <p:cNvSpPr txBox="1"/>
          <p:nvPr/>
        </p:nvSpPr>
        <p:spPr>
          <a:xfrm>
            <a:off x="1880337" y="2504415"/>
            <a:ext cx="941705" cy="316753"/>
          </a:xfrm>
          <a:prstGeom prst="rect">
            <a:avLst/>
          </a:prstGeom>
          <a:solidFill>
            <a:srgbClr val="D5D5F5"/>
          </a:solidFill>
        </p:spPr>
        <p:txBody>
          <a:bodyPr vert="horz" wrap="square" lIns="0" tIns="39370" rIns="0" bIns="0" rtlCol="0">
            <a:spAutoFit/>
          </a:bodyPr>
          <a:lstStyle/>
          <a:p>
            <a:pPr marL="95885">
              <a:spcBef>
                <a:spcPts val="31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8" name="object 8"/>
          <p:cNvGrpSpPr/>
          <p:nvPr/>
        </p:nvGrpSpPr>
        <p:grpSpPr>
          <a:xfrm>
            <a:off x="2254016" y="2144902"/>
            <a:ext cx="4702175" cy="1132205"/>
            <a:chOff x="730015" y="2144901"/>
            <a:chExt cx="4702175" cy="1132205"/>
          </a:xfrm>
        </p:grpSpPr>
        <p:sp>
          <p:nvSpPr>
            <p:cNvPr id="9" name="object 9"/>
            <p:cNvSpPr/>
            <p:nvPr/>
          </p:nvSpPr>
          <p:spPr>
            <a:xfrm>
              <a:off x="825256" y="2895599"/>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10" name="object 10"/>
            <p:cNvSpPr/>
            <p:nvPr/>
          </p:nvSpPr>
          <p:spPr>
            <a:xfrm>
              <a:off x="730015" y="3086090"/>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1" name="object 11"/>
            <p:cNvSpPr/>
            <p:nvPr/>
          </p:nvSpPr>
          <p:spPr>
            <a:xfrm>
              <a:off x="816076" y="2163951"/>
              <a:ext cx="4597400" cy="19050"/>
            </a:xfrm>
            <a:custGeom>
              <a:avLst/>
              <a:gdLst/>
              <a:ahLst/>
              <a:cxnLst/>
              <a:rect l="l" t="t" r="r" b="b"/>
              <a:pathLst>
                <a:path w="4597400" h="19050">
                  <a:moveTo>
                    <a:pt x="0" y="18808"/>
                  </a:moveTo>
                  <a:lnTo>
                    <a:pt x="4596904" y="0"/>
                  </a:lnTo>
                </a:path>
              </a:pathLst>
            </a:custGeom>
            <a:ln w="38100">
              <a:solidFill>
                <a:srgbClr val="FF0000"/>
              </a:solidFill>
            </a:ln>
          </p:spPr>
          <p:txBody>
            <a:bodyPr wrap="square" lIns="0" tIns="0" rIns="0" bIns="0" rtlCol="0"/>
            <a:lstStyle/>
            <a:p>
              <a:endParaRPr kern="0">
                <a:solidFill>
                  <a:sysClr val="windowText" lastClr="000000"/>
                </a:solidFill>
              </a:endParaRPr>
            </a:p>
          </p:txBody>
        </p:sp>
      </p:grpSp>
      <p:grpSp>
        <p:nvGrpSpPr>
          <p:cNvPr id="13" name="object 13"/>
          <p:cNvGrpSpPr/>
          <p:nvPr/>
        </p:nvGrpSpPr>
        <p:grpSpPr>
          <a:xfrm>
            <a:off x="4406900" y="2384375"/>
            <a:ext cx="3302000" cy="2425065"/>
            <a:chOff x="2882900" y="2384374"/>
            <a:chExt cx="3302000" cy="2425065"/>
          </a:xfrm>
        </p:grpSpPr>
        <p:sp>
          <p:nvSpPr>
            <p:cNvPr id="14" name="object 14"/>
            <p:cNvSpPr/>
            <p:nvPr/>
          </p:nvSpPr>
          <p:spPr>
            <a:xfrm>
              <a:off x="2895600" y="2397074"/>
              <a:ext cx="3276600" cy="2399665"/>
            </a:xfrm>
            <a:custGeom>
              <a:avLst/>
              <a:gdLst/>
              <a:ahLst/>
              <a:cxnLst/>
              <a:rect l="l" t="t" r="r" b="b"/>
              <a:pathLst>
                <a:path w="3276600" h="2399665">
                  <a:moveTo>
                    <a:pt x="3276600" y="0"/>
                  </a:moveTo>
                  <a:lnTo>
                    <a:pt x="0" y="0"/>
                  </a:lnTo>
                  <a:lnTo>
                    <a:pt x="0" y="2399169"/>
                  </a:lnTo>
                  <a:lnTo>
                    <a:pt x="3276600" y="2399169"/>
                  </a:lnTo>
                  <a:lnTo>
                    <a:pt x="3276600" y="0"/>
                  </a:lnTo>
                  <a:close/>
                </a:path>
              </a:pathLst>
            </a:custGeom>
            <a:solidFill>
              <a:srgbClr val="92D050">
                <a:alpha val="59999"/>
              </a:srgbClr>
            </a:solidFill>
          </p:spPr>
          <p:txBody>
            <a:bodyPr wrap="square" lIns="0" tIns="0" rIns="0" bIns="0" rtlCol="0"/>
            <a:lstStyle/>
            <a:p>
              <a:endParaRPr kern="0">
                <a:solidFill>
                  <a:sysClr val="windowText" lastClr="000000"/>
                </a:solidFill>
              </a:endParaRPr>
            </a:p>
          </p:txBody>
        </p:sp>
        <p:sp>
          <p:nvSpPr>
            <p:cNvPr id="15" name="object 15"/>
            <p:cNvSpPr/>
            <p:nvPr/>
          </p:nvSpPr>
          <p:spPr>
            <a:xfrm>
              <a:off x="2895600" y="2397074"/>
              <a:ext cx="3276600" cy="2399665"/>
            </a:xfrm>
            <a:custGeom>
              <a:avLst/>
              <a:gdLst/>
              <a:ahLst/>
              <a:cxnLst/>
              <a:rect l="l" t="t" r="r" b="b"/>
              <a:pathLst>
                <a:path w="3276600" h="2399665">
                  <a:moveTo>
                    <a:pt x="0" y="0"/>
                  </a:moveTo>
                  <a:lnTo>
                    <a:pt x="3276600" y="0"/>
                  </a:lnTo>
                  <a:lnTo>
                    <a:pt x="3276600" y="2399169"/>
                  </a:lnTo>
                  <a:lnTo>
                    <a:pt x="0" y="2399169"/>
                  </a:lnTo>
                  <a:lnTo>
                    <a:pt x="0" y="0"/>
                  </a:lnTo>
                  <a:close/>
                </a:path>
              </a:pathLst>
            </a:custGeom>
            <a:ln w="25400">
              <a:solidFill>
                <a:srgbClr val="00CC00"/>
              </a:solidFill>
            </a:ln>
          </p:spPr>
          <p:txBody>
            <a:bodyPr wrap="square" lIns="0" tIns="0" rIns="0" bIns="0" rtlCol="0"/>
            <a:lstStyle/>
            <a:p>
              <a:endParaRPr kern="0">
                <a:solidFill>
                  <a:sysClr val="windowText" lastClr="000000"/>
                </a:solidFill>
              </a:endParaRPr>
            </a:p>
          </p:txBody>
        </p:sp>
      </p:grpSp>
      <p:sp>
        <p:nvSpPr>
          <p:cNvPr id="16" name="object 16"/>
          <p:cNvSpPr txBox="1"/>
          <p:nvPr/>
        </p:nvSpPr>
        <p:spPr>
          <a:xfrm>
            <a:off x="4514189" y="3279077"/>
            <a:ext cx="1743710" cy="870751"/>
          </a:xfrm>
          <a:prstGeom prst="rect">
            <a:avLst/>
          </a:prstGeom>
          <a:solidFill>
            <a:srgbClr val="F1F1F1"/>
          </a:solidFill>
        </p:spPr>
        <p:txBody>
          <a:bodyPr vert="horz" wrap="square" lIns="0" tIns="39370" rIns="0" bIns="0" rtlCol="0">
            <a:spAutoFit/>
          </a:bodyPr>
          <a:lstStyle/>
          <a:p>
            <a:pPr marL="55880" marR="46990" indent="1270" algn="ctr">
              <a:spcBef>
                <a:spcPts val="310"/>
              </a:spcBef>
            </a:pPr>
            <a:r>
              <a:rPr kern="0" spc="-10" dirty="0">
                <a:solidFill>
                  <a:srgbClr val="00000B"/>
                </a:solidFill>
                <a:latin typeface="Avenir Next LT Pro" panose="020B0504020202020204" pitchFamily="34" charset="0"/>
                <a:cs typeface="Arial"/>
              </a:rPr>
              <a:t>Chemistry (FlexChem): </a:t>
            </a:r>
            <a:r>
              <a:rPr i="1" kern="0" dirty="0">
                <a:solidFill>
                  <a:srgbClr val="00000B"/>
                </a:solidFill>
                <a:latin typeface="Avenir Next LT Pro" panose="020B0504020202020204" pitchFamily="34" charset="0"/>
                <a:cs typeface="Arial"/>
              </a:rPr>
              <a:t>dC/dt</a:t>
            </a:r>
            <a:r>
              <a:rPr i="1" kern="0" spc="-5"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1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P</a:t>
            </a:r>
            <a:r>
              <a:rPr i="1" kern="0" spc="-8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–L</a:t>
            </a:r>
            <a:r>
              <a:rPr i="1" kern="0" spc="-35"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5" dirty="0">
                <a:solidFill>
                  <a:srgbClr val="00000B"/>
                </a:solidFill>
                <a:latin typeface="Avenir Next LT Pro" panose="020B0504020202020204" pitchFamily="34" charset="0"/>
                <a:cs typeface="Arial"/>
              </a:rPr>
              <a:t> </a:t>
            </a:r>
            <a:r>
              <a:rPr i="1" kern="0" spc="-50" dirty="0">
                <a:solidFill>
                  <a:srgbClr val="00000B"/>
                </a:solidFill>
                <a:latin typeface="Avenir Next LT Pro" panose="020B0504020202020204" pitchFamily="34" charset="0"/>
                <a:cs typeface="Arial"/>
              </a:rPr>
              <a:t>D</a:t>
            </a:r>
            <a:endParaRPr kern="0" dirty="0">
              <a:solidFill>
                <a:sysClr val="windowText" lastClr="000000"/>
              </a:solidFill>
              <a:latin typeface="Avenir Next LT Pro" panose="020B0504020202020204" pitchFamily="34" charset="0"/>
              <a:cs typeface="Arial"/>
            </a:endParaRPr>
          </a:p>
        </p:txBody>
      </p:sp>
      <p:sp>
        <p:nvSpPr>
          <p:cNvPr id="17" name="object 17"/>
          <p:cNvSpPr txBox="1"/>
          <p:nvPr/>
        </p:nvSpPr>
        <p:spPr>
          <a:xfrm>
            <a:off x="6363450" y="3273324"/>
            <a:ext cx="1200785" cy="870751"/>
          </a:xfrm>
          <a:prstGeom prst="rect">
            <a:avLst/>
          </a:prstGeom>
          <a:solidFill>
            <a:srgbClr val="F1F1F1"/>
          </a:solidFill>
        </p:spPr>
        <p:txBody>
          <a:bodyPr vert="horz" wrap="square" lIns="0" tIns="39370" rIns="0" bIns="0" rtlCol="0">
            <a:spAutoFit/>
          </a:bodyPr>
          <a:lstStyle/>
          <a:p>
            <a:pPr marL="80010">
              <a:spcBef>
                <a:spcPts val="310"/>
              </a:spcBef>
            </a:pPr>
            <a:r>
              <a:rPr kern="0" spc="-10" dirty="0">
                <a:solidFill>
                  <a:srgbClr val="00000B"/>
                </a:solidFill>
                <a:latin typeface="Avenir Next LT Pro" panose="020B0504020202020204" pitchFamily="34" charset="0"/>
                <a:cs typeface="Arial"/>
              </a:rPr>
              <a:t>Emissions</a:t>
            </a:r>
            <a:endParaRPr kern="0" dirty="0">
              <a:solidFill>
                <a:sysClr val="windowText" lastClr="000000"/>
              </a:solidFill>
              <a:latin typeface="Avenir Next LT Pro" panose="020B0504020202020204" pitchFamily="34" charset="0"/>
              <a:cs typeface="Arial"/>
            </a:endParaRPr>
          </a:p>
          <a:p>
            <a:pPr marL="66675"/>
            <a:r>
              <a:rPr kern="0" spc="-10" dirty="0">
                <a:solidFill>
                  <a:srgbClr val="00000B"/>
                </a:solidFill>
                <a:latin typeface="Avenir Next LT Pro" panose="020B0504020202020204" pitchFamily="34" charset="0"/>
                <a:cs typeface="Arial"/>
              </a:rPr>
              <a:t>(HEMCO):</a:t>
            </a:r>
            <a:endParaRPr kern="0" dirty="0">
              <a:solidFill>
                <a:sysClr val="windowText" lastClr="000000"/>
              </a:solidFill>
              <a:latin typeface="Avenir Next LT Pro" panose="020B0504020202020204" pitchFamily="34" charset="0"/>
              <a:cs typeface="Arial"/>
            </a:endParaRPr>
          </a:p>
          <a:p>
            <a:pPr marL="120014"/>
            <a:r>
              <a:rPr i="1" kern="0" dirty="0">
                <a:solidFill>
                  <a:srgbClr val="00000B"/>
                </a:solidFill>
                <a:latin typeface="Avenir Next LT Pro" panose="020B0504020202020204" pitchFamily="34" charset="0"/>
                <a:cs typeface="Arial"/>
              </a:rPr>
              <a:t>dC/dt</a:t>
            </a:r>
            <a:r>
              <a:rPr i="1" kern="0" spc="-1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15" dirty="0">
                <a:solidFill>
                  <a:srgbClr val="00000B"/>
                </a:solidFill>
                <a:latin typeface="Avenir Next LT Pro" panose="020B0504020202020204" pitchFamily="34" charset="0"/>
                <a:cs typeface="Arial"/>
              </a:rPr>
              <a:t> </a:t>
            </a:r>
            <a:r>
              <a:rPr i="1" kern="0" spc="-50" dirty="0">
                <a:solidFill>
                  <a:srgbClr val="00000B"/>
                </a:solidFill>
                <a:latin typeface="Avenir Next LT Pro" panose="020B0504020202020204" pitchFamily="34" charset="0"/>
                <a:cs typeface="Arial"/>
              </a:rPr>
              <a:t>E</a:t>
            </a:r>
            <a:endParaRPr kern="0" dirty="0">
              <a:solidFill>
                <a:sysClr val="windowText" lastClr="000000"/>
              </a:solidFill>
              <a:latin typeface="Avenir Next LT Pro" panose="020B0504020202020204" pitchFamily="34" charset="0"/>
              <a:cs typeface="Arial"/>
            </a:endParaRPr>
          </a:p>
        </p:txBody>
      </p:sp>
      <p:sp>
        <p:nvSpPr>
          <p:cNvPr id="18" name="object 18"/>
          <p:cNvSpPr txBox="1"/>
          <p:nvPr/>
        </p:nvSpPr>
        <p:spPr>
          <a:xfrm>
            <a:off x="4916552" y="2502865"/>
            <a:ext cx="941705" cy="319958"/>
          </a:xfrm>
          <a:prstGeom prst="rect">
            <a:avLst/>
          </a:prstGeom>
          <a:solidFill>
            <a:srgbClr val="D5D5F5"/>
          </a:solidFill>
        </p:spPr>
        <p:txBody>
          <a:bodyPr vert="horz" wrap="square" lIns="0" tIns="42544" rIns="0" bIns="0" rtlCol="0">
            <a:spAutoFit/>
          </a:bodyPr>
          <a:lstStyle/>
          <a:p>
            <a:pPr marL="95885">
              <a:spcBef>
                <a:spcPts val="334"/>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sp>
        <p:nvSpPr>
          <p:cNvPr id="19" name="object 19"/>
          <p:cNvSpPr txBox="1"/>
          <p:nvPr/>
        </p:nvSpPr>
        <p:spPr>
          <a:xfrm>
            <a:off x="6458204" y="2502866"/>
            <a:ext cx="941705" cy="314189"/>
          </a:xfrm>
          <a:prstGeom prst="rect">
            <a:avLst/>
          </a:prstGeom>
          <a:solidFill>
            <a:srgbClr val="D5D5F5"/>
          </a:solidFill>
        </p:spPr>
        <p:txBody>
          <a:bodyPr vert="horz" wrap="square" lIns="0" tIns="36830" rIns="0" bIns="0" rtlCol="0">
            <a:spAutoFit/>
          </a:bodyPr>
          <a:lstStyle/>
          <a:p>
            <a:pPr marL="95885">
              <a:spcBef>
                <a:spcPts val="29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20" name="object 20"/>
          <p:cNvGrpSpPr/>
          <p:nvPr/>
        </p:nvGrpSpPr>
        <p:grpSpPr>
          <a:xfrm>
            <a:off x="5291942" y="1457056"/>
            <a:ext cx="1732280" cy="1809114"/>
            <a:chOff x="3767942" y="1457056"/>
            <a:chExt cx="1732280" cy="1809114"/>
          </a:xfrm>
        </p:grpSpPr>
        <p:sp>
          <p:nvSpPr>
            <p:cNvPr id="21" name="object 21"/>
            <p:cNvSpPr/>
            <p:nvPr/>
          </p:nvSpPr>
          <p:spPr>
            <a:xfrm>
              <a:off x="5404840" y="2884981"/>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2" name="object 22"/>
            <p:cNvSpPr/>
            <p:nvPr/>
          </p:nvSpPr>
          <p:spPr>
            <a:xfrm>
              <a:off x="5309600" y="3075473"/>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3" name="object 23"/>
            <p:cNvSpPr/>
            <p:nvPr/>
          </p:nvSpPr>
          <p:spPr>
            <a:xfrm>
              <a:off x="3863182" y="2859413"/>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4" name="object 24"/>
            <p:cNvSpPr/>
            <p:nvPr/>
          </p:nvSpPr>
          <p:spPr>
            <a:xfrm>
              <a:off x="3767942" y="3049904"/>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5" name="object 25"/>
            <p:cNvSpPr/>
            <p:nvPr/>
          </p:nvSpPr>
          <p:spPr>
            <a:xfrm>
              <a:off x="5404840" y="2321756"/>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6" name="object 26"/>
            <p:cNvSpPr/>
            <p:nvPr/>
          </p:nvSpPr>
          <p:spPr>
            <a:xfrm>
              <a:off x="5309600" y="2150301"/>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7" name="object 27"/>
            <p:cNvSpPr/>
            <p:nvPr/>
          </p:nvSpPr>
          <p:spPr>
            <a:xfrm>
              <a:off x="3863182" y="2296187"/>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8" name="object 28"/>
            <p:cNvSpPr/>
            <p:nvPr/>
          </p:nvSpPr>
          <p:spPr>
            <a:xfrm>
              <a:off x="3767942" y="2124734"/>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9" name="object 29"/>
            <p:cNvSpPr/>
            <p:nvPr/>
          </p:nvSpPr>
          <p:spPr>
            <a:xfrm>
              <a:off x="4417910" y="1476106"/>
              <a:ext cx="1905" cy="501015"/>
            </a:xfrm>
            <a:custGeom>
              <a:avLst/>
              <a:gdLst/>
              <a:ahLst/>
              <a:cxnLst/>
              <a:rect l="l" t="t" r="r" b="b"/>
              <a:pathLst>
                <a:path w="1904" h="501014">
                  <a:moveTo>
                    <a:pt x="1689" y="0"/>
                  </a:moveTo>
                  <a:lnTo>
                    <a:pt x="0" y="500672"/>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0" name="object 30"/>
            <p:cNvSpPr/>
            <p:nvPr/>
          </p:nvSpPr>
          <p:spPr>
            <a:xfrm>
              <a:off x="4322720" y="1957407"/>
              <a:ext cx="190500" cy="191135"/>
            </a:xfrm>
            <a:custGeom>
              <a:avLst/>
              <a:gdLst/>
              <a:ahLst/>
              <a:cxnLst/>
              <a:rect l="l" t="t" r="r" b="b"/>
              <a:pathLst>
                <a:path w="190500" h="191135">
                  <a:moveTo>
                    <a:pt x="0" y="0"/>
                  </a:moveTo>
                  <a:lnTo>
                    <a:pt x="94615" y="190817"/>
                  </a:lnTo>
                  <a:lnTo>
                    <a:pt x="190500" y="635"/>
                  </a:lnTo>
                  <a:lnTo>
                    <a:pt x="0" y="0"/>
                  </a:lnTo>
                  <a:close/>
                </a:path>
              </a:pathLst>
            </a:custGeom>
            <a:solidFill>
              <a:srgbClr val="FF0000"/>
            </a:solidFill>
          </p:spPr>
          <p:txBody>
            <a:bodyPr wrap="square" lIns="0" tIns="0" rIns="0" bIns="0" rtlCol="0"/>
            <a:lstStyle/>
            <a:p>
              <a:endParaRPr kern="0">
                <a:solidFill>
                  <a:sysClr val="windowText" lastClr="000000"/>
                </a:solidFill>
              </a:endParaRPr>
            </a:p>
          </p:txBody>
        </p:sp>
      </p:grpSp>
      <p:sp>
        <p:nvSpPr>
          <p:cNvPr id="31" name="object 31"/>
          <p:cNvSpPr txBox="1"/>
          <p:nvPr/>
        </p:nvSpPr>
        <p:spPr>
          <a:xfrm>
            <a:off x="4405009" y="4261774"/>
            <a:ext cx="3276601" cy="505267"/>
          </a:xfrm>
          <a:prstGeom prst="rect">
            <a:avLst/>
          </a:prstGeom>
        </p:spPr>
        <p:txBody>
          <a:bodyPr vert="horz" wrap="square" lIns="0" tIns="12700" rIns="0" bIns="0" rtlCol="0">
            <a:spAutoFit/>
          </a:bodyPr>
          <a:lstStyle/>
          <a:p>
            <a:pPr marL="12700" algn="ctr">
              <a:spcBef>
                <a:spcPts val="100"/>
              </a:spcBef>
            </a:pPr>
            <a:r>
              <a:rPr sz="1600" b="1" kern="0" spc="-10" dirty="0">
                <a:solidFill>
                  <a:srgbClr val="006600"/>
                </a:solidFill>
                <a:latin typeface="Avenir Next LT Pro" panose="020B0504020202020204" pitchFamily="34" charset="0"/>
                <a:cs typeface="Arial"/>
              </a:rPr>
              <a:t>GEOS-</a:t>
            </a:r>
            <a:r>
              <a:rPr sz="1600" b="1" kern="0" dirty="0">
                <a:solidFill>
                  <a:srgbClr val="006600"/>
                </a:solidFill>
                <a:latin typeface="Avenir Next LT Pro" panose="020B0504020202020204" pitchFamily="34" charset="0"/>
                <a:cs typeface="Arial"/>
              </a:rPr>
              <a:t>Chem</a:t>
            </a:r>
            <a:r>
              <a:rPr sz="1600" b="1" kern="0" spc="-15" dirty="0">
                <a:solidFill>
                  <a:srgbClr val="006600"/>
                </a:solidFill>
                <a:latin typeface="Avenir Next LT Pro" panose="020B0504020202020204" pitchFamily="34" charset="0"/>
                <a:cs typeface="Arial"/>
              </a:rPr>
              <a:t> </a:t>
            </a:r>
            <a:r>
              <a:rPr sz="1600" b="1" kern="0" dirty="0">
                <a:solidFill>
                  <a:srgbClr val="006600"/>
                </a:solidFill>
                <a:latin typeface="Avenir Next LT Pro" panose="020B0504020202020204" pitchFamily="34" charset="0"/>
                <a:cs typeface="Arial"/>
              </a:rPr>
              <a:t>chemical</a:t>
            </a:r>
            <a:r>
              <a:rPr sz="1600" b="1" kern="0" spc="-5" dirty="0">
                <a:solidFill>
                  <a:srgbClr val="006600"/>
                </a:solidFill>
                <a:latin typeface="Avenir Next LT Pro" panose="020B0504020202020204" pitchFamily="34" charset="0"/>
                <a:cs typeface="Arial"/>
              </a:rPr>
              <a:t> </a:t>
            </a:r>
            <a:r>
              <a:rPr sz="1600" b="1" kern="0" spc="-10" dirty="0">
                <a:solidFill>
                  <a:srgbClr val="006600"/>
                </a:solidFill>
                <a:latin typeface="Avenir Next LT Pro" panose="020B0504020202020204" pitchFamily="34" charset="0"/>
                <a:cs typeface="Arial"/>
              </a:rPr>
              <a:t>module</a:t>
            </a:r>
            <a:br>
              <a:rPr lang="en-US" sz="1600" b="1" kern="0" spc="-10" dirty="0">
                <a:solidFill>
                  <a:srgbClr val="006600"/>
                </a:solidFill>
                <a:latin typeface="Avenir Next LT Pro" panose="020B0504020202020204" pitchFamily="34" charset="0"/>
                <a:cs typeface="Arial"/>
              </a:rPr>
            </a:br>
            <a:r>
              <a:rPr lang="en-US" sz="1600" b="1" kern="0" spc="-10" dirty="0">
                <a:solidFill>
                  <a:srgbClr val="006600"/>
                </a:solidFill>
                <a:latin typeface="Avenir Next LT Pro" panose="020B0504020202020204" pitchFamily="34" charset="0"/>
                <a:cs typeface="Arial"/>
              </a:rPr>
              <a:t>(i.e. local operations)</a:t>
            </a:r>
            <a:endParaRPr sz="1600" kern="0" dirty="0">
              <a:solidFill>
                <a:sysClr val="windowText" lastClr="000000"/>
              </a:solidFill>
              <a:latin typeface="Avenir Next LT Pro" panose="020B0504020202020204" pitchFamily="34" charset="0"/>
              <a:cs typeface="Arial"/>
            </a:endParaRPr>
          </a:p>
        </p:txBody>
      </p:sp>
      <p:sp>
        <p:nvSpPr>
          <p:cNvPr id="32" name="object 32"/>
          <p:cNvSpPr txBox="1"/>
          <p:nvPr/>
        </p:nvSpPr>
        <p:spPr>
          <a:xfrm>
            <a:off x="2987307" y="3258451"/>
            <a:ext cx="1339215" cy="593752"/>
          </a:xfrm>
          <a:prstGeom prst="rect">
            <a:avLst/>
          </a:prstGeom>
          <a:solidFill>
            <a:srgbClr val="F1F1F1"/>
          </a:solidFill>
        </p:spPr>
        <p:txBody>
          <a:bodyPr vert="horz" wrap="square" lIns="0" tIns="39370" rIns="0" bIns="0" rtlCol="0">
            <a:spAutoFit/>
          </a:bodyPr>
          <a:lstStyle/>
          <a:p>
            <a:pPr algn="ctr">
              <a:spcBef>
                <a:spcPts val="310"/>
              </a:spcBef>
            </a:pPr>
            <a:r>
              <a:rPr kern="0" spc="-10" dirty="0">
                <a:solidFill>
                  <a:srgbClr val="00000B"/>
                </a:solidFill>
                <a:latin typeface="Avenir Next LT Pro" panose="020B0504020202020204" pitchFamily="34" charset="0"/>
                <a:cs typeface="Arial"/>
              </a:rPr>
              <a:t>Mixing</a:t>
            </a:r>
            <a:endParaRPr kern="0" dirty="0">
              <a:solidFill>
                <a:sysClr val="windowText" lastClr="000000"/>
              </a:solidFill>
              <a:latin typeface="Avenir Next LT Pro" panose="020B0504020202020204" pitchFamily="34" charset="0"/>
              <a:cs typeface="Arial"/>
            </a:endParaRPr>
          </a:p>
          <a:p>
            <a:pPr algn="ctr"/>
            <a:r>
              <a:rPr kern="0" spc="-10" dirty="0">
                <a:solidFill>
                  <a:srgbClr val="00000B"/>
                </a:solidFill>
                <a:latin typeface="Avenir Next LT Pro" panose="020B0504020202020204" pitchFamily="34" charset="0"/>
                <a:cs typeface="Arial"/>
              </a:rPr>
              <a:t>Convection</a:t>
            </a:r>
            <a:endParaRPr kern="0" dirty="0">
              <a:solidFill>
                <a:sysClr val="windowText" lastClr="000000"/>
              </a:solidFill>
              <a:latin typeface="Avenir Next LT Pro" panose="020B0504020202020204" pitchFamily="34" charset="0"/>
              <a:cs typeface="Arial"/>
            </a:endParaRPr>
          </a:p>
        </p:txBody>
      </p:sp>
      <p:sp>
        <p:nvSpPr>
          <p:cNvPr id="33" name="object 33"/>
          <p:cNvSpPr txBox="1"/>
          <p:nvPr/>
        </p:nvSpPr>
        <p:spPr>
          <a:xfrm>
            <a:off x="3182024" y="2515832"/>
            <a:ext cx="941705" cy="316753"/>
          </a:xfrm>
          <a:prstGeom prst="rect">
            <a:avLst/>
          </a:prstGeom>
          <a:solidFill>
            <a:srgbClr val="D5D5F5"/>
          </a:solidFill>
        </p:spPr>
        <p:txBody>
          <a:bodyPr vert="horz" wrap="square" lIns="0" tIns="39370" rIns="0" bIns="0" rtlCol="0">
            <a:spAutoFit/>
          </a:bodyPr>
          <a:lstStyle/>
          <a:p>
            <a:pPr marL="95885">
              <a:spcBef>
                <a:spcPts val="31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34" name="object 34"/>
          <p:cNvGrpSpPr/>
          <p:nvPr/>
        </p:nvGrpSpPr>
        <p:grpSpPr>
          <a:xfrm>
            <a:off x="2254016" y="2134831"/>
            <a:ext cx="1500505" cy="1115695"/>
            <a:chOff x="730015" y="2134830"/>
            <a:chExt cx="1500505" cy="1115695"/>
          </a:xfrm>
        </p:grpSpPr>
        <p:sp>
          <p:nvSpPr>
            <p:cNvPr id="35" name="object 35"/>
            <p:cNvSpPr/>
            <p:nvPr/>
          </p:nvSpPr>
          <p:spPr>
            <a:xfrm>
              <a:off x="2128667" y="2869323"/>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6" name="object 36"/>
            <p:cNvSpPr/>
            <p:nvPr/>
          </p:nvSpPr>
          <p:spPr>
            <a:xfrm>
              <a:off x="2033427" y="3059816"/>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37" name="object 37"/>
            <p:cNvSpPr/>
            <p:nvPr/>
          </p:nvSpPr>
          <p:spPr>
            <a:xfrm>
              <a:off x="2135253" y="2321756"/>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8" name="object 38"/>
            <p:cNvSpPr/>
            <p:nvPr/>
          </p:nvSpPr>
          <p:spPr>
            <a:xfrm>
              <a:off x="2040013" y="2150301"/>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39" name="object 39"/>
            <p:cNvSpPr/>
            <p:nvPr/>
          </p:nvSpPr>
          <p:spPr>
            <a:xfrm>
              <a:off x="825256" y="2306284"/>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40" name="object 40"/>
            <p:cNvSpPr/>
            <p:nvPr/>
          </p:nvSpPr>
          <p:spPr>
            <a:xfrm>
              <a:off x="730015" y="2134830"/>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grpSp>
      <p:sp>
        <p:nvSpPr>
          <p:cNvPr id="42" name="object 42"/>
          <p:cNvSpPr txBox="1"/>
          <p:nvPr/>
        </p:nvSpPr>
        <p:spPr>
          <a:xfrm>
            <a:off x="1714285" y="4078803"/>
            <a:ext cx="2172335" cy="751488"/>
          </a:xfrm>
          <a:prstGeom prst="rect">
            <a:avLst/>
          </a:prstGeom>
        </p:spPr>
        <p:txBody>
          <a:bodyPr vert="horz" wrap="square" lIns="0" tIns="12700" rIns="0" bIns="0" rtlCol="0">
            <a:spAutoFit/>
          </a:bodyPr>
          <a:lstStyle/>
          <a:p>
            <a:pPr marL="12700" marR="5080">
              <a:spcBef>
                <a:spcPts val="100"/>
              </a:spcBef>
            </a:pPr>
            <a:r>
              <a:rPr lang="en-US" sz="1600" b="1" kern="0" spc="-10" dirty="0">
                <a:solidFill>
                  <a:srgbClr val="3333CC"/>
                </a:solidFill>
                <a:latin typeface="Avenir Next LT Pro" panose="020B0504020202020204" pitchFamily="34" charset="0"/>
                <a:cs typeface="Arial"/>
              </a:rPr>
              <a:t>off-line</a:t>
            </a:r>
            <a:br>
              <a:rPr lang="en-US" sz="1600" b="1" kern="0" spc="-10" dirty="0">
                <a:solidFill>
                  <a:srgbClr val="3333CC"/>
                </a:solidFill>
                <a:latin typeface="Avenir Next LT Pro" panose="020B0504020202020204" pitchFamily="34" charset="0"/>
                <a:cs typeface="Arial"/>
              </a:rPr>
            </a:br>
            <a:r>
              <a:rPr sz="1600" b="1" kern="0" spc="-10" dirty="0">
                <a:solidFill>
                  <a:srgbClr val="3333CC"/>
                </a:solidFill>
                <a:latin typeface="Avenir Next LT Pro" panose="020B0504020202020204" pitchFamily="34" charset="0"/>
                <a:cs typeface="Arial"/>
              </a:rPr>
              <a:t>GEOS-</a:t>
            </a:r>
            <a:r>
              <a:rPr sz="1600" b="1" kern="0" dirty="0">
                <a:solidFill>
                  <a:srgbClr val="3333CC"/>
                </a:solidFill>
                <a:latin typeface="Avenir Next LT Pro" panose="020B0504020202020204" pitchFamily="34" charset="0"/>
                <a:cs typeface="Arial"/>
              </a:rPr>
              <a:t>Chem</a:t>
            </a:r>
            <a:r>
              <a:rPr sz="1600" b="1" kern="0" spc="20" dirty="0">
                <a:solidFill>
                  <a:srgbClr val="3333CC"/>
                </a:solidFill>
                <a:latin typeface="Avenir Next LT Pro" panose="020B0504020202020204" pitchFamily="34" charset="0"/>
                <a:cs typeface="Arial"/>
              </a:rPr>
              <a:t> </a:t>
            </a:r>
            <a:r>
              <a:rPr sz="1600" b="1" kern="0" spc="-20" dirty="0">
                <a:solidFill>
                  <a:srgbClr val="3333CC"/>
                </a:solidFill>
                <a:latin typeface="Avenir Next LT Pro" panose="020B0504020202020204" pitchFamily="34" charset="0"/>
                <a:cs typeface="Arial"/>
              </a:rPr>
              <a:t>model </a:t>
            </a:r>
            <a:r>
              <a:rPr sz="1600" b="1" kern="0" dirty="0">
                <a:solidFill>
                  <a:srgbClr val="3333CC"/>
                </a:solidFill>
                <a:latin typeface="Avenir Next LT Pro" panose="020B0504020202020204" pitchFamily="34" charset="0"/>
                <a:cs typeface="Arial"/>
              </a:rPr>
              <a:t>with</a:t>
            </a:r>
            <a:r>
              <a:rPr sz="1600" b="1" kern="0" spc="-30" dirty="0">
                <a:solidFill>
                  <a:srgbClr val="3333CC"/>
                </a:solidFill>
                <a:latin typeface="Avenir Next LT Pro" panose="020B0504020202020204" pitchFamily="34" charset="0"/>
                <a:cs typeface="Arial"/>
              </a:rPr>
              <a:t> </a:t>
            </a:r>
            <a:r>
              <a:rPr sz="1600" b="1" kern="0" dirty="0">
                <a:solidFill>
                  <a:srgbClr val="3333CC"/>
                </a:solidFill>
                <a:latin typeface="Avenir Next LT Pro" panose="020B0504020202020204" pitchFamily="34" charset="0"/>
                <a:cs typeface="Arial"/>
              </a:rPr>
              <a:t>input</a:t>
            </a:r>
            <a:r>
              <a:rPr sz="1600" b="1" kern="0" spc="-15" dirty="0">
                <a:solidFill>
                  <a:srgbClr val="3333CC"/>
                </a:solidFill>
                <a:latin typeface="Avenir Next LT Pro" panose="020B0504020202020204" pitchFamily="34" charset="0"/>
                <a:cs typeface="Arial"/>
              </a:rPr>
              <a:t> </a:t>
            </a:r>
            <a:r>
              <a:rPr sz="1600" b="1" kern="0" dirty="0">
                <a:solidFill>
                  <a:srgbClr val="3333CC"/>
                </a:solidFill>
                <a:latin typeface="Avenir Next LT Pro" panose="020B0504020202020204" pitchFamily="34" charset="0"/>
                <a:cs typeface="Arial"/>
              </a:rPr>
              <a:t>met.</a:t>
            </a:r>
            <a:r>
              <a:rPr sz="1600" b="1" kern="0" spc="10" dirty="0">
                <a:solidFill>
                  <a:srgbClr val="3333CC"/>
                </a:solidFill>
                <a:latin typeface="Avenir Next LT Pro" panose="020B0504020202020204" pitchFamily="34" charset="0"/>
                <a:cs typeface="Arial"/>
              </a:rPr>
              <a:t> </a:t>
            </a:r>
            <a:r>
              <a:rPr sz="1600" b="1" kern="0" spc="-20" dirty="0">
                <a:solidFill>
                  <a:srgbClr val="3333CC"/>
                </a:solidFill>
                <a:latin typeface="Avenir Next LT Pro" panose="020B0504020202020204" pitchFamily="34" charset="0"/>
                <a:cs typeface="Arial"/>
              </a:rPr>
              <a:t>data</a:t>
            </a:r>
            <a:endParaRPr sz="1600" kern="0" dirty="0">
              <a:solidFill>
                <a:sysClr val="windowText" lastClr="000000"/>
              </a:solidFill>
              <a:latin typeface="Avenir Next LT Pro" panose="020B0504020202020204" pitchFamily="34" charset="0"/>
              <a:cs typeface="Arial"/>
            </a:endParaRPr>
          </a:p>
        </p:txBody>
      </p:sp>
      <p:sp>
        <p:nvSpPr>
          <p:cNvPr id="48" name="object 10">
            <a:extLst>
              <a:ext uri="{FF2B5EF4-FFF2-40B4-BE49-F238E27FC236}">
                <a16:creationId xmlns:a16="http://schemas.microsoft.com/office/drawing/2014/main" id="{301C77D6-CB06-97F0-3421-21A448BD23DE}"/>
              </a:ext>
            </a:extLst>
          </p:cNvPr>
          <p:cNvSpPr txBox="1"/>
          <p:nvPr/>
        </p:nvSpPr>
        <p:spPr>
          <a:xfrm>
            <a:off x="1568386" y="1181591"/>
            <a:ext cx="8981550" cy="289823"/>
          </a:xfrm>
          <a:prstGeom prst="rect">
            <a:avLst/>
          </a:prstGeom>
        </p:spPr>
        <p:txBody>
          <a:bodyPr vert="horz" wrap="square" lIns="0" tIns="12700" rIns="0" bIns="0" rtlCol="0">
            <a:spAutoFit/>
          </a:bodyPr>
          <a:lstStyle/>
          <a:p>
            <a:pPr marL="12700" algn="ctr">
              <a:spcBef>
                <a:spcPts val="100"/>
              </a:spcBef>
            </a:pPr>
            <a:r>
              <a:rPr b="1" kern="0" dirty="0">
                <a:solidFill>
                  <a:sysClr val="windowText" lastClr="000000"/>
                </a:solidFill>
                <a:latin typeface="Avenir Next LT Pro" panose="020B0504020202020204" pitchFamily="34" charset="0"/>
                <a:cs typeface="Arial"/>
              </a:rPr>
              <a:t>any</a:t>
            </a:r>
            <a:r>
              <a:rPr b="1" kern="0" spc="-15" dirty="0">
                <a:solidFill>
                  <a:sysClr val="windowText" lastClr="000000"/>
                </a:solidFill>
                <a:latin typeface="Avenir Next LT Pro" panose="020B0504020202020204" pitchFamily="34" charset="0"/>
                <a:cs typeface="Arial"/>
              </a:rPr>
              <a:t> </a:t>
            </a:r>
            <a:r>
              <a:rPr b="1" kern="0" spc="-10" dirty="0">
                <a:solidFill>
                  <a:sysClr val="windowText" lastClr="000000"/>
                </a:solidFill>
                <a:latin typeface="Avenir Next LT Pro" panose="020B0504020202020204" pitchFamily="34" charset="0"/>
                <a:cs typeface="Arial"/>
              </a:rPr>
              <a:t>3-</a:t>
            </a:r>
            <a:r>
              <a:rPr b="1" kern="0" dirty="0">
                <a:solidFill>
                  <a:sysClr val="windowText" lastClr="000000"/>
                </a:solidFill>
                <a:latin typeface="Avenir Next LT Pro" panose="020B0504020202020204" pitchFamily="34" charset="0"/>
                <a:cs typeface="Arial"/>
              </a:rPr>
              <a:t>D</a:t>
            </a:r>
            <a:r>
              <a:rPr b="1" kern="0" spc="-5"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grid</a:t>
            </a:r>
            <a:r>
              <a:rPr b="1" kern="0" spc="-20"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specified</a:t>
            </a:r>
            <a:r>
              <a:rPr b="1" kern="0" spc="5"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at</a:t>
            </a:r>
            <a:r>
              <a:rPr b="1" kern="0" spc="-20"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run</a:t>
            </a:r>
            <a:r>
              <a:rPr b="1" kern="0" spc="-5" dirty="0">
                <a:solidFill>
                  <a:sysClr val="windowText" lastClr="000000"/>
                </a:solidFill>
                <a:latin typeface="Avenir Next LT Pro" panose="020B0504020202020204" pitchFamily="34" charset="0"/>
                <a:cs typeface="Arial"/>
              </a:rPr>
              <a:t> </a:t>
            </a:r>
            <a:r>
              <a:rPr b="1" kern="0" spc="-20" dirty="0">
                <a:solidFill>
                  <a:sysClr val="windowText" lastClr="000000"/>
                </a:solidFill>
                <a:latin typeface="Avenir Next LT Pro" panose="020B0504020202020204" pitchFamily="34" charset="0"/>
                <a:cs typeface="Arial"/>
              </a:rPr>
              <a:t>time</a:t>
            </a:r>
            <a:endParaRPr b="1" kern="0" dirty="0">
              <a:solidFill>
                <a:sysClr val="windowText" lastClr="000000"/>
              </a:solidFill>
              <a:latin typeface="Avenir Next LT Pro" panose="020B0504020202020204" pitchFamily="34" charset="0"/>
              <a:cs typeface="Arial"/>
            </a:endParaRPr>
          </a:p>
        </p:txBody>
      </p:sp>
      <p:sp>
        <p:nvSpPr>
          <p:cNvPr id="51" name="object 9">
            <a:extLst>
              <a:ext uri="{FF2B5EF4-FFF2-40B4-BE49-F238E27FC236}">
                <a16:creationId xmlns:a16="http://schemas.microsoft.com/office/drawing/2014/main" id="{863D6639-72AA-7532-F943-EE1EDD82D3F5}"/>
              </a:ext>
            </a:extLst>
          </p:cNvPr>
          <p:cNvSpPr txBox="1">
            <a:spLocks noGrp="1"/>
          </p:cNvSpPr>
          <p:nvPr>
            <p:ph type="title"/>
          </p:nvPr>
        </p:nvSpPr>
        <p:spPr>
          <a:xfrm>
            <a:off x="1568386" y="68206"/>
            <a:ext cx="8981551" cy="969504"/>
          </a:xfrm>
          <a:prstGeom prst="rect">
            <a:avLst/>
          </a:prstGeom>
        </p:spPr>
        <p:txBody>
          <a:bodyPr vert="horz" wrap="square" lIns="0" tIns="594368" rIns="0" bIns="0" rtlCol="0">
            <a:spAutoFit/>
          </a:bodyPr>
          <a:lstStyle/>
          <a:p>
            <a:pPr algn="ctr"/>
            <a:r>
              <a:rPr b="1" spc="-10" dirty="0">
                <a:latin typeface="Avenir Next LT Pro" panose="020B0504020202020204" pitchFamily="34" charset="0"/>
              </a:rPr>
              <a:t>GEOS-</a:t>
            </a:r>
            <a:r>
              <a:rPr b="1" dirty="0">
                <a:latin typeface="Avenir Next LT Pro" panose="020B0504020202020204" pitchFamily="34" charset="0"/>
              </a:rPr>
              <a:t>Chem</a:t>
            </a:r>
            <a:r>
              <a:rPr b="1" spc="-60" dirty="0">
                <a:latin typeface="Avenir Next LT Pro" panose="020B0504020202020204" pitchFamily="34" charset="0"/>
              </a:rPr>
              <a:t> </a:t>
            </a:r>
            <a:r>
              <a:rPr b="1" dirty="0">
                <a:latin typeface="Avenir Next LT Pro" panose="020B0504020202020204" pitchFamily="34" charset="0"/>
              </a:rPr>
              <a:t>as</a:t>
            </a:r>
            <a:r>
              <a:rPr b="1" spc="-15" dirty="0">
                <a:latin typeface="Avenir Next LT Pro" panose="020B0504020202020204" pitchFamily="34" charset="0"/>
              </a:rPr>
              <a:t> </a:t>
            </a:r>
            <a:r>
              <a:rPr b="1" dirty="0">
                <a:latin typeface="Avenir Next LT Pro" panose="020B0504020202020204" pitchFamily="34" charset="0"/>
              </a:rPr>
              <a:t>chemical</a:t>
            </a:r>
            <a:r>
              <a:rPr b="1" spc="-30" dirty="0">
                <a:latin typeface="Avenir Next LT Pro" panose="020B0504020202020204" pitchFamily="34" charset="0"/>
              </a:rPr>
              <a:t> </a:t>
            </a:r>
            <a:r>
              <a:rPr b="1" dirty="0">
                <a:latin typeface="Avenir Next LT Pro" panose="020B0504020202020204" pitchFamily="34" charset="0"/>
              </a:rPr>
              <a:t>module</a:t>
            </a:r>
            <a:r>
              <a:rPr b="1" spc="-20" dirty="0">
                <a:latin typeface="Avenir Next LT Pro" panose="020B0504020202020204" pitchFamily="34" charset="0"/>
              </a:rPr>
              <a:t> </a:t>
            </a:r>
            <a:r>
              <a:rPr b="1" dirty="0">
                <a:latin typeface="Avenir Next LT Pro" panose="020B0504020202020204" pitchFamily="34" charset="0"/>
              </a:rPr>
              <a:t>for</a:t>
            </a:r>
            <a:r>
              <a:rPr b="1" spc="-25" dirty="0">
                <a:latin typeface="Avenir Next LT Pro" panose="020B0504020202020204" pitchFamily="34" charset="0"/>
              </a:rPr>
              <a:t> </a:t>
            </a:r>
            <a:r>
              <a:rPr b="1" dirty="0">
                <a:latin typeface="Avenir Next LT Pro" panose="020B0504020202020204" pitchFamily="34" charset="0"/>
              </a:rPr>
              <a:t>weather/climate</a:t>
            </a:r>
            <a:r>
              <a:rPr b="1" spc="-40" dirty="0">
                <a:latin typeface="Avenir Next LT Pro" panose="020B0504020202020204" pitchFamily="34" charset="0"/>
              </a:rPr>
              <a:t> </a:t>
            </a:r>
            <a:r>
              <a:rPr b="1" spc="-10" dirty="0">
                <a:latin typeface="Avenir Next LT Pro" panose="020B0504020202020204" pitchFamily="34" charset="0"/>
              </a:rPr>
              <a:t>models</a:t>
            </a:r>
            <a:endParaRPr b="1" dirty="0">
              <a:latin typeface="Avenir Next LT Pro" panose="020B0504020202020204" pitchFamily="34" charset="0"/>
            </a:endParaRPr>
          </a:p>
        </p:txBody>
      </p:sp>
      <p:sp>
        <p:nvSpPr>
          <p:cNvPr id="52" name="TextBox 51">
            <a:extLst>
              <a:ext uri="{FF2B5EF4-FFF2-40B4-BE49-F238E27FC236}">
                <a16:creationId xmlns:a16="http://schemas.microsoft.com/office/drawing/2014/main" id="{C899984A-C6C6-FA28-7078-CDE3101B426C}"/>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Daniel Jacob</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55274" y="1739901"/>
            <a:ext cx="6215380" cy="3119755"/>
            <a:chOff x="2831274" y="1739900"/>
            <a:chExt cx="6215380" cy="3119755"/>
          </a:xfrm>
        </p:grpSpPr>
        <p:sp>
          <p:nvSpPr>
            <p:cNvPr id="3" name="object 3"/>
            <p:cNvSpPr/>
            <p:nvPr/>
          </p:nvSpPr>
          <p:spPr>
            <a:xfrm>
              <a:off x="2843974" y="1752600"/>
              <a:ext cx="6189980" cy="3094355"/>
            </a:xfrm>
            <a:custGeom>
              <a:avLst/>
              <a:gdLst/>
              <a:ahLst/>
              <a:cxnLst/>
              <a:rect l="l" t="t" r="r" b="b"/>
              <a:pathLst>
                <a:path w="6189980" h="3094354">
                  <a:moveTo>
                    <a:pt x="6189535" y="0"/>
                  </a:moveTo>
                  <a:lnTo>
                    <a:pt x="0" y="0"/>
                  </a:lnTo>
                  <a:lnTo>
                    <a:pt x="0" y="3093770"/>
                  </a:lnTo>
                  <a:lnTo>
                    <a:pt x="6189535" y="3093770"/>
                  </a:lnTo>
                  <a:lnTo>
                    <a:pt x="6189535" y="0"/>
                  </a:lnTo>
                  <a:close/>
                </a:path>
              </a:pathLst>
            </a:custGeom>
            <a:solidFill>
              <a:srgbClr val="5F5F5F">
                <a:alpha val="19999"/>
              </a:srgbClr>
            </a:solidFill>
          </p:spPr>
          <p:txBody>
            <a:bodyPr wrap="square" lIns="0" tIns="0" rIns="0" bIns="0" rtlCol="0"/>
            <a:lstStyle/>
            <a:p>
              <a:endParaRPr kern="0">
                <a:solidFill>
                  <a:sysClr val="windowText" lastClr="000000"/>
                </a:solidFill>
              </a:endParaRPr>
            </a:p>
          </p:txBody>
        </p:sp>
        <p:sp>
          <p:nvSpPr>
            <p:cNvPr id="4" name="object 4"/>
            <p:cNvSpPr/>
            <p:nvPr/>
          </p:nvSpPr>
          <p:spPr>
            <a:xfrm>
              <a:off x="2843974" y="1752600"/>
              <a:ext cx="6189980" cy="3094355"/>
            </a:xfrm>
            <a:custGeom>
              <a:avLst/>
              <a:gdLst/>
              <a:ahLst/>
              <a:cxnLst/>
              <a:rect l="l" t="t" r="r" b="b"/>
              <a:pathLst>
                <a:path w="6189980" h="3094354">
                  <a:moveTo>
                    <a:pt x="0" y="0"/>
                  </a:moveTo>
                  <a:lnTo>
                    <a:pt x="6189535" y="0"/>
                  </a:lnTo>
                  <a:lnTo>
                    <a:pt x="6189535" y="3093770"/>
                  </a:lnTo>
                  <a:lnTo>
                    <a:pt x="0" y="3093770"/>
                  </a:lnTo>
                  <a:lnTo>
                    <a:pt x="0" y="0"/>
                  </a:lnTo>
                  <a:close/>
                </a:path>
              </a:pathLst>
            </a:custGeom>
            <a:ln w="25399">
              <a:solidFill>
                <a:srgbClr val="000000"/>
              </a:solidFill>
            </a:ln>
          </p:spPr>
          <p:txBody>
            <a:bodyPr wrap="square" lIns="0" tIns="0" rIns="0" bIns="0" rtlCol="0"/>
            <a:lstStyle/>
            <a:p>
              <a:endParaRPr kern="0">
                <a:solidFill>
                  <a:sysClr val="windowText" lastClr="000000"/>
                </a:solidFill>
              </a:endParaRPr>
            </a:p>
          </p:txBody>
        </p:sp>
      </p:grpSp>
      <p:sp>
        <p:nvSpPr>
          <p:cNvPr id="5" name="object 5"/>
          <p:cNvSpPr txBox="1"/>
          <p:nvPr/>
        </p:nvSpPr>
        <p:spPr>
          <a:xfrm>
            <a:off x="7373718" y="3177886"/>
            <a:ext cx="178435" cy="255904"/>
          </a:xfrm>
          <a:prstGeom prst="rect">
            <a:avLst/>
          </a:prstGeom>
        </p:spPr>
        <p:txBody>
          <a:bodyPr vert="horz" wrap="square" lIns="0" tIns="0" rIns="0" bIns="0" rtlCol="0">
            <a:spAutoFit/>
          </a:bodyPr>
          <a:lstStyle/>
          <a:p>
            <a:pPr>
              <a:lnSpc>
                <a:spcPts val="1989"/>
              </a:lnSpc>
            </a:pPr>
            <a:r>
              <a:rPr b="1" kern="0" dirty="0">
                <a:solidFill>
                  <a:srgbClr val="FFFFFF"/>
                </a:solidFill>
                <a:latin typeface="Arial"/>
                <a:cs typeface="Arial"/>
              </a:rPr>
              <a:t>O</a:t>
            </a:r>
            <a:endParaRPr kern="0">
              <a:solidFill>
                <a:sysClr val="windowText" lastClr="000000"/>
              </a:solidFill>
              <a:latin typeface="Arial"/>
              <a:cs typeface="Arial"/>
            </a:endParaRPr>
          </a:p>
        </p:txBody>
      </p:sp>
      <p:sp>
        <p:nvSpPr>
          <p:cNvPr id="6" name="object 6"/>
          <p:cNvSpPr/>
          <p:nvPr/>
        </p:nvSpPr>
        <p:spPr>
          <a:xfrm>
            <a:off x="5385926" y="2109081"/>
            <a:ext cx="3695700" cy="5080"/>
          </a:xfrm>
          <a:custGeom>
            <a:avLst/>
            <a:gdLst/>
            <a:ahLst/>
            <a:cxnLst/>
            <a:rect l="l" t="t" r="r" b="b"/>
            <a:pathLst>
              <a:path w="3695700" h="5080">
                <a:moveTo>
                  <a:pt x="0" y="0"/>
                </a:moveTo>
                <a:lnTo>
                  <a:pt x="3695522" y="4495"/>
                </a:lnTo>
              </a:path>
            </a:pathLst>
          </a:custGeom>
          <a:ln w="38099">
            <a:solidFill>
              <a:srgbClr val="FF0000"/>
            </a:solidFill>
          </a:ln>
        </p:spPr>
        <p:txBody>
          <a:bodyPr wrap="square" lIns="0" tIns="0" rIns="0" bIns="0" rtlCol="0"/>
          <a:lstStyle/>
          <a:p>
            <a:endParaRPr kern="0">
              <a:solidFill>
                <a:sysClr val="windowText" lastClr="000000"/>
              </a:solidFill>
            </a:endParaRPr>
          </a:p>
        </p:txBody>
      </p:sp>
      <p:grpSp>
        <p:nvGrpSpPr>
          <p:cNvPr id="8" name="object 8"/>
          <p:cNvGrpSpPr/>
          <p:nvPr/>
        </p:nvGrpSpPr>
        <p:grpSpPr>
          <a:xfrm>
            <a:off x="4406900" y="2384375"/>
            <a:ext cx="3302000" cy="2425065"/>
            <a:chOff x="2882900" y="2384374"/>
            <a:chExt cx="3302000" cy="2425065"/>
          </a:xfrm>
        </p:grpSpPr>
        <p:sp>
          <p:nvSpPr>
            <p:cNvPr id="9" name="object 9"/>
            <p:cNvSpPr/>
            <p:nvPr/>
          </p:nvSpPr>
          <p:spPr>
            <a:xfrm>
              <a:off x="2895600" y="2397074"/>
              <a:ext cx="3276600" cy="2399665"/>
            </a:xfrm>
            <a:custGeom>
              <a:avLst/>
              <a:gdLst/>
              <a:ahLst/>
              <a:cxnLst/>
              <a:rect l="l" t="t" r="r" b="b"/>
              <a:pathLst>
                <a:path w="3276600" h="2399665">
                  <a:moveTo>
                    <a:pt x="3276600" y="0"/>
                  </a:moveTo>
                  <a:lnTo>
                    <a:pt x="0" y="0"/>
                  </a:lnTo>
                  <a:lnTo>
                    <a:pt x="0" y="2399169"/>
                  </a:lnTo>
                  <a:lnTo>
                    <a:pt x="3276600" y="2399169"/>
                  </a:lnTo>
                  <a:lnTo>
                    <a:pt x="3276600" y="0"/>
                  </a:lnTo>
                  <a:close/>
                </a:path>
              </a:pathLst>
            </a:custGeom>
            <a:solidFill>
              <a:srgbClr val="92D050">
                <a:alpha val="59999"/>
              </a:srgbClr>
            </a:solidFill>
          </p:spPr>
          <p:txBody>
            <a:bodyPr wrap="square" lIns="0" tIns="0" rIns="0" bIns="0" rtlCol="0"/>
            <a:lstStyle/>
            <a:p>
              <a:endParaRPr kern="0">
                <a:solidFill>
                  <a:sysClr val="windowText" lastClr="000000"/>
                </a:solidFill>
              </a:endParaRPr>
            </a:p>
          </p:txBody>
        </p:sp>
        <p:sp>
          <p:nvSpPr>
            <p:cNvPr id="10" name="object 10"/>
            <p:cNvSpPr/>
            <p:nvPr/>
          </p:nvSpPr>
          <p:spPr>
            <a:xfrm>
              <a:off x="2895600" y="2397074"/>
              <a:ext cx="3276600" cy="2399665"/>
            </a:xfrm>
            <a:custGeom>
              <a:avLst/>
              <a:gdLst/>
              <a:ahLst/>
              <a:cxnLst/>
              <a:rect l="l" t="t" r="r" b="b"/>
              <a:pathLst>
                <a:path w="3276600" h="2399665">
                  <a:moveTo>
                    <a:pt x="0" y="0"/>
                  </a:moveTo>
                  <a:lnTo>
                    <a:pt x="3276600" y="0"/>
                  </a:lnTo>
                  <a:lnTo>
                    <a:pt x="3276600" y="2399169"/>
                  </a:lnTo>
                  <a:lnTo>
                    <a:pt x="0" y="2399169"/>
                  </a:lnTo>
                  <a:lnTo>
                    <a:pt x="0" y="0"/>
                  </a:lnTo>
                  <a:close/>
                </a:path>
              </a:pathLst>
            </a:custGeom>
            <a:ln w="25400">
              <a:solidFill>
                <a:srgbClr val="00CC00"/>
              </a:solidFill>
            </a:ln>
          </p:spPr>
          <p:txBody>
            <a:bodyPr wrap="square" lIns="0" tIns="0" rIns="0" bIns="0" rtlCol="0"/>
            <a:lstStyle/>
            <a:p>
              <a:endParaRPr kern="0">
                <a:solidFill>
                  <a:sysClr val="windowText" lastClr="000000"/>
                </a:solidFill>
              </a:endParaRPr>
            </a:p>
          </p:txBody>
        </p:sp>
      </p:grpSp>
      <p:sp>
        <p:nvSpPr>
          <p:cNvPr id="11" name="object 11"/>
          <p:cNvSpPr txBox="1"/>
          <p:nvPr/>
        </p:nvSpPr>
        <p:spPr>
          <a:xfrm>
            <a:off x="4514189" y="3279077"/>
            <a:ext cx="1743710" cy="870751"/>
          </a:xfrm>
          <a:prstGeom prst="rect">
            <a:avLst/>
          </a:prstGeom>
          <a:solidFill>
            <a:srgbClr val="F1F1F1"/>
          </a:solidFill>
        </p:spPr>
        <p:txBody>
          <a:bodyPr vert="horz" wrap="square" lIns="0" tIns="39370" rIns="0" bIns="0" rtlCol="0">
            <a:spAutoFit/>
          </a:bodyPr>
          <a:lstStyle/>
          <a:p>
            <a:pPr marL="55880" marR="46990" indent="1270" algn="ctr">
              <a:spcBef>
                <a:spcPts val="310"/>
              </a:spcBef>
            </a:pPr>
            <a:r>
              <a:rPr kern="0" spc="-10" dirty="0">
                <a:solidFill>
                  <a:srgbClr val="00000B"/>
                </a:solidFill>
                <a:latin typeface="Avenir Next LT Pro" panose="020B0504020202020204" pitchFamily="34" charset="0"/>
                <a:cs typeface="Arial"/>
              </a:rPr>
              <a:t>Chemistry (FlexChem): </a:t>
            </a:r>
            <a:r>
              <a:rPr i="1" kern="0" dirty="0">
                <a:solidFill>
                  <a:srgbClr val="00000B"/>
                </a:solidFill>
                <a:latin typeface="Avenir Next LT Pro" panose="020B0504020202020204" pitchFamily="34" charset="0"/>
                <a:cs typeface="Arial"/>
              </a:rPr>
              <a:t>dC/dt</a:t>
            </a:r>
            <a:r>
              <a:rPr i="1" kern="0" spc="-5"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1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P</a:t>
            </a:r>
            <a:r>
              <a:rPr i="1" kern="0" spc="-8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–L</a:t>
            </a:r>
            <a:r>
              <a:rPr i="1" kern="0" spc="-35"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5" dirty="0">
                <a:solidFill>
                  <a:srgbClr val="00000B"/>
                </a:solidFill>
                <a:latin typeface="Avenir Next LT Pro" panose="020B0504020202020204" pitchFamily="34" charset="0"/>
                <a:cs typeface="Arial"/>
              </a:rPr>
              <a:t> </a:t>
            </a:r>
            <a:r>
              <a:rPr i="1" kern="0" spc="-50" dirty="0">
                <a:solidFill>
                  <a:srgbClr val="00000B"/>
                </a:solidFill>
                <a:latin typeface="Avenir Next LT Pro" panose="020B0504020202020204" pitchFamily="34" charset="0"/>
                <a:cs typeface="Arial"/>
              </a:rPr>
              <a:t>D</a:t>
            </a:r>
            <a:endParaRPr kern="0" dirty="0">
              <a:solidFill>
                <a:sysClr val="windowText" lastClr="000000"/>
              </a:solidFill>
              <a:latin typeface="Avenir Next LT Pro" panose="020B0504020202020204" pitchFamily="34" charset="0"/>
              <a:cs typeface="Arial"/>
            </a:endParaRPr>
          </a:p>
        </p:txBody>
      </p:sp>
      <p:sp>
        <p:nvSpPr>
          <p:cNvPr id="12" name="object 12"/>
          <p:cNvSpPr txBox="1"/>
          <p:nvPr/>
        </p:nvSpPr>
        <p:spPr>
          <a:xfrm>
            <a:off x="6363450" y="3273324"/>
            <a:ext cx="1200785" cy="870751"/>
          </a:xfrm>
          <a:prstGeom prst="rect">
            <a:avLst/>
          </a:prstGeom>
          <a:solidFill>
            <a:srgbClr val="F1F1F1"/>
          </a:solidFill>
        </p:spPr>
        <p:txBody>
          <a:bodyPr vert="horz" wrap="square" lIns="0" tIns="39370" rIns="0" bIns="0" rtlCol="0">
            <a:spAutoFit/>
          </a:bodyPr>
          <a:lstStyle/>
          <a:p>
            <a:pPr marL="80010">
              <a:spcBef>
                <a:spcPts val="310"/>
              </a:spcBef>
            </a:pPr>
            <a:r>
              <a:rPr kern="0" spc="-10" dirty="0">
                <a:solidFill>
                  <a:srgbClr val="00000B"/>
                </a:solidFill>
                <a:latin typeface="Avenir Next LT Pro" panose="020B0504020202020204" pitchFamily="34" charset="0"/>
                <a:cs typeface="Arial"/>
              </a:rPr>
              <a:t>Emissions</a:t>
            </a:r>
            <a:endParaRPr kern="0" dirty="0">
              <a:solidFill>
                <a:sysClr val="windowText" lastClr="000000"/>
              </a:solidFill>
              <a:latin typeface="Avenir Next LT Pro" panose="020B0504020202020204" pitchFamily="34" charset="0"/>
              <a:cs typeface="Arial"/>
            </a:endParaRPr>
          </a:p>
          <a:p>
            <a:pPr marL="66675"/>
            <a:r>
              <a:rPr kern="0" spc="-10" dirty="0">
                <a:solidFill>
                  <a:srgbClr val="00000B"/>
                </a:solidFill>
                <a:latin typeface="Avenir Next LT Pro" panose="020B0504020202020204" pitchFamily="34" charset="0"/>
                <a:cs typeface="Arial"/>
              </a:rPr>
              <a:t>(HEMCO):</a:t>
            </a:r>
            <a:endParaRPr kern="0" dirty="0">
              <a:solidFill>
                <a:sysClr val="windowText" lastClr="000000"/>
              </a:solidFill>
              <a:latin typeface="Avenir Next LT Pro" panose="020B0504020202020204" pitchFamily="34" charset="0"/>
              <a:cs typeface="Arial"/>
            </a:endParaRPr>
          </a:p>
          <a:p>
            <a:pPr marL="120014"/>
            <a:r>
              <a:rPr i="1" kern="0" dirty="0">
                <a:solidFill>
                  <a:srgbClr val="00000B"/>
                </a:solidFill>
                <a:latin typeface="Avenir Next LT Pro" panose="020B0504020202020204" pitchFamily="34" charset="0"/>
                <a:cs typeface="Arial"/>
              </a:rPr>
              <a:t>dC/dt</a:t>
            </a:r>
            <a:r>
              <a:rPr i="1" kern="0" spc="-1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15" dirty="0">
                <a:solidFill>
                  <a:srgbClr val="00000B"/>
                </a:solidFill>
                <a:latin typeface="Avenir Next LT Pro" panose="020B0504020202020204" pitchFamily="34" charset="0"/>
                <a:cs typeface="Arial"/>
              </a:rPr>
              <a:t> </a:t>
            </a:r>
            <a:r>
              <a:rPr i="1" kern="0" spc="-50" dirty="0">
                <a:solidFill>
                  <a:srgbClr val="00000B"/>
                </a:solidFill>
                <a:latin typeface="Avenir Next LT Pro" panose="020B0504020202020204" pitchFamily="34" charset="0"/>
                <a:cs typeface="Arial"/>
              </a:rPr>
              <a:t>E</a:t>
            </a:r>
            <a:endParaRPr kern="0" dirty="0">
              <a:solidFill>
                <a:sysClr val="windowText" lastClr="000000"/>
              </a:solidFill>
              <a:latin typeface="Avenir Next LT Pro" panose="020B0504020202020204" pitchFamily="34" charset="0"/>
              <a:cs typeface="Arial"/>
            </a:endParaRPr>
          </a:p>
        </p:txBody>
      </p:sp>
      <p:sp>
        <p:nvSpPr>
          <p:cNvPr id="13" name="object 13"/>
          <p:cNvSpPr txBox="1"/>
          <p:nvPr/>
        </p:nvSpPr>
        <p:spPr>
          <a:xfrm>
            <a:off x="4916552" y="2502865"/>
            <a:ext cx="941705" cy="319958"/>
          </a:xfrm>
          <a:prstGeom prst="rect">
            <a:avLst/>
          </a:prstGeom>
          <a:solidFill>
            <a:srgbClr val="D5D5F5"/>
          </a:solidFill>
        </p:spPr>
        <p:txBody>
          <a:bodyPr vert="horz" wrap="square" lIns="0" tIns="42544" rIns="0" bIns="0" rtlCol="0">
            <a:spAutoFit/>
          </a:bodyPr>
          <a:lstStyle/>
          <a:p>
            <a:pPr marL="95885">
              <a:spcBef>
                <a:spcPts val="334"/>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sp>
        <p:nvSpPr>
          <p:cNvPr id="14" name="object 14"/>
          <p:cNvSpPr txBox="1"/>
          <p:nvPr/>
        </p:nvSpPr>
        <p:spPr>
          <a:xfrm>
            <a:off x="6458204" y="2502866"/>
            <a:ext cx="941705" cy="314189"/>
          </a:xfrm>
          <a:prstGeom prst="rect">
            <a:avLst/>
          </a:prstGeom>
          <a:solidFill>
            <a:srgbClr val="D5D5F5"/>
          </a:solidFill>
        </p:spPr>
        <p:txBody>
          <a:bodyPr vert="horz" wrap="square" lIns="0" tIns="36830" rIns="0" bIns="0" rtlCol="0">
            <a:spAutoFit/>
          </a:bodyPr>
          <a:lstStyle/>
          <a:p>
            <a:pPr marL="95885">
              <a:spcBef>
                <a:spcPts val="29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15" name="object 15"/>
          <p:cNvGrpSpPr/>
          <p:nvPr/>
        </p:nvGrpSpPr>
        <p:grpSpPr>
          <a:xfrm>
            <a:off x="5291942" y="1457056"/>
            <a:ext cx="1732280" cy="1809114"/>
            <a:chOff x="3767942" y="1457056"/>
            <a:chExt cx="1732280" cy="1809114"/>
          </a:xfrm>
        </p:grpSpPr>
        <p:sp>
          <p:nvSpPr>
            <p:cNvPr id="16" name="object 16"/>
            <p:cNvSpPr/>
            <p:nvPr/>
          </p:nvSpPr>
          <p:spPr>
            <a:xfrm>
              <a:off x="5404840" y="2884981"/>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17" name="object 17"/>
            <p:cNvSpPr/>
            <p:nvPr/>
          </p:nvSpPr>
          <p:spPr>
            <a:xfrm>
              <a:off x="5309600" y="3075473"/>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8" name="object 18"/>
            <p:cNvSpPr/>
            <p:nvPr/>
          </p:nvSpPr>
          <p:spPr>
            <a:xfrm>
              <a:off x="3863182" y="2859413"/>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19" name="object 19"/>
            <p:cNvSpPr/>
            <p:nvPr/>
          </p:nvSpPr>
          <p:spPr>
            <a:xfrm>
              <a:off x="3767942" y="3049904"/>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0" name="object 20"/>
            <p:cNvSpPr/>
            <p:nvPr/>
          </p:nvSpPr>
          <p:spPr>
            <a:xfrm>
              <a:off x="5404840" y="2321756"/>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1" name="object 21"/>
            <p:cNvSpPr/>
            <p:nvPr/>
          </p:nvSpPr>
          <p:spPr>
            <a:xfrm>
              <a:off x="5309600" y="2150301"/>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2" name="object 22"/>
            <p:cNvSpPr/>
            <p:nvPr/>
          </p:nvSpPr>
          <p:spPr>
            <a:xfrm>
              <a:off x="3863182" y="2296187"/>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3" name="object 23"/>
            <p:cNvSpPr/>
            <p:nvPr/>
          </p:nvSpPr>
          <p:spPr>
            <a:xfrm>
              <a:off x="3767942" y="2124734"/>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4" name="object 24"/>
            <p:cNvSpPr/>
            <p:nvPr/>
          </p:nvSpPr>
          <p:spPr>
            <a:xfrm>
              <a:off x="4417910" y="1476106"/>
              <a:ext cx="1905" cy="501015"/>
            </a:xfrm>
            <a:custGeom>
              <a:avLst/>
              <a:gdLst/>
              <a:ahLst/>
              <a:cxnLst/>
              <a:rect l="l" t="t" r="r" b="b"/>
              <a:pathLst>
                <a:path w="1904" h="501014">
                  <a:moveTo>
                    <a:pt x="1689" y="0"/>
                  </a:moveTo>
                  <a:lnTo>
                    <a:pt x="0" y="500672"/>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5" name="object 25"/>
            <p:cNvSpPr/>
            <p:nvPr/>
          </p:nvSpPr>
          <p:spPr>
            <a:xfrm>
              <a:off x="4322720" y="1957407"/>
              <a:ext cx="190500" cy="191135"/>
            </a:xfrm>
            <a:custGeom>
              <a:avLst/>
              <a:gdLst/>
              <a:ahLst/>
              <a:cxnLst/>
              <a:rect l="l" t="t" r="r" b="b"/>
              <a:pathLst>
                <a:path w="190500" h="191135">
                  <a:moveTo>
                    <a:pt x="0" y="0"/>
                  </a:moveTo>
                  <a:lnTo>
                    <a:pt x="94615" y="190817"/>
                  </a:lnTo>
                  <a:lnTo>
                    <a:pt x="190500" y="635"/>
                  </a:lnTo>
                  <a:lnTo>
                    <a:pt x="0" y="0"/>
                  </a:lnTo>
                  <a:close/>
                </a:path>
              </a:pathLst>
            </a:custGeom>
            <a:solidFill>
              <a:srgbClr val="FF0000"/>
            </a:solidFill>
          </p:spPr>
          <p:txBody>
            <a:bodyPr wrap="square" lIns="0" tIns="0" rIns="0" bIns="0" rtlCol="0"/>
            <a:lstStyle/>
            <a:p>
              <a:endParaRPr kern="0">
                <a:solidFill>
                  <a:sysClr val="windowText" lastClr="000000"/>
                </a:solidFill>
              </a:endParaRPr>
            </a:p>
          </p:txBody>
        </p:sp>
      </p:grpSp>
      <p:sp>
        <p:nvSpPr>
          <p:cNvPr id="26" name="object 26"/>
          <p:cNvSpPr txBox="1"/>
          <p:nvPr/>
        </p:nvSpPr>
        <p:spPr>
          <a:xfrm>
            <a:off x="8070710" y="3313138"/>
            <a:ext cx="2179076" cy="593752"/>
          </a:xfrm>
          <a:prstGeom prst="rect">
            <a:avLst/>
          </a:prstGeom>
          <a:solidFill>
            <a:srgbClr val="F1F1F1"/>
          </a:solidFill>
        </p:spPr>
        <p:txBody>
          <a:bodyPr vert="horz" wrap="square" lIns="0" tIns="39370" rIns="0" bIns="0" rtlCol="0">
            <a:spAutoFit/>
          </a:bodyPr>
          <a:lstStyle/>
          <a:p>
            <a:pPr marL="102235" marR="94615" indent="400685">
              <a:spcBef>
                <a:spcPts val="310"/>
              </a:spcBef>
            </a:pPr>
            <a:r>
              <a:rPr kern="0" spc="-10" dirty="0">
                <a:solidFill>
                  <a:srgbClr val="00000B"/>
                </a:solidFill>
                <a:latin typeface="Avenir Next LT Pro" panose="020B0504020202020204" pitchFamily="34" charset="0"/>
                <a:cs typeface="Arial"/>
              </a:rPr>
              <a:t>Dynamics, </a:t>
            </a:r>
            <a:r>
              <a:rPr kern="0" dirty="0">
                <a:solidFill>
                  <a:srgbClr val="00000B"/>
                </a:solidFill>
                <a:latin typeface="Avenir Next LT Pro" panose="020B0504020202020204" pitchFamily="34" charset="0"/>
                <a:cs typeface="Arial"/>
              </a:rPr>
              <a:t>chemical</a:t>
            </a:r>
            <a:r>
              <a:rPr lang="en-US" kern="0" dirty="0">
                <a:solidFill>
                  <a:srgbClr val="00000B"/>
                </a:solidFill>
                <a:latin typeface="Avenir Next LT Pro" panose="020B0504020202020204" pitchFamily="34" charset="0"/>
                <a:cs typeface="Arial"/>
              </a:rPr>
              <a:t> </a:t>
            </a:r>
            <a:r>
              <a:rPr kern="0" spc="-10" dirty="0">
                <a:solidFill>
                  <a:srgbClr val="00000B"/>
                </a:solidFill>
                <a:latin typeface="Avenir Next LT Pro" panose="020B0504020202020204" pitchFamily="34" charset="0"/>
                <a:cs typeface="Arial"/>
              </a:rPr>
              <a:t>transport</a:t>
            </a:r>
            <a:endParaRPr kern="0" dirty="0">
              <a:solidFill>
                <a:sysClr val="windowText" lastClr="000000"/>
              </a:solidFill>
              <a:latin typeface="Avenir Next LT Pro" panose="020B0504020202020204" pitchFamily="34" charset="0"/>
              <a:cs typeface="Arial"/>
            </a:endParaRPr>
          </a:p>
        </p:txBody>
      </p:sp>
      <p:sp>
        <p:nvSpPr>
          <p:cNvPr id="27" name="object 27"/>
          <p:cNvSpPr txBox="1"/>
          <p:nvPr/>
        </p:nvSpPr>
        <p:spPr>
          <a:xfrm>
            <a:off x="8610817" y="2499996"/>
            <a:ext cx="941705" cy="316753"/>
          </a:xfrm>
          <a:prstGeom prst="rect">
            <a:avLst/>
          </a:prstGeom>
          <a:solidFill>
            <a:srgbClr val="D5D5F5"/>
          </a:solidFill>
        </p:spPr>
        <p:txBody>
          <a:bodyPr vert="horz" wrap="square" lIns="0" tIns="39370" rIns="0" bIns="0" rtlCol="0">
            <a:spAutoFit/>
          </a:bodyPr>
          <a:lstStyle/>
          <a:p>
            <a:pPr marL="95885">
              <a:spcBef>
                <a:spcPts val="31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28" name="object 28"/>
          <p:cNvGrpSpPr/>
          <p:nvPr/>
        </p:nvGrpSpPr>
        <p:grpSpPr>
          <a:xfrm>
            <a:off x="8986653" y="2109077"/>
            <a:ext cx="194310" cy="1166495"/>
            <a:chOff x="7462653" y="2109076"/>
            <a:chExt cx="194310" cy="1166495"/>
          </a:xfrm>
        </p:grpSpPr>
        <p:sp>
          <p:nvSpPr>
            <p:cNvPr id="29" name="object 29"/>
            <p:cNvSpPr/>
            <p:nvPr/>
          </p:nvSpPr>
          <p:spPr>
            <a:xfrm>
              <a:off x="7557892" y="2894511"/>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0" name="object 30"/>
            <p:cNvSpPr/>
            <p:nvPr/>
          </p:nvSpPr>
          <p:spPr>
            <a:xfrm>
              <a:off x="7462653" y="3085004"/>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31" name="object 31"/>
            <p:cNvSpPr/>
            <p:nvPr/>
          </p:nvSpPr>
          <p:spPr>
            <a:xfrm>
              <a:off x="7561366" y="2280531"/>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2" name="object 32"/>
            <p:cNvSpPr/>
            <p:nvPr/>
          </p:nvSpPr>
          <p:spPr>
            <a:xfrm>
              <a:off x="7466126" y="2109076"/>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grpSp>
      <p:sp>
        <p:nvSpPr>
          <p:cNvPr id="37" name="object 9">
            <a:extLst>
              <a:ext uri="{FF2B5EF4-FFF2-40B4-BE49-F238E27FC236}">
                <a16:creationId xmlns:a16="http://schemas.microsoft.com/office/drawing/2014/main" id="{5BEBEF54-6175-12CB-6C44-16C7A644A44C}"/>
              </a:ext>
            </a:extLst>
          </p:cNvPr>
          <p:cNvSpPr txBox="1">
            <a:spLocks noGrp="1"/>
          </p:cNvSpPr>
          <p:nvPr>
            <p:ph type="title"/>
          </p:nvPr>
        </p:nvSpPr>
        <p:spPr>
          <a:xfrm>
            <a:off x="1568386" y="68206"/>
            <a:ext cx="8981551" cy="969504"/>
          </a:xfrm>
          <a:prstGeom prst="rect">
            <a:avLst/>
          </a:prstGeom>
        </p:spPr>
        <p:txBody>
          <a:bodyPr vert="horz" wrap="square" lIns="0" tIns="594368" rIns="0" bIns="0" rtlCol="0">
            <a:spAutoFit/>
          </a:bodyPr>
          <a:lstStyle/>
          <a:p>
            <a:pPr algn="ctr"/>
            <a:r>
              <a:rPr b="1" spc="-10" dirty="0">
                <a:latin typeface="Avenir Next LT Pro" panose="020B0504020202020204" pitchFamily="34" charset="0"/>
              </a:rPr>
              <a:t>GEOS-</a:t>
            </a:r>
            <a:r>
              <a:rPr b="1" dirty="0">
                <a:latin typeface="Avenir Next LT Pro" panose="020B0504020202020204" pitchFamily="34" charset="0"/>
              </a:rPr>
              <a:t>Chem</a:t>
            </a:r>
            <a:r>
              <a:rPr b="1" spc="-60" dirty="0">
                <a:latin typeface="Avenir Next LT Pro" panose="020B0504020202020204" pitchFamily="34" charset="0"/>
              </a:rPr>
              <a:t> </a:t>
            </a:r>
            <a:r>
              <a:rPr b="1" dirty="0">
                <a:latin typeface="Avenir Next LT Pro" panose="020B0504020202020204" pitchFamily="34" charset="0"/>
              </a:rPr>
              <a:t>as</a:t>
            </a:r>
            <a:r>
              <a:rPr b="1" spc="-15" dirty="0">
                <a:latin typeface="Avenir Next LT Pro" panose="020B0504020202020204" pitchFamily="34" charset="0"/>
              </a:rPr>
              <a:t> </a:t>
            </a:r>
            <a:r>
              <a:rPr b="1" dirty="0">
                <a:latin typeface="Avenir Next LT Pro" panose="020B0504020202020204" pitchFamily="34" charset="0"/>
              </a:rPr>
              <a:t>chemical</a:t>
            </a:r>
            <a:r>
              <a:rPr b="1" spc="-30" dirty="0">
                <a:latin typeface="Avenir Next LT Pro" panose="020B0504020202020204" pitchFamily="34" charset="0"/>
              </a:rPr>
              <a:t> </a:t>
            </a:r>
            <a:r>
              <a:rPr b="1" dirty="0">
                <a:latin typeface="Avenir Next LT Pro" panose="020B0504020202020204" pitchFamily="34" charset="0"/>
              </a:rPr>
              <a:t>module</a:t>
            </a:r>
            <a:r>
              <a:rPr b="1" spc="-20" dirty="0">
                <a:latin typeface="Avenir Next LT Pro" panose="020B0504020202020204" pitchFamily="34" charset="0"/>
              </a:rPr>
              <a:t> </a:t>
            </a:r>
            <a:r>
              <a:rPr b="1" dirty="0">
                <a:latin typeface="Avenir Next LT Pro" panose="020B0504020202020204" pitchFamily="34" charset="0"/>
              </a:rPr>
              <a:t>for</a:t>
            </a:r>
            <a:r>
              <a:rPr b="1" spc="-25" dirty="0">
                <a:latin typeface="Avenir Next LT Pro" panose="020B0504020202020204" pitchFamily="34" charset="0"/>
              </a:rPr>
              <a:t> </a:t>
            </a:r>
            <a:r>
              <a:rPr b="1" dirty="0">
                <a:latin typeface="Avenir Next LT Pro" panose="020B0504020202020204" pitchFamily="34" charset="0"/>
              </a:rPr>
              <a:t>weather/climate</a:t>
            </a:r>
            <a:r>
              <a:rPr b="1" spc="-40" dirty="0">
                <a:latin typeface="Avenir Next LT Pro" panose="020B0504020202020204" pitchFamily="34" charset="0"/>
              </a:rPr>
              <a:t> </a:t>
            </a:r>
            <a:r>
              <a:rPr b="1" spc="-10" dirty="0">
                <a:latin typeface="Avenir Next LT Pro" panose="020B0504020202020204" pitchFamily="34" charset="0"/>
              </a:rPr>
              <a:t>models</a:t>
            </a:r>
            <a:endParaRPr b="1" dirty="0">
              <a:latin typeface="Avenir Next LT Pro" panose="020B0504020202020204" pitchFamily="34" charset="0"/>
            </a:endParaRPr>
          </a:p>
        </p:txBody>
      </p:sp>
      <p:sp>
        <p:nvSpPr>
          <p:cNvPr id="38" name="object 10">
            <a:extLst>
              <a:ext uri="{FF2B5EF4-FFF2-40B4-BE49-F238E27FC236}">
                <a16:creationId xmlns:a16="http://schemas.microsoft.com/office/drawing/2014/main" id="{A2C6E45D-521E-3F24-353C-E6F878640826}"/>
              </a:ext>
            </a:extLst>
          </p:cNvPr>
          <p:cNvSpPr txBox="1"/>
          <p:nvPr/>
        </p:nvSpPr>
        <p:spPr>
          <a:xfrm>
            <a:off x="1568386" y="1181591"/>
            <a:ext cx="8981550" cy="289823"/>
          </a:xfrm>
          <a:prstGeom prst="rect">
            <a:avLst/>
          </a:prstGeom>
        </p:spPr>
        <p:txBody>
          <a:bodyPr vert="horz" wrap="square" lIns="0" tIns="12700" rIns="0" bIns="0" rtlCol="0">
            <a:spAutoFit/>
          </a:bodyPr>
          <a:lstStyle/>
          <a:p>
            <a:pPr marL="12700" algn="ctr">
              <a:spcBef>
                <a:spcPts val="100"/>
              </a:spcBef>
            </a:pPr>
            <a:r>
              <a:rPr b="1" kern="0" dirty="0">
                <a:solidFill>
                  <a:sysClr val="windowText" lastClr="000000"/>
                </a:solidFill>
                <a:latin typeface="Avenir Next LT Pro" panose="020B0504020202020204" pitchFamily="34" charset="0"/>
                <a:cs typeface="Arial"/>
              </a:rPr>
              <a:t>any</a:t>
            </a:r>
            <a:r>
              <a:rPr b="1" kern="0" spc="-15" dirty="0">
                <a:solidFill>
                  <a:sysClr val="windowText" lastClr="000000"/>
                </a:solidFill>
                <a:latin typeface="Avenir Next LT Pro" panose="020B0504020202020204" pitchFamily="34" charset="0"/>
                <a:cs typeface="Arial"/>
              </a:rPr>
              <a:t> </a:t>
            </a:r>
            <a:r>
              <a:rPr b="1" kern="0" spc="-10" dirty="0">
                <a:solidFill>
                  <a:sysClr val="windowText" lastClr="000000"/>
                </a:solidFill>
                <a:latin typeface="Avenir Next LT Pro" panose="020B0504020202020204" pitchFamily="34" charset="0"/>
                <a:cs typeface="Arial"/>
              </a:rPr>
              <a:t>3-</a:t>
            </a:r>
            <a:r>
              <a:rPr b="1" kern="0" dirty="0">
                <a:solidFill>
                  <a:sysClr val="windowText" lastClr="000000"/>
                </a:solidFill>
                <a:latin typeface="Avenir Next LT Pro" panose="020B0504020202020204" pitchFamily="34" charset="0"/>
                <a:cs typeface="Arial"/>
              </a:rPr>
              <a:t>D</a:t>
            </a:r>
            <a:r>
              <a:rPr b="1" kern="0" spc="-5"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grid</a:t>
            </a:r>
            <a:r>
              <a:rPr b="1" kern="0" spc="-20"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specified</a:t>
            </a:r>
            <a:r>
              <a:rPr b="1" kern="0" spc="5"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at</a:t>
            </a:r>
            <a:r>
              <a:rPr b="1" kern="0" spc="-20"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run</a:t>
            </a:r>
            <a:r>
              <a:rPr b="1" kern="0" spc="-5" dirty="0">
                <a:solidFill>
                  <a:sysClr val="windowText" lastClr="000000"/>
                </a:solidFill>
                <a:latin typeface="Avenir Next LT Pro" panose="020B0504020202020204" pitchFamily="34" charset="0"/>
                <a:cs typeface="Arial"/>
              </a:rPr>
              <a:t> </a:t>
            </a:r>
            <a:r>
              <a:rPr b="1" kern="0" spc="-20" dirty="0">
                <a:solidFill>
                  <a:sysClr val="windowText" lastClr="000000"/>
                </a:solidFill>
                <a:latin typeface="Avenir Next LT Pro" panose="020B0504020202020204" pitchFamily="34" charset="0"/>
                <a:cs typeface="Arial"/>
              </a:rPr>
              <a:t>time</a:t>
            </a:r>
            <a:endParaRPr b="1" kern="0" dirty="0">
              <a:solidFill>
                <a:sysClr val="windowText" lastClr="000000"/>
              </a:solidFill>
              <a:latin typeface="Avenir Next LT Pro" panose="020B0504020202020204" pitchFamily="34" charset="0"/>
              <a:cs typeface="Arial"/>
            </a:endParaRPr>
          </a:p>
        </p:txBody>
      </p:sp>
      <p:sp>
        <p:nvSpPr>
          <p:cNvPr id="40" name="object 37">
            <a:extLst>
              <a:ext uri="{FF2B5EF4-FFF2-40B4-BE49-F238E27FC236}">
                <a16:creationId xmlns:a16="http://schemas.microsoft.com/office/drawing/2014/main" id="{14C7396E-DA4F-CD93-86B9-FC6613A72695}"/>
              </a:ext>
            </a:extLst>
          </p:cNvPr>
          <p:cNvSpPr txBox="1"/>
          <p:nvPr/>
        </p:nvSpPr>
        <p:spPr>
          <a:xfrm>
            <a:off x="7797958" y="4248267"/>
            <a:ext cx="2730500" cy="505267"/>
          </a:xfrm>
          <a:prstGeom prst="rect">
            <a:avLst/>
          </a:prstGeom>
        </p:spPr>
        <p:txBody>
          <a:bodyPr vert="horz" wrap="square" lIns="0" tIns="12700" rIns="0" bIns="0" rtlCol="0">
            <a:spAutoFit/>
          </a:bodyPr>
          <a:lstStyle/>
          <a:p>
            <a:pPr marL="12700" marR="5080" algn="ctr">
              <a:spcBef>
                <a:spcPts val="100"/>
              </a:spcBef>
            </a:pPr>
            <a:r>
              <a:rPr sz="1600" b="1" kern="0" dirty="0">
                <a:solidFill>
                  <a:sysClr val="windowText" lastClr="000000"/>
                </a:solidFill>
                <a:latin typeface="Avenir Next LT Pro" panose="020B0504020202020204" pitchFamily="34" charset="0"/>
                <a:cs typeface="Arial"/>
              </a:rPr>
              <a:t>weather/climate</a:t>
            </a:r>
            <a:r>
              <a:rPr sz="1600" b="1" kern="0" spc="-55" dirty="0">
                <a:solidFill>
                  <a:sysClr val="windowText" lastClr="000000"/>
                </a:solidFill>
                <a:latin typeface="Avenir Next LT Pro" panose="020B0504020202020204" pitchFamily="34" charset="0"/>
                <a:cs typeface="Arial"/>
              </a:rPr>
              <a:t> </a:t>
            </a:r>
            <a:r>
              <a:rPr sz="1600" b="1" kern="0" spc="-20" dirty="0">
                <a:solidFill>
                  <a:sysClr val="windowText" lastClr="000000"/>
                </a:solidFill>
                <a:latin typeface="Avenir Next LT Pro" panose="020B0504020202020204" pitchFamily="34" charset="0"/>
                <a:cs typeface="Arial"/>
              </a:rPr>
              <a:t>model </a:t>
            </a:r>
            <a:r>
              <a:rPr sz="1600" b="1" kern="0" dirty="0">
                <a:solidFill>
                  <a:sysClr val="windowText" lastClr="000000"/>
                </a:solidFill>
                <a:latin typeface="Avenir Next LT Pro" panose="020B0504020202020204" pitchFamily="34" charset="0"/>
                <a:cs typeface="Arial"/>
              </a:rPr>
              <a:t>with</a:t>
            </a:r>
            <a:r>
              <a:rPr sz="1600" b="1" kern="0" spc="-10" dirty="0">
                <a:solidFill>
                  <a:sysClr val="windowText" lastClr="000000"/>
                </a:solidFill>
                <a:latin typeface="Avenir Next LT Pro" panose="020B0504020202020204" pitchFamily="34" charset="0"/>
                <a:cs typeface="Arial"/>
              </a:rPr>
              <a:t> </a:t>
            </a:r>
            <a:r>
              <a:rPr sz="1600" b="1" kern="0" dirty="0">
                <a:solidFill>
                  <a:sysClr val="windowText" lastClr="000000"/>
                </a:solidFill>
                <a:latin typeface="Avenir Next LT Pro" panose="020B0504020202020204" pitchFamily="34" charset="0"/>
                <a:cs typeface="Arial"/>
              </a:rPr>
              <a:t>on-line</a:t>
            </a:r>
            <a:r>
              <a:rPr sz="1600" b="1" kern="0" spc="15" dirty="0">
                <a:solidFill>
                  <a:sysClr val="windowText" lastClr="000000"/>
                </a:solidFill>
                <a:latin typeface="Avenir Next LT Pro" panose="020B0504020202020204" pitchFamily="34" charset="0"/>
                <a:cs typeface="Arial"/>
              </a:rPr>
              <a:t> </a:t>
            </a:r>
            <a:r>
              <a:rPr sz="1600" b="1" kern="0" spc="-10" dirty="0">
                <a:solidFill>
                  <a:sysClr val="windowText" lastClr="000000"/>
                </a:solidFill>
                <a:latin typeface="Avenir Next LT Pro" panose="020B0504020202020204" pitchFamily="34" charset="0"/>
                <a:cs typeface="Arial"/>
              </a:rPr>
              <a:t>GEOS-</a:t>
            </a:r>
            <a:r>
              <a:rPr sz="1600" b="1" kern="0" spc="-20" dirty="0">
                <a:solidFill>
                  <a:sysClr val="windowText" lastClr="000000"/>
                </a:solidFill>
                <a:latin typeface="Avenir Next LT Pro" panose="020B0504020202020204" pitchFamily="34" charset="0"/>
                <a:cs typeface="Arial"/>
              </a:rPr>
              <a:t>Chem</a:t>
            </a:r>
            <a:endParaRPr sz="1600" kern="0" dirty="0">
              <a:solidFill>
                <a:sysClr val="windowText" lastClr="000000"/>
              </a:solidFill>
              <a:latin typeface="Avenir Next LT Pro" panose="020B0504020202020204" pitchFamily="34" charset="0"/>
              <a:cs typeface="Arial"/>
            </a:endParaRPr>
          </a:p>
        </p:txBody>
      </p:sp>
      <p:sp>
        <p:nvSpPr>
          <p:cNvPr id="41" name="TextBox 40">
            <a:extLst>
              <a:ext uri="{FF2B5EF4-FFF2-40B4-BE49-F238E27FC236}">
                <a16:creationId xmlns:a16="http://schemas.microsoft.com/office/drawing/2014/main" id="{8190389A-1AB4-3B12-2338-6C6690ADEE8B}"/>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Daniel Jacob</a:t>
            </a:r>
          </a:p>
        </p:txBody>
      </p:sp>
      <p:sp>
        <p:nvSpPr>
          <p:cNvPr id="42" name="object 31">
            <a:extLst>
              <a:ext uri="{FF2B5EF4-FFF2-40B4-BE49-F238E27FC236}">
                <a16:creationId xmlns:a16="http://schemas.microsoft.com/office/drawing/2014/main" id="{19F6ED0D-97F4-CB60-D610-36A036292548}"/>
              </a:ext>
            </a:extLst>
          </p:cNvPr>
          <p:cNvSpPr txBox="1"/>
          <p:nvPr/>
        </p:nvSpPr>
        <p:spPr>
          <a:xfrm>
            <a:off x="4405009" y="4261774"/>
            <a:ext cx="3276601" cy="505267"/>
          </a:xfrm>
          <a:prstGeom prst="rect">
            <a:avLst/>
          </a:prstGeom>
        </p:spPr>
        <p:txBody>
          <a:bodyPr vert="horz" wrap="square" lIns="0" tIns="12700" rIns="0" bIns="0" rtlCol="0">
            <a:spAutoFit/>
          </a:bodyPr>
          <a:lstStyle/>
          <a:p>
            <a:pPr marL="12700" algn="ctr">
              <a:spcBef>
                <a:spcPts val="100"/>
              </a:spcBef>
            </a:pPr>
            <a:r>
              <a:rPr sz="1600" b="1" kern="0" spc="-10" dirty="0">
                <a:solidFill>
                  <a:srgbClr val="006600"/>
                </a:solidFill>
                <a:latin typeface="Avenir Next LT Pro" panose="020B0504020202020204" pitchFamily="34" charset="0"/>
                <a:cs typeface="Arial"/>
              </a:rPr>
              <a:t>GEOS-</a:t>
            </a:r>
            <a:r>
              <a:rPr sz="1600" b="1" kern="0" dirty="0">
                <a:solidFill>
                  <a:srgbClr val="006600"/>
                </a:solidFill>
                <a:latin typeface="Avenir Next LT Pro" panose="020B0504020202020204" pitchFamily="34" charset="0"/>
                <a:cs typeface="Arial"/>
              </a:rPr>
              <a:t>Chem</a:t>
            </a:r>
            <a:r>
              <a:rPr sz="1600" b="1" kern="0" spc="-15" dirty="0">
                <a:solidFill>
                  <a:srgbClr val="006600"/>
                </a:solidFill>
                <a:latin typeface="Avenir Next LT Pro" panose="020B0504020202020204" pitchFamily="34" charset="0"/>
                <a:cs typeface="Arial"/>
              </a:rPr>
              <a:t> </a:t>
            </a:r>
            <a:r>
              <a:rPr sz="1600" b="1" kern="0" dirty="0">
                <a:solidFill>
                  <a:srgbClr val="006600"/>
                </a:solidFill>
                <a:latin typeface="Avenir Next LT Pro" panose="020B0504020202020204" pitchFamily="34" charset="0"/>
                <a:cs typeface="Arial"/>
              </a:rPr>
              <a:t>chemical</a:t>
            </a:r>
            <a:r>
              <a:rPr sz="1600" b="1" kern="0" spc="-5" dirty="0">
                <a:solidFill>
                  <a:srgbClr val="006600"/>
                </a:solidFill>
                <a:latin typeface="Avenir Next LT Pro" panose="020B0504020202020204" pitchFamily="34" charset="0"/>
                <a:cs typeface="Arial"/>
              </a:rPr>
              <a:t> </a:t>
            </a:r>
            <a:r>
              <a:rPr sz="1600" b="1" kern="0" spc="-10" dirty="0">
                <a:solidFill>
                  <a:srgbClr val="006600"/>
                </a:solidFill>
                <a:latin typeface="Avenir Next LT Pro" panose="020B0504020202020204" pitchFamily="34" charset="0"/>
                <a:cs typeface="Arial"/>
              </a:rPr>
              <a:t>module</a:t>
            </a:r>
            <a:br>
              <a:rPr lang="en-US" sz="1600" b="1" kern="0" spc="-10" dirty="0">
                <a:solidFill>
                  <a:srgbClr val="006600"/>
                </a:solidFill>
                <a:latin typeface="Avenir Next LT Pro" panose="020B0504020202020204" pitchFamily="34" charset="0"/>
                <a:cs typeface="Arial"/>
              </a:rPr>
            </a:br>
            <a:r>
              <a:rPr lang="en-US" sz="1600" b="1" kern="0" spc="-10" dirty="0">
                <a:solidFill>
                  <a:srgbClr val="006600"/>
                </a:solidFill>
                <a:latin typeface="Avenir Next LT Pro" panose="020B0504020202020204" pitchFamily="34" charset="0"/>
                <a:cs typeface="Arial"/>
              </a:rPr>
              <a:t>(i.e. local operations)</a:t>
            </a:r>
            <a:endParaRPr sz="1600" kern="0" dirty="0">
              <a:solidFill>
                <a:sysClr val="windowText" lastClr="000000"/>
              </a:solidFill>
              <a:latin typeface="Avenir Next LT Pro" panose="020B0504020202020204" pitchFamily="34" charset="0"/>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55274" y="1739901"/>
            <a:ext cx="6215380" cy="3119755"/>
            <a:chOff x="2831274" y="1739900"/>
            <a:chExt cx="6215380" cy="3119755"/>
          </a:xfrm>
        </p:grpSpPr>
        <p:sp>
          <p:nvSpPr>
            <p:cNvPr id="3" name="object 3"/>
            <p:cNvSpPr/>
            <p:nvPr/>
          </p:nvSpPr>
          <p:spPr>
            <a:xfrm>
              <a:off x="2843974" y="1752600"/>
              <a:ext cx="6189980" cy="3094355"/>
            </a:xfrm>
            <a:custGeom>
              <a:avLst/>
              <a:gdLst/>
              <a:ahLst/>
              <a:cxnLst/>
              <a:rect l="l" t="t" r="r" b="b"/>
              <a:pathLst>
                <a:path w="6189980" h="3094354">
                  <a:moveTo>
                    <a:pt x="6189535" y="0"/>
                  </a:moveTo>
                  <a:lnTo>
                    <a:pt x="0" y="0"/>
                  </a:lnTo>
                  <a:lnTo>
                    <a:pt x="0" y="3093770"/>
                  </a:lnTo>
                  <a:lnTo>
                    <a:pt x="6189535" y="3093770"/>
                  </a:lnTo>
                  <a:lnTo>
                    <a:pt x="6189535" y="0"/>
                  </a:lnTo>
                  <a:close/>
                </a:path>
              </a:pathLst>
            </a:custGeom>
            <a:solidFill>
              <a:srgbClr val="E6E6E6"/>
            </a:solidFill>
          </p:spPr>
          <p:txBody>
            <a:bodyPr wrap="square" lIns="0" tIns="0" rIns="0" bIns="0" rtlCol="0"/>
            <a:lstStyle/>
            <a:p>
              <a:endParaRPr kern="0">
                <a:solidFill>
                  <a:sysClr val="windowText" lastClr="000000"/>
                </a:solidFill>
              </a:endParaRPr>
            </a:p>
          </p:txBody>
        </p:sp>
        <p:sp>
          <p:nvSpPr>
            <p:cNvPr id="4" name="object 4"/>
            <p:cNvSpPr/>
            <p:nvPr/>
          </p:nvSpPr>
          <p:spPr>
            <a:xfrm>
              <a:off x="2843974" y="1752600"/>
              <a:ext cx="6189980" cy="3094355"/>
            </a:xfrm>
            <a:custGeom>
              <a:avLst/>
              <a:gdLst/>
              <a:ahLst/>
              <a:cxnLst/>
              <a:rect l="l" t="t" r="r" b="b"/>
              <a:pathLst>
                <a:path w="6189980" h="3094354">
                  <a:moveTo>
                    <a:pt x="0" y="0"/>
                  </a:moveTo>
                  <a:lnTo>
                    <a:pt x="6189535" y="0"/>
                  </a:lnTo>
                  <a:lnTo>
                    <a:pt x="6189535" y="3093770"/>
                  </a:lnTo>
                  <a:lnTo>
                    <a:pt x="0" y="3093770"/>
                  </a:lnTo>
                  <a:lnTo>
                    <a:pt x="0" y="0"/>
                  </a:lnTo>
                  <a:close/>
                </a:path>
              </a:pathLst>
            </a:custGeom>
            <a:ln w="25399">
              <a:solidFill>
                <a:srgbClr val="000000"/>
              </a:solidFill>
            </a:ln>
          </p:spPr>
          <p:txBody>
            <a:bodyPr wrap="square" lIns="0" tIns="0" rIns="0" bIns="0" rtlCol="0"/>
            <a:lstStyle/>
            <a:p>
              <a:endParaRPr kern="0">
                <a:solidFill>
                  <a:sysClr val="windowText" lastClr="000000"/>
                </a:solidFill>
              </a:endParaRPr>
            </a:p>
          </p:txBody>
        </p:sp>
      </p:grpSp>
      <p:sp>
        <p:nvSpPr>
          <p:cNvPr id="5" name="object 5"/>
          <p:cNvSpPr txBox="1"/>
          <p:nvPr/>
        </p:nvSpPr>
        <p:spPr>
          <a:xfrm>
            <a:off x="7373718" y="3177886"/>
            <a:ext cx="178435" cy="255904"/>
          </a:xfrm>
          <a:prstGeom prst="rect">
            <a:avLst/>
          </a:prstGeom>
        </p:spPr>
        <p:txBody>
          <a:bodyPr vert="horz" wrap="square" lIns="0" tIns="0" rIns="0" bIns="0" rtlCol="0">
            <a:spAutoFit/>
          </a:bodyPr>
          <a:lstStyle/>
          <a:p>
            <a:pPr>
              <a:lnSpc>
                <a:spcPts val="1989"/>
              </a:lnSpc>
            </a:pPr>
            <a:r>
              <a:rPr b="1" kern="0" dirty="0">
                <a:solidFill>
                  <a:srgbClr val="FFFFFF"/>
                </a:solidFill>
                <a:latin typeface="Arial"/>
                <a:cs typeface="Arial"/>
              </a:rPr>
              <a:t>O</a:t>
            </a:r>
            <a:endParaRPr kern="0">
              <a:solidFill>
                <a:sysClr val="windowText" lastClr="000000"/>
              </a:solidFill>
              <a:latin typeface="Arial"/>
              <a:cs typeface="Arial"/>
            </a:endParaRPr>
          </a:p>
        </p:txBody>
      </p:sp>
      <p:grpSp>
        <p:nvGrpSpPr>
          <p:cNvPr id="6" name="object 6"/>
          <p:cNvGrpSpPr/>
          <p:nvPr/>
        </p:nvGrpSpPr>
        <p:grpSpPr>
          <a:xfrm>
            <a:off x="1581684" y="1738312"/>
            <a:ext cx="6180455" cy="3122930"/>
            <a:chOff x="57683" y="1738312"/>
            <a:chExt cx="6180455" cy="3122930"/>
          </a:xfrm>
        </p:grpSpPr>
        <p:sp>
          <p:nvSpPr>
            <p:cNvPr id="7" name="object 7"/>
            <p:cNvSpPr/>
            <p:nvPr/>
          </p:nvSpPr>
          <p:spPr>
            <a:xfrm>
              <a:off x="71970" y="1752600"/>
              <a:ext cx="6151880" cy="3094355"/>
            </a:xfrm>
            <a:custGeom>
              <a:avLst/>
              <a:gdLst/>
              <a:ahLst/>
              <a:cxnLst/>
              <a:rect l="l" t="t" r="r" b="b"/>
              <a:pathLst>
                <a:path w="6151880" h="3094354">
                  <a:moveTo>
                    <a:pt x="6151854" y="0"/>
                  </a:moveTo>
                  <a:lnTo>
                    <a:pt x="0" y="0"/>
                  </a:lnTo>
                  <a:lnTo>
                    <a:pt x="0" y="3093770"/>
                  </a:lnTo>
                  <a:lnTo>
                    <a:pt x="6151854" y="3093770"/>
                  </a:lnTo>
                  <a:lnTo>
                    <a:pt x="6151854" y="0"/>
                  </a:lnTo>
                  <a:close/>
                </a:path>
              </a:pathLst>
            </a:custGeom>
            <a:solidFill>
              <a:srgbClr val="0066CC">
                <a:alpha val="19999"/>
              </a:srgbClr>
            </a:solidFill>
          </p:spPr>
          <p:txBody>
            <a:bodyPr wrap="square" lIns="0" tIns="0" rIns="0" bIns="0" rtlCol="0"/>
            <a:lstStyle/>
            <a:p>
              <a:endParaRPr kern="0">
                <a:solidFill>
                  <a:sysClr val="windowText" lastClr="000000"/>
                </a:solidFill>
              </a:endParaRPr>
            </a:p>
          </p:txBody>
        </p:sp>
        <p:sp>
          <p:nvSpPr>
            <p:cNvPr id="8" name="object 8"/>
            <p:cNvSpPr/>
            <p:nvPr/>
          </p:nvSpPr>
          <p:spPr>
            <a:xfrm>
              <a:off x="71970" y="1752600"/>
              <a:ext cx="6151880" cy="3094355"/>
            </a:xfrm>
            <a:custGeom>
              <a:avLst/>
              <a:gdLst/>
              <a:ahLst/>
              <a:cxnLst/>
              <a:rect l="l" t="t" r="r" b="b"/>
              <a:pathLst>
                <a:path w="6151880" h="3094354">
                  <a:moveTo>
                    <a:pt x="0" y="0"/>
                  </a:moveTo>
                  <a:lnTo>
                    <a:pt x="6151854" y="0"/>
                  </a:lnTo>
                  <a:lnTo>
                    <a:pt x="6151854" y="3093770"/>
                  </a:lnTo>
                  <a:lnTo>
                    <a:pt x="0" y="3093770"/>
                  </a:lnTo>
                  <a:lnTo>
                    <a:pt x="0" y="0"/>
                  </a:lnTo>
                  <a:close/>
                </a:path>
              </a:pathLst>
            </a:custGeom>
            <a:ln w="28574">
              <a:solidFill>
                <a:srgbClr val="0066CC"/>
              </a:solidFill>
            </a:ln>
          </p:spPr>
          <p:txBody>
            <a:bodyPr wrap="square" lIns="0" tIns="0" rIns="0" bIns="0" rtlCol="0"/>
            <a:lstStyle/>
            <a:p>
              <a:endParaRPr kern="0">
                <a:solidFill>
                  <a:sysClr val="windowText" lastClr="000000"/>
                </a:solidFill>
              </a:endParaRPr>
            </a:p>
          </p:txBody>
        </p:sp>
      </p:grpSp>
      <p:sp>
        <p:nvSpPr>
          <p:cNvPr id="9" name="object 9"/>
          <p:cNvSpPr txBox="1">
            <a:spLocks noGrp="1"/>
          </p:cNvSpPr>
          <p:nvPr>
            <p:ph type="title"/>
          </p:nvPr>
        </p:nvSpPr>
        <p:spPr>
          <a:xfrm>
            <a:off x="1568386" y="68206"/>
            <a:ext cx="8981551" cy="969504"/>
          </a:xfrm>
          <a:prstGeom prst="rect">
            <a:avLst/>
          </a:prstGeom>
        </p:spPr>
        <p:txBody>
          <a:bodyPr vert="horz" wrap="square" lIns="0" tIns="594368" rIns="0" bIns="0" rtlCol="0">
            <a:spAutoFit/>
          </a:bodyPr>
          <a:lstStyle/>
          <a:p>
            <a:pPr algn="ctr"/>
            <a:r>
              <a:rPr b="1" spc="-10" dirty="0">
                <a:latin typeface="Avenir Next LT Pro" panose="020B0504020202020204" pitchFamily="34" charset="0"/>
              </a:rPr>
              <a:t>GEOS-</a:t>
            </a:r>
            <a:r>
              <a:rPr b="1" dirty="0">
                <a:latin typeface="Avenir Next LT Pro" panose="020B0504020202020204" pitchFamily="34" charset="0"/>
              </a:rPr>
              <a:t>Chem</a:t>
            </a:r>
            <a:r>
              <a:rPr b="1" spc="-60" dirty="0">
                <a:latin typeface="Avenir Next LT Pro" panose="020B0504020202020204" pitchFamily="34" charset="0"/>
              </a:rPr>
              <a:t> </a:t>
            </a:r>
            <a:r>
              <a:rPr b="1" dirty="0">
                <a:latin typeface="Avenir Next LT Pro" panose="020B0504020202020204" pitchFamily="34" charset="0"/>
              </a:rPr>
              <a:t>as</a:t>
            </a:r>
            <a:r>
              <a:rPr b="1" spc="-15" dirty="0">
                <a:latin typeface="Avenir Next LT Pro" panose="020B0504020202020204" pitchFamily="34" charset="0"/>
              </a:rPr>
              <a:t> </a:t>
            </a:r>
            <a:r>
              <a:rPr b="1" dirty="0">
                <a:latin typeface="Avenir Next LT Pro" panose="020B0504020202020204" pitchFamily="34" charset="0"/>
              </a:rPr>
              <a:t>chemical</a:t>
            </a:r>
            <a:r>
              <a:rPr b="1" spc="-30" dirty="0">
                <a:latin typeface="Avenir Next LT Pro" panose="020B0504020202020204" pitchFamily="34" charset="0"/>
              </a:rPr>
              <a:t> </a:t>
            </a:r>
            <a:r>
              <a:rPr b="1" dirty="0">
                <a:latin typeface="Avenir Next LT Pro" panose="020B0504020202020204" pitchFamily="34" charset="0"/>
              </a:rPr>
              <a:t>module</a:t>
            </a:r>
            <a:r>
              <a:rPr b="1" spc="-20" dirty="0">
                <a:latin typeface="Avenir Next LT Pro" panose="020B0504020202020204" pitchFamily="34" charset="0"/>
              </a:rPr>
              <a:t> </a:t>
            </a:r>
            <a:r>
              <a:rPr b="1" dirty="0">
                <a:latin typeface="Avenir Next LT Pro" panose="020B0504020202020204" pitchFamily="34" charset="0"/>
              </a:rPr>
              <a:t>for</a:t>
            </a:r>
            <a:r>
              <a:rPr b="1" spc="-25" dirty="0">
                <a:latin typeface="Avenir Next LT Pro" panose="020B0504020202020204" pitchFamily="34" charset="0"/>
              </a:rPr>
              <a:t> </a:t>
            </a:r>
            <a:r>
              <a:rPr b="1" dirty="0">
                <a:latin typeface="Avenir Next LT Pro" panose="020B0504020202020204" pitchFamily="34" charset="0"/>
              </a:rPr>
              <a:t>weather/climate</a:t>
            </a:r>
            <a:r>
              <a:rPr b="1" spc="-40" dirty="0">
                <a:latin typeface="Avenir Next LT Pro" panose="020B0504020202020204" pitchFamily="34" charset="0"/>
              </a:rPr>
              <a:t> </a:t>
            </a:r>
            <a:r>
              <a:rPr b="1" spc="-10" dirty="0">
                <a:latin typeface="Avenir Next LT Pro" panose="020B0504020202020204" pitchFamily="34" charset="0"/>
              </a:rPr>
              <a:t>models</a:t>
            </a:r>
            <a:endParaRPr b="1" dirty="0">
              <a:latin typeface="Avenir Next LT Pro" panose="020B0504020202020204" pitchFamily="34" charset="0"/>
            </a:endParaRPr>
          </a:p>
        </p:txBody>
      </p:sp>
      <p:sp>
        <p:nvSpPr>
          <p:cNvPr id="10" name="object 10"/>
          <p:cNvSpPr txBox="1"/>
          <p:nvPr/>
        </p:nvSpPr>
        <p:spPr>
          <a:xfrm>
            <a:off x="1568386" y="1181591"/>
            <a:ext cx="8981550" cy="289823"/>
          </a:xfrm>
          <a:prstGeom prst="rect">
            <a:avLst/>
          </a:prstGeom>
        </p:spPr>
        <p:txBody>
          <a:bodyPr vert="horz" wrap="square" lIns="0" tIns="12700" rIns="0" bIns="0" rtlCol="0">
            <a:spAutoFit/>
          </a:bodyPr>
          <a:lstStyle/>
          <a:p>
            <a:pPr marL="12700" algn="ctr">
              <a:spcBef>
                <a:spcPts val="100"/>
              </a:spcBef>
            </a:pPr>
            <a:r>
              <a:rPr b="1" kern="0" dirty="0">
                <a:solidFill>
                  <a:sysClr val="windowText" lastClr="000000"/>
                </a:solidFill>
                <a:latin typeface="Avenir Next LT Pro" panose="020B0504020202020204" pitchFamily="34" charset="0"/>
                <a:cs typeface="Arial"/>
              </a:rPr>
              <a:t>any</a:t>
            </a:r>
            <a:r>
              <a:rPr b="1" kern="0" spc="-15" dirty="0">
                <a:solidFill>
                  <a:sysClr val="windowText" lastClr="000000"/>
                </a:solidFill>
                <a:latin typeface="Avenir Next LT Pro" panose="020B0504020202020204" pitchFamily="34" charset="0"/>
                <a:cs typeface="Arial"/>
              </a:rPr>
              <a:t> </a:t>
            </a:r>
            <a:r>
              <a:rPr b="1" kern="0" spc="-10" dirty="0">
                <a:solidFill>
                  <a:sysClr val="windowText" lastClr="000000"/>
                </a:solidFill>
                <a:latin typeface="Avenir Next LT Pro" panose="020B0504020202020204" pitchFamily="34" charset="0"/>
                <a:cs typeface="Arial"/>
              </a:rPr>
              <a:t>3-</a:t>
            </a:r>
            <a:r>
              <a:rPr b="1" kern="0" dirty="0">
                <a:solidFill>
                  <a:sysClr val="windowText" lastClr="000000"/>
                </a:solidFill>
                <a:latin typeface="Avenir Next LT Pro" panose="020B0504020202020204" pitchFamily="34" charset="0"/>
                <a:cs typeface="Arial"/>
              </a:rPr>
              <a:t>D</a:t>
            </a:r>
            <a:r>
              <a:rPr b="1" kern="0" spc="-5"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grid</a:t>
            </a:r>
            <a:r>
              <a:rPr b="1" kern="0" spc="-20"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specified</a:t>
            </a:r>
            <a:r>
              <a:rPr b="1" kern="0" spc="5"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at</a:t>
            </a:r>
            <a:r>
              <a:rPr b="1" kern="0" spc="-20" dirty="0">
                <a:solidFill>
                  <a:sysClr val="windowText" lastClr="000000"/>
                </a:solidFill>
                <a:latin typeface="Avenir Next LT Pro" panose="020B0504020202020204" pitchFamily="34" charset="0"/>
                <a:cs typeface="Arial"/>
              </a:rPr>
              <a:t> </a:t>
            </a:r>
            <a:r>
              <a:rPr b="1" kern="0" dirty="0">
                <a:solidFill>
                  <a:sysClr val="windowText" lastClr="000000"/>
                </a:solidFill>
                <a:latin typeface="Avenir Next LT Pro" panose="020B0504020202020204" pitchFamily="34" charset="0"/>
                <a:cs typeface="Arial"/>
              </a:rPr>
              <a:t>run</a:t>
            </a:r>
            <a:r>
              <a:rPr b="1" kern="0" spc="-5" dirty="0">
                <a:solidFill>
                  <a:sysClr val="windowText" lastClr="000000"/>
                </a:solidFill>
                <a:latin typeface="Avenir Next LT Pro" panose="020B0504020202020204" pitchFamily="34" charset="0"/>
                <a:cs typeface="Arial"/>
              </a:rPr>
              <a:t> </a:t>
            </a:r>
            <a:r>
              <a:rPr b="1" kern="0" spc="-20" dirty="0">
                <a:solidFill>
                  <a:sysClr val="windowText" lastClr="000000"/>
                </a:solidFill>
                <a:latin typeface="Avenir Next LT Pro" panose="020B0504020202020204" pitchFamily="34" charset="0"/>
                <a:cs typeface="Arial"/>
              </a:rPr>
              <a:t>time</a:t>
            </a:r>
            <a:endParaRPr b="1" kern="0" dirty="0">
              <a:solidFill>
                <a:sysClr val="windowText" lastClr="000000"/>
              </a:solidFill>
              <a:latin typeface="Avenir Next LT Pro" panose="020B0504020202020204" pitchFamily="34" charset="0"/>
              <a:cs typeface="Arial"/>
            </a:endParaRPr>
          </a:p>
        </p:txBody>
      </p:sp>
      <p:grpSp>
        <p:nvGrpSpPr>
          <p:cNvPr id="11" name="object 11"/>
          <p:cNvGrpSpPr/>
          <p:nvPr/>
        </p:nvGrpSpPr>
        <p:grpSpPr>
          <a:xfrm>
            <a:off x="4406900" y="2384375"/>
            <a:ext cx="3302000" cy="2425065"/>
            <a:chOff x="2882900" y="2384374"/>
            <a:chExt cx="3302000" cy="2425065"/>
          </a:xfrm>
        </p:grpSpPr>
        <p:sp>
          <p:nvSpPr>
            <p:cNvPr id="12" name="object 12"/>
            <p:cNvSpPr/>
            <p:nvPr/>
          </p:nvSpPr>
          <p:spPr>
            <a:xfrm>
              <a:off x="2895600" y="2397074"/>
              <a:ext cx="3276600" cy="2399665"/>
            </a:xfrm>
            <a:custGeom>
              <a:avLst/>
              <a:gdLst/>
              <a:ahLst/>
              <a:cxnLst/>
              <a:rect l="l" t="t" r="r" b="b"/>
              <a:pathLst>
                <a:path w="3276600" h="2399665">
                  <a:moveTo>
                    <a:pt x="3276600" y="0"/>
                  </a:moveTo>
                  <a:lnTo>
                    <a:pt x="0" y="0"/>
                  </a:lnTo>
                  <a:lnTo>
                    <a:pt x="0" y="2399169"/>
                  </a:lnTo>
                  <a:lnTo>
                    <a:pt x="3276600" y="2399169"/>
                  </a:lnTo>
                  <a:lnTo>
                    <a:pt x="3276600" y="0"/>
                  </a:lnTo>
                  <a:close/>
                </a:path>
              </a:pathLst>
            </a:custGeom>
            <a:solidFill>
              <a:srgbClr val="92D050">
                <a:alpha val="59999"/>
              </a:srgbClr>
            </a:solidFill>
          </p:spPr>
          <p:txBody>
            <a:bodyPr wrap="square" lIns="0" tIns="0" rIns="0" bIns="0" rtlCol="0"/>
            <a:lstStyle/>
            <a:p>
              <a:endParaRPr kern="0">
                <a:solidFill>
                  <a:sysClr val="windowText" lastClr="000000"/>
                </a:solidFill>
              </a:endParaRPr>
            </a:p>
          </p:txBody>
        </p:sp>
        <p:sp>
          <p:nvSpPr>
            <p:cNvPr id="13" name="object 13"/>
            <p:cNvSpPr/>
            <p:nvPr/>
          </p:nvSpPr>
          <p:spPr>
            <a:xfrm>
              <a:off x="2895600" y="2397074"/>
              <a:ext cx="3276600" cy="2399665"/>
            </a:xfrm>
            <a:custGeom>
              <a:avLst/>
              <a:gdLst/>
              <a:ahLst/>
              <a:cxnLst/>
              <a:rect l="l" t="t" r="r" b="b"/>
              <a:pathLst>
                <a:path w="3276600" h="2399665">
                  <a:moveTo>
                    <a:pt x="0" y="0"/>
                  </a:moveTo>
                  <a:lnTo>
                    <a:pt x="3276600" y="0"/>
                  </a:lnTo>
                  <a:lnTo>
                    <a:pt x="3276600" y="2399169"/>
                  </a:lnTo>
                  <a:lnTo>
                    <a:pt x="0" y="2399169"/>
                  </a:lnTo>
                  <a:lnTo>
                    <a:pt x="0" y="0"/>
                  </a:lnTo>
                  <a:close/>
                </a:path>
              </a:pathLst>
            </a:custGeom>
            <a:ln w="25400">
              <a:solidFill>
                <a:srgbClr val="00CC00"/>
              </a:solidFill>
            </a:ln>
          </p:spPr>
          <p:txBody>
            <a:bodyPr wrap="square" lIns="0" tIns="0" rIns="0" bIns="0" rtlCol="0"/>
            <a:lstStyle/>
            <a:p>
              <a:endParaRPr kern="0">
                <a:solidFill>
                  <a:sysClr val="windowText" lastClr="000000"/>
                </a:solidFill>
              </a:endParaRPr>
            </a:p>
          </p:txBody>
        </p:sp>
      </p:grpSp>
      <p:sp>
        <p:nvSpPr>
          <p:cNvPr id="14" name="object 14"/>
          <p:cNvSpPr txBox="1"/>
          <p:nvPr/>
        </p:nvSpPr>
        <p:spPr>
          <a:xfrm>
            <a:off x="4514189" y="3279077"/>
            <a:ext cx="1743710" cy="870751"/>
          </a:xfrm>
          <a:prstGeom prst="rect">
            <a:avLst/>
          </a:prstGeom>
          <a:solidFill>
            <a:srgbClr val="F1F1F1"/>
          </a:solidFill>
        </p:spPr>
        <p:txBody>
          <a:bodyPr vert="horz" wrap="square" lIns="0" tIns="39370" rIns="0" bIns="0" rtlCol="0">
            <a:spAutoFit/>
          </a:bodyPr>
          <a:lstStyle/>
          <a:p>
            <a:pPr marL="55880" marR="46990" indent="1270" algn="ctr">
              <a:spcBef>
                <a:spcPts val="310"/>
              </a:spcBef>
            </a:pPr>
            <a:r>
              <a:rPr kern="0" spc="-10" dirty="0">
                <a:solidFill>
                  <a:srgbClr val="00000B"/>
                </a:solidFill>
                <a:latin typeface="Avenir Next LT Pro" panose="020B0504020202020204" pitchFamily="34" charset="0"/>
                <a:cs typeface="Arial"/>
              </a:rPr>
              <a:t>Chemistry</a:t>
            </a:r>
            <a:r>
              <a:rPr kern="0" spc="-10" dirty="0">
                <a:solidFill>
                  <a:srgbClr val="00000B"/>
                </a:solidFill>
                <a:latin typeface="Arial"/>
                <a:cs typeface="Arial"/>
              </a:rPr>
              <a:t> </a:t>
            </a:r>
            <a:r>
              <a:rPr kern="0" spc="-10" dirty="0">
                <a:solidFill>
                  <a:srgbClr val="00000B"/>
                </a:solidFill>
                <a:latin typeface="Avenir Next LT Pro" panose="020B0504020202020204" pitchFamily="34" charset="0"/>
                <a:cs typeface="Arial"/>
              </a:rPr>
              <a:t>(FlexChem): </a:t>
            </a:r>
            <a:r>
              <a:rPr i="1" kern="0" dirty="0">
                <a:solidFill>
                  <a:srgbClr val="00000B"/>
                </a:solidFill>
                <a:latin typeface="Avenir Next LT Pro" panose="020B0504020202020204" pitchFamily="34" charset="0"/>
                <a:cs typeface="Arial"/>
              </a:rPr>
              <a:t>dC/dt</a:t>
            </a:r>
            <a:r>
              <a:rPr i="1" kern="0" spc="-5"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1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P</a:t>
            </a:r>
            <a:r>
              <a:rPr i="1" kern="0" spc="-8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–L</a:t>
            </a:r>
            <a:r>
              <a:rPr i="1" kern="0" spc="-35"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5" dirty="0">
                <a:solidFill>
                  <a:srgbClr val="00000B"/>
                </a:solidFill>
                <a:latin typeface="Avenir Next LT Pro" panose="020B0504020202020204" pitchFamily="34" charset="0"/>
                <a:cs typeface="Arial"/>
              </a:rPr>
              <a:t> </a:t>
            </a:r>
            <a:r>
              <a:rPr i="1" kern="0" spc="-50" dirty="0">
                <a:solidFill>
                  <a:srgbClr val="00000B"/>
                </a:solidFill>
                <a:latin typeface="Avenir Next LT Pro" panose="020B0504020202020204" pitchFamily="34" charset="0"/>
                <a:cs typeface="Arial"/>
              </a:rPr>
              <a:t>D</a:t>
            </a:r>
            <a:endParaRPr kern="0" dirty="0">
              <a:solidFill>
                <a:sysClr val="windowText" lastClr="000000"/>
              </a:solidFill>
              <a:latin typeface="Avenir Next LT Pro" panose="020B0504020202020204" pitchFamily="34" charset="0"/>
              <a:cs typeface="Arial"/>
            </a:endParaRPr>
          </a:p>
        </p:txBody>
      </p:sp>
      <p:sp>
        <p:nvSpPr>
          <p:cNvPr id="15" name="object 15"/>
          <p:cNvSpPr txBox="1"/>
          <p:nvPr/>
        </p:nvSpPr>
        <p:spPr>
          <a:xfrm>
            <a:off x="6363450" y="3273324"/>
            <a:ext cx="1200785" cy="870751"/>
          </a:xfrm>
          <a:prstGeom prst="rect">
            <a:avLst/>
          </a:prstGeom>
          <a:solidFill>
            <a:srgbClr val="F1F1F1"/>
          </a:solidFill>
        </p:spPr>
        <p:txBody>
          <a:bodyPr vert="horz" wrap="square" lIns="0" tIns="39370" rIns="0" bIns="0" rtlCol="0">
            <a:spAutoFit/>
          </a:bodyPr>
          <a:lstStyle/>
          <a:p>
            <a:pPr marL="80010">
              <a:spcBef>
                <a:spcPts val="310"/>
              </a:spcBef>
            </a:pPr>
            <a:r>
              <a:rPr kern="0" spc="-10" dirty="0">
                <a:solidFill>
                  <a:srgbClr val="00000B"/>
                </a:solidFill>
                <a:latin typeface="Avenir Next LT Pro" panose="020B0504020202020204" pitchFamily="34" charset="0"/>
                <a:cs typeface="Arial"/>
              </a:rPr>
              <a:t>Emissions</a:t>
            </a:r>
            <a:endParaRPr kern="0" dirty="0">
              <a:solidFill>
                <a:sysClr val="windowText" lastClr="000000"/>
              </a:solidFill>
              <a:latin typeface="Avenir Next LT Pro" panose="020B0504020202020204" pitchFamily="34" charset="0"/>
              <a:cs typeface="Arial"/>
            </a:endParaRPr>
          </a:p>
          <a:p>
            <a:pPr marL="66675"/>
            <a:r>
              <a:rPr kern="0" spc="-10" dirty="0">
                <a:solidFill>
                  <a:srgbClr val="00000B"/>
                </a:solidFill>
                <a:latin typeface="Avenir Next LT Pro" panose="020B0504020202020204" pitchFamily="34" charset="0"/>
                <a:cs typeface="Arial"/>
              </a:rPr>
              <a:t>(HEMCO):</a:t>
            </a:r>
            <a:endParaRPr kern="0" dirty="0">
              <a:solidFill>
                <a:sysClr val="windowText" lastClr="000000"/>
              </a:solidFill>
              <a:latin typeface="Avenir Next LT Pro" panose="020B0504020202020204" pitchFamily="34" charset="0"/>
              <a:cs typeface="Arial"/>
            </a:endParaRPr>
          </a:p>
          <a:p>
            <a:pPr marL="120014"/>
            <a:r>
              <a:rPr i="1" kern="0" dirty="0">
                <a:solidFill>
                  <a:srgbClr val="00000B"/>
                </a:solidFill>
                <a:latin typeface="Avenir Next LT Pro" panose="020B0504020202020204" pitchFamily="34" charset="0"/>
                <a:cs typeface="Arial"/>
              </a:rPr>
              <a:t>dC/dt</a:t>
            </a:r>
            <a:r>
              <a:rPr i="1" kern="0" spc="-10" dirty="0">
                <a:solidFill>
                  <a:srgbClr val="00000B"/>
                </a:solidFill>
                <a:latin typeface="Avenir Next LT Pro" panose="020B0504020202020204" pitchFamily="34" charset="0"/>
                <a:cs typeface="Arial"/>
              </a:rPr>
              <a:t> </a:t>
            </a:r>
            <a:r>
              <a:rPr i="1" kern="0" dirty="0">
                <a:solidFill>
                  <a:srgbClr val="00000B"/>
                </a:solidFill>
                <a:latin typeface="Avenir Next LT Pro" panose="020B0504020202020204" pitchFamily="34" charset="0"/>
                <a:cs typeface="Arial"/>
              </a:rPr>
              <a:t>=</a:t>
            </a:r>
            <a:r>
              <a:rPr i="1" kern="0" spc="-15" dirty="0">
                <a:solidFill>
                  <a:srgbClr val="00000B"/>
                </a:solidFill>
                <a:latin typeface="Avenir Next LT Pro" panose="020B0504020202020204" pitchFamily="34" charset="0"/>
                <a:cs typeface="Arial"/>
              </a:rPr>
              <a:t> </a:t>
            </a:r>
            <a:r>
              <a:rPr i="1" kern="0" spc="-50" dirty="0">
                <a:solidFill>
                  <a:srgbClr val="00000B"/>
                </a:solidFill>
                <a:latin typeface="Avenir Next LT Pro" panose="020B0504020202020204" pitchFamily="34" charset="0"/>
                <a:cs typeface="Arial"/>
              </a:rPr>
              <a:t>E</a:t>
            </a:r>
            <a:endParaRPr kern="0" dirty="0">
              <a:solidFill>
                <a:sysClr val="windowText" lastClr="000000"/>
              </a:solidFill>
              <a:latin typeface="Avenir Next LT Pro" panose="020B0504020202020204" pitchFamily="34" charset="0"/>
              <a:cs typeface="Arial"/>
            </a:endParaRPr>
          </a:p>
        </p:txBody>
      </p:sp>
      <p:sp>
        <p:nvSpPr>
          <p:cNvPr id="16" name="object 16"/>
          <p:cNvSpPr txBox="1"/>
          <p:nvPr/>
        </p:nvSpPr>
        <p:spPr>
          <a:xfrm>
            <a:off x="4916552" y="2502865"/>
            <a:ext cx="941705" cy="319958"/>
          </a:xfrm>
          <a:prstGeom prst="rect">
            <a:avLst/>
          </a:prstGeom>
          <a:solidFill>
            <a:srgbClr val="D5D5F5"/>
          </a:solidFill>
        </p:spPr>
        <p:txBody>
          <a:bodyPr vert="horz" wrap="square" lIns="0" tIns="42544" rIns="0" bIns="0" rtlCol="0">
            <a:spAutoFit/>
          </a:bodyPr>
          <a:lstStyle/>
          <a:p>
            <a:pPr marL="95885">
              <a:spcBef>
                <a:spcPts val="334"/>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sp>
        <p:nvSpPr>
          <p:cNvPr id="17" name="object 17"/>
          <p:cNvSpPr txBox="1"/>
          <p:nvPr/>
        </p:nvSpPr>
        <p:spPr>
          <a:xfrm>
            <a:off x="6458204" y="2502866"/>
            <a:ext cx="941705" cy="314189"/>
          </a:xfrm>
          <a:prstGeom prst="rect">
            <a:avLst/>
          </a:prstGeom>
          <a:solidFill>
            <a:srgbClr val="D5D5F5"/>
          </a:solidFill>
        </p:spPr>
        <p:txBody>
          <a:bodyPr vert="horz" wrap="square" lIns="0" tIns="36830" rIns="0" bIns="0" rtlCol="0">
            <a:spAutoFit/>
          </a:bodyPr>
          <a:lstStyle/>
          <a:p>
            <a:pPr marL="95885">
              <a:spcBef>
                <a:spcPts val="29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18" name="object 18"/>
          <p:cNvGrpSpPr/>
          <p:nvPr/>
        </p:nvGrpSpPr>
        <p:grpSpPr>
          <a:xfrm>
            <a:off x="5291942" y="1457056"/>
            <a:ext cx="1732280" cy="1809114"/>
            <a:chOff x="3767942" y="1457056"/>
            <a:chExt cx="1732280" cy="1809114"/>
          </a:xfrm>
        </p:grpSpPr>
        <p:sp>
          <p:nvSpPr>
            <p:cNvPr id="19" name="object 19"/>
            <p:cNvSpPr/>
            <p:nvPr/>
          </p:nvSpPr>
          <p:spPr>
            <a:xfrm>
              <a:off x="5404840" y="2884981"/>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0" name="object 20"/>
            <p:cNvSpPr/>
            <p:nvPr/>
          </p:nvSpPr>
          <p:spPr>
            <a:xfrm>
              <a:off x="5309600" y="3075473"/>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1" name="object 21"/>
            <p:cNvSpPr/>
            <p:nvPr/>
          </p:nvSpPr>
          <p:spPr>
            <a:xfrm>
              <a:off x="3863182" y="2859413"/>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2" name="object 22"/>
            <p:cNvSpPr/>
            <p:nvPr/>
          </p:nvSpPr>
          <p:spPr>
            <a:xfrm>
              <a:off x="3767942" y="3049904"/>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3" name="object 23"/>
            <p:cNvSpPr/>
            <p:nvPr/>
          </p:nvSpPr>
          <p:spPr>
            <a:xfrm>
              <a:off x="5404840" y="2321756"/>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4" name="object 24"/>
            <p:cNvSpPr/>
            <p:nvPr/>
          </p:nvSpPr>
          <p:spPr>
            <a:xfrm>
              <a:off x="5309600" y="2150301"/>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5" name="object 25"/>
            <p:cNvSpPr/>
            <p:nvPr/>
          </p:nvSpPr>
          <p:spPr>
            <a:xfrm>
              <a:off x="3863182" y="2296187"/>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6" name="object 26"/>
            <p:cNvSpPr/>
            <p:nvPr/>
          </p:nvSpPr>
          <p:spPr>
            <a:xfrm>
              <a:off x="3767942" y="2124734"/>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7" name="object 27"/>
            <p:cNvSpPr/>
            <p:nvPr/>
          </p:nvSpPr>
          <p:spPr>
            <a:xfrm>
              <a:off x="4417910" y="1476106"/>
              <a:ext cx="1905" cy="501015"/>
            </a:xfrm>
            <a:custGeom>
              <a:avLst/>
              <a:gdLst/>
              <a:ahLst/>
              <a:cxnLst/>
              <a:rect l="l" t="t" r="r" b="b"/>
              <a:pathLst>
                <a:path w="1904" h="501014">
                  <a:moveTo>
                    <a:pt x="1689" y="0"/>
                  </a:moveTo>
                  <a:lnTo>
                    <a:pt x="0" y="500672"/>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28" name="object 28"/>
            <p:cNvSpPr/>
            <p:nvPr/>
          </p:nvSpPr>
          <p:spPr>
            <a:xfrm>
              <a:off x="4322720" y="1957407"/>
              <a:ext cx="190500" cy="191135"/>
            </a:xfrm>
            <a:custGeom>
              <a:avLst/>
              <a:gdLst/>
              <a:ahLst/>
              <a:cxnLst/>
              <a:rect l="l" t="t" r="r" b="b"/>
              <a:pathLst>
                <a:path w="190500" h="191135">
                  <a:moveTo>
                    <a:pt x="0" y="0"/>
                  </a:moveTo>
                  <a:lnTo>
                    <a:pt x="94615" y="190817"/>
                  </a:lnTo>
                  <a:lnTo>
                    <a:pt x="190500" y="635"/>
                  </a:lnTo>
                  <a:lnTo>
                    <a:pt x="0" y="0"/>
                  </a:lnTo>
                  <a:close/>
                </a:path>
              </a:pathLst>
            </a:custGeom>
            <a:solidFill>
              <a:srgbClr val="FF0000"/>
            </a:solidFill>
          </p:spPr>
          <p:txBody>
            <a:bodyPr wrap="square" lIns="0" tIns="0" rIns="0" bIns="0" rtlCol="0"/>
            <a:lstStyle/>
            <a:p>
              <a:endParaRPr kern="0">
                <a:solidFill>
                  <a:sysClr val="windowText" lastClr="000000"/>
                </a:solidFill>
              </a:endParaRPr>
            </a:p>
          </p:txBody>
        </p:sp>
      </p:grpSp>
      <p:sp>
        <p:nvSpPr>
          <p:cNvPr id="30" name="object 30"/>
          <p:cNvSpPr txBox="1"/>
          <p:nvPr/>
        </p:nvSpPr>
        <p:spPr>
          <a:xfrm>
            <a:off x="8070710" y="3313138"/>
            <a:ext cx="2253446" cy="593752"/>
          </a:xfrm>
          <a:prstGeom prst="rect">
            <a:avLst/>
          </a:prstGeom>
          <a:solidFill>
            <a:srgbClr val="F1F1F1"/>
          </a:solidFill>
        </p:spPr>
        <p:txBody>
          <a:bodyPr vert="horz" wrap="square" lIns="0" tIns="39370" rIns="0" bIns="0" rtlCol="0">
            <a:spAutoFit/>
          </a:bodyPr>
          <a:lstStyle/>
          <a:p>
            <a:pPr marL="102235" marR="94615" indent="400685">
              <a:spcBef>
                <a:spcPts val="310"/>
              </a:spcBef>
            </a:pPr>
            <a:r>
              <a:rPr kern="0" spc="-10" dirty="0">
                <a:solidFill>
                  <a:srgbClr val="00000B"/>
                </a:solidFill>
                <a:latin typeface="Avenir Next LT Pro" panose="020B0504020202020204" pitchFamily="34" charset="0"/>
                <a:cs typeface="Arial"/>
              </a:rPr>
              <a:t>Dynamics, </a:t>
            </a:r>
            <a:r>
              <a:rPr kern="0" dirty="0">
                <a:solidFill>
                  <a:srgbClr val="00000B"/>
                </a:solidFill>
                <a:latin typeface="Avenir Next LT Pro" panose="020B0504020202020204" pitchFamily="34" charset="0"/>
                <a:cs typeface="Arial"/>
              </a:rPr>
              <a:t>chemical</a:t>
            </a:r>
            <a:r>
              <a:rPr kern="0" spc="-25" dirty="0">
                <a:solidFill>
                  <a:srgbClr val="00000B"/>
                </a:solidFill>
                <a:latin typeface="Avenir Next LT Pro" panose="020B0504020202020204" pitchFamily="34" charset="0"/>
                <a:cs typeface="Arial"/>
              </a:rPr>
              <a:t> </a:t>
            </a:r>
            <a:r>
              <a:rPr kern="0" spc="-10" dirty="0">
                <a:solidFill>
                  <a:srgbClr val="00000B"/>
                </a:solidFill>
                <a:latin typeface="Avenir Next LT Pro" panose="020B0504020202020204" pitchFamily="34" charset="0"/>
                <a:cs typeface="Arial"/>
              </a:rPr>
              <a:t>transport</a:t>
            </a:r>
            <a:endParaRPr kern="0" dirty="0">
              <a:solidFill>
                <a:sysClr val="windowText" lastClr="000000"/>
              </a:solidFill>
              <a:latin typeface="Avenir Next LT Pro" panose="020B0504020202020204" pitchFamily="34" charset="0"/>
              <a:cs typeface="Arial"/>
            </a:endParaRPr>
          </a:p>
        </p:txBody>
      </p:sp>
      <p:sp>
        <p:nvSpPr>
          <p:cNvPr id="31" name="object 31"/>
          <p:cNvSpPr txBox="1"/>
          <p:nvPr/>
        </p:nvSpPr>
        <p:spPr>
          <a:xfrm>
            <a:off x="8610817" y="2499996"/>
            <a:ext cx="941705" cy="316753"/>
          </a:xfrm>
          <a:prstGeom prst="rect">
            <a:avLst/>
          </a:prstGeom>
          <a:solidFill>
            <a:srgbClr val="D5D5F5"/>
          </a:solidFill>
        </p:spPr>
        <p:txBody>
          <a:bodyPr vert="horz" wrap="square" lIns="0" tIns="39370" rIns="0" bIns="0" rtlCol="0">
            <a:spAutoFit/>
          </a:bodyPr>
          <a:lstStyle/>
          <a:p>
            <a:pPr marL="95885">
              <a:spcBef>
                <a:spcPts val="31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32" name="object 32"/>
          <p:cNvGrpSpPr/>
          <p:nvPr/>
        </p:nvGrpSpPr>
        <p:grpSpPr>
          <a:xfrm>
            <a:off x="8986653" y="2109077"/>
            <a:ext cx="194310" cy="1166495"/>
            <a:chOff x="7462653" y="2109076"/>
            <a:chExt cx="194310" cy="1166495"/>
          </a:xfrm>
        </p:grpSpPr>
        <p:sp>
          <p:nvSpPr>
            <p:cNvPr id="33" name="object 33"/>
            <p:cNvSpPr/>
            <p:nvPr/>
          </p:nvSpPr>
          <p:spPr>
            <a:xfrm>
              <a:off x="7557892" y="2894511"/>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4" name="object 34"/>
            <p:cNvSpPr/>
            <p:nvPr/>
          </p:nvSpPr>
          <p:spPr>
            <a:xfrm>
              <a:off x="7462653" y="3085004"/>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35" name="object 35"/>
            <p:cNvSpPr/>
            <p:nvPr/>
          </p:nvSpPr>
          <p:spPr>
            <a:xfrm>
              <a:off x="7561366" y="2280531"/>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36" name="object 36"/>
            <p:cNvSpPr/>
            <p:nvPr/>
          </p:nvSpPr>
          <p:spPr>
            <a:xfrm>
              <a:off x="7466126" y="2109076"/>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grpSp>
      <p:sp>
        <p:nvSpPr>
          <p:cNvPr id="37" name="object 37"/>
          <p:cNvSpPr txBox="1"/>
          <p:nvPr/>
        </p:nvSpPr>
        <p:spPr>
          <a:xfrm>
            <a:off x="7797958" y="4248267"/>
            <a:ext cx="2730500" cy="505267"/>
          </a:xfrm>
          <a:prstGeom prst="rect">
            <a:avLst/>
          </a:prstGeom>
        </p:spPr>
        <p:txBody>
          <a:bodyPr vert="horz" wrap="square" lIns="0" tIns="12700" rIns="0" bIns="0" rtlCol="0">
            <a:spAutoFit/>
          </a:bodyPr>
          <a:lstStyle/>
          <a:p>
            <a:pPr marL="12700" marR="5080" algn="ctr">
              <a:spcBef>
                <a:spcPts val="100"/>
              </a:spcBef>
            </a:pPr>
            <a:r>
              <a:rPr sz="1600" b="1" kern="0" dirty="0">
                <a:solidFill>
                  <a:sysClr val="windowText" lastClr="000000"/>
                </a:solidFill>
                <a:latin typeface="Avenir Next LT Pro" panose="020B0504020202020204" pitchFamily="34" charset="0"/>
                <a:cs typeface="Arial"/>
              </a:rPr>
              <a:t>weather/climate</a:t>
            </a:r>
            <a:r>
              <a:rPr sz="1600" b="1" kern="0" spc="-55" dirty="0">
                <a:solidFill>
                  <a:sysClr val="windowText" lastClr="000000"/>
                </a:solidFill>
                <a:latin typeface="Avenir Next LT Pro" panose="020B0504020202020204" pitchFamily="34" charset="0"/>
                <a:cs typeface="Arial"/>
              </a:rPr>
              <a:t> </a:t>
            </a:r>
            <a:r>
              <a:rPr sz="1600" b="1" kern="0" spc="-20" dirty="0">
                <a:solidFill>
                  <a:sysClr val="windowText" lastClr="000000"/>
                </a:solidFill>
                <a:latin typeface="Avenir Next LT Pro" panose="020B0504020202020204" pitchFamily="34" charset="0"/>
                <a:cs typeface="Arial"/>
              </a:rPr>
              <a:t>model </a:t>
            </a:r>
            <a:r>
              <a:rPr sz="1600" b="1" kern="0" dirty="0">
                <a:solidFill>
                  <a:sysClr val="windowText" lastClr="000000"/>
                </a:solidFill>
                <a:latin typeface="Avenir Next LT Pro" panose="020B0504020202020204" pitchFamily="34" charset="0"/>
                <a:cs typeface="Arial"/>
              </a:rPr>
              <a:t>with</a:t>
            </a:r>
            <a:r>
              <a:rPr sz="1600" b="1" kern="0" spc="-10" dirty="0">
                <a:solidFill>
                  <a:sysClr val="windowText" lastClr="000000"/>
                </a:solidFill>
                <a:latin typeface="Avenir Next LT Pro" panose="020B0504020202020204" pitchFamily="34" charset="0"/>
                <a:cs typeface="Arial"/>
              </a:rPr>
              <a:t> </a:t>
            </a:r>
            <a:r>
              <a:rPr sz="1600" b="1" kern="0" dirty="0">
                <a:solidFill>
                  <a:sysClr val="windowText" lastClr="000000"/>
                </a:solidFill>
                <a:latin typeface="Avenir Next LT Pro" panose="020B0504020202020204" pitchFamily="34" charset="0"/>
                <a:cs typeface="Arial"/>
              </a:rPr>
              <a:t>on-line</a:t>
            </a:r>
            <a:r>
              <a:rPr sz="1600" b="1" kern="0" spc="15" dirty="0">
                <a:solidFill>
                  <a:sysClr val="windowText" lastClr="000000"/>
                </a:solidFill>
                <a:latin typeface="Avenir Next LT Pro" panose="020B0504020202020204" pitchFamily="34" charset="0"/>
                <a:cs typeface="Arial"/>
              </a:rPr>
              <a:t> </a:t>
            </a:r>
            <a:r>
              <a:rPr sz="1600" b="1" kern="0" spc="-10" dirty="0">
                <a:solidFill>
                  <a:sysClr val="windowText" lastClr="000000"/>
                </a:solidFill>
                <a:latin typeface="Avenir Next LT Pro" panose="020B0504020202020204" pitchFamily="34" charset="0"/>
                <a:cs typeface="Arial"/>
              </a:rPr>
              <a:t>GEOS-</a:t>
            </a:r>
            <a:r>
              <a:rPr sz="1600" b="1" kern="0" spc="-20" dirty="0">
                <a:solidFill>
                  <a:sysClr val="windowText" lastClr="000000"/>
                </a:solidFill>
                <a:latin typeface="Avenir Next LT Pro" panose="020B0504020202020204" pitchFamily="34" charset="0"/>
                <a:cs typeface="Arial"/>
              </a:rPr>
              <a:t>Chem</a:t>
            </a:r>
            <a:endParaRPr sz="1600" kern="0" dirty="0">
              <a:solidFill>
                <a:sysClr val="windowText" lastClr="000000"/>
              </a:solidFill>
              <a:latin typeface="Avenir Next LT Pro" panose="020B0504020202020204" pitchFamily="34" charset="0"/>
              <a:cs typeface="Arial"/>
            </a:endParaRPr>
          </a:p>
        </p:txBody>
      </p:sp>
      <p:sp>
        <p:nvSpPr>
          <p:cNvPr id="38" name="object 38"/>
          <p:cNvSpPr txBox="1"/>
          <p:nvPr/>
        </p:nvSpPr>
        <p:spPr>
          <a:xfrm>
            <a:off x="2971801" y="3258451"/>
            <a:ext cx="1339215" cy="593752"/>
          </a:xfrm>
          <a:prstGeom prst="rect">
            <a:avLst/>
          </a:prstGeom>
          <a:solidFill>
            <a:srgbClr val="F1F1F1"/>
          </a:solidFill>
        </p:spPr>
        <p:txBody>
          <a:bodyPr vert="horz" wrap="square" lIns="0" tIns="39370" rIns="0" bIns="0" rtlCol="0">
            <a:spAutoFit/>
          </a:bodyPr>
          <a:lstStyle/>
          <a:p>
            <a:pPr algn="ctr">
              <a:spcBef>
                <a:spcPts val="310"/>
              </a:spcBef>
            </a:pPr>
            <a:r>
              <a:rPr kern="0" spc="-10" dirty="0">
                <a:solidFill>
                  <a:srgbClr val="00000B"/>
                </a:solidFill>
                <a:latin typeface="Avenir Next LT Pro" panose="020B0504020202020204" pitchFamily="34" charset="0"/>
                <a:cs typeface="Arial"/>
              </a:rPr>
              <a:t>Mixing</a:t>
            </a:r>
            <a:endParaRPr kern="0" dirty="0">
              <a:solidFill>
                <a:sysClr val="windowText" lastClr="000000"/>
              </a:solidFill>
              <a:latin typeface="Avenir Next LT Pro" panose="020B0504020202020204" pitchFamily="34" charset="0"/>
              <a:cs typeface="Arial"/>
            </a:endParaRPr>
          </a:p>
          <a:p>
            <a:pPr algn="ctr"/>
            <a:r>
              <a:rPr kern="0" spc="-10" dirty="0">
                <a:solidFill>
                  <a:srgbClr val="00000B"/>
                </a:solidFill>
                <a:latin typeface="Avenir Next LT Pro" panose="020B0504020202020204" pitchFamily="34" charset="0"/>
                <a:cs typeface="Arial"/>
              </a:rPr>
              <a:t>Convection</a:t>
            </a:r>
            <a:endParaRPr kern="0" dirty="0">
              <a:solidFill>
                <a:sysClr val="windowText" lastClr="000000"/>
              </a:solidFill>
              <a:latin typeface="Avenir Next LT Pro" panose="020B0504020202020204" pitchFamily="34" charset="0"/>
              <a:cs typeface="Arial"/>
            </a:endParaRPr>
          </a:p>
        </p:txBody>
      </p:sp>
      <p:sp>
        <p:nvSpPr>
          <p:cNvPr id="39" name="object 39"/>
          <p:cNvSpPr txBox="1"/>
          <p:nvPr/>
        </p:nvSpPr>
        <p:spPr>
          <a:xfrm>
            <a:off x="3182024" y="2515832"/>
            <a:ext cx="941705" cy="316753"/>
          </a:xfrm>
          <a:prstGeom prst="rect">
            <a:avLst/>
          </a:prstGeom>
          <a:solidFill>
            <a:srgbClr val="D5D5F5"/>
          </a:solidFill>
        </p:spPr>
        <p:txBody>
          <a:bodyPr vert="horz" wrap="square" lIns="0" tIns="39370" rIns="0" bIns="0" rtlCol="0">
            <a:spAutoFit/>
          </a:bodyPr>
          <a:lstStyle/>
          <a:p>
            <a:pPr marL="95885">
              <a:spcBef>
                <a:spcPts val="31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40" name="object 40"/>
          <p:cNvGrpSpPr/>
          <p:nvPr/>
        </p:nvGrpSpPr>
        <p:grpSpPr>
          <a:xfrm>
            <a:off x="1714005" y="2134829"/>
            <a:ext cx="2040889" cy="1550670"/>
            <a:chOff x="190004" y="2134829"/>
            <a:chExt cx="2040889" cy="1550670"/>
          </a:xfrm>
        </p:grpSpPr>
        <p:sp>
          <p:nvSpPr>
            <p:cNvPr id="41" name="object 41"/>
            <p:cNvSpPr/>
            <p:nvPr/>
          </p:nvSpPr>
          <p:spPr>
            <a:xfrm>
              <a:off x="2128667" y="2869323"/>
              <a:ext cx="0" cy="209550"/>
            </a:xfrm>
            <a:custGeom>
              <a:avLst/>
              <a:gdLst/>
              <a:ahLst/>
              <a:cxnLst/>
              <a:rect l="l" t="t" r="r" b="b"/>
              <a:pathLst>
                <a:path h="209550">
                  <a:moveTo>
                    <a:pt x="0" y="0"/>
                  </a:moveTo>
                  <a:lnTo>
                    <a:pt x="0" y="2095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42" name="object 42"/>
            <p:cNvSpPr/>
            <p:nvPr/>
          </p:nvSpPr>
          <p:spPr>
            <a:xfrm>
              <a:off x="2033427" y="3059816"/>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43" name="object 43"/>
            <p:cNvSpPr/>
            <p:nvPr/>
          </p:nvSpPr>
          <p:spPr>
            <a:xfrm>
              <a:off x="2135253" y="2321756"/>
              <a:ext cx="0" cy="209550"/>
            </a:xfrm>
            <a:custGeom>
              <a:avLst/>
              <a:gdLst/>
              <a:ahLst/>
              <a:cxnLst/>
              <a:rect l="l" t="t" r="r" b="b"/>
              <a:pathLst>
                <a:path h="209550">
                  <a:moveTo>
                    <a:pt x="0" y="209550"/>
                  </a:moveTo>
                  <a:lnTo>
                    <a:pt x="0" y="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44" name="object 44"/>
            <p:cNvSpPr/>
            <p:nvPr/>
          </p:nvSpPr>
          <p:spPr>
            <a:xfrm>
              <a:off x="2040013" y="2150301"/>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45" name="object 45"/>
            <p:cNvSpPr/>
            <p:nvPr/>
          </p:nvSpPr>
          <p:spPr>
            <a:xfrm>
              <a:off x="825256" y="2306284"/>
              <a:ext cx="0" cy="200660"/>
            </a:xfrm>
            <a:custGeom>
              <a:avLst/>
              <a:gdLst/>
              <a:ahLst/>
              <a:cxnLst/>
              <a:rect l="l" t="t" r="r" b="b"/>
              <a:pathLst>
                <a:path h="200660">
                  <a:moveTo>
                    <a:pt x="0" y="0"/>
                  </a:moveTo>
                  <a:lnTo>
                    <a:pt x="0" y="200428"/>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46" name="object 46"/>
            <p:cNvSpPr/>
            <p:nvPr/>
          </p:nvSpPr>
          <p:spPr>
            <a:xfrm>
              <a:off x="730015" y="2134829"/>
              <a:ext cx="190500" cy="191135"/>
            </a:xfrm>
            <a:custGeom>
              <a:avLst/>
              <a:gdLst/>
              <a:ahLst/>
              <a:cxnLst/>
              <a:rect l="l" t="t" r="r" b="b"/>
              <a:pathLst>
                <a:path w="190500" h="191135">
                  <a:moveTo>
                    <a:pt x="95237" y="0"/>
                  </a:moveTo>
                  <a:lnTo>
                    <a:pt x="0" y="190512"/>
                  </a:lnTo>
                  <a:lnTo>
                    <a:pt x="190500" y="190500"/>
                  </a:lnTo>
                  <a:lnTo>
                    <a:pt x="95237"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47" name="object 47"/>
            <p:cNvSpPr/>
            <p:nvPr/>
          </p:nvSpPr>
          <p:spPr>
            <a:xfrm>
              <a:off x="190004" y="3278898"/>
              <a:ext cx="1198245" cy="406400"/>
            </a:xfrm>
            <a:custGeom>
              <a:avLst/>
              <a:gdLst/>
              <a:ahLst/>
              <a:cxnLst/>
              <a:rect l="l" t="t" r="r" b="b"/>
              <a:pathLst>
                <a:path w="1198245" h="406400">
                  <a:moveTo>
                    <a:pt x="1197762" y="0"/>
                  </a:moveTo>
                  <a:lnTo>
                    <a:pt x="0" y="0"/>
                  </a:lnTo>
                  <a:lnTo>
                    <a:pt x="0" y="406260"/>
                  </a:lnTo>
                  <a:lnTo>
                    <a:pt x="1197762" y="406260"/>
                  </a:lnTo>
                  <a:lnTo>
                    <a:pt x="1197762" y="0"/>
                  </a:lnTo>
                  <a:close/>
                </a:path>
              </a:pathLst>
            </a:custGeom>
            <a:solidFill>
              <a:srgbClr val="F1F1F1"/>
            </a:solidFill>
          </p:spPr>
          <p:txBody>
            <a:bodyPr wrap="square" lIns="0" tIns="0" rIns="0" bIns="0" rtlCol="0"/>
            <a:lstStyle/>
            <a:p>
              <a:endParaRPr kern="0">
                <a:solidFill>
                  <a:sysClr val="windowText" lastClr="000000"/>
                </a:solidFill>
              </a:endParaRPr>
            </a:p>
          </p:txBody>
        </p:sp>
      </p:grpSp>
      <p:sp>
        <p:nvSpPr>
          <p:cNvPr id="48" name="object 48"/>
          <p:cNvSpPr txBox="1"/>
          <p:nvPr/>
        </p:nvSpPr>
        <p:spPr>
          <a:xfrm>
            <a:off x="1714005" y="3305829"/>
            <a:ext cx="1198245" cy="299720"/>
          </a:xfrm>
          <a:prstGeom prst="rect">
            <a:avLst/>
          </a:prstGeom>
        </p:spPr>
        <p:txBody>
          <a:bodyPr vert="horz" wrap="square" lIns="0" tIns="12700" rIns="0" bIns="0" rtlCol="0">
            <a:spAutoFit/>
          </a:bodyPr>
          <a:lstStyle/>
          <a:p>
            <a:pPr marL="97155">
              <a:spcBef>
                <a:spcPts val="100"/>
              </a:spcBef>
            </a:pPr>
            <a:r>
              <a:rPr kern="0" spc="-10" dirty="0">
                <a:solidFill>
                  <a:srgbClr val="00000B"/>
                </a:solidFill>
                <a:latin typeface="Avenir Next LT Pro" panose="020B0504020202020204" pitchFamily="34" charset="0"/>
                <a:cs typeface="Arial"/>
              </a:rPr>
              <a:t>Advection</a:t>
            </a:r>
            <a:endParaRPr kern="0" dirty="0">
              <a:solidFill>
                <a:sysClr val="windowText" lastClr="000000"/>
              </a:solidFill>
              <a:latin typeface="Avenir Next LT Pro" panose="020B0504020202020204" pitchFamily="34" charset="0"/>
              <a:cs typeface="Arial"/>
            </a:endParaRPr>
          </a:p>
        </p:txBody>
      </p:sp>
      <p:sp>
        <p:nvSpPr>
          <p:cNvPr id="49" name="object 49"/>
          <p:cNvSpPr txBox="1"/>
          <p:nvPr/>
        </p:nvSpPr>
        <p:spPr>
          <a:xfrm>
            <a:off x="1880058" y="2506714"/>
            <a:ext cx="941705" cy="316753"/>
          </a:xfrm>
          <a:prstGeom prst="rect">
            <a:avLst/>
          </a:prstGeom>
          <a:solidFill>
            <a:srgbClr val="D5D5F5"/>
          </a:solidFill>
        </p:spPr>
        <p:txBody>
          <a:bodyPr vert="horz" wrap="square" lIns="0" tIns="39370" rIns="0" bIns="0" rtlCol="0">
            <a:spAutoFit/>
          </a:bodyPr>
          <a:lstStyle/>
          <a:p>
            <a:pPr marL="95885">
              <a:spcBef>
                <a:spcPts val="310"/>
              </a:spcBef>
            </a:pPr>
            <a:r>
              <a:rPr kern="0" spc="-10" dirty="0">
                <a:solidFill>
                  <a:srgbClr val="00000B"/>
                </a:solidFill>
                <a:latin typeface="Avenir Next LT Pro" panose="020B0504020202020204" pitchFamily="34" charset="0"/>
                <a:cs typeface="Arial"/>
              </a:rPr>
              <a:t>coupler</a:t>
            </a:r>
            <a:endParaRPr kern="0" dirty="0">
              <a:solidFill>
                <a:sysClr val="windowText" lastClr="000000"/>
              </a:solidFill>
              <a:latin typeface="Avenir Next LT Pro" panose="020B0504020202020204" pitchFamily="34" charset="0"/>
              <a:cs typeface="Arial"/>
            </a:endParaRPr>
          </a:p>
        </p:txBody>
      </p:sp>
      <p:grpSp>
        <p:nvGrpSpPr>
          <p:cNvPr id="50" name="object 50"/>
          <p:cNvGrpSpPr/>
          <p:nvPr/>
        </p:nvGrpSpPr>
        <p:grpSpPr>
          <a:xfrm>
            <a:off x="2253729" y="2097568"/>
            <a:ext cx="6886575" cy="1219200"/>
            <a:chOff x="729728" y="2097568"/>
            <a:chExt cx="6886575" cy="1219200"/>
          </a:xfrm>
        </p:grpSpPr>
        <p:sp>
          <p:nvSpPr>
            <p:cNvPr id="51" name="object 51"/>
            <p:cNvSpPr/>
            <p:nvPr/>
          </p:nvSpPr>
          <p:spPr>
            <a:xfrm>
              <a:off x="824969" y="2897320"/>
              <a:ext cx="0" cy="247650"/>
            </a:xfrm>
            <a:custGeom>
              <a:avLst/>
              <a:gdLst/>
              <a:ahLst/>
              <a:cxnLst/>
              <a:rect l="l" t="t" r="r" b="b"/>
              <a:pathLst>
                <a:path h="247650">
                  <a:moveTo>
                    <a:pt x="0" y="0"/>
                  </a:moveTo>
                  <a:lnTo>
                    <a:pt x="0" y="247650"/>
                  </a:lnTo>
                </a:path>
              </a:pathLst>
            </a:custGeom>
            <a:ln w="38100">
              <a:solidFill>
                <a:srgbClr val="FF0000"/>
              </a:solidFill>
            </a:ln>
          </p:spPr>
          <p:txBody>
            <a:bodyPr wrap="square" lIns="0" tIns="0" rIns="0" bIns="0" rtlCol="0"/>
            <a:lstStyle/>
            <a:p>
              <a:endParaRPr kern="0">
                <a:solidFill>
                  <a:sysClr val="windowText" lastClr="000000"/>
                </a:solidFill>
              </a:endParaRPr>
            </a:p>
          </p:txBody>
        </p:sp>
        <p:sp>
          <p:nvSpPr>
            <p:cNvPr id="52" name="object 52"/>
            <p:cNvSpPr/>
            <p:nvPr/>
          </p:nvSpPr>
          <p:spPr>
            <a:xfrm>
              <a:off x="729728" y="3125912"/>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53" name="object 53"/>
            <p:cNvSpPr/>
            <p:nvPr/>
          </p:nvSpPr>
          <p:spPr>
            <a:xfrm>
              <a:off x="793964" y="2116618"/>
              <a:ext cx="6803390" cy="48895"/>
            </a:xfrm>
            <a:custGeom>
              <a:avLst/>
              <a:gdLst/>
              <a:ahLst/>
              <a:cxnLst/>
              <a:rect l="l" t="t" r="r" b="b"/>
              <a:pathLst>
                <a:path w="6803390" h="48894">
                  <a:moveTo>
                    <a:pt x="0" y="48501"/>
                  </a:moveTo>
                  <a:lnTo>
                    <a:pt x="6803059" y="0"/>
                  </a:lnTo>
                </a:path>
              </a:pathLst>
            </a:custGeom>
            <a:ln w="38099">
              <a:solidFill>
                <a:srgbClr val="FF0000"/>
              </a:solidFill>
            </a:ln>
          </p:spPr>
          <p:txBody>
            <a:bodyPr wrap="square" lIns="0" tIns="0" rIns="0" bIns="0" rtlCol="0"/>
            <a:lstStyle/>
            <a:p>
              <a:endParaRPr kern="0">
                <a:solidFill>
                  <a:sysClr val="windowText" lastClr="000000"/>
                </a:solidFill>
              </a:endParaRPr>
            </a:p>
          </p:txBody>
        </p:sp>
      </p:grpSp>
      <p:grpSp>
        <p:nvGrpSpPr>
          <p:cNvPr id="55" name="object 55"/>
          <p:cNvGrpSpPr/>
          <p:nvPr/>
        </p:nvGrpSpPr>
        <p:grpSpPr>
          <a:xfrm>
            <a:off x="3723819" y="5834022"/>
            <a:ext cx="476250" cy="190500"/>
            <a:chOff x="2199819" y="5834022"/>
            <a:chExt cx="476250" cy="190500"/>
          </a:xfrm>
        </p:grpSpPr>
        <p:sp>
          <p:nvSpPr>
            <p:cNvPr id="56" name="object 56"/>
            <p:cNvSpPr/>
            <p:nvPr/>
          </p:nvSpPr>
          <p:spPr>
            <a:xfrm>
              <a:off x="2199819" y="5929281"/>
              <a:ext cx="304800" cy="0"/>
            </a:xfrm>
            <a:custGeom>
              <a:avLst/>
              <a:gdLst/>
              <a:ahLst/>
              <a:cxnLst/>
              <a:rect l="l" t="t" r="r" b="b"/>
              <a:pathLst>
                <a:path w="304800">
                  <a:moveTo>
                    <a:pt x="0" y="0"/>
                  </a:moveTo>
                  <a:lnTo>
                    <a:pt x="304634" y="0"/>
                  </a:lnTo>
                </a:path>
              </a:pathLst>
            </a:custGeom>
            <a:ln w="38100">
              <a:solidFill>
                <a:srgbClr val="000000"/>
              </a:solidFill>
            </a:ln>
          </p:spPr>
          <p:txBody>
            <a:bodyPr wrap="square" lIns="0" tIns="0" rIns="0" bIns="0" rtlCol="0"/>
            <a:lstStyle/>
            <a:p>
              <a:endParaRPr kern="0">
                <a:solidFill>
                  <a:sysClr val="windowText" lastClr="000000"/>
                </a:solidFill>
              </a:endParaRPr>
            </a:p>
          </p:txBody>
        </p:sp>
        <p:sp>
          <p:nvSpPr>
            <p:cNvPr id="57" name="object 57"/>
            <p:cNvSpPr/>
            <p:nvPr/>
          </p:nvSpPr>
          <p:spPr>
            <a:xfrm>
              <a:off x="2485398" y="5834022"/>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kern="0">
                <a:solidFill>
                  <a:sysClr val="windowText" lastClr="000000"/>
                </a:solidFill>
              </a:endParaRPr>
            </a:p>
          </p:txBody>
        </p:sp>
      </p:grpSp>
      <p:graphicFrame>
        <p:nvGraphicFramePr>
          <p:cNvPr id="58" name="object 58"/>
          <p:cNvGraphicFramePr>
            <a:graphicFrameLocks noGrp="1"/>
          </p:cNvGraphicFramePr>
          <p:nvPr/>
        </p:nvGraphicFramePr>
        <p:xfrm>
          <a:off x="4195141" y="5628005"/>
          <a:ext cx="6468745" cy="645795"/>
        </p:xfrm>
        <a:graphic>
          <a:graphicData uri="http://schemas.openxmlformats.org/drawingml/2006/table">
            <a:tbl>
              <a:tblPr firstRow="1" bandRow="1">
                <a:tableStyleId>{2D5ABB26-0587-4C30-8999-92F81FD0307C}</a:tableStyleId>
              </a:tblPr>
              <a:tblGrid>
                <a:gridCol w="2940050">
                  <a:extLst>
                    <a:ext uri="{9D8B030D-6E8A-4147-A177-3AD203B41FA5}">
                      <a16:colId xmlns:a16="http://schemas.microsoft.com/office/drawing/2014/main" val="20000"/>
                    </a:ext>
                  </a:extLst>
                </a:gridCol>
                <a:gridCol w="92075">
                  <a:extLst>
                    <a:ext uri="{9D8B030D-6E8A-4147-A177-3AD203B41FA5}">
                      <a16:colId xmlns:a16="http://schemas.microsoft.com/office/drawing/2014/main" val="20001"/>
                    </a:ext>
                  </a:extLst>
                </a:gridCol>
                <a:gridCol w="3436620">
                  <a:extLst>
                    <a:ext uri="{9D8B030D-6E8A-4147-A177-3AD203B41FA5}">
                      <a16:colId xmlns:a16="http://schemas.microsoft.com/office/drawing/2014/main" val="20002"/>
                    </a:ext>
                  </a:extLst>
                </a:gridCol>
              </a:tblGrid>
              <a:tr h="308610">
                <a:tc>
                  <a:txBody>
                    <a:bodyPr/>
                    <a:lstStyle/>
                    <a:p>
                      <a:pPr marL="105410">
                        <a:lnSpc>
                          <a:spcPts val="2035"/>
                        </a:lnSpc>
                        <a:spcBef>
                          <a:spcPts val="295"/>
                        </a:spcBef>
                      </a:pPr>
                      <a:r>
                        <a:rPr sz="1800" dirty="0">
                          <a:solidFill>
                            <a:srgbClr val="00000B"/>
                          </a:solidFill>
                          <a:latin typeface="Arial"/>
                          <a:cs typeface="Arial"/>
                        </a:rPr>
                        <a:t>Advances</a:t>
                      </a:r>
                      <a:r>
                        <a:rPr sz="1800" spc="-20" dirty="0">
                          <a:solidFill>
                            <a:srgbClr val="00000B"/>
                          </a:solidFill>
                          <a:latin typeface="Arial"/>
                          <a:cs typeface="Arial"/>
                        </a:rPr>
                        <a:t> </a:t>
                      </a:r>
                      <a:r>
                        <a:rPr sz="1800" dirty="0">
                          <a:solidFill>
                            <a:srgbClr val="00000B"/>
                          </a:solidFill>
                          <a:latin typeface="Arial"/>
                          <a:cs typeface="Arial"/>
                        </a:rPr>
                        <a:t>are</a:t>
                      </a:r>
                      <a:r>
                        <a:rPr sz="1800" spc="-35" dirty="0">
                          <a:solidFill>
                            <a:srgbClr val="00000B"/>
                          </a:solidFill>
                          <a:latin typeface="Arial"/>
                          <a:cs typeface="Arial"/>
                        </a:rPr>
                        <a:t> </a:t>
                      </a:r>
                      <a:r>
                        <a:rPr sz="1800" spc="-10" dirty="0">
                          <a:solidFill>
                            <a:srgbClr val="00000B"/>
                          </a:solidFill>
                          <a:latin typeface="Arial"/>
                          <a:cs typeface="Arial"/>
                        </a:rPr>
                        <a:t>incorporated</a:t>
                      </a:r>
                      <a:endParaRPr sz="1800" dirty="0">
                        <a:latin typeface="Arial"/>
                        <a:cs typeface="Arial"/>
                      </a:endParaRPr>
                    </a:p>
                  </a:txBody>
                  <a:tcPr marL="0" marR="0" marT="37465" marB="0">
                    <a:lnL w="9525">
                      <a:solidFill>
                        <a:srgbClr val="000000"/>
                      </a:solidFill>
                      <a:prstDash val="solid"/>
                    </a:lnL>
                    <a:lnR w="9525">
                      <a:solidFill>
                        <a:srgbClr val="000000"/>
                      </a:solidFill>
                      <a:prstDash val="solid"/>
                    </a:lnR>
                    <a:lnT w="9525">
                      <a:solidFill>
                        <a:srgbClr val="000000"/>
                      </a:solidFill>
                      <a:prstDash val="solid"/>
                    </a:lnT>
                    <a:lnB w="381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9525">
                      <a:solidFill>
                        <a:srgbClr val="000000"/>
                      </a:solidFill>
                      <a:prstDash val="solid"/>
                    </a:lnL>
                    <a:lnR w="9525">
                      <a:solidFill>
                        <a:srgbClr val="000000"/>
                      </a:solidFill>
                      <a:prstDash val="solid"/>
                    </a:lnR>
                    <a:lnB w="38100">
                      <a:solidFill>
                        <a:srgbClr val="000000"/>
                      </a:solidFill>
                      <a:prstDash val="solid"/>
                    </a:lnB>
                  </a:tcPr>
                </a:tc>
                <a:tc rowSpan="2">
                  <a:txBody>
                    <a:bodyPr/>
                    <a:lstStyle/>
                    <a:p>
                      <a:pPr marL="501650" marR="161290" indent="-228600">
                        <a:lnSpc>
                          <a:spcPct val="100000"/>
                        </a:lnSpc>
                        <a:spcBef>
                          <a:spcPts val="325"/>
                        </a:spcBef>
                      </a:pPr>
                      <a:r>
                        <a:rPr sz="1800" dirty="0">
                          <a:solidFill>
                            <a:srgbClr val="00000B"/>
                          </a:solidFill>
                          <a:latin typeface="Arial"/>
                          <a:cs typeface="Arial"/>
                        </a:rPr>
                        <a:t>…and</a:t>
                      </a:r>
                      <a:r>
                        <a:rPr sz="1800" spc="-20" dirty="0">
                          <a:solidFill>
                            <a:srgbClr val="00000B"/>
                          </a:solidFill>
                          <a:latin typeface="Arial"/>
                          <a:cs typeface="Arial"/>
                        </a:rPr>
                        <a:t> </a:t>
                      </a:r>
                      <a:r>
                        <a:rPr sz="1800" dirty="0">
                          <a:solidFill>
                            <a:srgbClr val="00000B"/>
                          </a:solidFill>
                          <a:latin typeface="Arial"/>
                          <a:cs typeface="Arial"/>
                        </a:rPr>
                        <a:t>are</a:t>
                      </a:r>
                      <a:r>
                        <a:rPr sz="1800" spc="-25" dirty="0">
                          <a:solidFill>
                            <a:srgbClr val="00000B"/>
                          </a:solidFill>
                          <a:latin typeface="Arial"/>
                          <a:cs typeface="Arial"/>
                        </a:rPr>
                        <a:t> </a:t>
                      </a:r>
                      <a:r>
                        <a:rPr sz="1800" dirty="0">
                          <a:solidFill>
                            <a:srgbClr val="00000B"/>
                          </a:solidFill>
                          <a:latin typeface="Arial"/>
                          <a:cs typeface="Arial"/>
                        </a:rPr>
                        <a:t>seamlessly</a:t>
                      </a:r>
                      <a:r>
                        <a:rPr sz="1800" spc="-10" dirty="0">
                          <a:solidFill>
                            <a:srgbClr val="00000B"/>
                          </a:solidFill>
                          <a:latin typeface="Arial"/>
                          <a:cs typeface="Arial"/>
                        </a:rPr>
                        <a:t> passed </a:t>
                      </a:r>
                      <a:r>
                        <a:rPr sz="1800" dirty="0">
                          <a:solidFill>
                            <a:srgbClr val="00000B"/>
                          </a:solidFill>
                          <a:latin typeface="Arial"/>
                          <a:cs typeface="Arial"/>
                        </a:rPr>
                        <a:t>to</a:t>
                      </a:r>
                      <a:r>
                        <a:rPr sz="1800" spc="-55" dirty="0">
                          <a:solidFill>
                            <a:srgbClr val="00000B"/>
                          </a:solidFill>
                          <a:latin typeface="Arial"/>
                          <a:cs typeface="Arial"/>
                        </a:rPr>
                        <a:t> </a:t>
                      </a:r>
                      <a:r>
                        <a:rPr sz="1800" dirty="0">
                          <a:solidFill>
                            <a:srgbClr val="00000B"/>
                          </a:solidFill>
                          <a:latin typeface="Arial"/>
                          <a:cs typeface="Arial"/>
                        </a:rPr>
                        <a:t>weather/climate</a:t>
                      </a:r>
                      <a:r>
                        <a:rPr sz="1800" spc="-5" dirty="0">
                          <a:solidFill>
                            <a:srgbClr val="00000B"/>
                          </a:solidFill>
                          <a:latin typeface="Arial"/>
                          <a:cs typeface="Arial"/>
                        </a:rPr>
                        <a:t> </a:t>
                      </a:r>
                      <a:r>
                        <a:rPr sz="1800" spc="-10" dirty="0">
                          <a:solidFill>
                            <a:srgbClr val="00000B"/>
                          </a:solidFill>
                          <a:latin typeface="Arial"/>
                          <a:cs typeface="Arial"/>
                        </a:rPr>
                        <a:t>model</a:t>
                      </a:r>
                      <a:endParaRPr sz="1800">
                        <a:latin typeface="Arial"/>
                        <a:cs typeface="Arial"/>
                      </a:endParaRPr>
                    </a:p>
                  </a:txBody>
                  <a:tcPr marL="0" marR="0" marT="41275"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337185">
                <a:tc>
                  <a:txBody>
                    <a:bodyPr/>
                    <a:lstStyle/>
                    <a:p>
                      <a:pPr marL="103505">
                        <a:lnSpc>
                          <a:spcPct val="100000"/>
                        </a:lnSpc>
                        <a:spcBef>
                          <a:spcPts val="25"/>
                        </a:spcBef>
                      </a:pPr>
                      <a:r>
                        <a:rPr sz="1800" dirty="0">
                          <a:solidFill>
                            <a:srgbClr val="00000B"/>
                          </a:solidFill>
                          <a:latin typeface="Arial"/>
                          <a:cs typeface="Arial"/>
                        </a:rPr>
                        <a:t>into</a:t>
                      </a:r>
                      <a:r>
                        <a:rPr sz="1800" spc="-35" dirty="0">
                          <a:solidFill>
                            <a:srgbClr val="00000B"/>
                          </a:solidFill>
                          <a:latin typeface="Arial"/>
                          <a:cs typeface="Arial"/>
                        </a:rPr>
                        <a:t> </a:t>
                      </a:r>
                      <a:r>
                        <a:rPr sz="1800" dirty="0">
                          <a:solidFill>
                            <a:srgbClr val="00000B"/>
                          </a:solidFill>
                          <a:latin typeface="Arial"/>
                          <a:cs typeface="Arial"/>
                        </a:rPr>
                        <a:t>standard</a:t>
                      </a:r>
                      <a:r>
                        <a:rPr sz="1800" spc="-15" dirty="0">
                          <a:solidFill>
                            <a:srgbClr val="00000B"/>
                          </a:solidFill>
                          <a:latin typeface="Arial"/>
                          <a:cs typeface="Arial"/>
                        </a:rPr>
                        <a:t> </a:t>
                      </a:r>
                      <a:r>
                        <a:rPr sz="1800" dirty="0">
                          <a:solidFill>
                            <a:srgbClr val="00000B"/>
                          </a:solidFill>
                          <a:latin typeface="Arial"/>
                          <a:cs typeface="Arial"/>
                        </a:rPr>
                        <a:t>GEOS-</a:t>
                      </a:r>
                      <a:r>
                        <a:rPr sz="1800" spc="-20" dirty="0">
                          <a:solidFill>
                            <a:srgbClr val="00000B"/>
                          </a:solidFill>
                          <a:latin typeface="Arial"/>
                          <a:cs typeface="Arial"/>
                        </a:rPr>
                        <a:t>Chem</a:t>
                      </a:r>
                      <a:endParaRPr sz="1800">
                        <a:latin typeface="Arial"/>
                        <a:cs typeface="Arial"/>
                      </a:endParaRPr>
                    </a:p>
                  </a:txBody>
                  <a:tcPr marL="0" marR="0" marT="3175" marB="0">
                    <a:lnL w="9525">
                      <a:solidFill>
                        <a:srgbClr val="000000"/>
                      </a:solidFill>
                      <a:prstDash val="solid"/>
                    </a:lnL>
                    <a:lnR w="9525">
                      <a:solidFill>
                        <a:srgbClr val="000000"/>
                      </a:solidFill>
                      <a:prstDash val="solid"/>
                    </a:lnR>
                    <a:lnT w="38100">
                      <a:solidFill>
                        <a:srgbClr val="000000"/>
                      </a:solidFill>
                      <a:prstDash val="solid"/>
                    </a:lnT>
                    <a:lnB w="9525">
                      <a:solidFill>
                        <a:srgbClr val="000000"/>
                      </a:solidFill>
                      <a:prstDash val="solid"/>
                    </a:lnB>
                  </a:tcPr>
                </a:tc>
                <a:tc>
                  <a:txBody>
                    <a:bodyPr/>
                    <a:lstStyle/>
                    <a:p>
                      <a:pPr>
                        <a:lnSpc>
                          <a:spcPct val="100000"/>
                        </a:lnSpc>
                      </a:pPr>
                      <a:endParaRPr sz="18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38100">
                      <a:solidFill>
                        <a:srgbClr val="000000"/>
                      </a:solidFill>
                      <a:prstDash val="solid"/>
                    </a:lnT>
                  </a:tcPr>
                </a:tc>
                <a:tc vMerge="1">
                  <a:txBody>
                    <a:bodyPr/>
                    <a:lstStyle/>
                    <a:p>
                      <a:endParaRPr/>
                    </a:p>
                  </a:txBody>
                  <a:tcPr marL="0" marR="0" marT="41275"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bl>
          </a:graphicData>
        </a:graphic>
      </p:graphicFrame>
      <p:sp>
        <p:nvSpPr>
          <p:cNvPr id="59" name="object 59"/>
          <p:cNvSpPr txBox="1"/>
          <p:nvPr/>
        </p:nvSpPr>
        <p:spPr>
          <a:xfrm>
            <a:off x="1595970" y="5029295"/>
            <a:ext cx="8961983" cy="289823"/>
          </a:xfrm>
          <a:prstGeom prst="rect">
            <a:avLst/>
          </a:prstGeom>
        </p:spPr>
        <p:txBody>
          <a:bodyPr vert="horz" wrap="square" lIns="0" tIns="12700" rIns="0" bIns="0" rtlCol="0">
            <a:spAutoFit/>
          </a:bodyPr>
          <a:lstStyle/>
          <a:p>
            <a:pPr marL="156210">
              <a:spcBef>
                <a:spcPts val="100"/>
              </a:spcBef>
            </a:pPr>
            <a:r>
              <a:rPr b="1" kern="0" dirty="0">
                <a:solidFill>
                  <a:srgbClr val="FF0000"/>
                </a:solidFill>
                <a:latin typeface="Avenir Next LT Pro" panose="020B0504020202020204" pitchFamily="34" charset="0"/>
                <a:cs typeface="Arial"/>
              </a:rPr>
              <a:t>Off-line</a:t>
            </a:r>
            <a:r>
              <a:rPr b="1" kern="0" spc="-40"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and</a:t>
            </a:r>
            <a:r>
              <a:rPr b="1" kern="0" spc="-15"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on-line</a:t>
            </a:r>
            <a:r>
              <a:rPr b="1" kern="0" spc="-35" dirty="0">
                <a:solidFill>
                  <a:srgbClr val="FF0000"/>
                </a:solidFill>
                <a:latin typeface="Avenir Next LT Pro" panose="020B0504020202020204" pitchFamily="34" charset="0"/>
                <a:cs typeface="Arial"/>
              </a:rPr>
              <a:t> </a:t>
            </a:r>
            <a:r>
              <a:rPr b="1" kern="0" spc="-10" dirty="0">
                <a:solidFill>
                  <a:srgbClr val="FF0000"/>
                </a:solidFill>
                <a:latin typeface="Avenir Next LT Pro" panose="020B0504020202020204" pitchFamily="34" charset="0"/>
                <a:cs typeface="Arial"/>
              </a:rPr>
              <a:t>GEOS-</a:t>
            </a:r>
            <a:r>
              <a:rPr b="1" kern="0" dirty="0">
                <a:solidFill>
                  <a:srgbClr val="FF0000"/>
                </a:solidFill>
                <a:latin typeface="Avenir Next LT Pro" panose="020B0504020202020204" pitchFamily="34" charset="0"/>
                <a:cs typeface="Arial"/>
              </a:rPr>
              <a:t>Chem</a:t>
            </a:r>
            <a:r>
              <a:rPr b="1" kern="0" spc="-20"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chemical</a:t>
            </a:r>
            <a:r>
              <a:rPr b="1" kern="0" spc="-5"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modules</a:t>
            </a:r>
            <a:r>
              <a:rPr b="1" kern="0" spc="-15"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use</a:t>
            </a:r>
            <a:r>
              <a:rPr b="1" kern="0" spc="-15"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exactly</a:t>
            </a:r>
            <a:r>
              <a:rPr b="1" kern="0" spc="-5"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the</a:t>
            </a:r>
            <a:r>
              <a:rPr b="1" kern="0" spc="-25" dirty="0">
                <a:solidFill>
                  <a:srgbClr val="FF0000"/>
                </a:solidFill>
                <a:latin typeface="Avenir Next LT Pro" panose="020B0504020202020204" pitchFamily="34" charset="0"/>
                <a:cs typeface="Arial"/>
              </a:rPr>
              <a:t> </a:t>
            </a:r>
            <a:r>
              <a:rPr b="1" kern="0" dirty="0">
                <a:solidFill>
                  <a:srgbClr val="FF0000"/>
                </a:solidFill>
                <a:latin typeface="Avenir Next LT Pro" panose="020B0504020202020204" pitchFamily="34" charset="0"/>
                <a:cs typeface="Arial"/>
              </a:rPr>
              <a:t>same </a:t>
            </a:r>
            <a:r>
              <a:rPr b="1" kern="0" spc="-20" dirty="0">
                <a:solidFill>
                  <a:srgbClr val="FF0000"/>
                </a:solidFill>
                <a:latin typeface="Avenir Next LT Pro" panose="020B0504020202020204" pitchFamily="34" charset="0"/>
                <a:cs typeface="Arial"/>
              </a:rPr>
              <a:t>co</a:t>
            </a:r>
            <a:r>
              <a:rPr lang="en-US" b="1" kern="0" spc="-20" dirty="0">
                <a:solidFill>
                  <a:srgbClr val="FF0000"/>
                </a:solidFill>
                <a:latin typeface="Avenir Next LT Pro" panose="020B0504020202020204" pitchFamily="34" charset="0"/>
                <a:cs typeface="Arial"/>
              </a:rPr>
              <a:t>de!</a:t>
            </a:r>
            <a:endParaRPr kern="0" dirty="0">
              <a:solidFill>
                <a:sysClr val="windowText" lastClr="000000"/>
              </a:solidFill>
              <a:latin typeface="Avenir Next LT Pro" panose="020B0504020202020204" pitchFamily="34" charset="0"/>
              <a:cs typeface="Arial"/>
            </a:endParaRPr>
          </a:p>
        </p:txBody>
      </p:sp>
      <p:sp>
        <p:nvSpPr>
          <p:cNvPr id="60" name="object 60"/>
          <p:cNvSpPr/>
          <p:nvPr/>
        </p:nvSpPr>
        <p:spPr>
          <a:xfrm>
            <a:off x="7279207" y="5848341"/>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61" name="object 61"/>
          <p:cNvSpPr txBox="1"/>
          <p:nvPr/>
        </p:nvSpPr>
        <p:spPr>
          <a:xfrm>
            <a:off x="1631645" y="4041935"/>
            <a:ext cx="2700655" cy="736099"/>
          </a:xfrm>
          <a:prstGeom prst="rect">
            <a:avLst/>
          </a:prstGeom>
          <a:noFill/>
        </p:spPr>
        <p:txBody>
          <a:bodyPr vert="horz" wrap="square" lIns="0" tIns="0" rIns="0" bIns="0" rtlCol="0">
            <a:spAutoFit/>
          </a:bodyPr>
          <a:lstStyle/>
          <a:p>
            <a:pPr marL="94615">
              <a:lnSpc>
                <a:spcPts val="1905"/>
              </a:lnSpc>
            </a:pPr>
            <a:r>
              <a:rPr sz="1600" b="1" kern="0" dirty="0">
                <a:solidFill>
                  <a:srgbClr val="3333CC"/>
                </a:solidFill>
                <a:latin typeface="Avenir Next LT Pro" panose="020B0504020202020204" pitchFamily="34" charset="0"/>
                <a:cs typeface="Arial"/>
              </a:rPr>
              <a:t>off-</a:t>
            </a:r>
            <a:r>
              <a:rPr sz="1600" b="1" kern="0" spc="-20" dirty="0">
                <a:solidFill>
                  <a:srgbClr val="3333CC"/>
                </a:solidFill>
                <a:latin typeface="Avenir Next LT Pro" panose="020B0504020202020204" pitchFamily="34" charset="0"/>
                <a:cs typeface="Arial"/>
              </a:rPr>
              <a:t>line</a:t>
            </a:r>
            <a:endParaRPr sz="1600" kern="0" dirty="0">
              <a:solidFill>
                <a:sysClr val="windowText" lastClr="000000"/>
              </a:solidFill>
              <a:latin typeface="Avenir Next LT Pro" panose="020B0504020202020204" pitchFamily="34" charset="0"/>
              <a:cs typeface="Arial"/>
            </a:endParaRPr>
          </a:p>
          <a:p>
            <a:pPr marL="94615" marR="451484"/>
            <a:r>
              <a:rPr sz="1600" b="1" kern="0" spc="-10" dirty="0">
                <a:solidFill>
                  <a:srgbClr val="3333CC"/>
                </a:solidFill>
                <a:latin typeface="Avenir Next LT Pro" panose="020B0504020202020204" pitchFamily="34" charset="0"/>
                <a:cs typeface="Arial"/>
              </a:rPr>
              <a:t>GEOS-</a:t>
            </a:r>
            <a:r>
              <a:rPr sz="1600" b="1" kern="0" dirty="0">
                <a:solidFill>
                  <a:srgbClr val="3333CC"/>
                </a:solidFill>
                <a:latin typeface="Avenir Next LT Pro" panose="020B0504020202020204" pitchFamily="34" charset="0"/>
                <a:cs typeface="Arial"/>
              </a:rPr>
              <a:t>Chem</a:t>
            </a:r>
            <a:r>
              <a:rPr sz="1600" b="1" kern="0" spc="20" dirty="0">
                <a:solidFill>
                  <a:srgbClr val="3333CC"/>
                </a:solidFill>
                <a:latin typeface="Avenir Next LT Pro" panose="020B0504020202020204" pitchFamily="34" charset="0"/>
                <a:cs typeface="Arial"/>
              </a:rPr>
              <a:t> </a:t>
            </a:r>
            <a:r>
              <a:rPr sz="1600" b="1" kern="0" spc="-20" dirty="0">
                <a:solidFill>
                  <a:srgbClr val="3333CC"/>
                </a:solidFill>
                <a:latin typeface="Avenir Next LT Pro" panose="020B0504020202020204" pitchFamily="34" charset="0"/>
                <a:cs typeface="Arial"/>
              </a:rPr>
              <a:t>model </a:t>
            </a:r>
            <a:r>
              <a:rPr sz="1600" b="1" kern="0" dirty="0">
                <a:solidFill>
                  <a:srgbClr val="3333CC"/>
                </a:solidFill>
                <a:latin typeface="Avenir Next LT Pro" panose="020B0504020202020204" pitchFamily="34" charset="0"/>
                <a:cs typeface="Arial"/>
              </a:rPr>
              <a:t>with</a:t>
            </a:r>
            <a:r>
              <a:rPr sz="1600" b="1" kern="0" spc="-30" dirty="0">
                <a:solidFill>
                  <a:srgbClr val="3333CC"/>
                </a:solidFill>
                <a:latin typeface="Avenir Next LT Pro" panose="020B0504020202020204" pitchFamily="34" charset="0"/>
                <a:cs typeface="Arial"/>
              </a:rPr>
              <a:t> </a:t>
            </a:r>
            <a:r>
              <a:rPr sz="1600" b="1" kern="0" dirty="0">
                <a:solidFill>
                  <a:srgbClr val="3333CC"/>
                </a:solidFill>
                <a:latin typeface="Avenir Next LT Pro" panose="020B0504020202020204" pitchFamily="34" charset="0"/>
                <a:cs typeface="Arial"/>
              </a:rPr>
              <a:t>input</a:t>
            </a:r>
            <a:r>
              <a:rPr sz="1600" b="1" kern="0" spc="-15" dirty="0">
                <a:solidFill>
                  <a:srgbClr val="3333CC"/>
                </a:solidFill>
                <a:latin typeface="Avenir Next LT Pro" panose="020B0504020202020204" pitchFamily="34" charset="0"/>
                <a:cs typeface="Arial"/>
              </a:rPr>
              <a:t> </a:t>
            </a:r>
            <a:r>
              <a:rPr sz="1600" b="1" kern="0" dirty="0">
                <a:solidFill>
                  <a:srgbClr val="3333CC"/>
                </a:solidFill>
                <a:latin typeface="Avenir Next LT Pro" panose="020B0504020202020204" pitchFamily="34" charset="0"/>
                <a:cs typeface="Arial"/>
              </a:rPr>
              <a:t>met.</a:t>
            </a:r>
            <a:r>
              <a:rPr sz="1600" b="1" kern="0" spc="10" dirty="0">
                <a:solidFill>
                  <a:srgbClr val="3333CC"/>
                </a:solidFill>
                <a:latin typeface="Avenir Next LT Pro" panose="020B0504020202020204" pitchFamily="34" charset="0"/>
                <a:cs typeface="Arial"/>
              </a:rPr>
              <a:t> </a:t>
            </a:r>
            <a:r>
              <a:rPr sz="1600" b="1" kern="0" spc="-20" dirty="0">
                <a:solidFill>
                  <a:srgbClr val="3333CC"/>
                </a:solidFill>
                <a:latin typeface="Avenir Next LT Pro" panose="020B0504020202020204" pitchFamily="34" charset="0"/>
                <a:cs typeface="Arial"/>
              </a:rPr>
              <a:t>data</a:t>
            </a:r>
            <a:endParaRPr sz="1600" kern="0" dirty="0">
              <a:solidFill>
                <a:sysClr val="windowText" lastClr="000000"/>
              </a:solidFill>
              <a:latin typeface="Avenir Next LT Pro" panose="020B0504020202020204" pitchFamily="34" charset="0"/>
              <a:cs typeface="Arial"/>
            </a:endParaRPr>
          </a:p>
        </p:txBody>
      </p:sp>
      <p:sp>
        <p:nvSpPr>
          <p:cNvPr id="64" name="TextBox 63">
            <a:extLst>
              <a:ext uri="{FF2B5EF4-FFF2-40B4-BE49-F238E27FC236}">
                <a16:creationId xmlns:a16="http://schemas.microsoft.com/office/drawing/2014/main" id="{F85C25A3-2424-6A9D-1E87-B31EA5DFF6D4}"/>
              </a:ext>
            </a:extLst>
          </p:cNvPr>
          <p:cNvSpPr txBox="1"/>
          <p:nvPr/>
        </p:nvSpPr>
        <p:spPr>
          <a:xfrm>
            <a:off x="0" y="5443950"/>
            <a:ext cx="12192000" cy="969504"/>
          </a:xfrm>
          <a:prstGeom prst="rect">
            <a:avLst/>
          </a:prstGeom>
          <a:solidFill>
            <a:schemeClr val="bg1"/>
          </a:solidFill>
        </p:spPr>
        <p:txBody>
          <a:bodyPr wrap="square" rtlCol="0">
            <a:spAutoFit/>
          </a:bodyPr>
          <a:lstStyle/>
          <a:p>
            <a:endParaRPr lang="en-US" dirty="0"/>
          </a:p>
        </p:txBody>
      </p:sp>
      <p:sp>
        <p:nvSpPr>
          <p:cNvPr id="65" name="TextBox 64">
            <a:extLst>
              <a:ext uri="{FF2B5EF4-FFF2-40B4-BE49-F238E27FC236}">
                <a16:creationId xmlns:a16="http://schemas.microsoft.com/office/drawing/2014/main" id="{0B065CB3-BBDB-B4B5-E965-C12BA3A5EA46}"/>
              </a:ext>
            </a:extLst>
          </p:cNvPr>
          <p:cNvSpPr txBox="1"/>
          <p:nvPr/>
        </p:nvSpPr>
        <p:spPr>
          <a:xfrm>
            <a:off x="1651414" y="5519835"/>
            <a:ext cx="2158544" cy="923330"/>
          </a:xfrm>
          <a:prstGeom prst="rect">
            <a:avLst/>
          </a:prstGeom>
          <a:noFill/>
        </p:spPr>
        <p:txBody>
          <a:bodyPr wrap="square" rtlCol="0">
            <a:spAutoFit/>
          </a:bodyPr>
          <a:lstStyle/>
          <a:p>
            <a:pPr algn="ctr"/>
            <a:r>
              <a:rPr lang="en-US" b="1" dirty="0"/>
              <a:t>Off-line users contribute model advances</a:t>
            </a:r>
          </a:p>
        </p:txBody>
      </p:sp>
      <p:sp>
        <p:nvSpPr>
          <p:cNvPr id="66" name="TextBox 65">
            <a:extLst>
              <a:ext uri="{FF2B5EF4-FFF2-40B4-BE49-F238E27FC236}">
                <a16:creationId xmlns:a16="http://schemas.microsoft.com/office/drawing/2014/main" id="{BC984656-5493-88EB-6755-559843CD5048}"/>
              </a:ext>
            </a:extLst>
          </p:cNvPr>
          <p:cNvSpPr txBox="1"/>
          <p:nvPr/>
        </p:nvSpPr>
        <p:spPr>
          <a:xfrm>
            <a:off x="4891656" y="5527824"/>
            <a:ext cx="2408687" cy="923330"/>
          </a:xfrm>
          <a:prstGeom prst="rect">
            <a:avLst/>
          </a:prstGeom>
          <a:noFill/>
        </p:spPr>
        <p:txBody>
          <a:bodyPr wrap="square" rtlCol="0">
            <a:spAutoFit/>
          </a:bodyPr>
          <a:lstStyle/>
          <a:p>
            <a:pPr algn="ctr"/>
            <a:r>
              <a:rPr lang="en-US" b="1" dirty="0"/>
              <a:t>Advances are incorporated</a:t>
            </a:r>
            <a:br>
              <a:rPr lang="en-US" b="1" dirty="0"/>
            </a:br>
            <a:r>
              <a:rPr lang="en-US" b="1" dirty="0"/>
              <a:t> into GEOS-Chem</a:t>
            </a:r>
          </a:p>
        </p:txBody>
      </p:sp>
      <p:sp>
        <p:nvSpPr>
          <p:cNvPr id="67" name="TextBox 66">
            <a:extLst>
              <a:ext uri="{FF2B5EF4-FFF2-40B4-BE49-F238E27FC236}">
                <a16:creationId xmlns:a16="http://schemas.microsoft.com/office/drawing/2014/main" id="{0CC42B16-14DC-A8F9-156F-1583328C9CB8}"/>
              </a:ext>
            </a:extLst>
          </p:cNvPr>
          <p:cNvSpPr txBox="1"/>
          <p:nvPr/>
        </p:nvSpPr>
        <p:spPr>
          <a:xfrm>
            <a:off x="8070710" y="5526043"/>
            <a:ext cx="2487243" cy="923330"/>
          </a:xfrm>
          <a:prstGeom prst="rect">
            <a:avLst/>
          </a:prstGeom>
          <a:noFill/>
        </p:spPr>
        <p:txBody>
          <a:bodyPr wrap="square" rtlCol="0">
            <a:spAutoFit/>
          </a:bodyPr>
          <a:lstStyle/>
          <a:p>
            <a:pPr algn="ctr"/>
            <a:r>
              <a:rPr lang="en-US" b="1" dirty="0"/>
              <a:t>and are seamlessly passed into weather/climate model</a:t>
            </a:r>
          </a:p>
        </p:txBody>
      </p:sp>
      <p:sp>
        <p:nvSpPr>
          <p:cNvPr id="68" name="Arrow: Right 67">
            <a:extLst>
              <a:ext uri="{FF2B5EF4-FFF2-40B4-BE49-F238E27FC236}">
                <a16:creationId xmlns:a16="http://schemas.microsoft.com/office/drawing/2014/main" id="{840C292F-EC6F-DAC1-3F02-A2B96B9B3C1F}"/>
              </a:ext>
            </a:extLst>
          </p:cNvPr>
          <p:cNvSpPr/>
          <p:nvPr/>
        </p:nvSpPr>
        <p:spPr>
          <a:xfrm>
            <a:off x="3975984" y="5757729"/>
            <a:ext cx="1102837" cy="33619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9" name="Arrow: Right 68">
            <a:extLst>
              <a:ext uri="{FF2B5EF4-FFF2-40B4-BE49-F238E27FC236}">
                <a16:creationId xmlns:a16="http://schemas.microsoft.com/office/drawing/2014/main" id="{0DDC5475-FFA4-327F-D766-632282FE3AB6}"/>
              </a:ext>
            </a:extLst>
          </p:cNvPr>
          <p:cNvSpPr/>
          <p:nvPr/>
        </p:nvSpPr>
        <p:spPr>
          <a:xfrm>
            <a:off x="7113180" y="5748015"/>
            <a:ext cx="957529" cy="33619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8E70746C-E5AF-743D-B004-B3AD371D5FEC}"/>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Daniel Jacob</a:t>
            </a:r>
          </a:p>
        </p:txBody>
      </p:sp>
      <p:sp>
        <p:nvSpPr>
          <p:cNvPr id="71" name="object 31">
            <a:extLst>
              <a:ext uri="{FF2B5EF4-FFF2-40B4-BE49-F238E27FC236}">
                <a16:creationId xmlns:a16="http://schemas.microsoft.com/office/drawing/2014/main" id="{55FAD6FE-56EE-47DC-902F-73A2D30881AB}"/>
              </a:ext>
            </a:extLst>
          </p:cNvPr>
          <p:cNvSpPr txBox="1"/>
          <p:nvPr/>
        </p:nvSpPr>
        <p:spPr>
          <a:xfrm>
            <a:off x="4405009" y="4261774"/>
            <a:ext cx="3276601" cy="505267"/>
          </a:xfrm>
          <a:prstGeom prst="rect">
            <a:avLst/>
          </a:prstGeom>
        </p:spPr>
        <p:txBody>
          <a:bodyPr vert="horz" wrap="square" lIns="0" tIns="12700" rIns="0" bIns="0" rtlCol="0">
            <a:spAutoFit/>
          </a:bodyPr>
          <a:lstStyle/>
          <a:p>
            <a:pPr marL="12700" algn="ctr">
              <a:spcBef>
                <a:spcPts val="100"/>
              </a:spcBef>
            </a:pPr>
            <a:r>
              <a:rPr sz="1600" b="1" kern="0" spc="-10" dirty="0">
                <a:solidFill>
                  <a:srgbClr val="006600"/>
                </a:solidFill>
                <a:latin typeface="Avenir Next LT Pro" panose="020B0504020202020204" pitchFamily="34" charset="0"/>
                <a:cs typeface="Arial"/>
              </a:rPr>
              <a:t>GEOS-</a:t>
            </a:r>
            <a:r>
              <a:rPr sz="1600" b="1" kern="0" dirty="0">
                <a:solidFill>
                  <a:srgbClr val="006600"/>
                </a:solidFill>
                <a:latin typeface="Avenir Next LT Pro" panose="020B0504020202020204" pitchFamily="34" charset="0"/>
                <a:cs typeface="Arial"/>
              </a:rPr>
              <a:t>Chem</a:t>
            </a:r>
            <a:r>
              <a:rPr sz="1600" b="1" kern="0" spc="-15" dirty="0">
                <a:solidFill>
                  <a:srgbClr val="006600"/>
                </a:solidFill>
                <a:latin typeface="Avenir Next LT Pro" panose="020B0504020202020204" pitchFamily="34" charset="0"/>
                <a:cs typeface="Arial"/>
              </a:rPr>
              <a:t> </a:t>
            </a:r>
            <a:r>
              <a:rPr sz="1600" b="1" kern="0" dirty="0">
                <a:solidFill>
                  <a:srgbClr val="006600"/>
                </a:solidFill>
                <a:latin typeface="Avenir Next LT Pro" panose="020B0504020202020204" pitchFamily="34" charset="0"/>
                <a:cs typeface="Arial"/>
              </a:rPr>
              <a:t>chemical</a:t>
            </a:r>
            <a:r>
              <a:rPr sz="1600" b="1" kern="0" spc="-5" dirty="0">
                <a:solidFill>
                  <a:srgbClr val="006600"/>
                </a:solidFill>
                <a:latin typeface="Avenir Next LT Pro" panose="020B0504020202020204" pitchFamily="34" charset="0"/>
                <a:cs typeface="Arial"/>
              </a:rPr>
              <a:t> </a:t>
            </a:r>
            <a:r>
              <a:rPr sz="1600" b="1" kern="0" spc="-10" dirty="0">
                <a:solidFill>
                  <a:srgbClr val="006600"/>
                </a:solidFill>
                <a:latin typeface="Avenir Next LT Pro" panose="020B0504020202020204" pitchFamily="34" charset="0"/>
                <a:cs typeface="Arial"/>
              </a:rPr>
              <a:t>module</a:t>
            </a:r>
            <a:br>
              <a:rPr lang="en-US" sz="1600" b="1" kern="0" spc="-10" dirty="0">
                <a:solidFill>
                  <a:srgbClr val="006600"/>
                </a:solidFill>
                <a:latin typeface="Avenir Next LT Pro" panose="020B0504020202020204" pitchFamily="34" charset="0"/>
                <a:cs typeface="Arial"/>
              </a:rPr>
            </a:br>
            <a:r>
              <a:rPr lang="en-US" sz="1600" b="1" kern="0" spc="-10" dirty="0">
                <a:solidFill>
                  <a:srgbClr val="006600"/>
                </a:solidFill>
                <a:latin typeface="Avenir Next LT Pro" panose="020B0504020202020204" pitchFamily="34" charset="0"/>
                <a:cs typeface="Arial"/>
              </a:rPr>
              <a:t>(i.e. local operations)</a:t>
            </a:r>
            <a:endParaRPr sz="1600" kern="0" dirty="0">
              <a:solidFill>
                <a:sysClr val="windowText" lastClr="000000"/>
              </a:solidFill>
              <a:latin typeface="Avenir Next LT Pro" panose="020B0504020202020204" pitchFamily="34" charset="0"/>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3811D64-3140-21F5-4206-9AD5B158C4D1}"/>
              </a:ext>
            </a:extLst>
          </p:cNvPr>
          <p:cNvSpPr>
            <a:spLocks noGrp="1" noChangeArrowheads="1"/>
          </p:cNvSpPr>
          <p:nvPr>
            <p:ph type="title"/>
          </p:nvPr>
        </p:nvSpPr>
        <p:spPr>
          <a:ln/>
        </p:spPr>
        <p:txBody>
          <a:bodyPr>
            <a:normAutofit fontScale="90000"/>
          </a:bodyPr>
          <a:lstStyle/>
          <a:p>
            <a:pPr>
              <a:tabLst>
                <a:tab pos="656433" algn="l"/>
                <a:tab pos="1312865" algn="l"/>
                <a:tab pos="1969298" algn="l"/>
                <a:tab pos="2625730" algn="l"/>
                <a:tab pos="3282163" algn="l"/>
                <a:tab pos="3938595" algn="l"/>
                <a:tab pos="4595028" algn="l"/>
                <a:tab pos="5251460" algn="l"/>
                <a:tab pos="5907893" algn="l"/>
                <a:tab pos="6564325" algn="l"/>
                <a:tab pos="7220758" algn="l"/>
                <a:tab pos="7877190" algn="l"/>
              </a:tabLst>
            </a:pPr>
            <a:r>
              <a:rPr lang="en-US" altLang="en-US" sz="2902" dirty="0"/>
              <a:t>We built the “new bridge” next to the “old bridge” one</a:t>
            </a:r>
            <a:br>
              <a:rPr lang="en-US" altLang="en-US" sz="2902" dirty="0"/>
            </a:br>
            <a:r>
              <a:rPr lang="en-US" altLang="en-US" sz="2902" dirty="0"/>
              <a:t>without disrupting any workflow</a:t>
            </a:r>
          </a:p>
        </p:txBody>
      </p:sp>
      <p:sp>
        <p:nvSpPr>
          <p:cNvPr id="4" name="Slide Number Placeholder 5">
            <a:extLst>
              <a:ext uri="{FF2B5EF4-FFF2-40B4-BE49-F238E27FC236}">
                <a16:creationId xmlns:a16="http://schemas.microsoft.com/office/drawing/2014/main" id="{1AE578EC-87F9-DEF4-1EB3-8D5AD53CD8F5}"/>
              </a:ext>
            </a:extLst>
          </p:cNvPr>
          <p:cNvSpPr>
            <a:spLocks noGrp="1"/>
          </p:cNvSpPr>
          <p:nvPr>
            <p:ph type="sldNum" sz="quarter" idx="12"/>
          </p:nvPr>
        </p:nvSpPr>
        <p:spPr/>
        <p:txBody>
          <a:bodyPr/>
          <a:lstStyle/>
          <a:p>
            <a:fld id="{E4C29A94-2BDF-47DE-9734-14211C71F1A6}" type="slidenum">
              <a:rPr lang="en-US" altLang="en-US"/>
              <a:pPr/>
              <a:t>27</a:t>
            </a:fld>
            <a:endParaRPr lang="en-US" altLang="en-US"/>
          </a:p>
        </p:txBody>
      </p:sp>
      <p:pic>
        <p:nvPicPr>
          <p:cNvPr id="24578" name="Picture 2">
            <a:extLst>
              <a:ext uri="{FF2B5EF4-FFF2-40B4-BE49-F238E27FC236}">
                <a16:creationId xmlns:a16="http://schemas.microsoft.com/office/drawing/2014/main" id="{84C603B3-CD73-4BB4-DB4B-C8DCC7DBD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549" y="1416514"/>
            <a:ext cx="6909824" cy="459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a:extLst>
              <a:ext uri="{FF2B5EF4-FFF2-40B4-BE49-F238E27FC236}">
                <a16:creationId xmlns:a16="http://schemas.microsoft.com/office/drawing/2014/main" id="{3A7A2193-8C02-BCD2-B36A-4688B20423CB}"/>
              </a:ext>
            </a:extLst>
          </p:cNvPr>
          <p:cNvSpPr>
            <a:spLocks noChangeArrowheads="1"/>
          </p:cNvSpPr>
          <p:nvPr/>
        </p:nvSpPr>
        <p:spPr bwMode="auto">
          <a:xfrm>
            <a:off x="2977942" y="2694832"/>
            <a:ext cx="1934751" cy="5847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2" tIns="40806" rIns="81612" bIns="40806">
            <a:spAutoFit/>
          </a:bodyP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pPr algn="ctr" hangingPunct="1">
              <a:lnSpc>
                <a:spcPct val="100000"/>
              </a:lnSpc>
            </a:pPr>
            <a:r>
              <a:rPr lang="en-US" altLang="en-US" sz="1632" b="1" dirty="0">
                <a:latin typeface="Trebuchet MS" panose="020B0603020202020204" pitchFamily="34" charset="0"/>
              </a:rPr>
              <a:t>Code updates for Modern Fortran</a:t>
            </a:r>
          </a:p>
        </p:txBody>
      </p:sp>
      <p:sp>
        <p:nvSpPr>
          <p:cNvPr id="24580" name="Rectangle 4">
            <a:extLst>
              <a:ext uri="{FF2B5EF4-FFF2-40B4-BE49-F238E27FC236}">
                <a16:creationId xmlns:a16="http://schemas.microsoft.com/office/drawing/2014/main" id="{24DD0962-B91A-0B88-B0B1-80C30A5BA9E7}"/>
              </a:ext>
            </a:extLst>
          </p:cNvPr>
          <p:cNvSpPr>
            <a:spLocks noChangeArrowheads="1"/>
          </p:cNvSpPr>
          <p:nvPr/>
        </p:nvSpPr>
        <p:spPr bwMode="auto">
          <a:xfrm>
            <a:off x="7953015" y="2488977"/>
            <a:ext cx="1520161" cy="5847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2" tIns="40806" rIns="81612" bIns="40806">
            <a:spAutoFit/>
          </a:bodyP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pPr algn="ctr" hangingPunct="1">
              <a:lnSpc>
                <a:spcPct val="100000"/>
              </a:lnSpc>
            </a:pPr>
            <a:r>
              <a:rPr lang="en-US" altLang="en-US" sz="1632" b="1" dirty="0">
                <a:latin typeface="Trebuchet MS" panose="020B0603020202020204" pitchFamily="34" charset="0"/>
              </a:rPr>
              <a:t>Prior GEOS-Chem code</a:t>
            </a:r>
          </a:p>
        </p:txBody>
      </p:sp>
    </p:spTree>
    <p:extLst>
      <p:ext uri="{BB962C8B-B14F-4D97-AF65-F5344CB8AC3E}">
        <p14:creationId xmlns:p14="http://schemas.microsoft.com/office/powerpoint/2010/main" val="1152563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lstStyle/>
          <a:p>
            <a:r>
              <a:rPr lang="en-US" dirty="0"/>
              <a:t>Best Practice #2: Benchmarking</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normAutofit/>
          </a:bodyPr>
          <a:lstStyle/>
          <a:p>
            <a:endParaRPr lang="en-US" sz="1600"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9" name="Picture Placeholder 18" descr="A screenshot of a computer&#10;&#10;Description automatically generated">
            <a:extLst>
              <a:ext uri="{FF2B5EF4-FFF2-40B4-BE49-F238E27FC236}">
                <a16:creationId xmlns:a16="http://schemas.microsoft.com/office/drawing/2014/main" id="{974617AC-6657-9B78-5922-2F2AE2BBF30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933" b="933"/>
          <a:stretch>
            <a:fillRect/>
          </a:stretch>
        </p:blipFill>
        <p:spPr/>
      </p:pic>
      <p:pic>
        <p:nvPicPr>
          <p:cNvPr id="21" name="Picture Placeholder 20" descr="A graph of a graph showing the price of a stock market&#10;&#10;Description automatically generated with medium confidence">
            <a:extLst>
              <a:ext uri="{FF2B5EF4-FFF2-40B4-BE49-F238E27FC236}">
                <a16:creationId xmlns:a16="http://schemas.microsoft.com/office/drawing/2014/main" id="{03DD2363-5805-1708-CCB9-82095291188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1595" b="21595"/>
          <a:stretch>
            <a:fillRect/>
          </a:stretch>
        </p:blipFill>
        <p:spPr>
          <a:xfrm>
            <a:off x="7086600" y="4533900"/>
            <a:ext cx="5105400" cy="2324100"/>
          </a:xfrm>
        </p:spPr>
      </p:pic>
      <p:pic>
        <p:nvPicPr>
          <p:cNvPr id="17" name="Picture Placeholder 16" descr="A screenshot of a computer screen&#10;&#10;Description automatically generated">
            <a:extLst>
              <a:ext uri="{FF2B5EF4-FFF2-40B4-BE49-F238E27FC236}">
                <a16:creationId xmlns:a16="http://schemas.microsoft.com/office/drawing/2014/main" id="{48195755-1B12-7BA5-B85B-0DE180B15AB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539" b="11539"/>
          <a:stretch>
            <a:fillRect/>
          </a:stretch>
        </p:blipFill>
        <p:spPr/>
      </p:pic>
    </p:spTree>
    <p:extLst>
      <p:ext uri="{BB962C8B-B14F-4D97-AF65-F5344CB8AC3E}">
        <p14:creationId xmlns:p14="http://schemas.microsoft.com/office/powerpoint/2010/main" val="1016183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a:t>Benchmarking started with Randall!</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a:bodyPr>
          <a:lstStyle/>
          <a:p>
            <a:pPr marL="0" indent="0" algn="l">
              <a:buNone/>
            </a:pPr>
            <a:endParaRPr lang="en-US" b="0" i="0" dirty="0">
              <a:solidFill>
                <a:srgbClr val="252525"/>
              </a:solidFill>
              <a:effectLst/>
            </a:endParaRPr>
          </a:p>
          <a:p>
            <a:endParaRPr lang="en-US" dirty="0"/>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29</a:t>
            </a:fld>
            <a:endParaRPr lang="en-US" dirty="0"/>
          </a:p>
        </p:txBody>
      </p:sp>
      <p:pic>
        <p:nvPicPr>
          <p:cNvPr id="1026" name="Picture 2" descr="Randall Martin">
            <a:extLst>
              <a:ext uri="{FF2B5EF4-FFF2-40B4-BE49-F238E27FC236}">
                <a16:creationId xmlns:a16="http://schemas.microsoft.com/office/drawing/2014/main" id="{65795601-C3B4-DB8D-E633-700B930DF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03" y="1674849"/>
            <a:ext cx="3095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658F6B-AEB7-D07C-D5A6-1059E688FF78}"/>
              </a:ext>
            </a:extLst>
          </p:cNvPr>
          <p:cNvSpPr txBox="1"/>
          <p:nvPr/>
        </p:nvSpPr>
        <p:spPr>
          <a:xfrm>
            <a:off x="4421137" y="1674849"/>
            <a:ext cx="7221513"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Daniel reminded me that our fearless leader Randall was the impetus behind the GEOS-Chem benchmarking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When Randall was a grad student at Harvard, he lamented that it was difficult relate source code updates to GEOS-Chem and the changes in output they produced. This spurred us to implement standard benchmarking procedures.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have been </a:t>
            </a:r>
            <a:r>
              <a:rPr lang="en-US" sz="2000" dirty="0" err="1"/>
              <a:t>benchmaring</a:t>
            </a:r>
            <a:r>
              <a:rPr lang="en-US" sz="2000" dirty="0"/>
              <a:t> GEOS-Chem since very early versions, at least since GEOS-Chem v3 or v4!</a:t>
            </a:r>
          </a:p>
        </p:txBody>
      </p:sp>
    </p:spTree>
    <p:extLst>
      <p:ext uri="{BB962C8B-B14F-4D97-AF65-F5344CB8AC3E}">
        <p14:creationId xmlns:p14="http://schemas.microsoft.com/office/powerpoint/2010/main" val="4057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9601D0-9A43-4919-33DB-F75C305AA50F}"/>
              </a:ext>
            </a:extLst>
          </p:cNvPr>
          <p:cNvSpPr>
            <a:spLocks noGrp="1"/>
          </p:cNvSpPr>
          <p:nvPr>
            <p:ph type="title"/>
          </p:nvPr>
        </p:nvSpPr>
        <p:spPr/>
        <p:txBody>
          <a:bodyPr anchor="t" anchorCtr="0"/>
          <a:lstStyle/>
          <a:p>
            <a:r>
              <a:rPr lang="en-US" dirty="0"/>
              <a:t>Contents</a:t>
            </a:r>
          </a:p>
        </p:txBody>
      </p:sp>
      <p:sp>
        <p:nvSpPr>
          <p:cNvPr id="9" name="Text Placeholder 8">
            <a:extLst>
              <a:ext uri="{FF2B5EF4-FFF2-40B4-BE49-F238E27FC236}">
                <a16:creationId xmlns:a16="http://schemas.microsoft.com/office/drawing/2014/main" id="{8F898F24-C4BB-F1AB-973D-0EF9FA01AB11}"/>
              </a:ext>
            </a:extLst>
          </p:cNvPr>
          <p:cNvSpPr>
            <a:spLocks noGrp="1"/>
          </p:cNvSpPr>
          <p:nvPr>
            <p:ph type="body" sz="quarter" idx="15"/>
          </p:nvPr>
        </p:nvSpPr>
        <p:spPr>
          <a:xfrm>
            <a:off x="4267200" y="776941"/>
            <a:ext cx="7196138" cy="5360893"/>
          </a:xfrm>
        </p:spPr>
        <p:txBody>
          <a:bodyPr>
            <a:normAutofit/>
          </a:bodyPr>
          <a:lstStyle/>
          <a:p>
            <a:pPr marL="0" indent="0">
              <a:buNone/>
            </a:pPr>
            <a:r>
              <a:rPr lang="en-US" sz="2400" b="1" dirty="0"/>
              <a:t>In the beginning…</a:t>
            </a:r>
          </a:p>
          <a:p>
            <a:pPr marL="0" indent="0">
              <a:buNone/>
            </a:pPr>
            <a:r>
              <a:rPr lang="en-US" sz="2400" b="1" dirty="0"/>
              <a:t>BP #1: Modernizing obsolete source code</a:t>
            </a:r>
          </a:p>
          <a:p>
            <a:pPr marL="0" indent="0">
              <a:buNone/>
            </a:pPr>
            <a:r>
              <a:rPr lang="en-US" sz="2400" b="1" dirty="0"/>
              <a:t>BP #2: Benchmarking</a:t>
            </a:r>
          </a:p>
          <a:p>
            <a:pPr marL="0" indent="0">
              <a:buNone/>
            </a:pPr>
            <a:r>
              <a:rPr lang="en-US" sz="2400" b="1" dirty="0"/>
              <a:t>BP #3: Version nomenclature</a:t>
            </a:r>
          </a:p>
          <a:p>
            <a:pPr marL="0" indent="0">
              <a:buNone/>
            </a:pPr>
            <a:r>
              <a:rPr lang="en-US" sz="2400" b="1" dirty="0"/>
              <a:t>BP #4: Version control</a:t>
            </a:r>
          </a:p>
          <a:p>
            <a:pPr marL="0" indent="0">
              <a:buNone/>
            </a:pPr>
            <a:r>
              <a:rPr lang="en-US" sz="2400" b="1" dirty="0"/>
              <a:t>BP #5: Software tests</a:t>
            </a:r>
          </a:p>
          <a:p>
            <a:pPr marL="0" indent="0">
              <a:buNone/>
            </a:pPr>
            <a:r>
              <a:rPr lang="en-US" sz="2400" b="1" dirty="0"/>
              <a:t>BP #6: Documentation</a:t>
            </a:r>
          </a:p>
          <a:p>
            <a:pPr marL="457200" indent="-457200">
              <a:buFont typeface="+mj-lt"/>
              <a:buAutoNum type="arabicPeriod"/>
            </a:pPr>
            <a:endParaRPr lang="en-US" sz="2400" b="1" dirty="0"/>
          </a:p>
        </p:txBody>
      </p:sp>
      <p:sp>
        <p:nvSpPr>
          <p:cNvPr id="5" name="Slide Number Placeholder 4">
            <a:extLst>
              <a:ext uri="{FF2B5EF4-FFF2-40B4-BE49-F238E27FC236}">
                <a16:creationId xmlns:a16="http://schemas.microsoft.com/office/drawing/2014/main" id="{73687945-FEFF-6CB5-578F-AE6AD2D9DE40}"/>
              </a:ext>
            </a:extLst>
          </p:cNvPr>
          <p:cNvSpPr>
            <a:spLocks noGrp="1"/>
          </p:cNvSpPr>
          <p:nvPr>
            <p:ph type="sldNum" sz="quarter" idx="12"/>
          </p:nvPr>
        </p:nvSpPr>
        <p:spPr/>
        <p:txBody>
          <a:bodyPr/>
          <a:lstStyle/>
          <a:p>
            <a:pPr>
              <a:defRPr/>
            </a:pPr>
            <a:fld id="{CD6D940D-6D44-4DF9-9322-B4B11F7EDCD0}" type="slidenum">
              <a:rPr lang="en-US" b="0">
                <a:solidFill>
                  <a:prstClr val="black"/>
                </a:solidFill>
                <a:latin typeface="Avenir Next LT Pro"/>
              </a:rPr>
              <a:pPr>
                <a:defRPr/>
              </a:pPr>
              <a:t>3</a:t>
            </a:fld>
            <a:endParaRPr lang="en-US" b="0" dirty="0">
              <a:solidFill>
                <a:prstClr val="black"/>
              </a:solidFill>
              <a:latin typeface="Avenir Next LT Pro"/>
            </a:endParaRPr>
          </a:p>
        </p:txBody>
      </p:sp>
    </p:spTree>
    <p:extLst>
      <p:ext uri="{BB962C8B-B14F-4D97-AF65-F5344CB8AC3E}">
        <p14:creationId xmlns:p14="http://schemas.microsoft.com/office/powerpoint/2010/main" val="4051853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a:t>Benchmark objectives</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a:bodyPr>
          <a:lstStyle/>
          <a:p>
            <a:pPr marL="0" indent="0" algn="l">
              <a:buNone/>
            </a:pPr>
            <a:r>
              <a:rPr lang="en-US" sz="2000" b="0" i="0" dirty="0">
                <a:solidFill>
                  <a:srgbClr val="252525"/>
                </a:solidFill>
                <a:effectLst/>
              </a:rPr>
              <a:t>Benchmarking supports the maintenance of GEOS-Chem as a robust state-of-the-science facility with a nimble grass-roots approach and strong version control. </a:t>
            </a:r>
          </a:p>
          <a:p>
            <a:pPr marL="0" indent="0" algn="l">
              <a:buNone/>
            </a:pPr>
            <a:r>
              <a:rPr lang="en-US" sz="2000" b="0" i="0" dirty="0">
                <a:solidFill>
                  <a:srgbClr val="252525"/>
                </a:solidFill>
                <a:effectLst/>
              </a:rPr>
              <a:t>Benchmarking has four main objectives:</a:t>
            </a:r>
          </a:p>
          <a:p>
            <a:pPr marL="457200" indent="-457200" algn="l">
              <a:buFont typeface="+mj-lt"/>
              <a:buAutoNum type="arabicPeriod"/>
            </a:pPr>
            <a:r>
              <a:rPr lang="en-US" sz="2000" b="1" i="0" dirty="0">
                <a:solidFill>
                  <a:srgbClr val="252525"/>
                </a:solidFill>
                <a:effectLst/>
              </a:rPr>
              <a:t>Document</a:t>
            </a:r>
            <a:r>
              <a:rPr lang="en-US" sz="2000" b="0" i="0" dirty="0">
                <a:solidFill>
                  <a:srgbClr val="252525"/>
                </a:solidFill>
                <a:effectLst/>
              </a:rPr>
              <a:t> a consistent GEOS-Chem model configuration, and the expected characteristics of that configuration.</a:t>
            </a:r>
          </a:p>
          <a:p>
            <a:pPr marL="457200" indent="-457200" algn="l">
              <a:buFont typeface="+mj-lt"/>
              <a:buAutoNum type="arabicPeriod"/>
            </a:pPr>
            <a:r>
              <a:rPr lang="en-US" sz="2000" b="1" i="0" dirty="0">
                <a:solidFill>
                  <a:srgbClr val="252525"/>
                </a:solidFill>
                <a:effectLst/>
              </a:rPr>
              <a:t>Support version control </a:t>
            </a:r>
            <a:r>
              <a:rPr lang="en-US" sz="2000" b="0" i="0" dirty="0">
                <a:solidFill>
                  <a:srgbClr val="252525"/>
                </a:solidFill>
                <a:effectLst/>
              </a:rPr>
              <a:t>through traceability, and by confirming the expected behavior of model developments submitted by the community.</a:t>
            </a:r>
          </a:p>
          <a:p>
            <a:pPr marL="457200" indent="-457200" algn="l">
              <a:buFont typeface="+mj-lt"/>
              <a:buAutoNum type="arabicPeriod"/>
            </a:pPr>
            <a:r>
              <a:rPr lang="en-US" sz="2000" b="1" i="0" dirty="0">
                <a:solidFill>
                  <a:srgbClr val="252525"/>
                </a:solidFill>
                <a:effectLst/>
              </a:rPr>
              <a:t>Track</a:t>
            </a:r>
            <a:r>
              <a:rPr lang="en-US" sz="2000" b="0" i="0" dirty="0">
                <a:solidFill>
                  <a:srgbClr val="252525"/>
                </a:solidFill>
                <a:effectLst/>
              </a:rPr>
              <a:t> the </a:t>
            </a:r>
            <a:r>
              <a:rPr lang="en-US" sz="2000" b="1" i="0" dirty="0">
                <a:solidFill>
                  <a:srgbClr val="252525"/>
                </a:solidFill>
                <a:effectLst/>
              </a:rPr>
              <a:t>evolution</a:t>
            </a:r>
            <a:r>
              <a:rPr lang="en-US" sz="2000" b="0" i="0" dirty="0">
                <a:solidFill>
                  <a:srgbClr val="252525"/>
                </a:solidFill>
                <a:effectLst/>
              </a:rPr>
              <a:t> of the model over the years.</a:t>
            </a:r>
          </a:p>
          <a:p>
            <a:pPr marL="457200" indent="-457200" algn="l">
              <a:buFont typeface="+mj-lt"/>
              <a:buAutoNum type="arabicPeriod"/>
            </a:pPr>
            <a:r>
              <a:rPr lang="en-US" sz="2000" b="1" i="0" dirty="0">
                <a:solidFill>
                  <a:srgbClr val="252525"/>
                </a:solidFill>
                <a:effectLst/>
              </a:rPr>
              <a:t>Promote</a:t>
            </a:r>
            <a:r>
              <a:rPr lang="en-US" sz="2000" b="0" i="0" dirty="0">
                <a:solidFill>
                  <a:srgbClr val="252525"/>
                </a:solidFill>
                <a:effectLst/>
              </a:rPr>
              <a:t> scientific </a:t>
            </a:r>
            <a:r>
              <a:rPr lang="en-US" sz="2000" b="1" i="0" dirty="0">
                <a:solidFill>
                  <a:srgbClr val="252525"/>
                </a:solidFill>
                <a:effectLst/>
              </a:rPr>
              <a:t>transparency</a:t>
            </a:r>
            <a:r>
              <a:rPr lang="en-US" sz="2000" b="0" i="0" dirty="0">
                <a:solidFill>
                  <a:srgbClr val="252525"/>
                </a:solidFill>
                <a:effectLst/>
              </a:rPr>
              <a:t> of GEOS-Chem.</a:t>
            </a:r>
          </a:p>
          <a:p>
            <a:pPr marL="0" indent="0" algn="l">
              <a:buNone/>
            </a:pPr>
            <a:endParaRPr lang="en-US" b="0" i="0" dirty="0">
              <a:solidFill>
                <a:srgbClr val="252525"/>
              </a:solidFill>
              <a:effectLst/>
            </a:endParaRPr>
          </a:p>
          <a:p>
            <a:endParaRPr lang="en-US" dirty="0"/>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30</a:t>
            </a:fld>
            <a:endParaRPr lang="en-US" dirty="0"/>
          </a:p>
        </p:txBody>
      </p:sp>
      <p:sp>
        <p:nvSpPr>
          <p:cNvPr id="5" name="TextBox 4">
            <a:extLst>
              <a:ext uri="{FF2B5EF4-FFF2-40B4-BE49-F238E27FC236}">
                <a16:creationId xmlns:a16="http://schemas.microsoft.com/office/drawing/2014/main" id="{66A6C934-EB51-340B-4AAF-A7C53463FA5B}"/>
              </a:ext>
            </a:extLst>
          </p:cNvPr>
          <p:cNvSpPr txBox="1"/>
          <p:nvPr/>
        </p:nvSpPr>
        <p:spPr>
          <a:xfrm>
            <a:off x="6795695" y="6128963"/>
            <a:ext cx="4885765" cy="307777"/>
          </a:xfrm>
          <a:prstGeom prst="rect">
            <a:avLst/>
          </a:prstGeom>
          <a:noFill/>
        </p:spPr>
        <p:txBody>
          <a:bodyPr wrap="square" rtlCol="0">
            <a:spAutoFit/>
          </a:bodyPr>
          <a:lstStyle/>
          <a:p>
            <a:r>
              <a:rPr lang="en-US" sz="1400" dirty="0" err="1"/>
              <a:t>cf</a:t>
            </a:r>
            <a:r>
              <a:rPr lang="en-US" sz="1400" dirty="0"/>
              <a:t> http://wiki.geos-chem.org/GEOS-Chem_benchmarking  </a:t>
            </a:r>
          </a:p>
        </p:txBody>
      </p:sp>
    </p:spTree>
    <p:extLst>
      <p:ext uri="{BB962C8B-B14F-4D97-AF65-F5344CB8AC3E}">
        <p14:creationId xmlns:p14="http://schemas.microsoft.com/office/powerpoint/2010/main" val="114824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a:t>Benchmark simulations</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a:bodyPr>
          <a:lstStyle/>
          <a:p>
            <a:r>
              <a:rPr lang="en-US" dirty="0">
                <a:solidFill>
                  <a:srgbClr val="252525"/>
                </a:solidFill>
              </a:rPr>
              <a:t>Benchmark simulations are standard simulations that archive several different types of diagnostic outputs</a:t>
            </a:r>
          </a:p>
          <a:p>
            <a:r>
              <a:rPr lang="en-US" dirty="0">
                <a:solidFill>
                  <a:srgbClr val="252525"/>
                </a:solidFill>
              </a:rPr>
              <a:t>Plots and tables are generated from benchmark simulations</a:t>
            </a:r>
          </a:p>
          <a:p>
            <a:pPr lvl="1"/>
            <a:r>
              <a:rPr lang="en-US" dirty="0">
                <a:solidFill>
                  <a:srgbClr val="252525"/>
                </a:solidFill>
              </a:rPr>
              <a:t>Comparing model to model</a:t>
            </a:r>
          </a:p>
          <a:p>
            <a:pPr lvl="1"/>
            <a:r>
              <a:rPr lang="en-US" dirty="0">
                <a:solidFill>
                  <a:srgbClr val="252525"/>
                </a:solidFill>
              </a:rPr>
              <a:t>Comparing model to observations</a:t>
            </a:r>
          </a:p>
          <a:p>
            <a:pPr lvl="1"/>
            <a:r>
              <a:rPr lang="en-US" dirty="0">
                <a:solidFill>
                  <a:srgbClr val="252525"/>
                </a:solidFill>
              </a:rPr>
              <a:t>Most benchmark plots/tables are generated with </a:t>
            </a:r>
            <a:r>
              <a:rPr lang="en-US" dirty="0" err="1">
                <a:solidFill>
                  <a:srgbClr val="252525"/>
                </a:solidFill>
              </a:rPr>
              <a:t>GCPy</a:t>
            </a:r>
            <a:endParaRPr lang="en-US" dirty="0">
              <a:solidFill>
                <a:srgbClr val="252525"/>
              </a:solidFill>
            </a:endParaRPr>
          </a:p>
          <a:p>
            <a:r>
              <a:rPr lang="en-US" dirty="0">
                <a:solidFill>
                  <a:srgbClr val="252525"/>
                </a:solidFill>
              </a:rPr>
              <a:t>GCSC must approve benchmarks before a new G-C version is released</a:t>
            </a:r>
          </a:p>
          <a:p>
            <a:r>
              <a:rPr lang="en-US" dirty="0">
                <a:solidFill>
                  <a:srgbClr val="252525"/>
                </a:solidFill>
              </a:rPr>
              <a:t>GCST also runs benchmark for quality control</a:t>
            </a:r>
          </a:p>
          <a:p>
            <a:endParaRPr lang="en-US" dirty="0"/>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31</a:t>
            </a:fld>
            <a:endParaRPr lang="en-US" dirty="0"/>
          </a:p>
        </p:txBody>
      </p:sp>
    </p:spTree>
    <p:extLst>
      <p:ext uri="{BB962C8B-B14F-4D97-AF65-F5344CB8AC3E}">
        <p14:creationId xmlns:p14="http://schemas.microsoft.com/office/powerpoint/2010/main" val="469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err="1"/>
              <a:t>Fullchem</a:t>
            </a:r>
            <a:r>
              <a:rPr lang="en-US" dirty="0"/>
              <a:t> benchmarks</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fontScale="92500" lnSpcReduction="10000"/>
          </a:bodyPr>
          <a:lstStyle/>
          <a:p>
            <a:r>
              <a:rPr lang="en-US" dirty="0">
                <a:solidFill>
                  <a:srgbClr val="252525"/>
                </a:solidFill>
              </a:rPr>
              <a:t>“</a:t>
            </a:r>
            <a:r>
              <a:rPr lang="en-US" dirty="0" err="1">
                <a:solidFill>
                  <a:srgbClr val="252525"/>
                </a:solidFill>
              </a:rPr>
              <a:t>Fullchem</a:t>
            </a:r>
            <a:r>
              <a:rPr lang="en-US" dirty="0">
                <a:solidFill>
                  <a:srgbClr val="252525"/>
                </a:solidFill>
              </a:rPr>
              <a:t>” = O</a:t>
            </a:r>
            <a:r>
              <a:rPr lang="en-US" baseline="-25000" dirty="0">
                <a:solidFill>
                  <a:srgbClr val="252525"/>
                </a:solidFill>
              </a:rPr>
              <a:t>x</a:t>
            </a:r>
            <a:r>
              <a:rPr lang="en-US" dirty="0">
                <a:solidFill>
                  <a:srgbClr val="252525"/>
                </a:solidFill>
              </a:rPr>
              <a:t> + NO</a:t>
            </a:r>
            <a:r>
              <a:rPr lang="en-US" baseline="-25000" dirty="0">
                <a:solidFill>
                  <a:srgbClr val="252525"/>
                </a:solidFill>
              </a:rPr>
              <a:t>x</a:t>
            </a:r>
            <a:r>
              <a:rPr lang="en-US" dirty="0">
                <a:solidFill>
                  <a:srgbClr val="252525"/>
                </a:solidFill>
              </a:rPr>
              <a:t> + Br</a:t>
            </a:r>
            <a:r>
              <a:rPr lang="en-US" baseline="-25000" dirty="0">
                <a:solidFill>
                  <a:srgbClr val="252525"/>
                </a:solidFill>
              </a:rPr>
              <a:t>x</a:t>
            </a:r>
            <a:r>
              <a:rPr lang="en-US" dirty="0">
                <a:solidFill>
                  <a:srgbClr val="252525"/>
                </a:solidFill>
              </a:rPr>
              <a:t> + </a:t>
            </a:r>
            <a:r>
              <a:rPr lang="en-US" dirty="0" err="1">
                <a:solidFill>
                  <a:srgbClr val="252525"/>
                </a:solidFill>
              </a:rPr>
              <a:t>Cl</a:t>
            </a:r>
            <a:r>
              <a:rPr lang="en-US" baseline="-25000" dirty="0" err="1">
                <a:solidFill>
                  <a:srgbClr val="252525"/>
                </a:solidFill>
              </a:rPr>
              <a:t>x</a:t>
            </a:r>
            <a:r>
              <a:rPr lang="en-US" dirty="0">
                <a:solidFill>
                  <a:srgbClr val="252525"/>
                </a:solidFill>
              </a:rPr>
              <a:t>+ I</a:t>
            </a:r>
            <a:r>
              <a:rPr lang="en-US" baseline="-25000" dirty="0">
                <a:solidFill>
                  <a:srgbClr val="252525"/>
                </a:solidFill>
              </a:rPr>
              <a:t>x</a:t>
            </a:r>
            <a:r>
              <a:rPr lang="en-US" dirty="0">
                <a:solidFill>
                  <a:srgbClr val="252525"/>
                </a:solidFill>
              </a:rPr>
              <a:t> + aerosols mechanism</a:t>
            </a:r>
          </a:p>
          <a:p>
            <a:r>
              <a:rPr lang="en-US" dirty="0">
                <a:solidFill>
                  <a:srgbClr val="252525"/>
                </a:solidFill>
              </a:rPr>
              <a:t>1-hour benchmark</a:t>
            </a:r>
          </a:p>
          <a:p>
            <a:pPr lvl="1"/>
            <a:r>
              <a:rPr lang="en-US" dirty="0">
                <a:solidFill>
                  <a:srgbClr val="252525"/>
                </a:solidFill>
              </a:rPr>
              <a:t>When a new feature is pushed to a development branch on GitHub</a:t>
            </a:r>
          </a:p>
          <a:p>
            <a:pPr lvl="1"/>
            <a:r>
              <a:rPr lang="en-US" dirty="0">
                <a:solidFill>
                  <a:srgbClr val="252525"/>
                </a:solidFill>
              </a:rPr>
              <a:t>Runs automatically on AWS cloud</a:t>
            </a:r>
          </a:p>
          <a:p>
            <a:pPr lvl="1"/>
            <a:r>
              <a:rPr lang="en-US" dirty="0">
                <a:solidFill>
                  <a:srgbClr val="252525"/>
                </a:solidFill>
              </a:rPr>
              <a:t>Results posted to gc-benchmark.org</a:t>
            </a:r>
          </a:p>
          <a:p>
            <a:r>
              <a:rPr lang="en-US" dirty="0">
                <a:solidFill>
                  <a:srgbClr val="252525"/>
                </a:solidFill>
              </a:rPr>
              <a:t>1-month benchmark</a:t>
            </a:r>
          </a:p>
          <a:p>
            <a:pPr lvl="1"/>
            <a:r>
              <a:rPr lang="en-US" dirty="0">
                <a:solidFill>
                  <a:srgbClr val="252525"/>
                </a:solidFill>
              </a:rPr>
              <a:t>When a feature is “tagged” with a label at GitHub</a:t>
            </a:r>
          </a:p>
          <a:p>
            <a:pPr lvl="1"/>
            <a:r>
              <a:rPr lang="en-US" dirty="0">
                <a:solidFill>
                  <a:srgbClr val="252525"/>
                </a:solidFill>
              </a:rPr>
              <a:t>Runs automatically on AWS cloud</a:t>
            </a:r>
          </a:p>
          <a:p>
            <a:pPr lvl="1"/>
            <a:r>
              <a:rPr lang="en-US" dirty="0">
                <a:solidFill>
                  <a:srgbClr val="252525"/>
                </a:solidFill>
              </a:rPr>
              <a:t>Results posted to gc-benchmark.org</a:t>
            </a:r>
          </a:p>
          <a:p>
            <a:endParaRPr lang="en-US" dirty="0"/>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32</a:t>
            </a:fld>
            <a:endParaRPr lang="en-US" dirty="0"/>
          </a:p>
        </p:txBody>
      </p:sp>
    </p:spTree>
    <p:extLst>
      <p:ext uri="{BB962C8B-B14F-4D97-AF65-F5344CB8AC3E}">
        <p14:creationId xmlns:p14="http://schemas.microsoft.com/office/powerpoint/2010/main" val="6009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a:t>gc-benchmark.org</a:t>
            </a:r>
          </a:p>
        </p:txBody>
      </p:sp>
      <p:pic>
        <p:nvPicPr>
          <p:cNvPr id="6" name="Content Placeholder 5" descr="A screenshot of a computer&#10;&#10;Description automatically generated">
            <a:extLst>
              <a:ext uri="{FF2B5EF4-FFF2-40B4-BE49-F238E27FC236}">
                <a16:creationId xmlns:a16="http://schemas.microsoft.com/office/drawing/2014/main" id="{16B0F44E-6EA3-9771-1213-B0F46E284B74}"/>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4836" y="1236662"/>
            <a:ext cx="6654164" cy="4268787"/>
          </a:xfrm>
        </p:spPr>
      </p:pic>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33</a:t>
            </a:fld>
            <a:endParaRPr lang="en-US" dirty="0"/>
          </a:p>
        </p:txBody>
      </p:sp>
      <p:pic>
        <p:nvPicPr>
          <p:cNvPr id="8" name="Picture 7" descr="A screenshot of a computer&#10;&#10;Description automatically generated">
            <a:extLst>
              <a:ext uri="{FF2B5EF4-FFF2-40B4-BE49-F238E27FC236}">
                <a16:creationId xmlns:a16="http://schemas.microsoft.com/office/drawing/2014/main" id="{6A9DB0B6-FDA2-CC4D-4638-1FA6477F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2371726"/>
            <a:ext cx="7178040" cy="3768938"/>
          </a:xfrm>
          <a:prstGeom prst="rect">
            <a:avLst/>
          </a:prstGeom>
        </p:spPr>
      </p:pic>
      <p:sp>
        <p:nvSpPr>
          <p:cNvPr id="3" name="TextBox 2">
            <a:extLst>
              <a:ext uri="{FF2B5EF4-FFF2-40B4-BE49-F238E27FC236}">
                <a16:creationId xmlns:a16="http://schemas.microsoft.com/office/drawing/2014/main" id="{5CC79E7F-BCDE-AF95-9A93-2045051CCF23}"/>
              </a:ext>
            </a:extLst>
          </p:cNvPr>
          <p:cNvSpPr txBox="1"/>
          <p:nvPr/>
        </p:nvSpPr>
        <p:spPr>
          <a:xfrm>
            <a:off x="7671994" y="1171361"/>
            <a:ext cx="4078045" cy="584775"/>
          </a:xfrm>
          <a:prstGeom prst="rect">
            <a:avLst/>
          </a:prstGeom>
          <a:noFill/>
        </p:spPr>
        <p:txBody>
          <a:bodyPr wrap="square" rtlCol="0">
            <a:spAutoFit/>
          </a:bodyPr>
          <a:lstStyle/>
          <a:p>
            <a:r>
              <a:rPr lang="en-US" sz="1600" dirty="0"/>
              <a:t>Thanks to Lucas Estrada and Liam Bindle,</a:t>
            </a:r>
          </a:p>
          <a:p>
            <a:r>
              <a:rPr lang="en-US" sz="1600" dirty="0"/>
              <a:t>former GCST members</a:t>
            </a:r>
          </a:p>
        </p:txBody>
      </p:sp>
    </p:spTree>
    <p:extLst>
      <p:ext uri="{BB962C8B-B14F-4D97-AF65-F5344CB8AC3E}">
        <p14:creationId xmlns:p14="http://schemas.microsoft.com/office/powerpoint/2010/main" val="3038818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err="1"/>
              <a:t>Fullchem</a:t>
            </a:r>
            <a:r>
              <a:rPr lang="en-US" dirty="0"/>
              <a:t> benchmark plots/tables</a:t>
            </a:r>
          </a:p>
        </p:txBody>
      </p:sp>
      <p:pic>
        <p:nvPicPr>
          <p:cNvPr id="6" name="Content Placeholder 5" descr="A screenshot of a computer screen&#10;&#10;Description automatically generated">
            <a:extLst>
              <a:ext uri="{FF2B5EF4-FFF2-40B4-BE49-F238E27FC236}">
                <a16:creationId xmlns:a16="http://schemas.microsoft.com/office/drawing/2014/main" id="{49369815-0824-2C50-A880-64314CEF299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26344" y="1178582"/>
            <a:ext cx="3393169" cy="3917395"/>
          </a:xfrm>
        </p:spPr>
      </p:pic>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34</a:t>
            </a:fld>
            <a:endParaRPr lang="en-US" dirty="0"/>
          </a:p>
        </p:txBody>
      </p:sp>
      <p:pic>
        <p:nvPicPr>
          <p:cNvPr id="8" name="Picture 7" descr="A screenshot of a computer&#10;&#10;Description automatically generated">
            <a:extLst>
              <a:ext uri="{FF2B5EF4-FFF2-40B4-BE49-F238E27FC236}">
                <a16:creationId xmlns:a16="http://schemas.microsoft.com/office/drawing/2014/main" id="{AE0A3C89-4B01-B724-BB3C-2C6FA12C7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758" y="1178582"/>
            <a:ext cx="4141693" cy="4278453"/>
          </a:xfrm>
          <a:prstGeom prst="rect">
            <a:avLst/>
          </a:prstGeom>
        </p:spPr>
      </p:pic>
      <p:sp>
        <p:nvSpPr>
          <p:cNvPr id="9" name="TextBox 8">
            <a:extLst>
              <a:ext uri="{FF2B5EF4-FFF2-40B4-BE49-F238E27FC236}">
                <a16:creationId xmlns:a16="http://schemas.microsoft.com/office/drawing/2014/main" id="{2EDED75B-1459-D0AB-3E6E-CC3E8EC4C2F2}"/>
              </a:ext>
            </a:extLst>
          </p:cNvPr>
          <p:cNvSpPr txBox="1"/>
          <p:nvPr/>
        </p:nvSpPr>
        <p:spPr>
          <a:xfrm>
            <a:off x="493521" y="5318884"/>
            <a:ext cx="3393169" cy="1169551"/>
          </a:xfrm>
          <a:prstGeom prst="rect">
            <a:avLst/>
          </a:prstGeom>
          <a:noFill/>
        </p:spPr>
        <p:txBody>
          <a:bodyPr wrap="square" rtlCol="0">
            <a:spAutoFit/>
          </a:bodyPr>
          <a:lstStyle/>
          <a:p>
            <a:r>
              <a:rPr lang="en-US" sz="1400" b="1" dirty="0"/>
              <a:t>Comparison plots</a:t>
            </a:r>
            <a:br>
              <a:rPr lang="en-US" sz="1400" dirty="0"/>
            </a:br>
            <a:r>
              <a:rPr lang="en-US" sz="1400" dirty="0"/>
              <a:t>1. @ Surface</a:t>
            </a:r>
            <a:br>
              <a:rPr lang="en-US" sz="1400" dirty="0"/>
            </a:br>
            <a:r>
              <a:rPr lang="en-US" sz="1400" dirty="0"/>
              <a:t>2. @ 500 </a:t>
            </a:r>
            <a:r>
              <a:rPr lang="en-US" sz="1400" dirty="0" err="1"/>
              <a:t>hPa</a:t>
            </a:r>
            <a:br>
              <a:rPr lang="en-US" sz="1400" dirty="0"/>
            </a:br>
            <a:r>
              <a:rPr lang="en-US" sz="1400" dirty="0"/>
              <a:t>3. Full column zonal mean </a:t>
            </a:r>
            <a:br>
              <a:rPr lang="en-US" sz="1400" dirty="0"/>
            </a:br>
            <a:r>
              <a:rPr lang="en-US" sz="1400" dirty="0"/>
              <a:t>4. Stratosphere zonal mean</a:t>
            </a:r>
          </a:p>
        </p:txBody>
      </p:sp>
      <p:sp>
        <p:nvSpPr>
          <p:cNvPr id="10" name="TextBox 9">
            <a:extLst>
              <a:ext uri="{FF2B5EF4-FFF2-40B4-BE49-F238E27FC236}">
                <a16:creationId xmlns:a16="http://schemas.microsoft.com/office/drawing/2014/main" id="{EC9C10FC-6D54-091D-0CFC-335F25C2FA7D}"/>
              </a:ext>
            </a:extLst>
          </p:cNvPr>
          <p:cNvSpPr txBox="1"/>
          <p:nvPr/>
        </p:nvSpPr>
        <p:spPr>
          <a:xfrm>
            <a:off x="3619513" y="5486537"/>
            <a:ext cx="3393169" cy="954107"/>
          </a:xfrm>
          <a:prstGeom prst="rect">
            <a:avLst/>
          </a:prstGeom>
          <a:noFill/>
        </p:spPr>
        <p:txBody>
          <a:bodyPr wrap="square" rtlCol="0">
            <a:spAutoFit/>
          </a:bodyPr>
          <a:lstStyle/>
          <a:p>
            <a:r>
              <a:rPr lang="en-US" sz="1400" b="1" dirty="0"/>
              <a:t>Tables</a:t>
            </a:r>
            <a:br>
              <a:rPr lang="en-US" sz="1400" dirty="0"/>
            </a:br>
            <a:r>
              <a:rPr lang="en-US" sz="1400" dirty="0"/>
              <a:t>Emissions &amp; Inventory totals</a:t>
            </a:r>
          </a:p>
          <a:p>
            <a:r>
              <a:rPr lang="en-US" sz="1400" dirty="0"/>
              <a:t>Mass tables (trop-only)</a:t>
            </a:r>
            <a:br>
              <a:rPr lang="en-US" sz="1400" dirty="0"/>
            </a:br>
            <a:r>
              <a:rPr lang="en-US" sz="1400" dirty="0"/>
              <a:t>Mass tables (trop + </a:t>
            </a:r>
            <a:r>
              <a:rPr lang="en-US" sz="1400" dirty="0" err="1"/>
              <a:t>strat</a:t>
            </a:r>
            <a:r>
              <a:rPr lang="en-US" sz="1400" dirty="0"/>
              <a:t>)</a:t>
            </a:r>
          </a:p>
        </p:txBody>
      </p:sp>
      <p:pic>
        <p:nvPicPr>
          <p:cNvPr id="12" name="Picture 11" descr="A screenshot of a computer&#10;&#10;Description automatically generated">
            <a:extLst>
              <a:ext uri="{FF2B5EF4-FFF2-40B4-BE49-F238E27FC236}">
                <a16:creationId xmlns:a16="http://schemas.microsoft.com/office/drawing/2014/main" id="{9F0EE2B5-3692-875A-F434-DAC478744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696" y="1178582"/>
            <a:ext cx="4040799" cy="4336775"/>
          </a:xfrm>
          <a:prstGeom prst="rect">
            <a:avLst/>
          </a:prstGeom>
        </p:spPr>
      </p:pic>
      <p:sp>
        <p:nvSpPr>
          <p:cNvPr id="13" name="TextBox 12">
            <a:extLst>
              <a:ext uri="{FF2B5EF4-FFF2-40B4-BE49-F238E27FC236}">
                <a16:creationId xmlns:a16="http://schemas.microsoft.com/office/drawing/2014/main" id="{7DA58815-BDE9-C73A-AD4A-2288FB482E13}"/>
              </a:ext>
            </a:extLst>
          </p:cNvPr>
          <p:cNvSpPr txBox="1"/>
          <p:nvPr/>
        </p:nvSpPr>
        <p:spPr>
          <a:xfrm>
            <a:off x="7972823" y="5534328"/>
            <a:ext cx="3393169" cy="954107"/>
          </a:xfrm>
          <a:prstGeom prst="rect">
            <a:avLst/>
          </a:prstGeom>
          <a:noFill/>
        </p:spPr>
        <p:txBody>
          <a:bodyPr wrap="square" rtlCol="0">
            <a:spAutoFit/>
          </a:bodyPr>
          <a:lstStyle/>
          <a:p>
            <a:r>
              <a:rPr lang="en-US" sz="1400" b="1" dirty="0"/>
              <a:t>OH metrics</a:t>
            </a:r>
            <a:br>
              <a:rPr lang="en-US" sz="1400" dirty="0"/>
            </a:br>
            <a:r>
              <a:rPr lang="en-US" sz="1400" dirty="0"/>
              <a:t>Mean OH concentration</a:t>
            </a:r>
            <a:br>
              <a:rPr lang="en-US" sz="1400" dirty="0"/>
            </a:br>
            <a:r>
              <a:rPr lang="en-US" sz="1400" dirty="0"/>
              <a:t>Methyl chloroform lifetime</a:t>
            </a:r>
            <a:br>
              <a:rPr lang="en-US" sz="1400" dirty="0"/>
            </a:br>
            <a:r>
              <a:rPr lang="en-US" sz="1400" dirty="0"/>
              <a:t>CH4 lifetime w/r/t trop OH</a:t>
            </a:r>
          </a:p>
        </p:txBody>
      </p:sp>
    </p:spTree>
    <p:extLst>
      <p:ext uri="{BB962C8B-B14F-4D97-AF65-F5344CB8AC3E}">
        <p14:creationId xmlns:p14="http://schemas.microsoft.com/office/powerpoint/2010/main" val="28550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err="1"/>
              <a:t>Fullchem</a:t>
            </a:r>
            <a:r>
              <a:rPr lang="en-US" dirty="0"/>
              <a:t> benchmarks</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fontScale="92500" lnSpcReduction="20000"/>
          </a:bodyPr>
          <a:lstStyle/>
          <a:p>
            <a:r>
              <a:rPr lang="en-US" dirty="0">
                <a:solidFill>
                  <a:srgbClr val="252525"/>
                </a:solidFill>
              </a:rPr>
              <a:t>1-year benchmark</a:t>
            </a:r>
          </a:p>
          <a:p>
            <a:pPr lvl="1"/>
            <a:r>
              <a:rPr lang="en-US" dirty="0">
                <a:solidFill>
                  <a:srgbClr val="252525"/>
                </a:solidFill>
              </a:rPr>
              <a:t>Before a version release</a:t>
            </a:r>
          </a:p>
          <a:p>
            <a:pPr lvl="1"/>
            <a:r>
              <a:rPr lang="en-US" dirty="0">
                <a:solidFill>
                  <a:srgbClr val="252525"/>
                </a:solidFill>
              </a:rPr>
              <a:t>Runs on a computational cluster (e.g. Harvard Cannon)</a:t>
            </a:r>
          </a:p>
          <a:p>
            <a:pPr lvl="1"/>
            <a:r>
              <a:rPr lang="en-US" dirty="0">
                <a:solidFill>
                  <a:srgbClr val="252525"/>
                </a:solidFill>
              </a:rPr>
              <a:t>Results posted on Harvard FTP site</a:t>
            </a:r>
          </a:p>
          <a:p>
            <a:pPr lvl="1"/>
            <a:r>
              <a:rPr lang="en-US" dirty="0">
                <a:solidFill>
                  <a:srgbClr val="252525"/>
                </a:solidFill>
              </a:rPr>
              <a:t>Restart files from the most recent 1-yr benchmark will be used at </a:t>
            </a:r>
            <a:r>
              <a:rPr lang="en-US" dirty="0" err="1">
                <a:solidFill>
                  <a:srgbClr val="252525"/>
                </a:solidFill>
              </a:rPr>
              <a:t>rundir</a:t>
            </a:r>
            <a:r>
              <a:rPr lang="en-US" dirty="0">
                <a:solidFill>
                  <a:srgbClr val="252525"/>
                </a:solidFill>
              </a:rPr>
              <a:t> creation</a:t>
            </a:r>
          </a:p>
          <a:p>
            <a:r>
              <a:rPr lang="en-US" dirty="0">
                <a:solidFill>
                  <a:srgbClr val="252525"/>
                </a:solidFill>
              </a:rPr>
              <a:t>10-year benchmark</a:t>
            </a:r>
          </a:p>
          <a:p>
            <a:pPr lvl="1"/>
            <a:r>
              <a:rPr lang="en-US" dirty="0">
                <a:solidFill>
                  <a:srgbClr val="252525"/>
                </a:solidFill>
              </a:rPr>
              <a:t>Before a major version release</a:t>
            </a:r>
          </a:p>
          <a:p>
            <a:pPr lvl="1"/>
            <a:r>
              <a:rPr lang="en-US" dirty="0">
                <a:solidFill>
                  <a:srgbClr val="252525"/>
                </a:solidFill>
              </a:rPr>
              <a:t>Runs on a computational cluster (e.g. Harvard Cannon)</a:t>
            </a:r>
          </a:p>
          <a:p>
            <a:pPr lvl="1"/>
            <a:r>
              <a:rPr lang="en-US" dirty="0">
                <a:solidFill>
                  <a:srgbClr val="252525"/>
                </a:solidFill>
              </a:rPr>
              <a:t>Results posted on Harvard FTP site</a:t>
            </a:r>
          </a:p>
          <a:p>
            <a:pPr lvl="1"/>
            <a:r>
              <a:rPr lang="en-US" dirty="0">
                <a:solidFill>
                  <a:srgbClr val="252525"/>
                </a:solidFill>
              </a:rPr>
              <a:t>Output from 10-year benchmarks are used for specialty simulation inputs</a:t>
            </a:r>
          </a:p>
          <a:p>
            <a:endParaRPr lang="en-US" dirty="0"/>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35</a:t>
            </a:fld>
            <a:endParaRPr lang="en-US" dirty="0"/>
          </a:p>
        </p:txBody>
      </p:sp>
    </p:spTree>
    <p:extLst>
      <p:ext uri="{BB962C8B-B14F-4D97-AF65-F5344CB8AC3E}">
        <p14:creationId xmlns:p14="http://schemas.microsoft.com/office/powerpoint/2010/main" val="22037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a:t>Models vs obs. Plots (1-yr, 10yr)</a:t>
            </a:r>
          </a:p>
        </p:txBody>
      </p:sp>
      <p:pic>
        <p:nvPicPr>
          <p:cNvPr id="6" name="Content Placeholder 5" descr="A graph of different types of data&#10;&#10;Description automatically generated with medium confidence">
            <a:extLst>
              <a:ext uri="{FF2B5EF4-FFF2-40B4-BE49-F238E27FC236}">
                <a16:creationId xmlns:a16="http://schemas.microsoft.com/office/drawing/2014/main" id="{880B0139-BFF7-7087-9C11-B66196B03C8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71227" y="1343697"/>
            <a:ext cx="5624773" cy="4341812"/>
          </a:xfrm>
        </p:spPr>
      </p:pic>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36</a:t>
            </a:fld>
            <a:endParaRPr lang="en-US" dirty="0"/>
          </a:p>
        </p:txBody>
      </p:sp>
      <p:pic>
        <p:nvPicPr>
          <p:cNvPr id="8" name="Picture 7" descr="A chart of a graph&#10;&#10;Description automatically generated with medium confidence">
            <a:extLst>
              <a:ext uri="{FF2B5EF4-FFF2-40B4-BE49-F238E27FC236}">
                <a16:creationId xmlns:a16="http://schemas.microsoft.com/office/drawing/2014/main" id="{6EF736E8-98CC-F557-91C7-05DF8A393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432" y="1185748"/>
            <a:ext cx="3800652" cy="5170602"/>
          </a:xfrm>
          <a:prstGeom prst="rect">
            <a:avLst/>
          </a:prstGeom>
        </p:spPr>
      </p:pic>
      <p:sp>
        <p:nvSpPr>
          <p:cNvPr id="9" name="TextBox 8">
            <a:extLst>
              <a:ext uri="{FF2B5EF4-FFF2-40B4-BE49-F238E27FC236}">
                <a16:creationId xmlns:a16="http://schemas.microsoft.com/office/drawing/2014/main" id="{0FB799A0-24EA-EB0F-23AC-B63A52344E28}"/>
              </a:ext>
            </a:extLst>
          </p:cNvPr>
          <p:cNvSpPr txBox="1"/>
          <p:nvPr/>
        </p:nvSpPr>
        <p:spPr>
          <a:xfrm>
            <a:off x="471228" y="5788058"/>
            <a:ext cx="5543074" cy="367645"/>
          </a:xfrm>
          <a:prstGeom prst="rect">
            <a:avLst/>
          </a:prstGeom>
          <a:noFill/>
        </p:spPr>
        <p:txBody>
          <a:bodyPr wrap="square" rtlCol="0">
            <a:spAutoFit/>
          </a:bodyPr>
          <a:lstStyle/>
          <a:p>
            <a:pPr algn="ctr"/>
            <a:r>
              <a:rPr lang="en-US" dirty="0"/>
              <a:t>Seasonal cycles at surface</a:t>
            </a:r>
          </a:p>
        </p:txBody>
      </p:sp>
      <p:sp>
        <p:nvSpPr>
          <p:cNvPr id="10" name="TextBox 9">
            <a:extLst>
              <a:ext uri="{FF2B5EF4-FFF2-40B4-BE49-F238E27FC236}">
                <a16:creationId xmlns:a16="http://schemas.microsoft.com/office/drawing/2014/main" id="{4D9F943F-0266-8BFF-8646-7C540FD22B74}"/>
              </a:ext>
            </a:extLst>
          </p:cNvPr>
          <p:cNvSpPr txBox="1"/>
          <p:nvPr/>
        </p:nvSpPr>
        <p:spPr>
          <a:xfrm>
            <a:off x="6834431" y="6223802"/>
            <a:ext cx="4189169" cy="367645"/>
          </a:xfrm>
          <a:prstGeom prst="rect">
            <a:avLst/>
          </a:prstGeom>
          <a:noFill/>
        </p:spPr>
        <p:txBody>
          <a:bodyPr wrap="square" rtlCol="0">
            <a:spAutoFit/>
          </a:bodyPr>
          <a:lstStyle/>
          <a:p>
            <a:pPr algn="ctr"/>
            <a:r>
              <a:rPr lang="en-US" dirty="0"/>
              <a:t>Sondes</a:t>
            </a:r>
          </a:p>
        </p:txBody>
      </p:sp>
    </p:spTree>
    <p:extLst>
      <p:ext uri="{BB962C8B-B14F-4D97-AF65-F5344CB8AC3E}">
        <p14:creationId xmlns:p14="http://schemas.microsoft.com/office/powerpoint/2010/main" val="416649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err="1"/>
              <a:t>TransportTracers</a:t>
            </a:r>
            <a:r>
              <a:rPr lang="en-US" dirty="0"/>
              <a:t> benchmarks</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a:bodyPr>
          <a:lstStyle/>
          <a:p>
            <a:r>
              <a:rPr lang="en-US" dirty="0" err="1">
                <a:solidFill>
                  <a:srgbClr val="252525"/>
                </a:solidFill>
              </a:rPr>
              <a:t>TransportTracers</a:t>
            </a:r>
            <a:r>
              <a:rPr lang="en-US" dirty="0">
                <a:solidFill>
                  <a:srgbClr val="252525"/>
                </a:solidFill>
              </a:rPr>
              <a:t> = Rn, Pb, Be isotopes, plus passive species</a:t>
            </a:r>
          </a:p>
          <a:p>
            <a:r>
              <a:rPr lang="en-US" dirty="0">
                <a:solidFill>
                  <a:srgbClr val="252525"/>
                </a:solidFill>
              </a:rPr>
              <a:t>1-year benchmark</a:t>
            </a:r>
          </a:p>
          <a:p>
            <a:pPr lvl="1"/>
            <a:r>
              <a:rPr lang="en-US" dirty="0">
                <a:solidFill>
                  <a:srgbClr val="252525"/>
                </a:solidFill>
              </a:rPr>
              <a:t>Before a version release where advection or wet deposition may be affected</a:t>
            </a:r>
          </a:p>
          <a:p>
            <a:pPr lvl="1"/>
            <a:r>
              <a:rPr lang="en-US" dirty="0">
                <a:solidFill>
                  <a:srgbClr val="252525"/>
                </a:solidFill>
              </a:rPr>
              <a:t>Runs on a computational cluster</a:t>
            </a:r>
          </a:p>
          <a:p>
            <a:pPr marL="457200" lvl="1" indent="0">
              <a:buNone/>
            </a:pPr>
            <a:endParaRPr lang="en-US" dirty="0">
              <a:solidFill>
                <a:srgbClr val="252525"/>
              </a:solidFill>
            </a:endParaRPr>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37</a:t>
            </a:fld>
            <a:endParaRPr lang="en-US" dirty="0"/>
          </a:p>
        </p:txBody>
      </p:sp>
    </p:spTree>
    <p:extLst>
      <p:ext uri="{BB962C8B-B14F-4D97-AF65-F5344CB8AC3E}">
        <p14:creationId xmlns:p14="http://schemas.microsoft.com/office/powerpoint/2010/main" val="21298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EEC-4FA3-0F1C-45D6-89300F8CB8ED}"/>
              </a:ext>
            </a:extLst>
          </p:cNvPr>
          <p:cNvSpPr>
            <a:spLocks noGrp="1"/>
          </p:cNvSpPr>
          <p:nvPr>
            <p:ph type="title"/>
          </p:nvPr>
        </p:nvSpPr>
        <p:spPr/>
        <p:txBody>
          <a:bodyPr>
            <a:normAutofit fontScale="90000"/>
          </a:bodyPr>
          <a:lstStyle/>
          <a:p>
            <a:r>
              <a:rPr lang="en-US" dirty="0"/>
              <a:t>CH4 benchmarks</a:t>
            </a:r>
          </a:p>
        </p:txBody>
      </p:sp>
      <p:sp>
        <p:nvSpPr>
          <p:cNvPr id="3" name="Content Placeholder 2">
            <a:extLst>
              <a:ext uri="{FF2B5EF4-FFF2-40B4-BE49-F238E27FC236}">
                <a16:creationId xmlns:a16="http://schemas.microsoft.com/office/drawing/2014/main" id="{81A0B23F-A192-8105-31B0-A6670319A75C}"/>
              </a:ext>
            </a:extLst>
          </p:cNvPr>
          <p:cNvSpPr>
            <a:spLocks noGrp="1"/>
          </p:cNvSpPr>
          <p:nvPr>
            <p:ph sz="quarter" idx="14"/>
          </p:nvPr>
        </p:nvSpPr>
        <p:spPr/>
        <p:txBody>
          <a:bodyPr>
            <a:normAutofit/>
          </a:bodyPr>
          <a:lstStyle/>
          <a:p>
            <a:r>
              <a:rPr lang="en-US" dirty="0">
                <a:solidFill>
                  <a:srgbClr val="252525"/>
                </a:solidFill>
              </a:rPr>
              <a:t>1-month, 1-year</a:t>
            </a:r>
          </a:p>
          <a:p>
            <a:pPr lvl="1"/>
            <a:r>
              <a:rPr lang="en-US" dirty="0">
                <a:solidFill>
                  <a:srgbClr val="252525"/>
                </a:solidFill>
              </a:rPr>
              <a:t>Used by the GCST for validation of the CH4 and carbon simulations</a:t>
            </a:r>
          </a:p>
          <a:p>
            <a:pPr lvl="1"/>
            <a:r>
              <a:rPr lang="en-US" dirty="0">
                <a:solidFill>
                  <a:srgbClr val="252525"/>
                </a:solidFill>
              </a:rPr>
              <a:t>Results shared as needed</a:t>
            </a:r>
          </a:p>
        </p:txBody>
      </p:sp>
      <p:sp>
        <p:nvSpPr>
          <p:cNvPr id="4" name="Slide Number Placeholder 3">
            <a:extLst>
              <a:ext uri="{FF2B5EF4-FFF2-40B4-BE49-F238E27FC236}">
                <a16:creationId xmlns:a16="http://schemas.microsoft.com/office/drawing/2014/main" id="{C3442C6D-E54C-C49F-1E41-B3B654FD0AF5}"/>
              </a:ext>
            </a:extLst>
          </p:cNvPr>
          <p:cNvSpPr>
            <a:spLocks noGrp="1"/>
          </p:cNvSpPr>
          <p:nvPr>
            <p:ph type="sldNum" sz="quarter" idx="12"/>
          </p:nvPr>
        </p:nvSpPr>
        <p:spPr/>
        <p:txBody>
          <a:bodyPr/>
          <a:lstStyle/>
          <a:p>
            <a:pPr>
              <a:defRPr/>
            </a:pPr>
            <a:fld id="{06B786C7-B8F9-4072-AAAA-17258464D730}" type="slidenum">
              <a:rPr lang="en-US" smtClean="0"/>
              <a:pPr>
                <a:defRPr/>
              </a:pPr>
              <a:t>38</a:t>
            </a:fld>
            <a:endParaRPr lang="en-US" dirty="0"/>
          </a:p>
        </p:txBody>
      </p:sp>
    </p:spTree>
    <p:extLst>
      <p:ext uri="{BB962C8B-B14F-4D97-AF65-F5344CB8AC3E}">
        <p14:creationId xmlns:p14="http://schemas.microsoft.com/office/powerpoint/2010/main" val="2250091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lstStyle/>
          <a:p>
            <a:r>
              <a:rPr lang="en-US" dirty="0"/>
              <a:t>Best Practice #3: Version nomenclature</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lstStyle/>
          <a:p>
            <a:endParaRPr lang="en-US"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1" name="Picture Placeholder 20" descr="A screenshot of a computer error&#10;&#10;Description automatically generated">
            <a:extLst>
              <a:ext uri="{FF2B5EF4-FFF2-40B4-BE49-F238E27FC236}">
                <a16:creationId xmlns:a16="http://schemas.microsoft.com/office/drawing/2014/main" id="{3F1A118E-4F20-30C7-C5F0-E062CC7157F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784" b="9784"/>
          <a:stretch>
            <a:fillRect/>
          </a:stretch>
        </p:blipFill>
        <p:spPr/>
      </p:pic>
      <p:pic>
        <p:nvPicPr>
          <p:cNvPr id="27" name="Picture Placeholder 26" descr="A computer with colorful apps flying out&#10;&#10;Description automatically generated">
            <a:extLst>
              <a:ext uri="{FF2B5EF4-FFF2-40B4-BE49-F238E27FC236}">
                <a16:creationId xmlns:a16="http://schemas.microsoft.com/office/drawing/2014/main" id="{C2C305DC-9A53-5E3A-A113-C92DA277219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304" r="18304"/>
          <a:stretch>
            <a:fillRect/>
          </a:stretch>
        </p:blipFill>
        <p:spPr/>
      </p:pic>
      <p:sp>
        <p:nvSpPr>
          <p:cNvPr id="25" name="Rectangle 24">
            <a:extLst>
              <a:ext uri="{FF2B5EF4-FFF2-40B4-BE49-F238E27FC236}">
                <a16:creationId xmlns:a16="http://schemas.microsoft.com/office/drawing/2014/main" id="{9ED72D28-38D1-75A9-6DA8-A57670407E31}"/>
              </a:ext>
            </a:extLst>
          </p:cNvPr>
          <p:cNvSpPr/>
          <p:nvPr/>
        </p:nvSpPr>
        <p:spPr>
          <a:xfrm>
            <a:off x="1716657" y="5124091"/>
            <a:ext cx="638354" cy="18978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C57CC5A-9855-93A0-5E4E-D08D1620FB80}"/>
              </a:ext>
            </a:extLst>
          </p:cNvPr>
          <p:cNvSpPr txBox="1"/>
          <p:nvPr/>
        </p:nvSpPr>
        <p:spPr>
          <a:xfrm>
            <a:off x="7086600" y="4533900"/>
            <a:ext cx="5105400" cy="230832"/>
          </a:xfrm>
          <a:prstGeom prst="rect">
            <a:avLst/>
          </a:prstGeom>
          <a:noFill/>
        </p:spPr>
        <p:txBody>
          <a:bodyPr wrap="square" rtlCol="0">
            <a:spAutoFit/>
          </a:bodyPr>
          <a:lstStyle/>
          <a:p>
            <a:r>
              <a:rPr lang="en-US" sz="900">
                <a:hlinkClick r:id="rId5" tooltip="https://stileex.xyz/en/types-computer-software/"/>
              </a:rPr>
              <a:t>This Photo</a:t>
            </a:r>
            <a:r>
              <a:rPr lang="en-US" sz="900"/>
              <a:t> by Unknown Author is licensed under </a:t>
            </a:r>
            <a:r>
              <a:rPr lang="en-US" sz="900">
                <a:hlinkClick r:id="rId6" tooltip="https://creativecommons.org/licenses/by/3.0/"/>
              </a:rPr>
              <a:t>CC BY</a:t>
            </a:r>
            <a:endParaRPr lang="en-US" sz="900"/>
          </a:p>
        </p:txBody>
      </p:sp>
      <p:pic>
        <p:nvPicPr>
          <p:cNvPr id="32" name="Picture Placeholder 31" descr="A diagram of a software development&#10;&#10;Description automatically generated">
            <a:extLst>
              <a:ext uri="{FF2B5EF4-FFF2-40B4-BE49-F238E27FC236}">
                <a16:creationId xmlns:a16="http://schemas.microsoft.com/office/drawing/2014/main" id="{09A69E83-EE1A-9161-B4AD-DF812EEF718B}"/>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582" b="13582"/>
          <a:stretch>
            <a:fillRect/>
          </a:stretch>
        </p:blipFill>
        <p:spPr/>
      </p:pic>
    </p:spTree>
    <p:extLst>
      <p:ext uri="{BB962C8B-B14F-4D97-AF65-F5344CB8AC3E}">
        <p14:creationId xmlns:p14="http://schemas.microsoft.com/office/powerpoint/2010/main" val="3763618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lstStyle/>
          <a:p>
            <a:r>
              <a:rPr lang="en-US" dirty="0"/>
              <a:t>In the beginning…</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lstStyle/>
          <a:p>
            <a:endParaRPr lang="en-US"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28" name="Picture 4" descr="At The Beginning - GiveMeSomeEnglish!!!">
            <a:extLst>
              <a:ext uri="{FF2B5EF4-FFF2-40B4-BE49-F238E27FC236}">
                <a16:creationId xmlns:a16="http://schemas.microsoft.com/office/drawing/2014/main" id="{72167D5B-6AE6-D524-497B-84620BB2713B}"/>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25420" b="254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descr="A long shot of a road&#10;&#10;Description automatically generated">
            <a:extLst>
              <a:ext uri="{FF2B5EF4-FFF2-40B4-BE49-F238E27FC236}">
                <a16:creationId xmlns:a16="http://schemas.microsoft.com/office/drawing/2014/main" id="{D05E0C84-6EDF-DC34-4A28-869D22D701E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773" r="7773"/>
          <a:stretch>
            <a:fillRect/>
          </a:stretch>
        </p:blipFill>
        <p:spPr/>
      </p:pic>
      <p:pic>
        <p:nvPicPr>
          <p:cNvPr id="13" name="Picture Placeholder 12" descr="A blue arrow with black text&#10;&#10;Description automatically generated">
            <a:extLst>
              <a:ext uri="{FF2B5EF4-FFF2-40B4-BE49-F238E27FC236}">
                <a16:creationId xmlns:a16="http://schemas.microsoft.com/office/drawing/2014/main" id="{7C15E447-EC9F-359D-D7F1-4D36486B5A9B}"/>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9536" b="9536"/>
          <a:stretch>
            <a:fillRect/>
          </a:stretch>
        </p:blipFill>
        <p:spPr/>
      </p:pic>
    </p:spTree>
    <p:extLst>
      <p:ext uri="{BB962C8B-B14F-4D97-AF65-F5344CB8AC3E}">
        <p14:creationId xmlns:p14="http://schemas.microsoft.com/office/powerpoint/2010/main" val="2438034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88084D-EF68-0DB8-B830-E5302AF778BF}"/>
              </a:ext>
            </a:extLst>
          </p:cNvPr>
          <p:cNvSpPr>
            <a:spLocks noGrp="1"/>
          </p:cNvSpPr>
          <p:nvPr>
            <p:ph type="title"/>
          </p:nvPr>
        </p:nvSpPr>
        <p:spPr/>
        <p:txBody>
          <a:bodyPr anchor="t" anchorCtr="0">
            <a:normAutofit/>
          </a:bodyPr>
          <a:lstStyle/>
          <a:p>
            <a:r>
              <a:rPr lang="en-US" sz="2000" dirty="0"/>
              <a:t>Old nomenclature for versions:</a:t>
            </a:r>
            <a:br>
              <a:rPr lang="en-US" sz="2000" dirty="0"/>
            </a:br>
            <a:br>
              <a:rPr lang="en-US" sz="2000" dirty="0"/>
            </a:br>
            <a:r>
              <a:rPr lang="en-US" sz="2000" b="0" dirty="0"/>
              <a:t>Alphanumeric</a:t>
            </a:r>
            <a:br>
              <a:rPr lang="en-US" sz="2000" b="0" dirty="0"/>
            </a:br>
            <a:br>
              <a:rPr lang="en-US" sz="2000" b="0" dirty="0"/>
            </a:br>
            <a:r>
              <a:rPr lang="en-US" sz="2000" b="0" dirty="0"/>
              <a:t>Was not intuitive</a:t>
            </a:r>
            <a:br>
              <a:rPr lang="en-US" sz="2000" b="0" dirty="0"/>
            </a:br>
            <a:br>
              <a:rPr lang="en-US" sz="2000" b="0" dirty="0"/>
            </a:br>
            <a:r>
              <a:rPr lang="en-US" sz="2000" b="0" dirty="0"/>
              <a:t>Used confusing terms, “public”, “provisional”</a:t>
            </a:r>
            <a:br>
              <a:rPr lang="en-US" sz="2000" b="0" dirty="0"/>
            </a:br>
            <a:endParaRPr lang="en-US" sz="2000" b="0" dirty="0"/>
          </a:p>
        </p:txBody>
      </p:sp>
      <p:sp>
        <p:nvSpPr>
          <p:cNvPr id="4" name="Slide Number Placeholder 3">
            <a:extLst>
              <a:ext uri="{FF2B5EF4-FFF2-40B4-BE49-F238E27FC236}">
                <a16:creationId xmlns:a16="http://schemas.microsoft.com/office/drawing/2014/main" id="{B5D1C7EE-A29F-1CA3-1701-0611FB0C506A}"/>
              </a:ext>
            </a:extLst>
          </p:cNvPr>
          <p:cNvSpPr>
            <a:spLocks noGrp="1"/>
          </p:cNvSpPr>
          <p:nvPr>
            <p:ph type="sldNum" sz="quarter" idx="12"/>
          </p:nvPr>
        </p:nvSpPr>
        <p:spPr/>
        <p:txBody>
          <a:bodyPr/>
          <a:lstStyle/>
          <a:p>
            <a:pPr>
              <a:defRPr/>
            </a:pPr>
            <a:fld id="{06B786C7-B8F9-4072-AAAA-17258464D730}" type="slidenum">
              <a:rPr lang="en-US" smtClean="0"/>
              <a:pPr>
                <a:defRPr/>
              </a:pPr>
              <a:t>40</a:t>
            </a:fld>
            <a:endParaRPr lang="en-US" dirty="0"/>
          </a:p>
        </p:txBody>
      </p:sp>
      <p:pic>
        <p:nvPicPr>
          <p:cNvPr id="14" name="Picture 13" descr="A screenshot of a computer&#10;&#10;Description automatically generated">
            <a:extLst>
              <a:ext uri="{FF2B5EF4-FFF2-40B4-BE49-F238E27FC236}">
                <a16:creationId xmlns:a16="http://schemas.microsoft.com/office/drawing/2014/main" id="{8611B446-1BA2-420D-E4D2-22B896D43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787" y="0"/>
            <a:ext cx="6937325" cy="6858000"/>
          </a:xfrm>
          <a:prstGeom prst="rect">
            <a:avLst/>
          </a:prstGeom>
        </p:spPr>
      </p:pic>
    </p:spTree>
    <p:extLst>
      <p:ext uri="{BB962C8B-B14F-4D97-AF65-F5344CB8AC3E}">
        <p14:creationId xmlns:p14="http://schemas.microsoft.com/office/powerpoint/2010/main" val="2938105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sz="4000" dirty="0"/>
              <a:t>GEOS-Chem now uses semantic versioning</a:t>
            </a:r>
            <a:endParaRPr sz="4000" dirty="0"/>
          </a:p>
        </p:txBody>
      </p:sp>
      <p:sp>
        <p:nvSpPr>
          <p:cNvPr id="56" name="Google Shape;56;p13"/>
          <p:cNvSpPr txBox="1"/>
          <p:nvPr/>
        </p:nvSpPr>
        <p:spPr>
          <a:xfrm>
            <a:off x="2942234" y="1242130"/>
            <a:ext cx="3887191" cy="943744"/>
          </a:xfrm>
          <a:prstGeom prst="rect">
            <a:avLst/>
          </a:prstGeom>
          <a:noFill/>
          <a:ln>
            <a:noFill/>
          </a:ln>
        </p:spPr>
        <p:txBody>
          <a:bodyPr spcFirstLastPara="1" wrap="square" lIns="121900" tIns="121900" rIns="121900" bIns="121900" anchor="t" anchorCtr="0">
            <a:spAutoFit/>
          </a:bodyPr>
          <a:lstStyle/>
          <a:p>
            <a:r>
              <a:rPr lang="en" sz="4533" dirty="0">
                <a:solidFill>
                  <a:srgbClr val="FF0000"/>
                </a:solidFill>
                <a:latin typeface="Source Code Pro SemiBold" panose="020B0309030403020204" pitchFamily="49" charset="0"/>
                <a:ea typeface="Source Code Pro SemiBold" panose="020B0309030403020204" pitchFamily="49" charset="0"/>
                <a:cs typeface="Courier New"/>
                <a:sym typeface="Courier New"/>
              </a:rPr>
              <a:t>X</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00B050"/>
                </a:solidFill>
                <a:latin typeface="Source Code Pro SemiBold" panose="020B0309030403020204" pitchFamily="49" charset="0"/>
                <a:ea typeface="Source Code Pro SemiBold" panose="020B0309030403020204" pitchFamily="49" charset="0"/>
                <a:cs typeface="Courier New"/>
                <a:sym typeface="Courier New"/>
              </a:rPr>
              <a:t>Y</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0070C0"/>
                </a:solidFill>
                <a:latin typeface="Source Code Pro SemiBold" panose="020B0309030403020204" pitchFamily="49" charset="0"/>
                <a:ea typeface="Source Code Pro SemiBold" panose="020B0309030403020204" pitchFamily="49" charset="0"/>
                <a:cs typeface="Courier New"/>
                <a:sym typeface="Courier New"/>
              </a:rPr>
              <a:t>Z</a:t>
            </a:r>
            <a:r>
              <a:rPr lang="en" sz="4533" dirty="0">
                <a:latin typeface="Source Code Pro SemiBold" panose="020B0309030403020204" pitchFamily="49" charset="0"/>
                <a:ea typeface="Source Code Pro SemiBold" panose="020B0309030403020204" pitchFamily="49" charset="0"/>
                <a:cs typeface="Courier New"/>
                <a:sym typeface="Courier New"/>
              </a:rPr>
              <a:t> </a:t>
            </a:r>
            <a:endParaRPr sz="4533" dirty="0">
              <a:latin typeface="Source Code Pro SemiBold" panose="020B0309030403020204" pitchFamily="49" charset="0"/>
              <a:ea typeface="Source Code Pro SemiBold" panose="020B0309030403020204" pitchFamily="49" charset="0"/>
              <a:cs typeface="Courier New"/>
              <a:sym typeface="Courier New"/>
            </a:endParaRPr>
          </a:p>
        </p:txBody>
      </p:sp>
      <p:cxnSp>
        <p:nvCxnSpPr>
          <p:cNvPr id="57" name="Google Shape;57;p13"/>
          <p:cNvCxnSpPr/>
          <p:nvPr/>
        </p:nvCxnSpPr>
        <p:spPr>
          <a:xfrm>
            <a:off x="2942234" y="2024080"/>
            <a:ext cx="569600" cy="0"/>
          </a:xfrm>
          <a:prstGeom prst="straightConnector1">
            <a:avLst/>
          </a:prstGeom>
          <a:noFill/>
          <a:ln w="76200" cap="flat" cmpd="sng">
            <a:solidFill>
              <a:srgbClr val="FF0000"/>
            </a:solidFill>
            <a:prstDash val="solid"/>
            <a:round/>
            <a:headEnd type="none" w="med" len="med"/>
            <a:tailEnd type="none" w="med" len="med"/>
          </a:ln>
        </p:spPr>
      </p:cxnSp>
      <p:cxnSp>
        <p:nvCxnSpPr>
          <p:cNvPr id="58" name="Google Shape;58;p13"/>
          <p:cNvCxnSpPr>
            <a:cxnSpLocks/>
          </p:cNvCxnSpPr>
          <p:nvPr/>
        </p:nvCxnSpPr>
        <p:spPr>
          <a:xfrm flipH="1">
            <a:off x="1950966" y="2059484"/>
            <a:ext cx="1276068" cy="1064003"/>
          </a:xfrm>
          <a:prstGeom prst="straightConnector1">
            <a:avLst/>
          </a:prstGeom>
          <a:noFill/>
          <a:ln w="73025" cap="flat" cmpd="sng">
            <a:solidFill>
              <a:srgbClr val="FF0000"/>
            </a:solidFill>
            <a:prstDash val="solid"/>
            <a:round/>
            <a:headEnd type="none" w="med" len="med"/>
            <a:tailEnd type="triangle" w="med" len="med"/>
          </a:ln>
        </p:spPr>
      </p:cxnSp>
      <p:grpSp>
        <p:nvGrpSpPr>
          <p:cNvPr id="59" name="Google Shape;59;p13"/>
          <p:cNvGrpSpPr/>
          <p:nvPr/>
        </p:nvGrpSpPr>
        <p:grpSpPr>
          <a:xfrm>
            <a:off x="4347882" y="2036676"/>
            <a:ext cx="569600" cy="2595139"/>
            <a:chOff x="3752325" y="2098525"/>
            <a:chExt cx="427200" cy="1653000"/>
          </a:xfrm>
        </p:grpSpPr>
        <p:cxnSp>
          <p:nvCxnSpPr>
            <p:cNvPr id="60" name="Google Shape;60;p13"/>
            <p:cNvCxnSpPr/>
            <p:nvPr/>
          </p:nvCxnSpPr>
          <p:spPr>
            <a:xfrm>
              <a:off x="3752325" y="2098525"/>
              <a:ext cx="427200" cy="0"/>
            </a:xfrm>
            <a:prstGeom prst="straightConnector1">
              <a:avLst/>
            </a:prstGeom>
            <a:noFill/>
            <a:ln w="76200" cap="flat" cmpd="sng">
              <a:solidFill>
                <a:srgbClr val="00B050"/>
              </a:solidFill>
              <a:prstDash val="solid"/>
              <a:round/>
              <a:headEnd type="none" w="med" len="med"/>
              <a:tailEnd type="none" w="med" len="med"/>
            </a:ln>
          </p:spPr>
        </p:cxnSp>
        <p:cxnSp>
          <p:nvCxnSpPr>
            <p:cNvPr id="61" name="Google Shape;61;p13"/>
            <p:cNvCxnSpPr/>
            <p:nvPr/>
          </p:nvCxnSpPr>
          <p:spPr>
            <a:xfrm>
              <a:off x="3960975" y="2098525"/>
              <a:ext cx="12900" cy="1653000"/>
            </a:xfrm>
            <a:prstGeom prst="straightConnector1">
              <a:avLst/>
            </a:prstGeom>
            <a:noFill/>
            <a:ln w="76200" cap="flat" cmpd="sng">
              <a:solidFill>
                <a:srgbClr val="00B050"/>
              </a:solidFill>
              <a:prstDash val="solid"/>
              <a:round/>
              <a:headEnd type="none" w="med" len="med"/>
              <a:tailEnd type="triangle" w="med" len="med"/>
            </a:ln>
          </p:spPr>
        </p:cxnSp>
      </p:grpSp>
      <p:sp>
        <p:nvSpPr>
          <p:cNvPr id="62" name="Google Shape;62;p13"/>
          <p:cNvSpPr txBox="1"/>
          <p:nvPr/>
        </p:nvSpPr>
        <p:spPr>
          <a:xfrm>
            <a:off x="560400" y="3092975"/>
            <a:ext cx="4072282" cy="1569620"/>
          </a:xfrm>
          <a:prstGeom prst="rect">
            <a:avLst/>
          </a:prstGeom>
          <a:noFill/>
          <a:ln>
            <a:noFill/>
          </a:ln>
        </p:spPr>
        <p:txBody>
          <a:bodyPr spcFirstLastPara="1" wrap="square" lIns="121900" tIns="121900" rIns="121900" bIns="121900" anchor="t" anchorCtr="0">
            <a:spAutoFit/>
          </a:bodyPr>
          <a:lstStyle/>
          <a:p>
            <a:pPr>
              <a:spcAft>
                <a:spcPts val="600"/>
              </a:spcAft>
            </a:pPr>
            <a:r>
              <a:rPr lang="en" b="1" dirty="0">
                <a:solidFill>
                  <a:srgbClr val="FF0000"/>
                </a:solidFill>
              </a:rPr>
              <a:t>Major version</a:t>
            </a:r>
            <a:endParaRPr b="1" dirty="0">
              <a:solidFill>
                <a:srgbClr val="FF0000"/>
              </a:solidFill>
            </a:endParaRPr>
          </a:p>
          <a:p>
            <a:pPr marL="472012" indent="-285750">
              <a:spcAft>
                <a:spcPts val="600"/>
              </a:spcAft>
              <a:buSzPts val="1400"/>
              <a:buFont typeface="Arial" panose="020B0604020202020204" pitchFamily="34" charset="0"/>
              <a:buChar char="•"/>
            </a:pPr>
            <a:r>
              <a:rPr lang="en" sz="1600" dirty="0"/>
              <a:t>Breaks backwards compatibility</a:t>
            </a:r>
            <a:endParaRPr sz="1600" dirty="0"/>
          </a:p>
          <a:p>
            <a:pPr marL="472012" indent="-285750">
              <a:spcAft>
                <a:spcPts val="600"/>
              </a:spcAft>
              <a:buSzPts val="1400"/>
              <a:buFont typeface="Arial" panose="020B0604020202020204" pitchFamily="34" charset="0"/>
              <a:buChar char="•"/>
            </a:pPr>
            <a:r>
              <a:rPr lang="en" sz="1600" dirty="0"/>
              <a:t>10-year fullchem benchmark</a:t>
            </a:r>
            <a:endParaRPr sz="1600" dirty="0"/>
          </a:p>
          <a:p>
            <a:pPr marL="472012" indent="-285750">
              <a:spcAft>
                <a:spcPts val="600"/>
              </a:spcAft>
              <a:buSzPts val="1400"/>
              <a:buFont typeface="Arial" panose="020B0604020202020204" pitchFamily="34" charset="0"/>
              <a:buChar char="•"/>
            </a:pPr>
            <a:r>
              <a:rPr lang="en" sz="1600" dirty="0"/>
              <a:t>Reviewed by GCSC</a:t>
            </a:r>
            <a:endParaRPr sz="1600" dirty="0"/>
          </a:p>
        </p:txBody>
      </p:sp>
      <p:sp>
        <p:nvSpPr>
          <p:cNvPr id="63" name="Google Shape;63;p13"/>
          <p:cNvSpPr txBox="1"/>
          <p:nvPr/>
        </p:nvSpPr>
        <p:spPr>
          <a:xfrm>
            <a:off x="3365048" y="4561338"/>
            <a:ext cx="8123117" cy="2215951"/>
          </a:xfrm>
          <a:prstGeom prst="rect">
            <a:avLst/>
          </a:prstGeom>
          <a:noFill/>
          <a:ln>
            <a:noFill/>
          </a:ln>
        </p:spPr>
        <p:txBody>
          <a:bodyPr spcFirstLastPara="1" wrap="square" lIns="121900" tIns="121900" rIns="121900" bIns="121900" anchor="t" anchorCtr="0">
            <a:spAutoFit/>
          </a:bodyPr>
          <a:lstStyle/>
          <a:p>
            <a:pPr>
              <a:spcAft>
                <a:spcPts val="600"/>
              </a:spcAft>
            </a:pPr>
            <a:r>
              <a:rPr lang="en" b="1" dirty="0">
                <a:solidFill>
                  <a:srgbClr val="00B050"/>
                </a:solidFill>
              </a:rPr>
              <a:t>Minor version (aka “Feature” version)</a:t>
            </a:r>
            <a:endParaRPr b="1" dirty="0">
              <a:solidFill>
                <a:srgbClr val="00B050"/>
              </a:solidFill>
            </a:endParaRPr>
          </a:p>
          <a:p>
            <a:pPr marL="472012" indent="-285750">
              <a:spcAft>
                <a:spcPts val="600"/>
              </a:spcAft>
              <a:buSzPts val="1400"/>
              <a:buFont typeface="Arial" panose="020B0604020202020204" pitchFamily="34" charset="0"/>
              <a:buChar char="•"/>
            </a:pPr>
            <a:r>
              <a:rPr lang="en" sz="1600" dirty="0"/>
              <a:t>Adds lumped new features, science updates, structural changes</a:t>
            </a:r>
            <a:endParaRPr sz="1600" dirty="0"/>
          </a:p>
          <a:p>
            <a:pPr marL="472012" indent="-285750">
              <a:spcAft>
                <a:spcPts val="600"/>
              </a:spcAft>
              <a:buSzPts val="1400"/>
              <a:buFont typeface="Arial" panose="020B0604020202020204" pitchFamily="34" charset="0"/>
              <a:buChar char="•"/>
            </a:pPr>
            <a:r>
              <a:rPr lang="en" sz="1600" dirty="0"/>
              <a:t>1-month full-chemistry benchmark</a:t>
            </a:r>
            <a:endParaRPr sz="1600" dirty="0"/>
          </a:p>
          <a:p>
            <a:pPr marL="472012" indent="-285750">
              <a:spcAft>
                <a:spcPts val="600"/>
              </a:spcAft>
              <a:buSzPts val="1400"/>
              <a:buFont typeface="Arial" panose="020B0604020202020204" pitchFamily="34" charset="0"/>
              <a:buChar char="•"/>
            </a:pPr>
            <a:r>
              <a:rPr lang="en" sz="1600" dirty="0"/>
              <a:t>1-year full-chemistry and/or TransportTracers benchmark as needed</a:t>
            </a:r>
            <a:endParaRPr sz="1600" dirty="0"/>
          </a:p>
          <a:p>
            <a:pPr marL="472012" indent="-285750">
              <a:spcAft>
                <a:spcPts val="600"/>
              </a:spcAft>
              <a:buSzPts val="1400"/>
              <a:buFont typeface="Arial" panose="020B0604020202020204" pitchFamily="34" charset="0"/>
              <a:buChar char="•"/>
            </a:pPr>
            <a:r>
              <a:rPr lang="en" sz="1600" dirty="0"/>
              <a:t>Reviewed and approved by GCSC and developers</a:t>
            </a:r>
            <a:endParaRPr sz="1600" dirty="0"/>
          </a:p>
          <a:p>
            <a:pPr marL="472012" indent="-285750">
              <a:spcAft>
                <a:spcPts val="600"/>
              </a:spcAft>
              <a:buSzPts val="1400"/>
              <a:buFont typeface="Arial" panose="020B0604020202020204" pitchFamily="34" charset="0"/>
              <a:buChar char="•"/>
            </a:pPr>
            <a:r>
              <a:rPr lang="en" sz="1600" dirty="0"/>
              <a:t>Released every ~3 months</a:t>
            </a:r>
            <a:endParaRPr sz="2400" dirty="0"/>
          </a:p>
        </p:txBody>
      </p:sp>
      <p:cxnSp>
        <p:nvCxnSpPr>
          <p:cNvPr id="64" name="Google Shape;64;p13"/>
          <p:cNvCxnSpPr/>
          <p:nvPr/>
        </p:nvCxnSpPr>
        <p:spPr>
          <a:xfrm>
            <a:off x="5811200" y="2036677"/>
            <a:ext cx="569600" cy="0"/>
          </a:xfrm>
          <a:prstGeom prst="straightConnector1">
            <a:avLst/>
          </a:prstGeom>
          <a:noFill/>
          <a:ln w="76200" cap="flat" cmpd="sng">
            <a:solidFill>
              <a:srgbClr val="0070C0"/>
            </a:solidFill>
            <a:prstDash val="solid"/>
            <a:round/>
            <a:headEnd type="none" w="med" len="med"/>
            <a:tailEnd type="none" w="med" len="med"/>
          </a:ln>
        </p:spPr>
      </p:cxnSp>
      <p:sp>
        <p:nvSpPr>
          <p:cNvPr id="65" name="Google Shape;65;p13"/>
          <p:cNvSpPr txBox="1"/>
          <p:nvPr/>
        </p:nvSpPr>
        <p:spPr>
          <a:xfrm>
            <a:off x="6591634" y="2581626"/>
            <a:ext cx="4830131" cy="2431394"/>
          </a:xfrm>
          <a:prstGeom prst="rect">
            <a:avLst/>
          </a:prstGeom>
          <a:noFill/>
          <a:ln>
            <a:noFill/>
          </a:ln>
        </p:spPr>
        <p:txBody>
          <a:bodyPr spcFirstLastPara="1" wrap="square" lIns="121900" tIns="121900" rIns="121900" bIns="121900" anchor="t" anchorCtr="0">
            <a:spAutoFit/>
          </a:bodyPr>
          <a:lstStyle/>
          <a:p>
            <a:pPr>
              <a:spcAft>
                <a:spcPts val="600"/>
              </a:spcAft>
            </a:pPr>
            <a:r>
              <a:rPr lang="en" b="1" dirty="0">
                <a:solidFill>
                  <a:srgbClr val="0070C0"/>
                </a:solidFill>
              </a:rPr>
              <a:t>Patch</a:t>
            </a:r>
            <a:endParaRPr b="1" dirty="0">
              <a:solidFill>
                <a:srgbClr val="0070C0"/>
              </a:solidFill>
            </a:endParaRPr>
          </a:p>
          <a:p>
            <a:pPr marL="472012" indent="-285750">
              <a:spcAft>
                <a:spcPts val="600"/>
              </a:spcAft>
              <a:buSzPts val="1400"/>
              <a:buFont typeface="Arial" panose="020B0604020202020204" pitchFamily="34" charset="0"/>
              <a:buChar char="•"/>
            </a:pPr>
            <a:r>
              <a:rPr lang="en" sz="1600" dirty="0"/>
              <a:t>Includes zero-diff updates: bug fixes, specialty simulations, structural updates</a:t>
            </a:r>
            <a:endParaRPr sz="1600" dirty="0"/>
          </a:p>
          <a:p>
            <a:pPr marL="472012" indent="-285750">
              <a:spcAft>
                <a:spcPts val="600"/>
              </a:spcAft>
              <a:buSzPts val="1400"/>
              <a:buFont typeface="Arial" panose="020B0604020202020204" pitchFamily="34" charset="0"/>
              <a:buChar char="•"/>
            </a:pPr>
            <a:r>
              <a:rPr lang="en" sz="1600" dirty="0"/>
              <a:t>Not validated, other than to assure zero diffs w/r/t the fullchem benchmark simulation</a:t>
            </a:r>
            <a:endParaRPr sz="1600" dirty="0"/>
          </a:p>
          <a:p>
            <a:pPr marL="472012" indent="-285750">
              <a:spcAft>
                <a:spcPts val="600"/>
              </a:spcAft>
              <a:buSzPts val="1400"/>
              <a:buFont typeface="Arial" panose="020B0604020202020204" pitchFamily="34" charset="0"/>
              <a:buChar char="•"/>
            </a:pPr>
            <a:r>
              <a:rPr lang="en" sz="1600" dirty="0"/>
              <a:t>Released as needed</a:t>
            </a:r>
            <a:endParaRPr sz="1600" dirty="0"/>
          </a:p>
          <a:p>
            <a:endParaRPr sz="2400" dirty="0"/>
          </a:p>
        </p:txBody>
      </p:sp>
      <p:cxnSp>
        <p:nvCxnSpPr>
          <p:cNvPr id="66" name="Google Shape;66;p13"/>
          <p:cNvCxnSpPr>
            <a:cxnSpLocks/>
          </p:cNvCxnSpPr>
          <p:nvPr/>
        </p:nvCxnSpPr>
        <p:spPr>
          <a:xfrm>
            <a:off x="6012179" y="2079964"/>
            <a:ext cx="2169796" cy="751261"/>
          </a:xfrm>
          <a:prstGeom prst="straightConnector1">
            <a:avLst/>
          </a:prstGeom>
          <a:noFill/>
          <a:ln w="76200" cap="flat" cmpd="sng">
            <a:solidFill>
              <a:srgbClr val="0070C0"/>
            </a:solidFill>
            <a:prstDash val="solid"/>
            <a:round/>
            <a:headEnd type="none" w="med" len="med"/>
            <a:tailEnd type="triangle" w="med" len="med"/>
          </a:ln>
        </p:spPr>
      </p:cxnSp>
      <p:sp>
        <p:nvSpPr>
          <p:cNvPr id="7" name="TextBox 6">
            <a:extLst>
              <a:ext uri="{FF2B5EF4-FFF2-40B4-BE49-F238E27FC236}">
                <a16:creationId xmlns:a16="http://schemas.microsoft.com/office/drawing/2014/main" id="{2C45869F-5A7E-C6C7-0667-F52D9EBAF7AB}"/>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
        <p:nvSpPr>
          <p:cNvPr id="8" name="TextBox 7">
            <a:extLst>
              <a:ext uri="{FF2B5EF4-FFF2-40B4-BE49-F238E27FC236}">
                <a16:creationId xmlns:a16="http://schemas.microsoft.com/office/drawing/2014/main" id="{DD205742-F7D1-0ACE-7972-29CF76027CAB}"/>
              </a:ext>
            </a:extLst>
          </p:cNvPr>
          <p:cNvSpPr txBox="1"/>
          <p:nvPr/>
        </p:nvSpPr>
        <p:spPr>
          <a:xfrm>
            <a:off x="7460055" y="1279407"/>
            <a:ext cx="4463360" cy="584775"/>
          </a:xfrm>
          <a:prstGeom prst="rect">
            <a:avLst/>
          </a:prstGeom>
          <a:solidFill>
            <a:schemeClr val="accent5">
              <a:lumMod val="20000"/>
              <a:lumOff val="80000"/>
            </a:schemeClr>
          </a:solidFill>
        </p:spPr>
        <p:txBody>
          <a:bodyPr wrap="square" rtlCol="0">
            <a:spAutoFit/>
          </a:bodyPr>
          <a:lstStyle/>
          <a:p>
            <a:r>
              <a:rPr lang="en-US" sz="1600" dirty="0"/>
              <a:t>Semantic versioning is industry best practice.</a:t>
            </a:r>
          </a:p>
          <a:p>
            <a:r>
              <a:rPr lang="en-US" sz="1600" dirty="0"/>
              <a:t>See </a:t>
            </a:r>
            <a:r>
              <a:rPr lang="en-US" sz="1600" dirty="0">
                <a:hlinkClick r:id="rId3"/>
              </a:rPr>
              <a:t>https://semver.org</a:t>
            </a:r>
            <a:r>
              <a:rPr lang="en-US" sz="1600" dirty="0"/>
              <a:t> for more info.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sz="4000" dirty="0"/>
              <a:t>Alphas denote pre-release versions</a:t>
            </a:r>
            <a:endParaRPr sz="4000" dirty="0"/>
          </a:p>
        </p:txBody>
      </p:sp>
      <p:sp>
        <p:nvSpPr>
          <p:cNvPr id="73" name="Google Shape;73;p14"/>
          <p:cNvSpPr txBox="1"/>
          <p:nvPr/>
        </p:nvSpPr>
        <p:spPr>
          <a:xfrm>
            <a:off x="2899842" y="1206703"/>
            <a:ext cx="7298800" cy="943744"/>
          </a:xfrm>
          <a:prstGeom prst="rect">
            <a:avLst/>
          </a:prstGeom>
          <a:noFill/>
          <a:ln>
            <a:noFill/>
          </a:ln>
        </p:spPr>
        <p:txBody>
          <a:bodyPr spcFirstLastPara="1" wrap="square" lIns="121900" tIns="121900" rIns="121900" bIns="121900" anchor="t" anchorCtr="0">
            <a:spAutoFit/>
          </a:bodyPr>
          <a:lstStyle/>
          <a:p>
            <a:r>
              <a:rPr lang="en" sz="4533" dirty="0">
                <a:solidFill>
                  <a:srgbClr val="FF0000"/>
                </a:solidFill>
                <a:latin typeface="Source Code Pro SemiBold" panose="020B0309030403020204" pitchFamily="49" charset="0"/>
                <a:ea typeface="Source Code Pro SemiBold" panose="020B0309030403020204" pitchFamily="49" charset="0"/>
                <a:cs typeface="Courier New"/>
                <a:sym typeface="Courier New"/>
              </a:rPr>
              <a:t>X</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00B050"/>
                </a:solidFill>
                <a:latin typeface="Source Code Pro SemiBold" panose="020B0309030403020204" pitchFamily="49" charset="0"/>
                <a:ea typeface="Source Code Pro SemiBold" panose="020B0309030403020204" pitchFamily="49" charset="0"/>
                <a:cs typeface="Courier New"/>
                <a:sym typeface="Courier New"/>
              </a:rPr>
              <a:t>Y</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0070C0"/>
                </a:solidFill>
                <a:latin typeface="Source Code Pro SemiBold" panose="020B0309030403020204" pitchFamily="49" charset="0"/>
                <a:ea typeface="Source Code Pro SemiBold" panose="020B0309030403020204" pitchFamily="49" charset="0"/>
                <a:cs typeface="Courier New"/>
                <a:sym typeface="Courier New"/>
              </a:rPr>
              <a:t>0</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7030A0"/>
                </a:solidFill>
                <a:latin typeface="Source Code Pro SemiBold" panose="020B0309030403020204" pitchFamily="49" charset="0"/>
                <a:ea typeface="Source Code Pro SemiBold" panose="020B0309030403020204" pitchFamily="49" charset="0"/>
                <a:cs typeface="Courier New"/>
                <a:sym typeface="Courier New"/>
              </a:rPr>
              <a:t>alpha.N</a:t>
            </a:r>
            <a:endParaRPr sz="4533" dirty="0">
              <a:solidFill>
                <a:srgbClr val="7030A0"/>
              </a:solidFill>
              <a:latin typeface="Source Code Pro SemiBold" panose="020B0309030403020204" pitchFamily="49" charset="0"/>
              <a:ea typeface="Source Code Pro SemiBold" panose="020B0309030403020204" pitchFamily="49" charset="0"/>
              <a:cs typeface="Courier New"/>
              <a:sym typeface="Courier New"/>
            </a:endParaRPr>
          </a:p>
        </p:txBody>
      </p:sp>
      <p:sp>
        <p:nvSpPr>
          <p:cNvPr id="74" name="Google Shape;74;p14"/>
          <p:cNvSpPr txBox="1"/>
          <p:nvPr/>
        </p:nvSpPr>
        <p:spPr>
          <a:xfrm>
            <a:off x="5453453" y="2511473"/>
            <a:ext cx="5995597" cy="3677890"/>
          </a:xfrm>
          <a:prstGeom prst="rect">
            <a:avLst/>
          </a:prstGeom>
          <a:noFill/>
          <a:ln>
            <a:noFill/>
          </a:ln>
        </p:spPr>
        <p:txBody>
          <a:bodyPr spcFirstLastPara="1" wrap="square" lIns="121900" tIns="121900" rIns="121900" bIns="121900" anchor="t" anchorCtr="0">
            <a:spAutoFit/>
          </a:bodyPr>
          <a:lstStyle/>
          <a:p>
            <a:pPr>
              <a:spcAft>
                <a:spcPts val="600"/>
              </a:spcAft>
            </a:pPr>
            <a:r>
              <a:rPr lang="en" b="1" dirty="0">
                <a:solidFill>
                  <a:srgbClr val="674EA7"/>
                </a:solidFill>
              </a:rPr>
              <a:t>Pre-release version</a:t>
            </a:r>
            <a:endParaRPr b="1" dirty="0">
              <a:solidFill>
                <a:srgbClr val="674EA7"/>
              </a:solidFill>
            </a:endParaRPr>
          </a:p>
          <a:p>
            <a:pPr marL="472012" indent="-285750">
              <a:spcAft>
                <a:spcPts val="600"/>
              </a:spcAft>
              <a:buSzPts val="1400"/>
              <a:buFont typeface="Arial" panose="020B0604020202020204" pitchFamily="34" charset="0"/>
              <a:buChar char="•"/>
            </a:pPr>
            <a:r>
              <a:rPr lang="en" sz="1600" dirty="0"/>
              <a:t>New alpha version tagged </a:t>
            </a:r>
            <a:r>
              <a:rPr lang="en" sz="1600" b="1" dirty="0"/>
              <a:t>for each feature that changes the full-chemistry benchmark</a:t>
            </a:r>
          </a:p>
          <a:p>
            <a:pPr marL="929212" lvl="1" indent="-285750">
              <a:spcAft>
                <a:spcPts val="600"/>
              </a:spcAft>
              <a:buSzPts val="1400"/>
              <a:buFont typeface="Arial" panose="020B0604020202020204" pitchFamily="34" charset="0"/>
              <a:buChar char="•"/>
            </a:pPr>
            <a:r>
              <a:rPr lang="en" sz="1600" dirty="0"/>
              <a:t>N = 0, 1, 2 …</a:t>
            </a:r>
          </a:p>
          <a:p>
            <a:pPr marL="929212" lvl="1" indent="-285750">
              <a:spcAft>
                <a:spcPts val="600"/>
              </a:spcAft>
              <a:buSzPts val="1400"/>
              <a:buFont typeface="Arial" panose="020B0604020202020204" pitchFamily="34" charset="0"/>
              <a:buChar char="•"/>
            </a:pPr>
            <a:r>
              <a:rPr lang="en" sz="1600" dirty="0"/>
              <a:t>Zero-diff updates may also be included</a:t>
            </a:r>
            <a:endParaRPr sz="1600" dirty="0"/>
          </a:p>
          <a:p>
            <a:pPr marL="472012" indent="-285750">
              <a:spcAft>
                <a:spcPts val="600"/>
              </a:spcAft>
              <a:buSzPts val="1400"/>
              <a:buFont typeface="Arial" panose="020B0604020202020204" pitchFamily="34" charset="0"/>
              <a:buChar char="•"/>
            </a:pPr>
            <a:r>
              <a:rPr lang="en" sz="1600" dirty="0"/>
              <a:t>1-month fullchem benchmark simulation on AWS</a:t>
            </a:r>
            <a:endParaRPr sz="1600" dirty="0"/>
          </a:p>
          <a:p>
            <a:pPr marL="472012" indent="-285750">
              <a:spcAft>
                <a:spcPts val="600"/>
              </a:spcAft>
              <a:buSzPts val="1400"/>
              <a:buFont typeface="Arial" panose="020B0604020202020204" pitchFamily="34" charset="0"/>
              <a:buChar char="•"/>
            </a:pPr>
            <a:r>
              <a:rPr lang="en" sz="1600" dirty="0"/>
              <a:t>The GCST inspects each benchmark to:</a:t>
            </a:r>
            <a:endParaRPr sz="1600" dirty="0"/>
          </a:p>
          <a:p>
            <a:pPr marL="1081597" lvl="1" indent="-285750">
              <a:spcAft>
                <a:spcPts val="600"/>
              </a:spcAft>
              <a:buSzPts val="1400"/>
              <a:buFont typeface="Arial" panose="020B0604020202020204" pitchFamily="34" charset="0"/>
              <a:buChar char="•"/>
            </a:pPr>
            <a:r>
              <a:rPr lang="en" sz="1600" dirty="0"/>
              <a:t>Ensure changes are consistent with developers description</a:t>
            </a:r>
            <a:endParaRPr sz="1600" dirty="0"/>
          </a:p>
          <a:p>
            <a:pPr marL="1081597" lvl="1" indent="-285750">
              <a:spcAft>
                <a:spcPts val="600"/>
              </a:spcAft>
              <a:buSzPts val="1400"/>
              <a:buFont typeface="Arial" panose="020B0604020202020204" pitchFamily="34" charset="0"/>
              <a:buChar char="•"/>
            </a:pPr>
            <a:r>
              <a:rPr lang="en" sz="1600" dirty="0"/>
              <a:t>Track changes in model performance and metrics</a:t>
            </a:r>
            <a:endParaRPr sz="1600" dirty="0"/>
          </a:p>
          <a:p>
            <a:pPr marL="472012" indent="-285750">
              <a:spcAft>
                <a:spcPts val="600"/>
              </a:spcAft>
              <a:buSzPts val="1400"/>
              <a:buFont typeface="Arial" panose="020B0604020202020204" pitchFamily="34" charset="0"/>
              <a:buChar char="•"/>
            </a:pPr>
            <a:r>
              <a:rPr lang="en" sz="1600" dirty="0"/>
              <a:t>Unlimited number of alpha versions per minor version</a:t>
            </a:r>
            <a:endParaRPr sz="1600" dirty="0"/>
          </a:p>
        </p:txBody>
      </p:sp>
      <p:cxnSp>
        <p:nvCxnSpPr>
          <p:cNvPr id="75" name="Google Shape;75;p14"/>
          <p:cNvCxnSpPr>
            <a:cxnSpLocks/>
          </p:cNvCxnSpPr>
          <p:nvPr/>
        </p:nvCxnSpPr>
        <p:spPr>
          <a:xfrm>
            <a:off x="7227417" y="1998425"/>
            <a:ext cx="2321115" cy="0"/>
          </a:xfrm>
          <a:prstGeom prst="straightConnector1">
            <a:avLst/>
          </a:prstGeom>
          <a:noFill/>
          <a:ln w="76200" cap="flat" cmpd="sng">
            <a:solidFill>
              <a:srgbClr val="674EA7"/>
            </a:solidFill>
            <a:prstDash val="solid"/>
            <a:round/>
            <a:headEnd type="none" w="med" len="med"/>
            <a:tailEnd type="none" w="med" len="med"/>
          </a:ln>
        </p:spPr>
      </p:cxnSp>
      <p:cxnSp>
        <p:nvCxnSpPr>
          <p:cNvPr id="76" name="Google Shape;76;p14"/>
          <p:cNvCxnSpPr>
            <a:cxnSpLocks/>
          </p:cNvCxnSpPr>
          <p:nvPr/>
        </p:nvCxnSpPr>
        <p:spPr>
          <a:xfrm flipH="1">
            <a:off x="7541941" y="1999564"/>
            <a:ext cx="846033" cy="508710"/>
          </a:xfrm>
          <a:prstGeom prst="straightConnector1">
            <a:avLst/>
          </a:prstGeom>
          <a:noFill/>
          <a:ln w="76200" cap="flat" cmpd="sng">
            <a:solidFill>
              <a:srgbClr val="674EA7"/>
            </a:solidFill>
            <a:prstDash val="solid"/>
            <a:round/>
            <a:headEnd type="none" w="med" len="med"/>
            <a:tailEnd type="triangle" w="med" len="med"/>
          </a:ln>
        </p:spPr>
      </p:cxnSp>
      <p:pic>
        <p:nvPicPr>
          <p:cNvPr id="77" name="Google Shape;77;p14"/>
          <p:cNvPicPr preferRelativeResize="0"/>
          <p:nvPr/>
        </p:nvPicPr>
        <p:blipFill>
          <a:blip r:embed="rId3">
            <a:alphaModFix/>
          </a:blip>
          <a:stretch>
            <a:fillRect/>
          </a:stretch>
        </p:blipFill>
        <p:spPr>
          <a:xfrm>
            <a:off x="140567" y="2341044"/>
            <a:ext cx="5141436" cy="3976788"/>
          </a:xfrm>
          <a:prstGeom prst="rect">
            <a:avLst/>
          </a:prstGeom>
          <a:noFill/>
          <a:ln>
            <a:noFill/>
          </a:ln>
        </p:spPr>
      </p:pic>
      <p:sp>
        <p:nvSpPr>
          <p:cNvPr id="5" name="TextBox 4">
            <a:extLst>
              <a:ext uri="{FF2B5EF4-FFF2-40B4-BE49-F238E27FC236}">
                <a16:creationId xmlns:a16="http://schemas.microsoft.com/office/drawing/2014/main" id="{5E1D7164-7976-08DF-36D1-A23F6B50B24F}"/>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sz="4000" dirty="0"/>
              <a:t>Release candidates</a:t>
            </a:r>
            <a:endParaRPr sz="4000" dirty="0"/>
          </a:p>
        </p:txBody>
      </p:sp>
      <p:sp>
        <p:nvSpPr>
          <p:cNvPr id="84" name="Google Shape;84;p15"/>
          <p:cNvSpPr txBox="1"/>
          <p:nvPr/>
        </p:nvSpPr>
        <p:spPr>
          <a:xfrm>
            <a:off x="3061767" y="1203474"/>
            <a:ext cx="7298800" cy="943744"/>
          </a:xfrm>
          <a:prstGeom prst="rect">
            <a:avLst/>
          </a:prstGeom>
          <a:noFill/>
          <a:ln>
            <a:noFill/>
          </a:ln>
        </p:spPr>
        <p:txBody>
          <a:bodyPr spcFirstLastPara="1" wrap="square" lIns="121900" tIns="121900" rIns="121900" bIns="121900" anchor="t" anchorCtr="0">
            <a:spAutoFit/>
          </a:bodyPr>
          <a:lstStyle/>
          <a:p>
            <a:r>
              <a:rPr lang="en" sz="4533" dirty="0">
                <a:solidFill>
                  <a:srgbClr val="FF0000"/>
                </a:solidFill>
                <a:latin typeface="Source Code Pro SemiBold" panose="020B0309030403020204" pitchFamily="49" charset="0"/>
                <a:ea typeface="Source Code Pro SemiBold" panose="020B0309030403020204" pitchFamily="49" charset="0"/>
                <a:cs typeface="Courier New"/>
                <a:sym typeface="Courier New"/>
              </a:rPr>
              <a:t>X</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00B050"/>
                </a:solidFill>
                <a:latin typeface="Source Code Pro SemiBold" panose="020B0309030403020204" pitchFamily="49" charset="0"/>
                <a:ea typeface="Source Code Pro SemiBold" panose="020B0309030403020204" pitchFamily="49" charset="0"/>
                <a:cs typeface="Courier New"/>
                <a:sym typeface="Courier New"/>
              </a:rPr>
              <a:t>Y</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rgbClr val="0070C0"/>
                </a:solidFill>
                <a:latin typeface="Source Code Pro SemiBold" panose="020B0309030403020204" pitchFamily="49" charset="0"/>
                <a:ea typeface="Source Code Pro SemiBold" panose="020B0309030403020204" pitchFamily="49" charset="0"/>
                <a:cs typeface="Courier New"/>
                <a:sym typeface="Courier New"/>
              </a:rPr>
              <a:t>0</a:t>
            </a:r>
            <a:r>
              <a:rPr lang="en" sz="4533" dirty="0">
                <a:latin typeface="Source Code Pro SemiBold" panose="020B0309030403020204" pitchFamily="49" charset="0"/>
                <a:ea typeface="Source Code Pro SemiBold" panose="020B0309030403020204" pitchFamily="49" charset="0"/>
                <a:cs typeface="Courier New"/>
                <a:sym typeface="Courier New"/>
              </a:rPr>
              <a:t> - </a:t>
            </a:r>
            <a:r>
              <a:rPr lang="en" sz="4533" dirty="0">
                <a:solidFill>
                  <a:schemeClr val="accent4"/>
                </a:solidFill>
                <a:latin typeface="Source Code Pro SemiBold" panose="020B0309030403020204" pitchFamily="49" charset="0"/>
                <a:ea typeface="Source Code Pro SemiBold" panose="020B0309030403020204" pitchFamily="49" charset="0"/>
                <a:cs typeface="Courier New"/>
                <a:sym typeface="Courier New"/>
              </a:rPr>
              <a:t>rc.N</a:t>
            </a:r>
            <a:endParaRPr sz="4533" dirty="0">
              <a:solidFill>
                <a:schemeClr val="accent4"/>
              </a:solidFill>
              <a:latin typeface="Source Code Pro SemiBold" panose="020B0309030403020204" pitchFamily="49" charset="0"/>
              <a:ea typeface="Source Code Pro SemiBold" panose="020B0309030403020204" pitchFamily="49" charset="0"/>
              <a:cs typeface="Courier New"/>
              <a:sym typeface="Courier New"/>
            </a:endParaRPr>
          </a:p>
        </p:txBody>
      </p:sp>
      <p:sp>
        <p:nvSpPr>
          <p:cNvPr id="85" name="Google Shape;85;p15"/>
          <p:cNvSpPr txBox="1"/>
          <p:nvPr/>
        </p:nvSpPr>
        <p:spPr>
          <a:xfrm>
            <a:off x="885825" y="2578395"/>
            <a:ext cx="10382250" cy="3385502"/>
          </a:xfrm>
          <a:prstGeom prst="rect">
            <a:avLst/>
          </a:prstGeom>
          <a:noFill/>
          <a:ln>
            <a:noFill/>
          </a:ln>
        </p:spPr>
        <p:txBody>
          <a:bodyPr spcFirstLastPara="1" wrap="square" lIns="121900" tIns="121900" rIns="121900" bIns="121900" anchor="t" anchorCtr="0">
            <a:spAutoFit/>
          </a:bodyPr>
          <a:lstStyle/>
          <a:p>
            <a:pPr>
              <a:spcAft>
                <a:spcPts val="600"/>
              </a:spcAft>
            </a:pPr>
            <a:r>
              <a:rPr lang="en" sz="2400" b="1" dirty="0">
                <a:solidFill>
                  <a:srgbClr val="E69138"/>
                </a:solidFill>
              </a:rPr>
              <a:t>Release candidate version</a:t>
            </a:r>
            <a:endParaRPr sz="2400" b="1" dirty="0">
              <a:solidFill>
                <a:srgbClr val="E69138"/>
              </a:solidFill>
            </a:endParaRPr>
          </a:p>
          <a:p>
            <a:pPr marL="529162" indent="-342900">
              <a:spcAft>
                <a:spcPts val="600"/>
              </a:spcAft>
              <a:buSzPts val="1400"/>
              <a:buFont typeface="Arial" panose="020B0604020202020204" pitchFamily="34" charset="0"/>
              <a:buChar char="•"/>
            </a:pPr>
            <a:r>
              <a:rPr lang="en" sz="2000" dirty="0"/>
              <a:t>Tagged alongside an alpha version</a:t>
            </a:r>
          </a:p>
          <a:p>
            <a:pPr marL="529162" indent="-342900">
              <a:spcAft>
                <a:spcPts val="600"/>
              </a:spcAft>
              <a:buSzPts val="1400"/>
              <a:buFont typeface="Arial" panose="020B0604020202020204" pitchFamily="34" charset="0"/>
              <a:buChar char="•"/>
            </a:pPr>
            <a:r>
              <a:rPr lang="en" sz="2000" dirty="0"/>
              <a:t>N = 0, 1, 2. …</a:t>
            </a:r>
            <a:endParaRPr sz="2000" dirty="0"/>
          </a:p>
          <a:p>
            <a:pPr marL="529162" indent="-342900">
              <a:spcAft>
                <a:spcPts val="600"/>
              </a:spcAft>
              <a:buSzPts val="1400"/>
              <a:buFont typeface="Arial" panose="020B0604020202020204" pitchFamily="34" charset="0"/>
              <a:buChar char="•"/>
            </a:pPr>
            <a:r>
              <a:rPr lang="en" sz="2000" dirty="0"/>
              <a:t>Benchmarks for GCClassic and GCHP are inspected by GCSC and developers</a:t>
            </a:r>
            <a:endParaRPr sz="2000" dirty="0"/>
          </a:p>
          <a:p>
            <a:pPr marL="1138747" lvl="1" indent="-342900">
              <a:spcAft>
                <a:spcPts val="600"/>
              </a:spcAft>
              <a:buSzPts val="1400"/>
              <a:buFont typeface="Arial" panose="020B0604020202020204" pitchFamily="34" charset="0"/>
              <a:buChar char="•"/>
            </a:pPr>
            <a:r>
              <a:rPr lang="en" sz="2000" dirty="0"/>
              <a:t>Always includes : 1-month fullchem benchmark </a:t>
            </a:r>
            <a:endParaRPr sz="2000" dirty="0"/>
          </a:p>
          <a:p>
            <a:pPr marL="1138747" lvl="1" indent="-342900">
              <a:spcAft>
                <a:spcPts val="600"/>
              </a:spcAft>
              <a:buSzPts val="1400"/>
              <a:buFont typeface="Arial" panose="020B0604020202020204" pitchFamily="34" charset="0"/>
              <a:buChar char="•"/>
            </a:pPr>
            <a:r>
              <a:rPr lang="en" sz="2000" dirty="0"/>
              <a:t>May also include: 1-year fullchem and/or TransportTracers benchmarks</a:t>
            </a:r>
            <a:endParaRPr sz="2000" dirty="0"/>
          </a:p>
          <a:p>
            <a:pPr marL="529162" indent="-342900">
              <a:spcAft>
                <a:spcPts val="600"/>
              </a:spcAft>
              <a:buSzPts val="1400"/>
              <a:buFont typeface="Arial" panose="020B0604020202020204" pitchFamily="34" charset="0"/>
              <a:buChar char="•"/>
            </a:pPr>
            <a:r>
              <a:rPr lang="en" sz="2000" dirty="0"/>
              <a:t>Version may be released upon benchmark approval, or</a:t>
            </a:r>
          </a:p>
          <a:p>
            <a:pPr marL="529162" indent="-342900">
              <a:spcAft>
                <a:spcPts val="600"/>
              </a:spcAft>
              <a:buSzPts val="1400"/>
              <a:buFont typeface="Arial" panose="020B0604020202020204" pitchFamily="34" charset="0"/>
              <a:buChar char="•"/>
            </a:pPr>
            <a:r>
              <a:rPr lang="en" sz="2000" dirty="0"/>
              <a:t>Version may be sent back for further work and a rerun of the benchmarks</a:t>
            </a:r>
          </a:p>
        </p:txBody>
      </p:sp>
      <p:cxnSp>
        <p:nvCxnSpPr>
          <p:cNvPr id="86" name="Google Shape;86;p15"/>
          <p:cNvCxnSpPr/>
          <p:nvPr/>
        </p:nvCxnSpPr>
        <p:spPr>
          <a:xfrm rot="10800000" flipH="1">
            <a:off x="7360767" y="1957752"/>
            <a:ext cx="1287600" cy="3600"/>
          </a:xfrm>
          <a:prstGeom prst="straightConnector1">
            <a:avLst/>
          </a:prstGeom>
          <a:noFill/>
          <a:ln w="76200" cap="flat" cmpd="sng">
            <a:solidFill>
              <a:schemeClr val="accent4"/>
            </a:solidFill>
            <a:prstDash val="solid"/>
            <a:round/>
            <a:headEnd type="none" w="med" len="med"/>
            <a:tailEnd type="none" w="med" len="med"/>
          </a:ln>
        </p:spPr>
      </p:cxnSp>
      <p:cxnSp>
        <p:nvCxnSpPr>
          <p:cNvPr id="87" name="Google Shape;87;p15"/>
          <p:cNvCxnSpPr>
            <a:cxnSpLocks/>
          </p:cNvCxnSpPr>
          <p:nvPr/>
        </p:nvCxnSpPr>
        <p:spPr>
          <a:xfrm flipH="1">
            <a:off x="5505450" y="1957752"/>
            <a:ext cx="2692929" cy="785448"/>
          </a:xfrm>
          <a:prstGeom prst="straightConnector1">
            <a:avLst/>
          </a:prstGeom>
          <a:noFill/>
          <a:ln w="76200" cap="flat" cmpd="sng">
            <a:solidFill>
              <a:srgbClr val="E69138"/>
            </a:solidFill>
            <a:prstDash val="solid"/>
            <a:round/>
            <a:headEnd type="none" w="med" len="med"/>
            <a:tailEnd type="triangle" w="med" len="med"/>
          </a:ln>
        </p:spPr>
      </p:cxnSp>
      <p:sp>
        <p:nvSpPr>
          <p:cNvPr id="7" name="TextBox 6">
            <a:extLst>
              <a:ext uri="{FF2B5EF4-FFF2-40B4-BE49-F238E27FC236}">
                <a16:creationId xmlns:a16="http://schemas.microsoft.com/office/drawing/2014/main" id="{BEFBCD52-64C9-F53E-E399-97CBC0F81B57}"/>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normAutofit/>
          </a:bodyPr>
          <a:lstStyle/>
          <a:p>
            <a:r>
              <a:rPr lang="en-US" dirty="0"/>
              <a:t>Best Practice #4: Version control</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normAutofit/>
          </a:bodyPr>
          <a:lstStyle/>
          <a:p>
            <a:endParaRPr lang="en-US" sz="1600"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0" name="Picture Placeholder 19" descr="A sign on a building&#10;&#10;Description automatically generated">
            <a:extLst>
              <a:ext uri="{FF2B5EF4-FFF2-40B4-BE49-F238E27FC236}">
                <a16:creationId xmlns:a16="http://schemas.microsoft.com/office/drawing/2014/main" id="{3892CA68-4EF6-220A-B00B-ABE0C993D51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391" b="12391"/>
          <a:stretch>
            <a:fillRect/>
          </a:stretch>
        </p:blipFill>
        <p:spPr/>
      </p:pic>
      <p:pic>
        <p:nvPicPr>
          <p:cNvPr id="28" name="Picture Placeholder 27" descr="A couple of logos with text&#10;&#10;Description automatically generated with medium confidence">
            <a:extLst>
              <a:ext uri="{FF2B5EF4-FFF2-40B4-BE49-F238E27FC236}">
                <a16:creationId xmlns:a16="http://schemas.microsoft.com/office/drawing/2014/main" id="{6C43E85B-AC84-3950-3662-4AA200B00AC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834" b="20834"/>
          <a:stretch>
            <a:fillRect/>
          </a:stretch>
        </p:blipFill>
        <p:spPr/>
      </p:pic>
      <p:grpSp>
        <p:nvGrpSpPr>
          <p:cNvPr id="47" name="Group 46">
            <a:extLst>
              <a:ext uri="{FF2B5EF4-FFF2-40B4-BE49-F238E27FC236}">
                <a16:creationId xmlns:a16="http://schemas.microsoft.com/office/drawing/2014/main" id="{B954B8B8-623C-8CDE-8F70-B8D379C97BBC}"/>
              </a:ext>
            </a:extLst>
          </p:cNvPr>
          <p:cNvGrpSpPr/>
          <p:nvPr/>
        </p:nvGrpSpPr>
        <p:grpSpPr>
          <a:xfrm>
            <a:off x="9859809" y="5244657"/>
            <a:ext cx="1798920" cy="718920"/>
            <a:chOff x="9859809" y="5244657"/>
            <a:chExt cx="1798920" cy="718920"/>
          </a:xfrm>
        </p:grpSpPr>
        <mc:AlternateContent xmlns:mc="http://schemas.openxmlformats.org/markup-compatibility/2006" xmlns:p14="http://schemas.microsoft.com/office/powerpoint/2010/main">
          <mc:Choice Requires="p14">
            <p:contentPart p14:bwMode="auto" r:id="rId6">
              <p14:nvContentPartPr>
                <p14:cNvPr id="45" name="Ink 44">
                  <a:extLst>
                    <a:ext uri="{FF2B5EF4-FFF2-40B4-BE49-F238E27FC236}">
                      <a16:creationId xmlns:a16="http://schemas.microsoft.com/office/drawing/2014/main" id="{27FAFCD4-A1B0-B4BD-7A05-930CD6F40C34}"/>
                    </a:ext>
                  </a:extLst>
                </p14:cNvPr>
                <p14:cNvContentPartPr/>
                <p14:nvPr/>
              </p14:nvContentPartPr>
              <p14:xfrm>
                <a:off x="9859809" y="5503857"/>
                <a:ext cx="1690560" cy="258840"/>
              </p14:xfrm>
            </p:contentPart>
          </mc:Choice>
          <mc:Fallback xmlns="">
            <p:pic>
              <p:nvPicPr>
                <p:cNvPr id="45" name="Ink 44">
                  <a:extLst>
                    <a:ext uri="{FF2B5EF4-FFF2-40B4-BE49-F238E27FC236}">
                      <a16:creationId xmlns:a16="http://schemas.microsoft.com/office/drawing/2014/main" id="{27FAFCD4-A1B0-B4BD-7A05-930CD6F40C34}"/>
                    </a:ext>
                  </a:extLst>
                </p:cNvPr>
                <p:cNvPicPr/>
                <p:nvPr/>
              </p:nvPicPr>
              <p:blipFill>
                <a:blip r:embed="rId11"/>
                <a:stretch>
                  <a:fillRect/>
                </a:stretch>
              </p:blipFill>
              <p:spPr>
                <a:xfrm>
                  <a:off x="9823809" y="5468217"/>
                  <a:ext cx="176220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Ink 45">
                  <a:extLst>
                    <a:ext uri="{FF2B5EF4-FFF2-40B4-BE49-F238E27FC236}">
                      <a16:creationId xmlns:a16="http://schemas.microsoft.com/office/drawing/2014/main" id="{9824045C-1210-7CF2-4641-E78CE45BF621}"/>
                    </a:ext>
                  </a:extLst>
                </p14:cNvPr>
                <p14:cNvContentPartPr/>
                <p14:nvPr/>
              </p14:nvContentPartPr>
              <p14:xfrm>
                <a:off x="10127289" y="5244657"/>
                <a:ext cx="1531440" cy="718920"/>
              </p14:xfrm>
            </p:contentPart>
          </mc:Choice>
          <mc:Fallback xmlns="">
            <p:pic>
              <p:nvPicPr>
                <p:cNvPr id="46" name="Ink 45">
                  <a:extLst>
                    <a:ext uri="{FF2B5EF4-FFF2-40B4-BE49-F238E27FC236}">
                      <a16:creationId xmlns:a16="http://schemas.microsoft.com/office/drawing/2014/main" id="{9824045C-1210-7CF2-4641-E78CE45BF621}"/>
                    </a:ext>
                  </a:extLst>
                </p:cNvPr>
                <p:cNvPicPr/>
                <p:nvPr/>
              </p:nvPicPr>
              <p:blipFill>
                <a:blip r:embed="rId13"/>
                <a:stretch>
                  <a:fillRect/>
                </a:stretch>
              </p:blipFill>
              <p:spPr>
                <a:xfrm>
                  <a:off x="10091289" y="5208657"/>
                  <a:ext cx="1603080" cy="790560"/>
                </a:xfrm>
                <a:prstGeom prst="rect">
                  <a:avLst/>
                </a:prstGeom>
              </p:spPr>
            </p:pic>
          </mc:Fallback>
        </mc:AlternateContent>
      </p:grpSp>
      <p:pic>
        <p:nvPicPr>
          <p:cNvPr id="5" name="Picture Placeholder 4" descr="A diagram of a software project&#10;&#10;Description automatically generated">
            <a:extLst>
              <a:ext uri="{FF2B5EF4-FFF2-40B4-BE49-F238E27FC236}">
                <a16:creationId xmlns:a16="http://schemas.microsoft.com/office/drawing/2014/main" id="{BB93E597-6C31-128F-B5E1-6C8FAD76619D}"/>
              </a:ext>
            </a:extLst>
          </p:cNvPr>
          <p:cNvPicPr>
            <a:picLocks noGrp="1" noChangeAspect="1"/>
          </p:cNvPicPr>
          <p:nvPr>
            <p:ph type="pic" sz="quarter" idx="13"/>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12392" r="12392"/>
          <a:stretch>
            <a:fillRect/>
          </a:stretch>
        </p:blipFill>
        <p:spPr/>
      </p:pic>
    </p:spTree>
    <p:extLst>
      <p:ext uri="{BB962C8B-B14F-4D97-AF65-F5344CB8AC3E}">
        <p14:creationId xmlns:p14="http://schemas.microsoft.com/office/powerpoint/2010/main" val="3606370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rmAutofit fontScale="90000"/>
          </a:bodyPr>
          <a:lstStyle/>
          <a:p>
            <a:r>
              <a:rPr lang="en-US" dirty="0"/>
              <a:t>Version control primer</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pPr algn="just"/>
            <a:r>
              <a:rPr lang="en-US" b="0" i="0" dirty="0">
                <a:solidFill>
                  <a:srgbClr val="212529"/>
                </a:solidFill>
                <a:effectLst/>
              </a:rPr>
              <a:t>A Version Control System (VCS) tracks version history of software</a:t>
            </a:r>
          </a:p>
          <a:p>
            <a:pPr lvl="1" algn="just"/>
            <a:r>
              <a:rPr lang="en-US" dirty="0">
                <a:solidFill>
                  <a:srgbClr val="212529"/>
                </a:solidFill>
              </a:rPr>
              <a:t>First-time setup: All project files are “checked in” or “committed” to a repository</a:t>
            </a:r>
          </a:p>
          <a:p>
            <a:pPr lvl="1" algn="just"/>
            <a:r>
              <a:rPr lang="en-US" b="0" i="0" dirty="0">
                <a:solidFill>
                  <a:srgbClr val="212529"/>
                </a:solidFill>
                <a:effectLst/>
              </a:rPr>
              <a:t>Subsequent updates: Differences w/r/t the prior commit (aka “deltas”) are stored</a:t>
            </a:r>
          </a:p>
          <a:p>
            <a:pPr lvl="2" algn="just"/>
            <a:r>
              <a:rPr lang="en-US" dirty="0">
                <a:solidFill>
                  <a:srgbClr val="212529"/>
                </a:solidFill>
              </a:rPr>
              <a:t>This saves space; no need to store a new copy of modified files</a:t>
            </a:r>
          </a:p>
          <a:p>
            <a:pPr lvl="1" algn="just"/>
            <a:r>
              <a:rPr lang="en-US" dirty="0">
                <a:solidFill>
                  <a:srgbClr val="212529"/>
                </a:solidFill>
              </a:rPr>
              <a:t>A VCS can recreate the version history at a particular state</a:t>
            </a:r>
          </a:p>
          <a:p>
            <a:pPr lvl="2" algn="just"/>
            <a:r>
              <a:rPr lang="en-US" dirty="0">
                <a:solidFill>
                  <a:srgbClr val="212529"/>
                </a:solidFill>
              </a:rPr>
              <a:t>This allows developers to “go back in time” to a previous update</a:t>
            </a:r>
          </a:p>
          <a:p>
            <a:pPr lvl="1" algn="just"/>
            <a:r>
              <a:rPr lang="en-US" b="0" i="0" dirty="0">
                <a:solidFill>
                  <a:srgbClr val="212529"/>
                </a:solidFill>
                <a:effectLst/>
              </a:rPr>
              <a:t>A VCS allows for multiple branches of development to be merged together</a:t>
            </a:r>
          </a:p>
          <a:p>
            <a:pPr lvl="2" algn="just"/>
            <a:r>
              <a:rPr lang="en-US" dirty="0">
                <a:solidFill>
                  <a:srgbClr val="212529"/>
                </a:solidFill>
              </a:rPr>
              <a:t>Important if you have several developers working on a project</a:t>
            </a:r>
            <a:endParaRPr lang="en-US" b="0" i="0" dirty="0">
              <a:solidFill>
                <a:srgbClr val="212529"/>
              </a:solidFill>
              <a:effectLst/>
            </a:endParaRPr>
          </a:p>
          <a:p>
            <a:pPr marL="0" indent="0" algn="just">
              <a:buNone/>
            </a:pPr>
            <a:endParaRPr lang="en-US" b="0" i="0" dirty="0">
              <a:solidFill>
                <a:srgbClr val="212529"/>
              </a:solidFill>
              <a:effectLst/>
            </a:endParaRPr>
          </a:p>
          <a:p>
            <a:endParaRPr lang="en-US" dirty="0"/>
          </a:p>
          <a:p>
            <a:pPr lvl="1"/>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45</a:t>
            </a:fld>
            <a:endParaRPr lang="en-US" dirty="0"/>
          </a:p>
        </p:txBody>
      </p:sp>
      <p:sp>
        <p:nvSpPr>
          <p:cNvPr id="5" name="TextBox 4">
            <a:extLst>
              <a:ext uri="{FF2B5EF4-FFF2-40B4-BE49-F238E27FC236}">
                <a16:creationId xmlns:a16="http://schemas.microsoft.com/office/drawing/2014/main" id="{B6F47590-6996-8AB9-6FAB-DFCED2707B26}"/>
              </a:ext>
            </a:extLst>
          </p:cNvPr>
          <p:cNvSpPr txBox="1"/>
          <p:nvPr/>
        </p:nvSpPr>
        <p:spPr>
          <a:xfrm>
            <a:off x="5884751" y="6356350"/>
            <a:ext cx="5407225" cy="307777"/>
          </a:xfrm>
          <a:prstGeom prst="rect">
            <a:avLst/>
          </a:prstGeom>
          <a:noFill/>
        </p:spPr>
        <p:txBody>
          <a:bodyPr wrap="square" rtlCol="0">
            <a:spAutoFit/>
          </a:bodyPr>
          <a:lstStyle/>
          <a:p>
            <a:pPr algn="ctr"/>
            <a:r>
              <a:rPr lang="en-US" sz="1400" dirty="0"/>
              <a:t>cf. https://initialcommit.com/blog/Technical-Guide-VCS-Internals</a:t>
            </a:r>
          </a:p>
        </p:txBody>
      </p:sp>
    </p:spTree>
    <p:extLst>
      <p:ext uri="{BB962C8B-B14F-4D97-AF65-F5344CB8AC3E}">
        <p14:creationId xmlns:p14="http://schemas.microsoft.com/office/powerpoint/2010/main" val="25080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rmAutofit fontScale="90000"/>
          </a:bodyPr>
          <a:lstStyle/>
          <a:p>
            <a:r>
              <a:rPr lang="en-US" dirty="0"/>
              <a:t>Ancient history: We used RCS</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lnSpcReduction="10000"/>
          </a:bodyPr>
          <a:lstStyle/>
          <a:p>
            <a:pPr marL="0" indent="0" algn="just">
              <a:buNone/>
            </a:pPr>
            <a:r>
              <a:rPr lang="en-US" b="0" i="0" dirty="0">
                <a:solidFill>
                  <a:srgbClr val="212529"/>
                </a:solidFill>
                <a:effectLst/>
              </a:rPr>
              <a:t>RCS (Revision Control System) Pros:</a:t>
            </a:r>
          </a:p>
          <a:p>
            <a:pPr lvl="1"/>
            <a:r>
              <a:rPr lang="en-US" b="0" i="0" dirty="0">
                <a:solidFill>
                  <a:srgbClr val="212529"/>
                </a:solidFill>
                <a:effectLst/>
              </a:rPr>
              <a:t>Revisions were handled on a file-by-file basis</a:t>
            </a:r>
          </a:p>
          <a:p>
            <a:pPr lvl="1"/>
            <a:r>
              <a:rPr lang="en-US" b="0" i="0" dirty="0">
                <a:solidFill>
                  <a:srgbClr val="212529"/>
                </a:solidFill>
                <a:effectLst/>
              </a:rPr>
              <a:t>Revisions for each tracked file were stored in a corresponding history file</a:t>
            </a:r>
          </a:p>
          <a:p>
            <a:pPr lvl="1"/>
            <a:r>
              <a:rPr lang="en-US" b="0" i="0" dirty="0">
                <a:solidFill>
                  <a:srgbClr val="212529"/>
                </a:solidFill>
                <a:effectLst/>
              </a:rPr>
              <a:t>Basic branching and merging of revisions within individual files.</a:t>
            </a:r>
          </a:p>
          <a:p>
            <a:pPr marL="0" indent="0" algn="l">
              <a:buNone/>
            </a:pPr>
            <a:r>
              <a:rPr lang="en-US" b="0" i="0" dirty="0">
                <a:solidFill>
                  <a:srgbClr val="212529"/>
                </a:solidFill>
                <a:effectLst/>
              </a:rPr>
              <a:t>RCS Cons:</a:t>
            </a:r>
          </a:p>
          <a:p>
            <a:pPr lvl="1"/>
            <a:r>
              <a:rPr lang="en-US" b="0" i="0" dirty="0">
                <a:solidFill>
                  <a:srgbClr val="212529"/>
                </a:solidFill>
                <a:effectLst/>
              </a:rPr>
              <a:t>Changes across multiple files couldn’t be grouped together into a single commit</a:t>
            </a:r>
          </a:p>
          <a:p>
            <a:pPr lvl="1"/>
            <a:r>
              <a:rPr lang="en-US" b="0" i="0" dirty="0">
                <a:solidFill>
                  <a:srgbClr val="212529"/>
                </a:solidFill>
                <a:effectLst/>
              </a:rPr>
              <a:t>Tracked files were intended to be modified by one user at a time</a:t>
            </a:r>
          </a:p>
          <a:p>
            <a:pPr lvl="1"/>
            <a:r>
              <a:rPr lang="en-US" b="0" i="0" dirty="0">
                <a:solidFill>
                  <a:srgbClr val="212529"/>
                </a:solidFill>
                <a:effectLst/>
              </a:rPr>
              <a:t>No network functionality – all users had to have access to the same system</a:t>
            </a:r>
          </a:p>
          <a:p>
            <a:pPr lvl="1"/>
            <a:r>
              <a:rPr lang="en-US" dirty="0">
                <a:solidFill>
                  <a:srgbClr val="212529"/>
                </a:solidFill>
              </a:rPr>
              <a:t>Performance: Slow to retrieve updates from many files</a:t>
            </a:r>
            <a:endParaRPr lang="en-US" b="0" i="0" dirty="0">
              <a:solidFill>
                <a:srgbClr val="212529"/>
              </a:solidFill>
              <a:effectLst/>
            </a:endParaRPr>
          </a:p>
          <a:p>
            <a:endParaRPr lang="en-US" dirty="0"/>
          </a:p>
          <a:p>
            <a:pPr lvl="1"/>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46</a:t>
            </a:fld>
            <a:endParaRPr lang="en-US" dirty="0"/>
          </a:p>
        </p:txBody>
      </p:sp>
      <p:sp>
        <p:nvSpPr>
          <p:cNvPr id="5" name="TextBox 4">
            <a:extLst>
              <a:ext uri="{FF2B5EF4-FFF2-40B4-BE49-F238E27FC236}">
                <a16:creationId xmlns:a16="http://schemas.microsoft.com/office/drawing/2014/main" id="{B6F47590-6996-8AB9-6FAB-DFCED2707B26}"/>
              </a:ext>
            </a:extLst>
          </p:cNvPr>
          <p:cNvSpPr txBox="1"/>
          <p:nvPr/>
        </p:nvSpPr>
        <p:spPr>
          <a:xfrm>
            <a:off x="5884751" y="6356350"/>
            <a:ext cx="5407225" cy="307777"/>
          </a:xfrm>
          <a:prstGeom prst="rect">
            <a:avLst/>
          </a:prstGeom>
          <a:noFill/>
        </p:spPr>
        <p:txBody>
          <a:bodyPr wrap="square" rtlCol="0">
            <a:spAutoFit/>
          </a:bodyPr>
          <a:lstStyle/>
          <a:p>
            <a:pPr algn="ctr"/>
            <a:r>
              <a:rPr lang="en-US" sz="1400" dirty="0"/>
              <a:t>cf. https://initialcommit.com/blog/Technical-Guide-VCS-Internals</a:t>
            </a:r>
          </a:p>
        </p:txBody>
      </p:sp>
    </p:spTree>
    <p:extLst>
      <p:ext uri="{BB962C8B-B14F-4D97-AF65-F5344CB8AC3E}">
        <p14:creationId xmlns:p14="http://schemas.microsoft.com/office/powerpoint/2010/main" val="34016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Autofit/>
          </a:bodyPr>
          <a:lstStyle/>
          <a:p>
            <a:r>
              <a:rPr lang="en-US" sz="3600" dirty="0"/>
              <a:t>Less ancient history: we used CVS </a:t>
            </a:r>
            <a:br>
              <a:rPr lang="en-US" sz="3600" dirty="0"/>
            </a:br>
            <a:r>
              <a:rPr lang="en-US" sz="3600" dirty="0"/>
              <a:t>(Concurrent Versions System)</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r>
              <a:rPr lang="en-US" dirty="0"/>
              <a:t>CVS used RCS “under-the-hood”, with improvements</a:t>
            </a:r>
          </a:p>
          <a:p>
            <a:pPr lvl="1"/>
            <a:r>
              <a:rPr lang="en-US" dirty="0"/>
              <a:t>Used a network-accessible repository</a:t>
            </a:r>
          </a:p>
          <a:p>
            <a:pPr lvl="1"/>
            <a:r>
              <a:rPr lang="en-US" dirty="0"/>
              <a:t>Files were “checked in” to the repo, converted to RCS history format, stored in a module</a:t>
            </a:r>
          </a:p>
          <a:p>
            <a:pPr lvl="1"/>
            <a:r>
              <a:rPr lang="en-US" dirty="0"/>
              <a:t>Users would “check out” a module, which represented a state of the code</a:t>
            </a:r>
          </a:p>
          <a:p>
            <a:pPr lvl="1"/>
            <a:r>
              <a:rPr lang="en-US" dirty="0"/>
              <a:t>Multiple users could work on the same file at the same time</a:t>
            </a:r>
          </a:p>
          <a:p>
            <a:pPr lvl="1"/>
            <a:r>
              <a:rPr lang="en-US" dirty="0"/>
              <a:t>Users would “check-in” their modified codes back to the module</a:t>
            </a:r>
          </a:p>
          <a:p>
            <a:pPr lvl="1"/>
            <a:r>
              <a:rPr lang="en-US" dirty="0"/>
              <a:t>Users could create branches and merge them back into the main development stream</a:t>
            </a:r>
          </a:p>
          <a:p>
            <a:endParaRPr lang="en-US" dirty="0"/>
          </a:p>
          <a:p>
            <a:pPr lvl="1"/>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47</a:t>
            </a:fld>
            <a:endParaRPr lang="en-US" dirty="0"/>
          </a:p>
        </p:txBody>
      </p:sp>
      <p:sp>
        <p:nvSpPr>
          <p:cNvPr id="7" name="TextBox 6">
            <a:extLst>
              <a:ext uri="{FF2B5EF4-FFF2-40B4-BE49-F238E27FC236}">
                <a16:creationId xmlns:a16="http://schemas.microsoft.com/office/drawing/2014/main" id="{152B1164-DED1-37BB-E376-191155028553}"/>
              </a:ext>
            </a:extLst>
          </p:cNvPr>
          <p:cNvSpPr txBox="1"/>
          <p:nvPr/>
        </p:nvSpPr>
        <p:spPr>
          <a:xfrm>
            <a:off x="5884751" y="6356350"/>
            <a:ext cx="5407225" cy="307777"/>
          </a:xfrm>
          <a:prstGeom prst="rect">
            <a:avLst/>
          </a:prstGeom>
          <a:noFill/>
        </p:spPr>
        <p:txBody>
          <a:bodyPr wrap="square" rtlCol="0">
            <a:spAutoFit/>
          </a:bodyPr>
          <a:lstStyle/>
          <a:p>
            <a:pPr algn="ctr"/>
            <a:r>
              <a:rPr lang="en-US" sz="1400" dirty="0"/>
              <a:t>cf. https://initialcommit.com/blog/Technical-Guide-VCS-Internals</a:t>
            </a:r>
          </a:p>
        </p:txBody>
      </p:sp>
    </p:spTree>
    <p:extLst>
      <p:ext uri="{BB962C8B-B14F-4D97-AF65-F5344CB8AC3E}">
        <p14:creationId xmlns:p14="http://schemas.microsoft.com/office/powerpoint/2010/main" val="1937282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Autofit/>
          </a:bodyPr>
          <a:lstStyle/>
          <a:p>
            <a:r>
              <a:rPr lang="en-US" sz="3600" dirty="0"/>
              <a:t>Less ancient history: we used CVS </a:t>
            </a:r>
            <a:br>
              <a:rPr lang="en-US" sz="3600" dirty="0"/>
            </a:br>
            <a:r>
              <a:rPr lang="en-US" sz="3600" dirty="0"/>
              <a:t>(Concurrent Versions System)</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r>
              <a:rPr lang="en-US" dirty="0"/>
              <a:t>Downsides of CVS</a:t>
            </a:r>
          </a:p>
          <a:p>
            <a:pPr lvl="1"/>
            <a:r>
              <a:rPr lang="en-US" dirty="0"/>
              <a:t>Reliability:</a:t>
            </a:r>
          </a:p>
          <a:p>
            <a:pPr lvl="2"/>
            <a:r>
              <a:rPr lang="en-US" dirty="0"/>
              <a:t>An interrupted commit could corrupt the whole CVS repository</a:t>
            </a:r>
          </a:p>
          <a:p>
            <a:pPr lvl="2"/>
            <a:r>
              <a:rPr lang="en-US" dirty="0"/>
              <a:t>A centralized repository is susceptible to failure/data loss</a:t>
            </a:r>
          </a:p>
          <a:p>
            <a:pPr lvl="1"/>
            <a:r>
              <a:rPr lang="en-US" dirty="0"/>
              <a:t>Performance:</a:t>
            </a:r>
          </a:p>
          <a:p>
            <a:pPr lvl="2"/>
            <a:r>
              <a:rPr lang="en-US" dirty="0"/>
              <a:t>CVS was slow for the same reasons RCS was slow</a:t>
            </a:r>
          </a:p>
          <a:p>
            <a:pPr lvl="2"/>
            <a:r>
              <a:rPr lang="en-US" dirty="0"/>
              <a:t>Branching/merging was not efficient</a:t>
            </a:r>
          </a:p>
          <a:p>
            <a:pPr lvl="1"/>
            <a:r>
              <a:rPr lang="en-US" dirty="0"/>
              <a:t>Security:</a:t>
            </a:r>
          </a:p>
          <a:p>
            <a:pPr lvl="2"/>
            <a:r>
              <a:rPr lang="en-US" dirty="0"/>
              <a:t>The files in the repository could not be encrypted</a:t>
            </a:r>
          </a:p>
          <a:p>
            <a:pPr lvl="1"/>
            <a:endParaRPr lang="en-US" dirty="0"/>
          </a:p>
          <a:p>
            <a:pPr marL="0" indent="0">
              <a:buNone/>
            </a:pPr>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48</a:t>
            </a:fld>
            <a:endParaRPr lang="en-US" dirty="0"/>
          </a:p>
        </p:txBody>
      </p:sp>
      <p:sp>
        <p:nvSpPr>
          <p:cNvPr id="6" name="TextBox 5">
            <a:extLst>
              <a:ext uri="{FF2B5EF4-FFF2-40B4-BE49-F238E27FC236}">
                <a16:creationId xmlns:a16="http://schemas.microsoft.com/office/drawing/2014/main" id="{533750EC-DFA2-64FC-DE68-6B2595210713}"/>
              </a:ext>
            </a:extLst>
          </p:cNvPr>
          <p:cNvSpPr txBox="1"/>
          <p:nvPr/>
        </p:nvSpPr>
        <p:spPr>
          <a:xfrm>
            <a:off x="5884751" y="6356350"/>
            <a:ext cx="5407225" cy="307777"/>
          </a:xfrm>
          <a:prstGeom prst="rect">
            <a:avLst/>
          </a:prstGeom>
          <a:noFill/>
        </p:spPr>
        <p:txBody>
          <a:bodyPr wrap="square" rtlCol="0">
            <a:spAutoFit/>
          </a:bodyPr>
          <a:lstStyle/>
          <a:p>
            <a:pPr algn="ctr"/>
            <a:r>
              <a:rPr lang="en-US" sz="1400" dirty="0"/>
              <a:t>cf. https://initialcommit.com/blog/Technical-Guide-VCS-Internals</a:t>
            </a:r>
          </a:p>
        </p:txBody>
      </p:sp>
    </p:spTree>
    <p:extLst>
      <p:ext uri="{BB962C8B-B14F-4D97-AF65-F5344CB8AC3E}">
        <p14:creationId xmlns:p14="http://schemas.microsoft.com/office/powerpoint/2010/main" val="97391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rmAutofit fontScale="90000"/>
          </a:bodyPr>
          <a:lstStyle/>
          <a:p>
            <a:r>
              <a:rPr lang="en-US" dirty="0"/>
              <a:t>We now use Git: The gold standard</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fontScale="92500" lnSpcReduction="20000"/>
          </a:bodyPr>
          <a:lstStyle/>
          <a:p>
            <a:r>
              <a:rPr lang="en-US" dirty="0"/>
              <a:t>The Git version control system (VCS) was invented in ~2005 by Linus Torvalds</a:t>
            </a:r>
          </a:p>
          <a:p>
            <a:pPr lvl="1"/>
            <a:r>
              <a:rPr lang="en-US" dirty="0"/>
              <a:t>He felt that most VCSs weren’t adequate for Linux kernel development (his project)</a:t>
            </a:r>
          </a:p>
          <a:p>
            <a:pPr lvl="1"/>
            <a:r>
              <a:rPr lang="en-US" dirty="0"/>
              <a:t>We started using it for GEOS-Chem in ~2010</a:t>
            </a:r>
          </a:p>
          <a:p>
            <a:r>
              <a:rPr lang="en-US" dirty="0"/>
              <a:t>Git is a distributed VCS</a:t>
            </a:r>
          </a:p>
          <a:p>
            <a:pPr lvl="1"/>
            <a:r>
              <a:rPr lang="en-US" dirty="0"/>
              <a:t>No copy of the repository needs to be designated as the centralized copy</a:t>
            </a:r>
          </a:p>
          <a:p>
            <a:pPr lvl="1"/>
            <a:r>
              <a:rPr lang="en-US" dirty="0"/>
              <a:t>All copies are created equal</a:t>
            </a:r>
          </a:p>
          <a:p>
            <a:r>
              <a:rPr lang="en-US" dirty="0"/>
              <a:t>Git allows for more flexible workflow than other VCSs</a:t>
            </a:r>
          </a:p>
          <a:p>
            <a:pPr lvl="1"/>
            <a:r>
              <a:rPr lang="en-US" dirty="0"/>
              <a:t>Developers can work locally (w/o network) until they are ready to share their changes</a:t>
            </a:r>
          </a:p>
          <a:p>
            <a:pPr lvl="1"/>
            <a:r>
              <a:rPr lang="en-US" dirty="0"/>
              <a:t>Developers can share changes directly with each other w/o going thru a centralized repo</a:t>
            </a:r>
          </a:p>
          <a:p>
            <a:pPr lvl="1"/>
            <a:r>
              <a:rPr lang="en-US" dirty="0"/>
              <a:t>Developers can test code locally before merging it into an “official” branch</a:t>
            </a:r>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49</a:t>
            </a:fld>
            <a:endParaRPr lang="en-US" dirty="0"/>
          </a:p>
        </p:txBody>
      </p:sp>
      <p:sp>
        <p:nvSpPr>
          <p:cNvPr id="6" name="TextBox 5">
            <a:extLst>
              <a:ext uri="{FF2B5EF4-FFF2-40B4-BE49-F238E27FC236}">
                <a16:creationId xmlns:a16="http://schemas.microsoft.com/office/drawing/2014/main" id="{E548750D-5F78-E497-1D73-E96CC24DB282}"/>
              </a:ext>
            </a:extLst>
          </p:cNvPr>
          <p:cNvSpPr txBox="1"/>
          <p:nvPr/>
        </p:nvSpPr>
        <p:spPr>
          <a:xfrm>
            <a:off x="5884751" y="6356350"/>
            <a:ext cx="5407225" cy="307777"/>
          </a:xfrm>
          <a:prstGeom prst="rect">
            <a:avLst/>
          </a:prstGeom>
          <a:noFill/>
        </p:spPr>
        <p:txBody>
          <a:bodyPr wrap="square" rtlCol="0">
            <a:spAutoFit/>
          </a:bodyPr>
          <a:lstStyle/>
          <a:p>
            <a:pPr algn="ctr"/>
            <a:r>
              <a:rPr lang="en-US" sz="1400" dirty="0"/>
              <a:t>cf. https://initialcommit.com/blog/Technical-Guide-VCS-Internals</a:t>
            </a:r>
          </a:p>
        </p:txBody>
      </p:sp>
    </p:spTree>
    <p:extLst>
      <p:ext uri="{BB962C8B-B14F-4D97-AF65-F5344CB8AC3E}">
        <p14:creationId xmlns:p14="http://schemas.microsoft.com/office/powerpoint/2010/main" val="219334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70FE45-81E5-0A68-1E15-02EA519C0A72}"/>
              </a:ext>
            </a:extLst>
          </p:cNvPr>
          <p:cNvSpPr>
            <a:spLocks noGrp="1"/>
          </p:cNvSpPr>
          <p:nvPr>
            <p:ph type="title"/>
          </p:nvPr>
        </p:nvSpPr>
        <p:spPr/>
        <p:txBody>
          <a:bodyPr>
            <a:normAutofit/>
          </a:bodyPr>
          <a:lstStyle/>
          <a:p>
            <a:r>
              <a:rPr lang="en-US" sz="3000" dirty="0"/>
              <a:t>NASA GMAO (then DAO) assimilated met, mid-90’s</a:t>
            </a:r>
          </a:p>
        </p:txBody>
      </p:sp>
      <p:pic>
        <p:nvPicPr>
          <p:cNvPr id="3" name="Content Placeholder 2" descr="A graph of a bar chart&#10;&#10;Description automatically generated with medium confidence">
            <a:extLst>
              <a:ext uri="{FF2B5EF4-FFF2-40B4-BE49-F238E27FC236}">
                <a16:creationId xmlns:a16="http://schemas.microsoft.com/office/drawing/2014/main" id="{722EF7AD-089B-4D53-212B-F79FCD37B0C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882646" y="2445307"/>
            <a:ext cx="9433563" cy="4102170"/>
          </a:xfrm>
        </p:spPr>
      </p:pic>
      <p:sp>
        <p:nvSpPr>
          <p:cNvPr id="6" name="Slide Number Placeholder 5">
            <a:extLst>
              <a:ext uri="{FF2B5EF4-FFF2-40B4-BE49-F238E27FC236}">
                <a16:creationId xmlns:a16="http://schemas.microsoft.com/office/drawing/2014/main" id="{FA901870-168A-2193-CB73-45B22252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DD1C3507-07A4-5C45-DA38-D099D3D46E2B}"/>
              </a:ext>
            </a:extLst>
          </p:cNvPr>
          <p:cNvSpPr txBox="1"/>
          <p:nvPr/>
        </p:nvSpPr>
        <p:spPr>
          <a:xfrm>
            <a:off x="1000759" y="1288773"/>
            <a:ext cx="7504886" cy="723275"/>
          </a:xfrm>
          <a:prstGeom prst="rect">
            <a:avLst/>
          </a:prstGeom>
          <a:noFill/>
        </p:spPr>
        <p:txBody>
          <a:bodyPr wrap="square" rtlCol="0">
            <a:spAutoFit/>
          </a:bodyPr>
          <a:lstStyle/>
          <a:p>
            <a:pPr>
              <a:spcAft>
                <a:spcPts val="600"/>
              </a:spcAft>
            </a:pPr>
            <a:r>
              <a:rPr lang="en-US" dirty="0"/>
              <a:t>GEOS-1 had 20 vertical levels (@ 2˚ x 2.5˚) up to 10 </a:t>
            </a:r>
            <a:r>
              <a:rPr lang="en-US" dirty="0" err="1"/>
              <a:t>hPa</a:t>
            </a:r>
            <a:r>
              <a:rPr lang="en-US" dirty="0"/>
              <a:t>.  </a:t>
            </a:r>
          </a:p>
          <a:p>
            <a:pPr>
              <a:spcAft>
                <a:spcPts val="600"/>
              </a:spcAft>
            </a:pPr>
            <a:r>
              <a:rPr lang="en-US" dirty="0"/>
              <a:t>GEOS-STRAT (an updated GEOS-1) had 26 levels, but up to 0.1 </a:t>
            </a:r>
            <a:r>
              <a:rPr lang="en-US" dirty="0" err="1"/>
              <a:t>hPa</a:t>
            </a:r>
            <a:endParaRPr lang="en-US" dirty="0"/>
          </a:p>
        </p:txBody>
      </p:sp>
      <p:sp>
        <p:nvSpPr>
          <p:cNvPr id="5" name="TextBox 4">
            <a:extLst>
              <a:ext uri="{FF2B5EF4-FFF2-40B4-BE49-F238E27FC236}">
                <a16:creationId xmlns:a16="http://schemas.microsoft.com/office/drawing/2014/main" id="{8BEF68CF-6DD5-83E5-5DD9-4C29A683B5D6}"/>
              </a:ext>
            </a:extLst>
          </p:cNvPr>
          <p:cNvSpPr txBox="1"/>
          <p:nvPr/>
        </p:nvSpPr>
        <p:spPr>
          <a:xfrm>
            <a:off x="7800559" y="6324663"/>
            <a:ext cx="1708850" cy="338554"/>
          </a:xfrm>
          <a:prstGeom prst="rect">
            <a:avLst/>
          </a:prstGeom>
          <a:noFill/>
        </p:spPr>
        <p:txBody>
          <a:bodyPr wrap="square" rtlCol="0">
            <a:spAutoFit/>
          </a:bodyPr>
          <a:lstStyle/>
          <a:p>
            <a:r>
              <a:rPr lang="en-US" sz="1600" i="1" dirty="0"/>
              <a:t>Bey et al, 2001.</a:t>
            </a:r>
          </a:p>
        </p:txBody>
      </p:sp>
      <p:sp>
        <p:nvSpPr>
          <p:cNvPr id="2" name="TextBox 1">
            <a:extLst>
              <a:ext uri="{FF2B5EF4-FFF2-40B4-BE49-F238E27FC236}">
                <a16:creationId xmlns:a16="http://schemas.microsoft.com/office/drawing/2014/main" id="{462F6A43-579B-CAEB-71BD-3B947845CC78}"/>
              </a:ext>
            </a:extLst>
          </p:cNvPr>
          <p:cNvSpPr txBox="1"/>
          <p:nvPr/>
        </p:nvSpPr>
        <p:spPr>
          <a:xfrm>
            <a:off x="8731182" y="1276907"/>
            <a:ext cx="3265304" cy="1569660"/>
          </a:xfrm>
          <a:prstGeom prst="rect">
            <a:avLst/>
          </a:prstGeom>
          <a:solidFill>
            <a:schemeClr val="accent5">
              <a:lumMod val="20000"/>
              <a:lumOff val="80000"/>
            </a:schemeClr>
          </a:solidFill>
        </p:spPr>
        <p:txBody>
          <a:bodyPr wrap="square" rtlCol="0">
            <a:spAutoFit/>
          </a:bodyPr>
          <a:lstStyle/>
          <a:p>
            <a:r>
              <a:rPr lang="en-US" sz="1600" dirty="0"/>
              <a:t>Ricky Rood (head of NASA DAO at that time), said to Daniel:</a:t>
            </a:r>
            <a:br>
              <a:rPr lang="en-US" sz="1600" dirty="0"/>
            </a:br>
            <a:br>
              <a:rPr lang="en-US" sz="1600" dirty="0"/>
            </a:br>
            <a:r>
              <a:rPr lang="en-US" sz="1600" i="1" dirty="0"/>
              <a:t>“Why aren’t you using our GEOS archive of real winds rather than those GCM winds?”</a:t>
            </a:r>
          </a:p>
        </p:txBody>
      </p:sp>
      <p:sp>
        <p:nvSpPr>
          <p:cNvPr id="9" name="TextBox 8">
            <a:extLst>
              <a:ext uri="{FF2B5EF4-FFF2-40B4-BE49-F238E27FC236}">
                <a16:creationId xmlns:a16="http://schemas.microsoft.com/office/drawing/2014/main" id="{1FC088F9-43E0-01A2-65C2-1F825F814FE6}"/>
              </a:ext>
            </a:extLst>
          </p:cNvPr>
          <p:cNvSpPr txBox="1"/>
          <p:nvPr/>
        </p:nvSpPr>
        <p:spPr>
          <a:xfrm>
            <a:off x="9960800" y="3591665"/>
            <a:ext cx="1908112" cy="1892826"/>
          </a:xfrm>
          <a:prstGeom prst="rect">
            <a:avLst/>
          </a:prstGeom>
          <a:solidFill>
            <a:schemeClr val="accent3">
              <a:lumMod val="20000"/>
              <a:lumOff val="80000"/>
            </a:schemeClr>
          </a:solidFill>
        </p:spPr>
        <p:txBody>
          <a:bodyPr wrap="square" rtlCol="0">
            <a:spAutoFit/>
          </a:bodyPr>
          <a:lstStyle/>
          <a:p>
            <a:r>
              <a:rPr lang="en-US" sz="1400" dirty="0"/>
              <a:t>This started a process which led to Daniel hiring:</a:t>
            </a:r>
            <a:br>
              <a:rPr lang="en-US" sz="1400" dirty="0"/>
            </a:br>
            <a:endParaRPr lang="en-US" sz="1400" dirty="0"/>
          </a:p>
          <a:p>
            <a:pPr marL="285750" indent="-285750">
              <a:spcAft>
                <a:spcPts val="600"/>
              </a:spcAft>
              <a:buFont typeface="Arial" panose="020B0604020202020204" pitchFamily="34" charset="0"/>
              <a:buChar char="•"/>
            </a:pPr>
            <a:r>
              <a:rPr lang="en-US" sz="1400" dirty="0"/>
              <a:t>Me (Scientific programmer)</a:t>
            </a:r>
          </a:p>
          <a:p>
            <a:pPr marL="285750" indent="-285750">
              <a:spcAft>
                <a:spcPts val="600"/>
              </a:spcAft>
              <a:buFont typeface="Arial" panose="020B0604020202020204" pitchFamily="34" charset="0"/>
              <a:buChar char="•"/>
            </a:pPr>
            <a:r>
              <a:rPr lang="en-US" sz="1400" dirty="0"/>
              <a:t>Isabelle Bey (Postdoc)</a:t>
            </a:r>
          </a:p>
        </p:txBody>
      </p:sp>
      <p:sp>
        <p:nvSpPr>
          <p:cNvPr id="10" name="Arrow: Down 9">
            <a:extLst>
              <a:ext uri="{FF2B5EF4-FFF2-40B4-BE49-F238E27FC236}">
                <a16:creationId xmlns:a16="http://schemas.microsoft.com/office/drawing/2014/main" id="{5125AA10-F7CA-C283-2FFE-11FB2A1888A0}"/>
              </a:ext>
            </a:extLst>
          </p:cNvPr>
          <p:cNvSpPr/>
          <p:nvPr/>
        </p:nvSpPr>
        <p:spPr>
          <a:xfrm>
            <a:off x="10810874" y="2881517"/>
            <a:ext cx="425450" cy="690358"/>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8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rmAutofit fontScale="90000"/>
          </a:bodyPr>
          <a:lstStyle/>
          <a:p>
            <a:r>
              <a:rPr lang="en-US" dirty="0"/>
              <a:t>We now use Git: The gold standard</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r>
              <a:rPr lang="en-US" dirty="0"/>
              <a:t>Other nice features of Git</a:t>
            </a:r>
          </a:p>
          <a:p>
            <a:pPr lvl="1"/>
            <a:r>
              <a:rPr lang="en-US" dirty="0"/>
              <a:t>When you “clone” a repo, you get its entire version history</a:t>
            </a:r>
          </a:p>
          <a:p>
            <a:pPr lvl="1"/>
            <a:r>
              <a:rPr lang="en-US" dirty="0"/>
              <a:t>Files, “deltas”, etc. are stored as compressed objects and hashed with SHA-1</a:t>
            </a:r>
          </a:p>
          <a:p>
            <a:pPr lvl="2"/>
            <a:r>
              <a:rPr lang="en-US" dirty="0"/>
              <a:t>Cryptographically secure format</a:t>
            </a:r>
          </a:p>
          <a:p>
            <a:pPr lvl="2"/>
            <a:r>
              <a:rPr lang="en-US" dirty="0"/>
              <a:t>Allows for a hierarchy of objects to be created in the object database</a:t>
            </a:r>
          </a:p>
          <a:p>
            <a:pPr lvl="1"/>
            <a:r>
              <a:rPr lang="en-US" dirty="0"/>
              <a:t>Git allows you to compress older objects into “pack objects” to save space</a:t>
            </a:r>
          </a:p>
          <a:p>
            <a:pPr lvl="1"/>
            <a:r>
              <a:rPr lang="en-US" dirty="0"/>
              <a:t>Copying (“cloning”) a Git repository is very fast</a:t>
            </a:r>
          </a:p>
          <a:p>
            <a:pPr lvl="1"/>
            <a:r>
              <a:rPr lang="en-US" dirty="0"/>
              <a:t>Branching and merging is much easier than in CVS, RCS, etc.</a:t>
            </a:r>
          </a:p>
          <a:p>
            <a:pPr marL="457200" lvl="1" indent="0">
              <a:buNone/>
            </a:pPr>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50</a:t>
            </a:fld>
            <a:endParaRPr lang="en-US" dirty="0"/>
          </a:p>
        </p:txBody>
      </p:sp>
      <p:sp>
        <p:nvSpPr>
          <p:cNvPr id="8" name="TextBox 7">
            <a:extLst>
              <a:ext uri="{FF2B5EF4-FFF2-40B4-BE49-F238E27FC236}">
                <a16:creationId xmlns:a16="http://schemas.microsoft.com/office/drawing/2014/main" id="{059D4458-81AA-0508-3865-4473062CAC87}"/>
              </a:ext>
            </a:extLst>
          </p:cNvPr>
          <p:cNvSpPr txBox="1"/>
          <p:nvPr/>
        </p:nvSpPr>
        <p:spPr>
          <a:xfrm>
            <a:off x="5884751" y="6356350"/>
            <a:ext cx="5407225" cy="307777"/>
          </a:xfrm>
          <a:prstGeom prst="rect">
            <a:avLst/>
          </a:prstGeom>
          <a:noFill/>
        </p:spPr>
        <p:txBody>
          <a:bodyPr wrap="square" rtlCol="0">
            <a:spAutoFit/>
          </a:bodyPr>
          <a:lstStyle/>
          <a:p>
            <a:pPr algn="ctr"/>
            <a:r>
              <a:rPr lang="en-US" sz="1400" dirty="0"/>
              <a:t>cf. https://initialcommit.com/blog/Technical-Guide-VCS-Internals</a:t>
            </a:r>
          </a:p>
        </p:txBody>
      </p:sp>
    </p:spTree>
    <p:extLst>
      <p:ext uri="{BB962C8B-B14F-4D97-AF65-F5344CB8AC3E}">
        <p14:creationId xmlns:p14="http://schemas.microsoft.com/office/powerpoint/2010/main" val="1386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D652-545D-C199-70C2-BDB9BA654566}"/>
              </a:ext>
            </a:extLst>
          </p:cNvPr>
          <p:cNvSpPr>
            <a:spLocks noGrp="1"/>
          </p:cNvSpPr>
          <p:nvPr>
            <p:ph type="title"/>
          </p:nvPr>
        </p:nvSpPr>
        <p:spPr/>
        <p:txBody>
          <a:bodyPr>
            <a:normAutofit fontScale="90000"/>
          </a:bodyPr>
          <a:lstStyle/>
          <a:p>
            <a:r>
              <a:rPr lang="en-US" dirty="0"/>
              <a:t>Git: Merging and rebasing</a:t>
            </a:r>
          </a:p>
        </p:txBody>
      </p:sp>
      <p:sp>
        <p:nvSpPr>
          <p:cNvPr id="4" name="Slide Number Placeholder 3">
            <a:extLst>
              <a:ext uri="{FF2B5EF4-FFF2-40B4-BE49-F238E27FC236}">
                <a16:creationId xmlns:a16="http://schemas.microsoft.com/office/drawing/2014/main" id="{A5C500A5-EA00-01CD-E3A7-590B5EF1834F}"/>
              </a:ext>
            </a:extLst>
          </p:cNvPr>
          <p:cNvSpPr>
            <a:spLocks noGrp="1"/>
          </p:cNvSpPr>
          <p:nvPr>
            <p:ph type="sldNum" sz="quarter" idx="12"/>
          </p:nvPr>
        </p:nvSpPr>
        <p:spPr/>
        <p:txBody>
          <a:bodyPr/>
          <a:lstStyle/>
          <a:p>
            <a:pPr>
              <a:defRPr/>
            </a:pPr>
            <a:fld id="{06B786C7-B8F9-4072-AAAA-17258464D730}" type="slidenum">
              <a:rPr lang="en-US" smtClean="0"/>
              <a:pPr>
                <a:defRPr/>
              </a:pPr>
              <a:t>51</a:t>
            </a:fld>
            <a:endParaRPr lang="en-US" dirty="0"/>
          </a:p>
        </p:txBody>
      </p:sp>
      <p:pic>
        <p:nvPicPr>
          <p:cNvPr id="1026" name="Picture 2" descr="Merging feature branch into main">
            <a:extLst>
              <a:ext uri="{FF2B5EF4-FFF2-40B4-BE49-F238E27FC236}">
                <a16:creationId xmlns:a16="http://schemas.microsoft.com/office/drawing/2014/main" id="{F509757B-0064-F1E9-26A6-521945EA4C37}"/>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79919" y="1261958"/>
            <a:ext cx="3921482" cy="2167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merge commit node">
            <a:extLst>
              <a:ext uri="{FF2B5EF4-FFF2-40B4-BE49-F238E27FC236}">
                <a16:creationId xmlns:a16="http://schemas.microsoft.com/office/drawing/2014/main" id="{2C4B680F-D796-6AE1-7C47-820062FB7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629" y="681135"/>
            <a:ext cx="4947298" cy="274786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A648929-CA21-B710-4A25-C7EF0D6018D7}"/>
              </a:ext>
            </a:extLst>
          </p:cNvPr>
          <p:cNvSpPr/>
          <p:nvPr/>
        </p:nvSpPr>
        <p:spPr>
          <a:xfrm>
            <a:off x="4074058" y="2108325"/>
            <a:ext cx="2727958" cy="452674"/>
          </a:xfrm>
          <a:prstGeom prst="righ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pic>
        <p:nvPicPr>
          <p:cNvPr id="9" name="Picture 2" descr="Merging feature branch into main">
            <a:extLst>
              <a:ext uri="{FF2B5EF4-FFF2-40B4-BE49-F238E27FC236}">
                <a16:creationId xmlns:a16="http://schemas.microsoft.com/office/drawing/2014/main" id="{75E5B84E-510B-D5B6-77D1-D581957F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4017599"/>
            <a:ext cx="3921482" cy="21670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04440B6-A9AA-E1B8-A834-D347CE42D84F}"/>
              </a:ext>
            </a:extLst>
          </p:cNvPr>
          <p:cNvSpPr txBox="1"/>
          <p:nvPr/>
        </p:nvSpPr>
        <p:spPr>
          <a:xfrm>
            <a:off x="279919" y="6385023"/>
            <a:ext cx="4873070" cy="276999"/>
          </a:xfrm>
          <a:prstGeom prst="rect">
            <a:avLst/>
          </a:prstGeom>
          <a:noFill/>
        </p:spPr>
        <p:txBody>
          <a:bodyPr wrap="square" rtlCol="0">
            <a:spAutoFit/>
          </a:bodyPr>
          <a:lstStyle/>
          <a:p>
            <a:r>
              <a:rPr lang="en-US" sz="1200" dirty="0"/>
              <a:t>cf. https://www.atlassian.com/git/tutorials/using-branches </a:t>
            </a:r>
          </a:p>
        </p:txBody>
      </p:sp>
      <p:pic>
        <p:nvPicPr>
          <p:cNvPr id="13" name="Picture 2" descr="Merging feature branch into main">
            <a:extLst>
              <a:ext uri="{FF2B5EF4-FFF2-40B4-BE49-F238E27FC236}">
                <a16:creationId xmlns:a16="http://schemas.microsoft.com/office/drawing/2014/main" id="{F86534C4-A3E9-AF62-8D2E-FFCE03767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425" y="3915351"/>
            <a:ext cx="3921482" cy="2167041"/>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26C8148E-FEAD-BF3A-AA49-E0371030172F}"/>
              </a:ext>
            </a:extLst>
          </p:cNvPr>
          <p:cNvSpPr/>
          <p:nvPr/>
        </p:nvSpPr>
        <p:spPr>
          <a:xfrm>
            <a:off x="4126292" y="4874782"/>
            <a:ext cx="2727958" cy="452674"/>
          </a:xfrm>
          <a:prstGeom prst="righ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15" name="TextBox 14">
            <a:extLst>
              <a:ext uri="{FF2B5EF4-FFF2-40B4-BE49-F238E27FC236}">
                <a16:creationId xmlns:a16="http://schemas.microsoft.com/office/drawing/2014/main" id="{6FD9BE6D-AC62-E165-477F-6E935075F5D0}"/>
              </a:ext>
            </a:extLst>
          </p:cNvPr>
          <p:cNvSpPr txBox="1"/>
          <p:nvPr/>
        </p:nvSpPr>
        <p:spPr>
          <a:xfrm>
            <a:off x="4074057" y="5411376"/>
            <a:ext cx="2727957" cy="1077218"/>
          </a:xfrm>
          <a:prstGeom prst="rect">
            <a:avLst/>
          </a:prstGeom>
          <a:noFill/>
        </p:spPr>
        <p:txBody>
          <a:bodyPr wrap="square" rtlCol="0">
            <a:spAutoFit/>
          </a:bodyPr>
          <a:lstStyle/>
          <a:p>
            <a:pPr algn="ctr"/>
            <a:r>
              <a:rPr lang="en-US" dirty="0"/>
              <a:t>git rebase</a:t>
            </a:r>
            <a:br>
              <a:rPr lang="en-US" dirty="0"/>
            </a:br>
            <a:br>
              <a:rPr lang="en-US" dirty="0"/>
            </a:br>
            <a:r>
              <a:rPr lang="en-US" sz="1400" b="1" dirty="0"/>
              <a:t>Caveat: Only rebase</a:t>
            </a:r>
            <a:br>
              <a:rPr lang="en-US" sz="1400" b="1" dirty="0"/>
            </a:br>
            <a:r>
              <a:rPr lang="en-US" sz="1400" b="1" dirty="0"/>
              <a:t> local branches!</a:t>
            </a:r>
          </a:p>
        </p:txBody>
      </p:sp>
      <p:pic>
        <p:nvPicPr>
          <p:cNvPr id="17" name="Picture 16" descr="A diagram of a diagram&#10;&#10;Description automatically generated">
            <a:extLst>
              <a:ext uri="{FF2B5EF4-FFF2-40B4-BE49-F238E27FC236}">
                <a16:creationId xmlns:a16="http://schemas.microsoft.com/office/drawing/2014/main" id="{6C80494F-C02F-89B3-AA4E-4498A5343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274" y="4510393"/>
            <a:ext cx="1973949" cy="1107828"/>
          </a:xfrm>
          <a:prstGeom prst="rect">
            <a:avLst/>
          </a:prstGeom>
        </p:spPr>
      </p:pic>
      <p:sp>
        <p:nvSpPr>
          <p:cNvPr id="18" name="Rectangle 17">
            <a:extLst>
              <a:ext uri="{FF2B5EF4-FFF2-40B4-BE49-F238E27FC236}">
                <a16:creationId xmlns:a16="http://schemas.microsoft.com/office/drawing/2014/main" id="{2EF1D1B5-3E0D-7012-E711-7B2EDB8A190F}"/>
              </a:ext>
            </a:extLst>
          </p:cNvPr>
          <p:cNvSpPr/>
          <p:nvPr/>
        </p:nvSpPr>
        <p:spPr>
          <a:xfrm>
            <a:off x="8307278" y="4917249"/>
            <a:ext cx="2304748" cy="1259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0C5DAD-3621-6BBE-2821-ECFFAF5D63EC}"/>
              </a:ext>
            </a:extLst>
          </p:cNvPr>
          <p:cNvSpPr/>
          <p:nvPr/>
        </p:nvSpPr>
        <p:spPr>
          <a:xfrm>
            <a:off x="8668139" y="3894014"/>
            <a:ext cx="1306285" cy="684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C77B420-82A6-E55C-F5C2-5FA7D2457761}"/>
              </a:ext>
            </a:extLst>
          </p:cNvPr>
          <p:cNvCxnSpPr>
            <a:cxnSpLocks/>
          </p:cNvCxnSpPr>
          <p:nvPr/>
        </p:nvCxnSpPr>
        <p:spPr>
          <a:xfrm>
            <a:off x="9321281" y="4737764"/>
            <a:ext cx="257993"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descr="A blue rectangular sign with black text&#10;&#10;Description automatically generated">
            <a:extLst>
              <a:ext uri="{FF2B5EF4-FFF2-40B4-BE49-F238E27FC236}">
                <a16:creationId xmlns:a16="http://schemas.microsoft.com/office/drawing/2014/main" id="{D7B7A72A-0BE6-5AFD-9F01-9B6578799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766" y="5587827"/>
            <a:ext cx="966417" cy="437250"/>
          </a:xfrm>
          <a:prstGeom prst="rect">
            <a:avLst/>
          </a:prstGeom>
        </p:spPr>
      </p:pic>
      <p:sp>
        <p:nvSpPr>
          <p:cNvPr id="30" name="Rectangle 29">
            <a:extLst>
              <a:ext uri="{FF2B5EF4-FFF2-40B4-BE49-F238E27FC236}">
                <a16:creationId xmlns:a16="http://schemas.microsoft.com/office/drawing/2014/main" id="{69435CCC-32E8-7B9C-6B89-34EA2C50AFE3}"/>
              </a:ext>
            </a:extLst>
          </p:cNvPr>
          <p:cNvSpPr/>
          <p:nvPr/>
        </p:nvSpPr>
        <p:spPr>
          <a:xfrm>
            <a:off x="8004231" y="4776084"/>
            <a:ext cx="461744" cy="233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grass, outdoor, mammal&#10;&#10;Description automatically generated">
            <a:extLst>
              <a:ext uri="{FF2B5EF4-FFF2-40B4-BE49-F238E27FC236}">
                <a16:creationId xmlns:a16="http://schemas.microsoft.com/office/drawing/2014/main" id="{A0BF189A-6527-34B1-3A00-CC5B44853760}"/>
              </a:ext>
            </a:extLst>
          </p:cNvPr>
          <p:cNvPicPr>
            <a:picLocks noChangeAspect="1"/>
          </p:cNvPicPr>
          <p:nvPr/>
        </p:nvPicPr>
        <p:blipFill>
          <a:blip r:embed="rId6"/>
          <a:stretch>
            <a:fillRect/>
          </a:stretch>
        </p:blipFill>
        <p:spPr>
          <a:xfrm>
            <a:off x="4517101" y="3009437"/>
            <a:ext cx="1841868" cy="1226998"/>
          </a:xfrm>
          <a:prstGeom prst="rect">
            <a:avLst/>
          </a:prstGeom>
        </p:spPr>
      </p:pic>
      <p:sp>
        <p:nvSpPr>
          <p:cNvPr id="7" name="TextBox 6">
            <a:extLst>
              <a:ext uri="{FF2B5EF4-FFF2-40B4-BE49-F238E27FC236}">
                <a16:creationId xmlns:a16="http://schemas.microsoft.com/office/drawing/2014/main" id="{B917E627-C856-1E93-C700-3CF9ED5CAFE9}"/>
              </a:ext>
            </a:extLst>
          </p:cNvPr>
          <p:cNvSpPr txBox="1"/>
          <p:nvPr/>
        </p:nvSpPr>
        <p:spPr>
          <a:xfrm>
            <a:off x="6734629" y="3418899"/>
            <a:ext cx="4997296" cy="461665"/>
          </a:xfrm>
          <a:prstGeom prst="rect">
            <a:avLst/>
          </a:prstGeom>
          <a:noFill/>
        </p:spPr>
        <p:txBody>
          <a:bodyPr wrap="square" rtlCol="0">
            <a:spAutoFit/>
          </a:bodyPr>
          <a:lstStyle/>
          <a:p>
            <a:pPr algn="ctr"/>
            <a:r>
              <a:rPr lang="en-US" sz="1200" b="1" dirty="0"/>
              <a:t>Feature merged into main;</a:t>
            </a:r>
          </a:p>
          <a:p>
            <a:pPr algn="ctr"/>
            <a:r>
              <a:rPr lang="en-US" sz="1200" b="1" dirty="0"/>
              <a:t>Both main and feature have the same parent commit</a:t>
            </a:r>
          </a:p>
        </p:txBody>
      </p:sp>
      <p:sp>
        <p:nvSpPr>
          <p:cNvPr id="8" name="TextBox 7">
            <a:extLst>
              <a:ext uri="{FF2B5EF4-FFF2-40B4-BE49-F238E27FC236}">
                <a16:creationId xmlns:a16="http://schemas.microsoft.com/office/drawing/2014/main" id="{9A4357C8-B384-0CFB-2098-6683FDF21EA1}"/>
              </a:ext>
            </a:extLst>
          </p:cNvPr>
          <p:cNvSpPr txBox="1"/>
          <p:nvPr/>
        </p:nvSpPr>
        <p:spPr>
          <a:xfrm>
            <a:off x="6854250" y="5837370"/>
            <a:ext cx="4997296" cy="461665"/>
          </a:xfrm>
          <a:prstGeom prst="rect">
            <a:avLst/>
          </a:prstGeom>
          <a:noFill/>
        </p:spPr>
        <p:txBody>
          <a:bodyPr wrap="square" rtlCol="0">
            <a:spAutoFit/>
          </a:bodyPr>
          <a:lstStyle/>
          <a:p>
            <a:pPr algn="ctr"/>
            <a:r>
              <a:rPr lang="en-US" sz="1200" b="1" dirty="0"/>
              <a:t>Feature merged atop main;</a:t>
            </a:r>
          </a:p>
          <a:p>
            <a:pPr algn="ctr"/>
            <a:r>
              <a:rPr lang="en-US" sz="1200" b="1" dirty="0"/>
              <a:t>History is rewritten; Feature’s parent is now the old main</a:t>
            </a:r>
          </a:p>
        </p:txBody>
      </p:sp>
      <p:sp>
        <p:nvSpPr>
          <p:cNvPr id="6" name="TextBox 5">
            <a:extLst>
              <a:ext uri="{FF2B5EF4-FFF2-40B4-BE49-F238E27FC236}">
                <a16:creationId xmlns:a16="http://schemas.microsoft.com/office/drawing/2014/main" id="{CA32C61A-9F25-773D-7898-6E57F586B75F}"/>
              </a:ext>
            </a:extLst>
          </p:cNvPr>
          <p:cNvSpPr txBox="1"/>
          <p:nvPr/>
        </p:nvSpPr>
        <p:spPr>
          <a:xfrm>
            <a:off x="4126293" y="2519694"/>
            <a:ext cx="2727957" cy="369332"/>
          </a:xfrm>
          <a:prstGeom prst="rect">
            <a:avLst/>
          </a:prstGeom>
          <a:noFill/>
        </p:spPr>
        <p:txBody>
          <a:bodyPr wrap="square" rtlCol="0">
            <a:spAutoFit/>
          </a:bodyPr>
          <a:lstStyle/>
          <a:p>
            <a:pPr algn="ctr"/>
            <a:r>
              <a:rPr lang="en-US" dirty="0"/>
              <a:t>git merge</a:t>
            </a:r>
            <a:endParaRPr lang="en-US" sz="1400" b="1" dirty="0"/>
          </a:p>
        </p:txBody>
      </p:sp>
      <p:sp>
        <p:nvSpPr>
          <p:cNvPr id="11" name="Rectangle 10">
            <a:extLst>
              <a:ext uri="{FF2B5EF4-FFF2-40B4-BE49-F238E27FC236}">
                <a16:creationId xmlns:a16="http://schemas.microsoft.com/office/drawing/2014/main" id="{D938BE97-72CD-CC65-9CC3-E41840384BA2}"/>
              </a:ext>
            </a:extLst>
          </p:cNvPr>
          <p:cNvSpPr/>
          <p:nvPr/>
        </p:nvSpPr>
        <p:spPr>
          <a:xfrm>
            <a:off x="4074057" y="2889026"/>
            <a:ext cx="2780193" cy="15341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50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p:bldP spid="7" grpId="0"/>
      <p:bldP spid="8" grpId="0"/>
      <p:bldP spid="6"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3E14-2CD3-A8E8-7C2E-DE79DEF3C130}"/>
              </a:ext>
            </a:extLst>
          </p:cNvPr>
          <p:cNvSpPr>
            <a:spLocks noGrp="1"/>
          </p:cNvSpPr>
          <p:nvPr>
            <p:ph type="title"/>
          </p:nvPr>
        </p:nvSpPr>
        <p:spPr/>
        <p:txBody>
          <a:bodyPr>
            <a:normAutofit fontScale="90000"/>
          </a:bodyPr>
          <a:lstStyle/>
          <a:p>
            <a:r>
              <a:rPr lang="en-US" dirty="0"/>
              <a:t>Git workflow for GEOS-Chem</a:t>
            </a:r>
          </a:p>
        </p:txBody>
      </p:sp>
      <p:sp>
        <p:nvSpPr>
          <p:cNvPr id="4" name="Slide Number Placeholder 3">
            <a:extLst>
              <a:ext uri="{FF2B5EF4-FFF2-40B4-BE49-F238E27FC236}">
                <a16:creationId xmlns:a16="http://schemas.microsoft.com/office/drawing/2014/main" id="{025C6B8C-A675-784D-E819-97DF813F3FAD}"/>
              </a:ext>
            </a:extLst>
          </p:cNvPr>
          <p:cNvSpPr>
            <a:spLocks noGrp="1"/>
          </p:cNvSpPr>
          <p:nvPr>
            <p:ph type="sldNum" sz="quarter" idx="12"/>
          </p:nvPr>
        </p:nvSpPr>
        <p:spPr/>
        <p:txBody>
          <a:bodyPr/>
          <a:lstStyle/>
          <a:p>
            <a:pPr>
              <a:defRPr/>
            </a:pPr>
            <a:fld id="{06B786C7-B8F9-4072-AAAA-17258464D730}" type="slidenum">
              <a:rPr lang="en-US" smtClean="0"/>
              <a:pPr>
                <a:defRPr/>
              </a:pPr>
              <a:t>52</a:t>
            </a:fld>
            <a:endParaRPr lang="en-US" dirty="0"/>
          </a:p>
        </p:txBody>
      </p:sp>
      <p:cxnSp>
        <p:nvCxnSpPr>
          <p:cNvPr id="6" name="Straight Arrow Connector 5">
            <a:extLst>
              <a:ext uri="{FF2B5EF4-FFF2-40B4-BE49-F238E27FC236}">
                <a16:creationId xmlns:a16="http://schemas.microsoft.com/office/drawing/2014/main" id="{5CA2B45B-7B02-11BD-FD5E-D030B550E575}"/>
              </a:ext>
            </a:extLst>
          </p:cNvPr>
          <p:cNvCxnSpPr>
            <a:cxnSpLocks/>
          </p:cNvCxnSpPr>
          <p:nvPr/>
        </p:nvCxnSpPr>
        <p:spPr>
          <a:xfrm flipV="1">
            <a:off x="1204111" y="5057775"/>
            <a:ext cx="9740114" cy="48379"/>
          </a:xfrm>
          <a:prstGeom prst="straightConnector1">
            <a:avLst/>
          </a:prstGeom>
          <a:ln w="76200">
            <a:tailEnd type="non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DCDE4E9-BFFB-EB6C-0BA0-851D93C657FF}"/>
              </a:ext>
            </a:extLst>
          </p:cNvPr>
          <p:cNvCxnSpPr>
            <a:cxnSpLocks/>
          </p:cNvCxnSpPr>
          <p:nvPr/>
        </p:nvCxnSpPr>
        <p:spPr>
          <a:xfrm flipV="1">
            <a:off x="3052286" y="3369625"/>
            <a:ext cx="1468654" cy="1708914"/>
          </a:xfrm>
          <a:prstGeom prst="straightConnector1">
            <a:avLst/>
          </a:prstGeom>
          <a:ln w="76200">
            <a:solidFill>
              <a:srgbClr val="00B050"/>
            </a:solidFill>
            <a:tailEnd type="non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3123188-753E-E95D-E6AB-2E5C1E7A5F7E}"/>
              </a:ext>
            </a:extLst>
          </p:cNvPr>
          <p:cNvCxnSpPr>
            <a:cxnSpLocks/>
          </p:cNvCxnSpPr>
          <p:nvPr/>
        </p:nvCxnSpPr>
        <p:spPr>
          <a:xfrm flipV="1">
            <a:off x="3065135" y="2460625"/>
            <a:ext cx="5783590" cy="2598011"/>
          </a:xfrm>
          <a:prstGeom prst="straightConnector1">
            <a:avLst/>
          </a:prstGeom>
          <a:ln w="76200">
            <a:solidFill>
              <a:srgbClr val="00B0F0"/>
            </a:solidFill>
            <a:tailEnd type="non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2D96749-EA0D-EE8F-33CD-BB4551EEF6A3}"/>
              </a:ext>
            </a:extLst>
          </p:cNvPr>
          <p:cNvSpPr txBox="1"/>
          <p:nvPr/>
        </p:nvSpPr>
        <p:spPr>
          <a:xfrm>
            <a:off x="5638800" y="2971800"/>
            <a:ext cx="914400" cy="914400"/>
          </a:xfrm>
          <a:prstGeom prst="rect">
            <a:avLst/>
          </a:prstGeom>
          <a:noFill/>
          <a:ln>
            <a:noFill/>
          </a:ln>
        </p:spPr>
        <p:txBody>
          <a:bodyPr wrap="square" rtlCol="0">
            <a:spAutoFit/>
          </a:bodyPr>
          <a:lstStyle/>
          <a:p>
            <a:endParaRPr lang="en-US" dirty="0"/>
          </a:p>
        </p:txBody>
      </p:sp>
      <p:sp>
        <p:nvSpPr>
          <p:cNvPr id="19" name="TextBox 18">
            <a:extLst>
              <a:ext uri="{FF2B5EF4-FFF2-40B4-BE49-F238E27FC236}">
                <a16:creationId xmlns:a16="http://schemas.microsoft.com/office/drawing/2014/main" id="{FEE6C853-618B-45DF-F1B5-B5B009BFDE79}"/>
              </a:ext>
            </a:extLst>
          </p:cNvPr>
          <p:cNvSpPr txBox="1"/>
          <p:nvPr/>
        </p:nvSpPr>
        <p:spPr>
          <a:xfrm>
            <a:off x="1429929" y="5118557"/>
            <a:ext cx="917190" cy="523220"/>
          </a:xfrm>
          <a:prstGeom prst="rect">
            <a:avLst/>
          </a:prstGeom>
          <a:noFill/>
        </p:spPr>
        <p:txBody>
          <a:bodyPr wrap="square" rtlCol="0">
            <a:spAutoFit/>
          </a:bodyPr>
          <a:lstStyle/>
          <a:p>
            <a:r>
              <a:rPr lang="en-US" sz="1400" b="1" dirty="0"/>
              <a:t>Main branch</a:t>
            </a:r>
          </a:p>
        </p:txBody>
      </p:sp>
      <p:sp>
        <p:nvSpPr>
          <p:cNvPr id="23" name="TextBox 22">
            <a:extLst>
              <a:ext uri="{FF2B5EF4-FFF2-40B4-BE49-F238E27FC236}">
                <a16:creationId xmlns:a16="http://schemas.microsoft.com/office/drawing/2014/main" id="{62FF056B-1BB4-4A25-F593-DA1ED2C0C50D}"/>
              </a:ext>
            </a:extLst>
          </p:cNvPr>
          <p:cNvSpPr txBox="1"/>
          <p:nvPr/>
        </p:nvSpPr>
        <p:spPr>
          <a:xfrm>
            <a:off x="2636397" y="5131348"/>
            <a:ext cx="1392394" cy="707886"/>
          </a:xfrm>
          <a:prstGeom prst="rect">
            <a:avLst/>
          </a:prstGeom>
          <a:noFill/>
        </p:spPr>
        <p:txBody>
          <a:bodyPr wrap="square" rtlCol="0">
            <a:spAutoFit/>
          </a:bodyPr>
          <a:lstStyle/>
          <a:p>
            <a:r>
              <a:rPr lang="en-US" sz="1400" b="1" dirty="0"/>
              <a:t>X.Y.0 version</a:t>
            </a:r>
            <a:br>
              <a:rPr lang="en-US" sz="1400" b="1" dirty="0"/>
            </a:br>
            <a:r>
              <a:rPr lang="en-US" sz="1200" b="1" dirty="0"/>
              <a:t>e.g. 14.2.0</a:t>
            </a:r>
          </a:p>
          <a:p>
            <a:endParaRPr lang="en-US" sz="1400" b="1" dirty="0"/>
          </a:p>
        </p:txBody>
      </p:sp>
      <p:sp>
        <p:nvSpPr>
          <p:cNvPr id="26" name="TextBox 25">
            <a:extLst>
              <a:ext uri="{FF2B5EF4-FFF2-40B4-BE49-F238E27FC236}">
                <a16:creationId xmlns:a16="http://schemas.microsoft.com/office/drawing/2014/main" id="{447F78AA-4CE3-FC13-4D23-7C9874525611}"/>
              </a:ext>
            </a:extLst>
          </p:cNvPr>
          <p:cNvSpPr txBox="1"/>
          <p:nvPr/>
        </p:nvSpPr>
        <p:spPr>
          <a:xfrm>
            <a:off x="4693560" y="4269079"/>
            <a:ext cx="1402439" cy="523220"/>
          </a:xfrm>
          <a:prstGeom prst="rect">
            <a:avLst/>
          </a:prstGeom>
          <a:noFill/>
        </p:spPr>
        <p:txBody>
          <a:bodyPr wrap="square" rtlCol="0">
            <a:spAutoFit/>
          </a:bodyPr>
          <a:lstStyle/>
          <a:p>
            <a:r>
              <a:rPr lang="en-US" sz="1400" b="1" dirty="0">
                <a:solidFill>
                  <a:srgbClr val="00B0F0"/>
                </a:solidFill>
              </a:rPr>
              <a:t>Dev/X.Y+1.0</a:t>
            </a:r>
            <a:br>
              <a:rPr lang="en-US" sz="1400" b="1" dirty="0">
                <a:solidFill>
                  <a:srgbClr val="00B0F0"/>
                </a:solidFill>
              </a:rPr>
            </a:br>
            <a:r>
              <a:rPr lang="en-US" sz="1400" b="1" dirty="0">
                <a:solidFill>
                  <a:srgbClr val="00B0F0"/>
                </a:solidFill>
              </a:rPr>
              <a:t>branch</a:t>
            </a:r>
          </a:p>
        </p:txBody>
      </p:sp>
      <p:cxnSp>
        <p:nvCxnSpPr>
          <p:cNvPr id="30" name="Straight Arrow Connector 29">
            <a:extLst>
              <a:ext uri="{FF2B5EF4-FFF2-40B4-BE49-F238E27FC236}">
                <a16:creationId xmlns:a16="http://schemas.microsoft.com/office/drawing/2014/main" id="{CCC082B0-99A6-1CEB-C2B1-BA25BC23A94F}"/>
              </a:ext>
            </a:extLst>
          </p:cNvPr>
          <p:cNvCxnSpPr>
            <a:cxnSpLocks/>
          </p:cNvCxnSpPr>
          <p:nvPr/>
        </p:nvCxnSpPr>
        <p:spPr>
          <a:xfrm flipV="1">
            <a:off x="3017233" y="1924050"/>
            <a:ext cx="0" cy="3203278"/>
          </a:xfrm>
          <a:prstGeom prst="straightConnector1">
            <a:avLst/>
          </a:prstGeom>
          <a:ln w="7620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568C9F1-A6C7-D9F5-CAFA-FAE841BB1F2A}"/>
              </a:ext>
            </a:extLst>
          </p:cNvPr>
          <p:cNvSpPr txBox="1"/>
          <p:nvPr/>
        </p:nvSpPr>
        <p:spPr>
          <a:xfrm>
            <a:off x="1568965" y="2680811"/>
            <a:ext cx="1401940" cy="738664"/>
          </a:xfrm>
          <a:prstGeom prst="rect">
            <a:avLst/>
          </a:prstGeom>
          <a:noFill/>
        </p:spPr>
        <p:txBody>
          <a:bodyPr wrap="square" rtlCol="0">
            <a:spAutoFit/>
          </a:bodyPr>
          <a:lstStyle/>
          <a:p>
            <a:pPr algn="r"/>
            <a:r>
              <a:rPr lang="en-US" sz="1400" b="1" dirty="0">
                <a:solidFill>
                  <a:srgbClr val="FF0000"/>
                </a:solidFill>
              </a:rPr>
              <a:t>No-diff-to-benchmark</a:t>
            </a:r>
            <a:br>
              <a:rPr lang="en-US" sz="1400" b="1" dirty="0">
                <a:solidFill>
                  <a:srgbClr val="FF0000"/>
                </a:solidFill>
              </a:rPr>
            </a:br>
            <a:r>
              <a:rPr lang="en-US" sz="1400" b="1" dirty="0">
                <a:solidFill>
                  <a:srgbClr val="FF0000"/>
                </a:solidFill>
              </a:rPr>
              <a:t>branch</a:t>
            </a:r>
          </a:p>
        </p:txBody>
      </p:sp>
      <p:sp>
        <p:nvSpPr>
          <p:cNvPr id="40" name="TextBox 39">
            <a:extLst>
              <a:ext uri="{FF2B5EF4-FFF2-40B4-BE49-F238E27FC236}">
                <a16:creationId xmlns:a16="http://schemas.microsoft.com/office/drawing/2014/main" id="{31D79133-D741-79B6-DC2A-EB5AF5A4A948}"/>
              </a:ext>
            </a:extLst>
          </p:cNvPr>
          <p:cNvSpPr txBox="1"/>
          <p:nvPr/>
        </p:nvSpPr>
        <p:spPr>
          <a:xfrm>
            <a:off x="3335768" y="3274407"/>
            <a:ext cx="992249" cy="523220"/>
          </a:xfrm>
          <a:prstGeom prst="rect">
            <a:avLst/>
          </a:prstGeom>
          <a:noFill/>
        </p:spPr>
        <p:txBody>
          <a:bodyPr wrap="square" rtlCol="0">
            <a:spAutoFit/>
          </a:bodyPr>
          <a:lstStyle/>
          <a:p>
            <a:r>
              <a:rPr lang="en-US" sz="1400" b="1" dirty="0">
                <a:solidFill>
                  <a:srgbClr val="00B050"/>
                </a:solidFill>
              </a:rPr>
              <a:t>Feature1</a:t>
            </a:r>
            <a:br>
              <a:rPr lang="en-US" sz="1400" b="1" dirty="0">
                <a:solidFill>
                  <a:srgbClr val="00B050"/>
                </a:solidFill>
              </a:rPr>
            </a:br>
            <a:r>
              <a:rPr lang="en-US" sz="1400" b="1" dirty="0">
                <a:solidFill>
                  <a:srgbClr val="00B050"/>
                </a:solidFill>
              </a:rPr>
              <a:t>branch</a:t>
            </a:r>
          </a:p>
        </p:txBody>
      </p:sp>
      <p:cxnSp>
        <p:nvCxnSpPr>
          <p:cNvPr id="41" name="Straight Arrow Connector 40">
            <a:extLst>
              <a:ext uri="{FF2B5EF4-FFF2-40B4-BE49-F238E27FC236}">
                <a16:creationId xmlns:a16="http://schemas.microsoft.com/office/drawing/2014/main" id="{3F29D312-5FBB-657B-347B-C7EAAFDE173E}"/>
              </a:ext>
            </a:extLst>
          </p:cNvPr>
          <p:cNvCxnSpPr>
            <a:cxnSpLocks/>
          </p:cNvCxnSpPr>
          <p:nvPr/>
        </p:nvCxnSpPr>
        <p:spPr>
          <a:xfrm>
            <a:off x="4526393" y="3428035"/>
            <a:ext cx="1112407" cy="458165"/>
          </a:xfrm>
          <a:prstGeom prst="straightConnector1">
            <a:avLst/>
          </a:prstGeom>
          <a:ln w="76200">
            <a:solidFill>
              <a:srgbClr val="00B050"/>
            </a:solidFill>
            <a:tailEnd type="non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892C74F0-F976-C0AC-78DE-98A7A67E5566}"/>
              </a:ext>
            </a:extLst>
          </p:cNvPr>
          <p:cNvCxnSpPr>
            <a:cxnSpLocks/>
          </p:cNvCxnSpPr>
          <p:nvPr/>
        </p:nvCxnSpPr>
        <p:spPr>
          <a:xfrm flipH="1" flipV="1">
            <a:off x="3013272" y="1924050"/>
            <a:ext cx="4663878" cy="3104008"/>
          </a:xfrm>
          <a:prstGeom prst="straightConnector1">
            <a:avLst/>
          </a:prstGeom>
          <a:ln w="7620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21766A29-DB04-5E3E-5D6C-641D9B8C5C8B}"/>
              </a:ext>
            </a:extLst>
          </p:cNvPr>
          <p:cNvSpPr txBox="1"/>
          <p:nvPr/>
        </p:nvSpPr>
        <p:spPr>
          <a:xfrm>
            <a:off x="7260960" y="5106154"/>
            <a:ext cx="1392392" cy="1231106"/>
          </a:xfrm>
          <a:prstGeom prst="rect">
            <a:avLst/>
          </a:prstGeom>
          <a:noFill/>
        </p:spPr>
        <p:txBody>
          <a:bodyPr wrap="square" rtlCol="0">
            <a:spAutoFit/>
          </a:bodyPr>
          <a:lstStyle/>
          <a:p>
            <a:r>
              <a:rPr lang="en-US" sz="1400" b="1" dirty="0"/>
              <a:t>X.Y.1 version</a:t>
            </a:r>
            <a:br>
              <a:rPr lang="en-US" sz="1400" b="1" dirty="0"/>
            </a:br>
            <a:r>
              <a:rPr lang="en-US" sz="1200" b="1" dirty="0"/>
              <a:t>e.g. 14.2.1</a:t>
            </a:r>
          </a:p>
          <a:p>
            <a:endParaRPr lang="en-US" sz="1200" b="1" dirty="0"/>
          </a:p>
          <a:p>
            <a:r>
              <a:rPr lang="en-US" sz="1200" b="1" dirty="0"/>
              <a:t>But could also go into X.Y+1.0 if need be</a:t>
            </a:r>
          </a:p>
        </p:txBody>
      </p:sp>
      <p:cxnSp>
        <p:nvCxnSpPr>
          <p:cNvPr id="56" name="Straight Arrow Connector 55">
            <a:extLst>
              <a:ext uri="{FF2B5EF4-FFF2-40B4-BE49-F238E27FC236}">
                <a16:creationId xmlns:a16="http://schemas.microsoft.com/office/drawing/2014/main" id="{252A17AA-6D8D-5D26-4DBF-3F528E02A5CC}"/>
              </a:ext>
            </a:extLst>
          </p:cNvPr>
          <p:cNvCxnSpPr>
            <a:cxnSpLocks/>
          </p:cNvCxnSpPr>
          <p:nvPr/>
        </p:nvCxnSpPr>
        <p:spPr>
          <a:xfrm flipV="1">
            <a:off x="6167355" y="1924050"/>
            <a:ext cx="1468654" cy="1708914"/>
          </a:xfrm>
          <a:prstGeom prst="straightConnector1">
            <a:avLst/>
          </a:prstGeom>
          <a:ln w="76200">
            <a:solidFill>
              <a:srgbClr val="00B050"/>
            </a:solidFill>
            <a:tailEnd type="non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E18E11F5-44A0-D68D-545C-3D1B3C2A5520}"/>
              </a:ext>
            </a:extLst>
          </p:cNvPr>
          <p:cNvSpPr txBox="1"/>
          <p:nvPr/>
        </p:nvSpPr>
        <p:spPr>
          <a:xfrm>
            <a:off x="6024646" y="2158475"/>
            <a:ext cx="1056029" cy="523220"/>
          </a:xfrm>
          <a:prstGeom prst="rect">
            <a:avLst/>
          </a:prstGeom>
          <a:noFill/>
        </p:spPr>
        <p:txBody>
          <a:bodyPr wrap="square" rtlCol="0">
            <a:spAutoFit/>
          </a:bodyPr>
          <a:lstStyle/>
          <a:p>
            <a:r>
              <a:rPr lang="en-US" sz="1400" b="1" dirty="0">
                <a:solidFill>
                  <a:srgbClr val="00B050"/>
                </a:solidFill>
              </a:rPr>
              <a:t>Feature2</a:t>
            </a:r>
            <a:br>
              <a:rPr lang="en-US" sz="1400" b="1" dirty="0">
                <a:solidFill>
                  <a:srgbClr val="00B050"/>
                </a:solidFill>
              </a:rPr>
            </a:br>
            <a:r>
              <a:rPr lang="en-US" sz="1400" b="1" dirty="0">
                <a:solidFill>
                  <a:srgbClr val="00B050"/>
                </a:solidFill>
              </a:rPr>
              <a:t>branch</a:t>
            </a:r>
          </a:p>
        </p:txBody>
      </p:sp>
      <p:cxnSp>
        <p:nvCxnSpPr>
          <p:cNvPr id="58" name="Straight Arrow Connector 57">
            <a:extLst>
              <a:ext uri="{FF2B5EF4-FFF2-40B4-BE49-F238E27FC236}">
                <a16:creationId xmlns:a16="http://schemas.microsoft.com/office/drawing/2014/main" id="{59CB4042-3901-EE6C-820F-537831CF4EB6}"/>
              </a:ext>
            </a:extLst>
          </p:cNvPr>
          <p:cNvCxnSpPr>
            <a:cxnSpLocks/>
          </p:cNvCxnSpPr>
          <p:nvPr/>
        </p:nvCxnSpPr>
        <p:spPr>
          <a:xfrm>
            <a:off x="7636009" y="1954942"/>
            <a:ext cx="1136516" cy="491912"/>
          </a:xfrm>
          <a:prstGeom prst="straightConnector1">
            <a:avLst/>
          </a:prstGeom>
          <a:ln w="76200">
            <a:solidFill>
              <a:srgbClr val="00B050"/>
            </a:solidFill>
            <a:tailEnd type="non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857FDA32-BD9A-5D4F-04B5-C3A6DEC7B258}"/>
              </a:ext>
            </a:extLst>
          </p:cNvPr>
          <p:cNvCxnSpPr>
            <a:cxnSpLocks/>
          </p:cNvCxnSpPr>
          <p:nvPr/>
        </p:nvCxnSpPr>
        <p:spPr>
          <a:xfrm flipH="1" flipV="1">
            <a:off x="8842357" y="2446854"/>
            <a:ext cx="1183626" cy="2639626"/>
          </a:xfrm>
          <a:prstGeom prst="straightConnector1">
            <a:avLst/>
          </a:prstGeom>
          <a:ln w="76200">
            <a:solidFill>
              <a:srgbClr val="00B0F0"/>
            </a:solidFill>
            <a:tailEnd type="non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4121A851-8EF3-778C-7175-812DD7136CE3}"/>
              </a:ext>
            </a:extLst>
          </p:cNvPr>
          <p:cNvSpPr txBox="1"/>
          <p:nvPr/>
        </p:nvSpPr>
        <p:spPr>
          <a:xfrm>
            <a:off x="9638828" y="5127328"/>
            <a:ext cx="1587469" cy="492443"/>
          </a:xfrm>
          <a:prstGeom prst="rect">
            <a:avLst/>
          </a:prstGeom>
          <a:noFill/>
        </p:spPr>
        <p:txBody>
          <a:bodyPr wrap="square" rtlCol="0">
            <a:spAutoFit/>
          </a:bodyPr>
          <a:lstStyle/>
          <a:p>
            <a:r>
              <a:rPr lang="en-US" sz="1400" b="1" dirty="0"/>
              <a:t>X.Y+1.0 version</a:t>
            </a:r>
            <a:br>
              <a:rPr lang="en-US" sz="1400" b="1" dirty="0"/>
            </a:br>
            <a:r>
              <a:rPr lang="en-US" sz="1200" b="1" dirty="0"/>
              <a:t>e.g. 14.3.0</a:t>
            </a:r>
          </a:p>
        </p:txBody>
      </p:sp>
    </p:spTree>
    <p:extLst>
      <p:ext uri="{BB962C8B-B14F-4D97-AF65-F5344CB8AC3E}">
        <p14:creationId xmlns:p14="http://schemas.microsoft.com/office/powerpoint/2010/main" val="32223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40" grpId="0"/>
      <p:bldP spid="54" grpId="0"/>
      <p:bldP spid="57"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chor="t" anchorCtr="0">
            <a:normAutofit fontScale="90000"/>
          </a:bodyPr>
          <a:lstStyle/>
          <a:p>
            <a:r>
              <a:rPr lang="en-US" sz="1800" dirty="0"/>
              <a:t>“Official” GEOS-Chem repositories are stored at GitHub.</a:t>
            </a:r>
            <a:br>
              <a:rPr lang="en-US" sz="1800" dirty="0"/>
            </a:br>
            <a:br>
              <a:rPr lang="en-US" sz="1800" dirty="0"/>
            </a:br>
            <a:r>
              <a:rPr lang="en-US" sz="1800" b="0" dirty="0"/>
              <a:t>GitHub provides a nice user interface with several nice features that facilitate efficient code development and support.</a:t>
            </a:r>
            <a:br>
              <a:rPr lang="en-US" sz="1800" b="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pPr marL="457200" lvl="1" indent="0">
              <a:buNone/>
            </a:pPr>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53</a:t>
            </a:fld>
            <a:endParaRPr lang="en-US" dirty="0"/>
          </a:p>
        </p:txBody>
      </p:sp>
      <p:pic>
        <p:nvPicPr>
          <p:cNvPr id="7" name="Picture 6" descr="A screenshot of a computer&#10;&#10;Description automatically generated">
            <a:extLst>
              <a:ext uri="{FF2B5EF4-FFF2-40B4-BE49-F238E27FC236}">
                <a16:creationId xmlns:a16="http://schemas.microsoft.com/office/drawing/2014/main" id="{947CB456-2678-9B29-7942-86421CC29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264" y="0"/>
            <a:ext cx="8726099" cy="6858000"/>
          </a:xfrm>
          <a:prstGeom prst="rect">
            <a:avLst/>
          </a:prstGeom>
        </p:spPr>
      </p:pic>
    </p:spTree>
    <p:extLst>
      <p:ext uri="{BB962C8B-B14F-4D97-AF65-F5344CB8AC3E}">
        <p14:creationId xmlns:p14="http://schemas.microsoft.com/office/powerpoint/2010/main" val="535350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chor="t" anchorCtr="0">
            <a:normAutofit fontScale="90000"/>
          </a:bodyPr>
          <a:lstStyle/>
          <a:p>
            <a:r>
              <a:rPr lang="en-US" sz="1800" dirty="0"/>
              <a:t>Issue Tracker</a:t>
            </a:r>
            <a:br>
              <a:rPr lang="en-US" sz="1800" b="0" dirty="0"/>
            </a:br>
            <a:br>
              <a:rPr lang="en-US" sz="1800" b="0" dirty="0"/>
            </a:br>
            <a:r>
              <a:rPr lang="en-US" sz="1800" b="0" dirty="0"/>
              <a:t>Users can report bugs, ask questions, or request new features.</a:t>
            </a:r>
            <a:br>
              <a:rPr lang="en-US" sz="1800" b="0" dirty="0"/>
            </a:br>
            <a:br>
              <a:rPr lang="en-US" sz="1800" b="0" dirty="0"/>
            </a:br>
            <a:r>
              <a:rPr lang="en-US" sz="1800" b="0" dirty="0"/>
              <a:t>Issues generate notifications that can be received via email (if so desired).</a:t>
            </a:r>
            <a:br>
              <a:rPr lang="en-US" sz="1800" b="0" dirty="0"/>
            </a:br>
            <a:br>
              <a:rPr lang="en-US" sz="1800" b="0" dirty="0"/>
            </a:br>
            <a:r>
              <a:rPr lang="en-US" sz="1800" b="0" dirty="0"/>
              <a:t>Issues remain searchable when closed). </a:t>
            </a:r>
            <a:br>
              <a:rPr lang="en-US" sz="1800" b="0" dirty="0"/>
            </a:br>
            <a:br>
              <a:rPr lang="en-US" sz="1800" b="0" dirty="0"/>
            </a:br>
            <a:r>
              <a:rPr lang="en-US" sz="1800" b="0" dirty="0"/>
              <a:t>Issues can be labeled for easy reference.</a:t>
            </a:r>
            <a:br>
              <a:rPr lang="en-US" sz="1800" b="0" dirty="0"/>
            </a:br>
            <a:br>
              <a:rPr lang="en-US" sz="1800" b="0" dirty="0"/>
            </a:br>
            <a:r>
              <a:rPr lang="en-US" sz="1800" b="0" dirty="0"/>
              <a:t>Users can be “tagged” in issues.</a:t>
            </a:r>
            <a:endParaRPr lang="en-US" sz="1800" dirty="0"/>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pPr marL="457200" lvl="1" indent="0">
              <a:buNone/>
            </a:pPr>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54</a:t>
            </a:fld>
            <a:endParaRPr lang="en-US" dirty="0"/>
          </a:p>
        </p:txBody>
      </p:sp>
      <p:pic>
        <p:nvPicPr>
          <p:cNvPr id="6" name="Picture 5" descr="A screenshot of a computer&#10;&#10;Description automatically generated">
            <a:extLst>
              <a:ext uri="{FF2B5EF4-FFF2-40B4-BE49-F238E27FC236}">
                <a16:creationId xmlns:a16="http://schemas.microsoft.com/office/drawing/2014/main" id="{76B007C6-DB73-C7E3-3FC7-13CF6156D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887" y="0"/>
            <a:ext cx="8082375" cy="6858000"/>
          </a:xfrm>
          <a:prstGeom prst="rect">
            <a:avLst/>
          </a:prstGeom>
        </p:spPr>
      </p:pic>
      <p:sp>
        <p:nvSpPr>
          <p:cNvPr id="8" name="Rectangle 7">
            <a:extLst>
              <a:ext uri="{FF2B5EF4-FFF2-40B4-BE49-F238E27FC236}">
                <a16:creationId xmlns:a16="http://schemas.microsoft.com/office/drawing/2014/main" id="{8E7A5874-A459-F71A-6024-0EC6B8B51C3A}"/>
              </a:ext>
            </a:extLst>
          </p:cNvPr>
          <p:cNvSpPr/>
          <p:nvPr/>
        </p:nvSpPr>
        <p:spPr>
          <a:xfrm>
            <a:off x="3762375" y="428625"/>
            <a:ext cx="895350" cy="371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420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chor="t" anchorCtr="0">
            <a:normAutofit fontScale="90000"/>
          </a:bodyPr>
          <a:lstStyle/>
          <a:p>
            <a:r>
              <a:rPr lang="en-US" sz="1800" dirty="0"/>
              <a:t>Pull requests</a:t>
            </a:r>
            <a:br>
              <a:rPr lang="en-US" sz="1800" dirty="0"/>
            </a:br>
            <a:br>
              <a:rPr lang="en-US" sz="1800" dirty="0"/>
            </a:br>
            <a:r>
              <a:rPr lang="en-US" sz="1800" b="0" dirty="0"/>
              <a:t>Users ask permission to merge their updates into the repo.</a:t>
            </a:r>
            <a:br>
              <a:rPr lang="en-US" sz="1800" b="0" dirty="0"/>
            </a:br>
            <a:br>
              <a:rPr lang="en-US" sz="1800" b="0" dirty="0"/>
            </a:br>
            <a:r>
              <a:rPr lang="en-US" sz="1800" b="0" dirty="0"/>
              <a:t>Pull requests can be reviewed by the repo maintainers, who can accept the changes, or request further modifications.</a:t>
            </a:r>
            <a:br>
              <a:rPr lang="en-US" sz="1800" b="0" dirty="0"/>
            </a:br>
            <a:br>
              <a:rPr lang="en-US" sz="1800" b="0" dirty="0"/>
            </a:br>
            <a:r>
              <a:rPr lang="en-US" sz="1800" b="0" dirty="0"/>
              <a:t>The repo maintainers can then pull the updates into a separate branch for testing before merge.</a:t>
            </a:r>
            <a:br>
              <a:rPr lang="en-US" sz="1800" dirty="0"/>
            </a:br>
            <a:br>
              <a:rPr lang="en-US" sz="1800" dirty="0"/>
            </a:br>
            <a:br>
              <a:rPr lang="en-US" sz="1800" dirty="0"/>
            </a:b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pPr marL="457200" lvl="1" indent="0">
              <a:buNone/>
            </a:pPr>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55</a:t>
            </a:fld>
            <a:endParaRPr lang="en-US" dirty="0"/>
          </a:p>
        </p:txBody>
      </p:sp>
      <p:pic>
        <p:nvPicPr>
          <p:cNvPr id="6" name="Picture 5" descr="A screenshot of a computer&#10;&#10;Description automatically generated">
            <a:extLst>
              <a:ext uri="{FF2B5EF4-FFF2-40B4-BE49-F238E27FC236}">
                <a16:creationId xmlns:a16="http://schemas.microsoft.com/office/drawing/2014/main" id="{D95B3E03-7671-FF67-7E41-4560DDE9C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008" y="0"/>
            <a:ext cx="8190634" cy="6858000"/>
          </a:xfrm>
          <a:prstGeom prst="rect">
            <a:avLst/>
          </a:prstGeom>
        </p:spPr>
      </p:pic>
      <p:sp>
        <p:nvSpPr>
          <p:cNvPr id="8" name="Rectangle 7">
            <a:extLst>
              <a:ext uri="{FF2B5EF4-FFF2-40B4-BE49-F238E27FC236}">
                <a16:creationId xmlns:a16="http://schemas.microsoft.com/office/drawing/2014/main" id="{DBB67CB1-3F38-1384-D007-69ED54080728}"/>
              </a:ext>
            </a:extLst>
          </p:cNvPr>
          <p:cNvSpPr/>
          <p:nvPr/>
        </p:nvSpPr>
        <p:spPr>
          <a:xfrm>
            <a:off x="4781549" y="419100"/>
            <a:ext cx="1228725" cy="371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643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chor="t" anchorCtr="0">
            <a:normAutofit fontScale="90000"/>
          </a:bodyPr>
          <a:lstStyle/>
          <a:p>
            <a:r>
              <a:rPr lang="en-US" sz="1800" dirty="0"/>
              <a:t>Releases</a:t>
            </a:r>
            <a:br>
              <a:rPr lang="en-US" sz="1800" dirty="0"/>
            </a:br>
            <a:br>
              <a:rPr lang="en-US" sz="1800" dirty="0"/>
            </a:br>
            <a:r>
              <a:rPr lang="en-US" sz="1800" b="0" dirty="0" err="1"/>
              <a:t>Github</a:t>
            </a:r>
            <a:r>
              <a:rPr lang="en-US" sz="1800" b="0" dirty="0"/>
              <a:t> allows you to label any commit with a “tag”.</a:t>
            </a:r>
            <a:br>
              <a:rPr lang="en-US" sz="1800" b="0" dirty="0"/>
            </a:br>
            <a:br>
              <a:rPr lang="en-US" sz="1800" b="0" dirty="0"/>
            </a:br>
            <a:r>
              <a:rPr lang="en-US" sz="1800" b="0" dirty="0"/>
              <a:t>A release can be generated from a tag.</a:t>
            </a:r>
            <a:br>
              <a:rPr lang="en-US" sz="1800" b="0" dirty="0"/>
            </a:br>
            <a:br>
              <a:rPr lang="en-US" sz="1800" b="0" dirty="0"/>
            </a:br>
            <a:r>
              <a:rPr lang="en-US" sz="1800" b="0" dirty="0"/>
              <a:t>Specific actions (such as generating a DOI, or causing tests to be run) can be triggered by the release.</a:t>
            </a:r>
            <a:br>
              <a:rPr lang="en-US" sz="1800" dirty="0"/>
            </a:br>
            <a:br>
              <a:rPr lang="en-US" sz="1800" dirty="0"/>
            </a:br>
            <a:br>
              <a:rPr lang="en-US" sz="1800" dirty="0"/>
            </a:br>
            <a:br>
              <a:rPr lang="en-US" sz="1800" dirty="0"/>
            </a:b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pPr marL="457200" lvl="1" indent="0">
              <a:buNone/>
            </a:pPr>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56</a:t>
            </a:fld>
            <a:endParaRPr lang="en-US" dirty="0"/>
          </a:p>
        </p:txBody>
      </p:sp>
      <p:pic>
        <p:nvPicPr>
          <p:cNvPr id="6" name="Picture 5" descr="A screenshot of a computer&#10;&#10;Description automatically generated">
            <a:extLst>
              <a:ext uri="{FF2B5EF4-FFF2-40B4-BE49-F238E27FC236}">
                <a16:creationId xmlns:a16="http://schemas.microsoft.com/office/drawing/2014/main" id="{0176F560-EDFE-B0CC-0D4E-18B88D994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957" y="0"/>
            <a:ext cx="7899816" cy="6858000"/>
          </a:xfrm>
          <a:prstGeom prst="rect">
            <a:avLst/>
          </a:prstGeom>
        </p:spPr>
      </p:pic>
    </p:spTree>
    <p:extLst>
      <p:ext uri="{BB962C8B-B14F-4D97-AF65-F5344CB8AC3E}">
        <p14:creationId xmlns:p14="http://schemas.microsoft.com/office/powerpoint/2010/main" val="112735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chor="t" anchorCtr="0">
            <a:normAutofit fontScale="90000"/>
          </a:bodyPr>
          <a:lstStyle/>
          <a:p>
            <a:r>
              <a:rPr lang="en-US" sz="1800" dirty="0"/>
              <a:t>Submodules</a:t>
            </a:r>
            <a:br>
              <a:rPr lang="en-US" sz="1800" dirty="0"/>
            </a:br>
            <a:br>
              <a:rPr lang="en-US" sz="1800" dirty="0"/>
            </a:br>
            <a:r>
              <a:rPr lang="en-US" sz="1800" b="0" dirty="0"/>
              <a:t>Git allows you to include separately maintained codebases into a project.</a:t>
            </a:r>
            <a:br>
              <a:rPr lang="en-US" sz="1800" b="0" dirty="0"/>
            </a:br>
            <a:br>
              <a:rPr lang="en-US" sz="1800" b="0" dirty="0"/>
            </a:br>
            <a:r>
              <a:rPr lang="en-US" sz="1800" b="0" dirty="0"/>
              <a:t>The example shows how </a:t>
            </a:r>
            <a:r>
              <a:rPr lang="en-US" sz="1800" b="0" dirty="0" err="1"/>
              <a:t>GCClassic</a:t>
            </a:r>
            <a:r>
              <a:rPr lang="en-US" sz="1800" b="0" dirty="0"/>
              <a:t> and GCHP both inline the GEOS-Chem “Science Codebase” and HEMCO code, which are maintained in separate GitHub repositories.</a:t>
            </a:r>
            <a:r>
              <a:rPr lang="en-US" sz="1800" dirty="0"/>
              <a:t>  </a:t>
            </a: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pPr marL="457200" lvl="1" indent="0">
              <a:buNone/>
            </a:pPr>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57</a:t>
            </a:fld>
            <a:endParaRPr lang="en-US" dirty="0"/>
          </a:p>
        </p:txBody>
      </p:sp>
      <p:pic>
        <p:nvPicPr>
          <p:cNvPr id="13" name="Picture 12" descr="A diagram of a project">
            <a:extLst>
              <a:ext uri="{FF2B5EF4-FFF2-40B4-BE49-F238E27FC236}">
                <a16:creationId xmlns:a16="http://schemas.microsoft.com/office/drawing/2014/main" id="{0E481AE7-45A3-F931-9696-848C7CF483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88850" y="41275"/>
            <a:ext cx="8908078" cy="6858000"/>
          </a:xfrm>
          <a:prstGeom prst="rect">
            <a:avLst/>
          </a:prstGeom>
        </p:spPr>
      </p:pic>
      <p:sp>
        <p:nvSpPr>
          <p:cNvPr id="14" name="TextBox 13">
            <a:extLst>
              <a:ext uri="{FF2B5EF4-FFF2-40B4-BE49-F238E27FC236}">
                <a16:creationId xmlns:a16="http://schemas.microsoft.com/office/drawing/2014/main" id="{E47390EC-749B-005F-0B13-3CB7C8E0E87D}"/>
              </a:ext>
            </a:extLst>
          </p:cNvPr>
          <p:cNvSpPr txBox="1"/>
          <p:nvPr/>
        </p:nvSpPr>
        <p:spPr>
          <a:xfrm>
            <a:off x="3422650" y="273868"/>
            <a:ext cx="3606800" cy="338554"/>
          </a:xfrm>
          <a:prstGeom prst="rect">
            <a:avLst/>
          </a:prstGeom>
          <a:solidFill>
            <a:schemeClr val="bg1"/>
          </a:solidFill>
        </p:spPr>
        <p:txBody>
          <a:bodyPr wrap="square" rtlCol="0">
            <a:spAutoFit/>
          </a:bodyPr>
          <a:lstStyle/>
          <a:p>
            <a:r>
              <a:rPr lang="en-US" sz="1600" b="1" dirty="0"/>
              <a:t>github.com/</a:t>
            </a:r>
            <a:r>
              <a:rPr lang="en-US" sz="1600" b="1" dirty="0" err="1"/>
              <a:t>geoschem</a:t>
            </a:r>
            <a:r>
              <a:rPr lang="en-US" sz="1600" b="1" dirty="0"/>
              <a:t>/geos-chem</a:t>
            </a:r>
          </a:p>
        </p:txBody>
      </p:sp>
      <p:sp>
        <p:nvSpPr>
          <p:cNvPr id="15" name="TextBox 14">
            <a:extLst>
              <a:ext uri="{FF2B5EF4-FFF2-40B4-BE49-F238E27FC236}">
                <a16:creationId xmlns:a16="http://schemas.microsoft.com/office/drawing/2014/main" id="{5F5870B7-1511-FFFC-402A-EF87FFC77FC4}"/>
              </a:ext>
            </a:extLst>
          </p:cNvPr>
          <p:cNvSpPr txBox="1"/>
          <p:nvPr/>
        </p:nvSpPr>
        <p:spPr>
          <a:xfrm>
            <a:off x="8213116" y="170095"/>
            <a:ext cx="3468344" cy="338554"/>
          </a:xfrm>
          <a:prstGeom prst="rect">
            <a:avLst/>
          </a:prstGeom>
          <a:solidFill>
            <a:schemeClr val="bg1"/>
          </a:solidFill>
        </p:spPr>
        <p:txBody>
          <a:bodyPr wrap="square" rtlCol="0">
            <a:spAutoFit/>
          </a:bodyPr>
          <a:lstStyle/>
          <a:p>
            <a:r>
              <a:rPr lang="en-US" sz="1600" b="1" dirty="0"/>
              <a:t>github.com/</a:t>
            </a:r>
            <a:r>
              <a:rPr lang="en-US" sz="1600" b="1" dirty="0" err="1"/>
              <a:t>geoschem</a:t>
            </a:r>
            <a:r>
              <a:rPr lang="en-US" sz="1600" b="1" dirty="0"/>
              <a:t>/HEMCO</a:t>
            </a:r>
          </a:p>
        </p:txBody>
      </p:sp>
      <p:sp>
        <p:nvSpPr>
          <p:cNvPr id="16" name="TextBox 15">
            <a:extLst>
              <a:ext uri="{FF2B5EF4-FFF2-40B4-BE49-F238E27FC236}">
                <a16:creationId xmlns:a16="http://schemas.microsoft.com/office/drawing/2014/main" id="{B20DF1EF-A63C-12C2-2B8A-BD48E48FB586}"/>
              </a:ext>
            </a:extLst>
          </p:cNvPr>
          <p:cNvSpPr txBox="1"/>
          <p:nvPr/>
        </p:nvSpPr>
        <p:spPr>
          <a:xfrm>
            <a:off x="6029325" y="4055293"/>
            <a:ext cx="3606800" cy="830997"/>
          </a:xfrm>
          <a:prstGeom prst="rect">
            <a:avLst/>
          </a:prstGeom>
          <a:solidFill>
            <a:schemeClr val="bg1"/>
          </a:solidFill>
        </p:spPr>
        <p:txBody>
          <a:bodyPr wrap="square" rtlCol="0">
            <a:spAutoFit/>
          </a:bodyPr>
          <a:lstStyle/>
          <a:p>
            <a:pPr algn="ctr"/>
            <a:r>
              <a:rPr lang="en-US" sz="1600" b="1" dirty="0"/>
              <a:t>github.com/</a:t>
            </a:r>
            <a:r>
              <a:rPr lang="en-US" sz="1600" b="1" dirty="0" err="1"/>
              <a:t>geoschem</a:t>
            </a:r>
            <a:r>
              <a:rPr lang="en-US" sz="1600" b="1" dirty="0"/>
              <a:t>/</a:t>
            </a:r>
            <a:r>
              <a:rPr lang="en-US" sz="1600" b="1" dirty="0" err="1"/>
              <a:t>GCClassic</a:t>
            </a:r>
            <a:endParaRPr lang="en-US" sz="1600" b="1" dirty="0"/>
          </a:p>
          <a:p>
            <a:pPr algn="ctr"/>
            <a:r>
              <a:rPr lang="en-US" sz="1600" b="1" dirty="0"/>
              <a:t>and</a:t>
            </a:r>
          </a:p>
          <a:p>
            <a:pPr algn="ctr"/>
            <a:r>
              <a:rPr lang="en-US" sz="1600" b="1" dirty="0"/>
              <a:t>github.com/</a:t>
            </a:r>
            <a:r>
              <a:rPr lang="en-US" sz="1600" b="1" dirty="0" err="1"/>
              <a:t>geoschem</a:t>
            </a:r>
            <a:r>
              <a:rPr lang="en-US" sz="1600" b="1" dirty="0"/>
              <a:t>/GCHP</a:t>
            </a:r>
          </a:p>
        </p:txBody>
      </p:sp>
      <p:sp>
        <p:nvSpPr>
          <p:cNvPr id="17" name="TextBox 16">
            <a:extLst>
              <a:ext uri="{FF2B5EF4-FFF2-40B4-BE49-F238E27FC236}">
                <a16:creationId xmlns:a16="http://schemas.microsoft.com/office/drawing/2014/main" id="{A2561DB2-CA33-E163-D864-D7C50A880A9F}"/>
              </a:ext>
            </a:extLst>
          </p:cNvPr>
          <p:cNvSpPr txBox="1"/>
          <p:nvPr/>
        </p:nvSpPr>
        <p:spPr>
          <a:xfrm>
            <a:off x="3498850" y="1316037"/>
            <a:ext cx="1349375" cy="338554"/>
          </a:xfrm>
          <a:prstGeom prst="rect">
            <a:avLst/>
          </a:prstGeom>
          <a:solidFill>
            <a:schemeClr val="bg1"/>
          </a:solidFill>
        </p:spPr>
        <p:txBody>
          <a:bodyPr wrap="square" rtlCol="0">
            <a:spAutoFit/>
          </a:bodyPr>
          <a:lstStyle/>
          <a:p>
            <a:r>
              <a:rPr lang="en-US" sz="1600" b="1" dirty="0"/>
              <a:t>Submodule</a:t>
            </a:r>
          </a:p>
        </p:txBody>
      </p:sp>
      <p:sp>
        <p:nvSpPr>
          <p:cNvPr id="18" name="TextBox 17">
            <a:extLst>
              <a:ext uri="{FF2B5EF4-FFF2-40B4-BE49-F238E27FC236}">
                <a16:creationId xmlns:a16="http://schemas.microsoft.com/office/drawing/2014/main" id="{EBE7640D-F8EA-6595-5AE4-9C34614902D7}"/>
              </a:ext>
            </a:extLst>
          </p:cNvPr>
          <p:cNvSpPr txBox="1"/>
          <p:nvPr/>
        </p:nvSpPr>
        <p:spPr>
          <a:xfrm>
            <a:off x="9272600" y="1316037"/>
            <a:ext cx="1349375" cy="338554"/>
          </a:xfrm>
          <a:prstGeom prst="rect">
            <a:avLst/>
          </a:prstGeom>
          <a:solidFill>
            <a:schemeClr val="bg1"/>
          </a:solidFill>
        </p:spPr>
        <p:txBody>
          <a:bodyPr wrap="square" rtlCol="0">
            <a:spAutoFit/>
          </a:bodyPr>
          <a:lstStyle/>
          <a:p>
            <a:r>
              <a:rPr lang="en-US" sz="1600" b="1" dirty="0"/>
              <a:t>Submodule</a:t>
            </a:r>
          </a:p>
        </p:txBody>
      </p:sp>
      <p:sp>
        <p:nvSpPr>
          <p:cNvPr id="19" name="TextBox 18">
            <a:extLst>
              <a:ext uri="{FF2B5EF4-FFF2-40B4-BE49-F238E27FC236}">
                <a16:creationId xmlns:a16="http://schemas.microsoft.com/office/drawing/2014/main" id="{DBED1BF9-9C25-0B7F-22B3-8158B3B5A88C}"/>
              </a:ext>
            </a:extLst>
          </p:cNvPr>
          <p:cNvSpPr txBox="1"/>
          <p:nvPr/>
        </p:nvSpPr>
        <p:spPr>
          <a:xfrm>
            <a:off x="6727892" y="5691773"/>
            <a:ext cx="1485224" cy="338554"/>
          </a:xfrm>
          <a:prstGeom prst="rect">
            <a:avLst/>
          </a:prstGeom>
          <a:solidFill>
            <a:schemeClr val="bg1"/>
          </a:solidFill>
        </p:spPr>
        <p:txBody>
          <a:bodyPr wrap="square" rtlCol="0">
            <a:spAutoFit/>
          </a:bodyPr>
          <a:lstStyle/>
          <a:p>
            <a:r>
              <a:rPr lang="en-US" sz="1600" b="1" dirty="0" err="1"/>
              <a:t>Superproject</a:t>
            </a:r>
            <a:endParaRPr lang="en-US" sz="1600" b="1" dirty="0"/>
          </a:p>
        </p:txBody>
      </p:sp>
    </p:spTree>
    <p:extLst>
      <p:ext uri="{BB962C8B-B14F-4D97-AF65-F5344CB8AC3E}">
        <p14:creationId xmlns:p14="http://schemas.microsoft.com/office/powerpoint/2010/main" val="12735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lstStyle/>
          <a:p>
            <a:r>
              <a:rPr lang="en-US" dirty="0"/>
              <a:t>Best Practice #5:</a:t>
            </a:r>
            <a:br>
              <a:rPr lang="en-US" dirty="0"/>
            </a:br>
            <a:r>
              <a:rPr lang="en-US" dirty="0"/>
              <a:t>Software tests</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normAutofit/>
          </a:bodyPr>
          <a:lstStyle/>
          <a:p>
            <a:endParaRPr lang="en-US" sz="1600"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9" name="Picture Placeholder 18" descr="A diagram of a software development process&#10;&#10;Description automatically generated">
            <a:extLst>
              <a:ext uri="{FF2B5EF4-FFF2-40B4-BE49-F238E27FC236}">
                <a16:creationId xmlns:a16="http://schemas.microsoft.com/office/drawing/2014/main" id="{63CFE379-0F4E-69C6-2400-B8BB746F8AB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49" r="3949"/>
          <a:stretch>
            <a:fillRect/>
          </a:stretch>
        </p:blipFill>
        <p:spPr/>
      </p:pic>
      <p:pic>
        <p:nvPicPr>
          <p:cNvPr id="13" name="Picture Placeholder 12" descr="A magnifying glass over a computer monitor&#10;&#10;Description automatically generated">
            <a:extLst>
              <a:ext uri="{FF2B5EF4-FFF2-40B4-BE49-F238E27FC236}">
                <a16:creationId xmlns:a16="http://schemas.microsoft.com/office/drawing/2014/main" id="{8A75ADED-69BE-4712-BEC4-6542091C63F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588" r="10588"/>
          <a:stretch>
            <a:fillRect/>
          </a:stretch>
        </p:blipFill>
        <p:spPr/>
      </p:pic>
      <p:pic>
        <p:nvPicPr>
          <p:cNvPr id="24" name="Picture Placeholder 23" descr="A diagram of a test environment&#10;&#10;Description automatically generated">
            <a:extLst>
              <a:ext uri="{FF2B5EF4-FFF2-40B4-BE49-F238E27FC236}">
                <a16:creationId xmlns:a16="http://schemas.microsoft.com/office/drawing/2014/main" id="{8ED3E389-017F-CB09-761B-419044557AB6}"/>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8077" b="18077"/>
          <a:stretch>
            <a:fillRect/>
          </a:stretch>
        </p:blipFill>
        <p:spPr/>
      </p:pic>
      <p:sp>
        <p:nvSpPr>
          <p:cNvPr id="25" name="TextBox 24">
            <a:extLst>
              <a:ext uri="{FF2B5EF4-FFF2-40B4-BE49-F238E27FC236}">
                <a16:creationId xmlns:a16="http://schemas.microsoft.com/office/drawing/2014/main" id="{CCCA21F8-1DA3-20AA-20FB-0E0409CC0CE3}"/>
              </a:ext>
            </a:extLst>
          </p:cNvPr>
          <p:cNvSpPr txBox="1"/>
          <p:nvPr/>
        </p:nvSpPr>
        <p:spPr>
          <a:xfrm>
            <a:off x="0" y="6858000"/>
            <a:ext cx="7086598" cy="230832"/>
          </a:xfrm>
          <a:prstGeom prst="rect">
            <a:avLst/>
          </a:prstGeom>
          <a:noFill/>
        </p:spPr>
        <p:txBody>
          <a:bodyPr wrap="square" rtlCol="0">
            <a:spAutoFit/>
          </a:bodyPr>
          <a:lstStyle/>
          <a:p>
            <a:r>
              <a:rPr lang="en-US" sz="900">
                <a:hlinkClick r:id="rId7" tooltip="http://sqa.stackexchange.com/tags/testing-environment/info"/>
              </a:rPr>
              <a:t>This Photo</a:t>
            </a:r>
            <a:r>
              <a:rPr lang="en-US" sz="900"/>
              <a:t> by Unknown Author is licensed under </a:t>
            </a:r>
            <a:r>
              <a:rPr lang="en-US" sz="900">
                <a:hlinkClick r:id="rId8" tooltip="https://creativecommons.org/licenses/by-sa/3.0/"/>
              </a:rPr>
              <a:t>CC BY-SA</a:t>
            </a:r>
            <a:endParaRPr lang="en-US" sz="900"/>
          </a:p>
        </p:txBody>
      </p:sp>
    </p:spTree>
    <p:extLst>
      <p:ext uri="{BB962C8B-B14F-4D97-AF65-F5344CB8AC3E}">
        <p14:creationId xmlns:p14="http://schemas.microsoft.com/office/powerpoint/2010/main" val="812853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CE6A-A7CD-4EFB-882B-63925727F890}"/>
              </a:ext>
            </a:extLst>
          </p:cNvPr>
          <p:cNvSpPr>
            <a:spLocks noGrp="1"/>
          </p:cNvSpPr>
          <p:nvPr>
            <p:ph type="title"/>
          </p:nvPr>
        </p:nvSpPr>
        <p:spPr/>
        <p:txBody>
          <a:bodyPr>
            <a:normAutofit fontScale="90000"/>
          </a:bodyPr>
          <a:lstStyle/>
          <a:p>
            <a:r>
              <a:rPr lang="en-US" dirty="0"/>
              <a:t>Software tests: Ballpoint pen analogy</a:t>
            </a:r>
          </a:p>
        </p:txBody>
      </p:sp>
      <p:pic>
        <p:nvPicPr>
          <p:cNvPr id="10" name="Content Placeholder 9">
            <a:extLst>
              <a:ext uri="{FF2B5EF4-FFF2-40B4-BE49-F238E27FC236}">
                <a16:creationId xmlns:a16="http://schemas.microsoft.com/office/drawing/2014/main" id="{EBF799A7-549B-4DEE-8E5A-1F62ADCE0710}"/>
              </a:ext>
            </a:extLst>
          </p:cNvPr>
          <p:cNvPicPr>
            <a:picLocks noGrp="1" noChangeAspect="1"/>
          </p:cNvPicPr>
          <p:nvPr>
            <p:ph sz="quarter" idx="14"/>
          </p:nvPr>
        </p:nvPicPr>
        <p:blipFill>
          <a:blip r:embed="rId2"/>
          <a:stretch>
            <a:fillRect/>
          </a:stretch>
        </p:blipFill>
        <p:spPr>
          <a:xfrm>
            <a:off x="1990604" y="2425608"/>
            <a:ext cx="8043150" cy="3319603"/>
          </a:xfrm>
        </p:spPr>
      </p:pic>
      <p:sp>
        <p:nvSpPr>
          <p:cNvPr id="11" name="Rectangle 10">
            <a:extLst>
              <a:ext uri="{FF2B5EF4-FFF2-40B4-BE49-F238E27FC236}">
                <a16:creationId xmlns:a16="http://schemas.microsoft.com/office/drawing/2014/main" id="{397D27DF-FE52-4374-A883-2FAA9757CACA}"/>
              </a:ext>
            </a:extLst>
          </p:cNvPr>
          <p:cNvSpPr/>
          <p:nvPr/>
        </p:nvSpPr>
        <p:spPr>
          <a:xfrm>
            <a:off x="4838701" y="2507735"/>
            <a:ext cx="794238" cy="8030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a:extLst>
              <a:ext uri="{FF2B5EF4-FFF2-40B4-BE49-F238E27FC236}">
                <a16:creationId xmlns:a16="http://schemas.microsoft.com/office/drawing/2014/main" id="{CD96AF2F-160B-492E-A3DF-4A88801076A7}"/>
              </a:ext>
            </a:extLst>
          </p:cNvPr>
          <p:cNvSpPr/>
          <p:nvPr/>
        </p:nvSpPr>
        <p:spPr>
          <a:xfrm>
            <a:off x="1319171" y="4186139"/>
            <a:ext cx="2294467" cy="8030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40B3C7-DCA6-4969-B53F-1563A54C2587}"/>
              </a:ext>
            </a:extLst>
          </p:cNvPr>
          <p:cNvSpPr/>
          <p:nvPr/>
        </p:nvSpPr>
        <p:spPr>
          <a:xfrm>
            <a:off x="1319171" y="3346937"/>
            <a:ext cx="4313768" cy="8030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E5D3201-A350-45BE-B2FE-8CD1D842BFC4}"/>
              </a:ext>
            </a:extLst>
          </p:cNvPr>
          <p:cNvSpPr txBox="1"/>
          <p:nvPr/>
        </p:nvSpPr>
        <p:spPr>
          <a:xfrm>
            <a:off x="852841" y="1840833"/>
            <a:ext cx="8294445" cy="584775"/>
          </a:xfrm>
          <a:prstGeom prst="rect">
            <a:avLst/>
          </a:prstGeom>
          <a:noFill/>
        </p:spPr>
        <p:txBody>
          <a:bodyPr wrap="square" rtlCol="0">
            <a:spAutoFit/>
          </a:bodyPr>
          <a:lstStyle/>
          <a:p>
            <a:r>
              <a:rPr lang="en-US" sz="3200" dirty="0"/>
              <a:t>Unit Testing: Test components individually</a:t>
            </a:r>
          </a:p>
        </p:txBody>
      </p:sp>
      <p:sp>
        <p:nvSpPr>
          <p:cNvPr id="3" name="TextBox 2">
            <a:extLst>
              <a:ext uri="{FF2B5EF4-FFF2-40B4-BE49-F238E27FC236}">
                <a16:creationId xmlns:a16="http://schemas.microsoft.com/office/drawing/2014/main" id="{734CAB8C-2935-1A72-1793-72A0EC8787C8}"/>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998629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DC7A0-16A9-0531-E219-C99D31490123}"/>
              </a:ext>
            </a:extLst>
          </p:cNvPr>
          <p:cNvSpPr>
            <a:spLocks noGrp="1"/>
          </p:cNvSpPr>
          <p:nvPr>
            <p:ph type="title"/>
          </p:nvPr>
        </p:nvSpPr>
        <p:spPr/>
        <p:txBody>
          <a:bodyPr>
            <a:normAutofit/>
          </a:bodyPr>
          <a:lstStyle/>
          <a:p>
            <a:r>
              <a:rPr lang="en-US" sz="4000" dirty="0"/>
              <a:t>Square peg, meet round hole (ca. 1996)</a:t>
            </a:r>
          </a:p>
        </p:txBody>
      </p:sp>
      <p:sp>
        <p:nvSpPr>
          <p:cNvPr id="7169" name="Rectangle 1">
            <a:extLst>
              <a:ext uri="{FF2B5EF4-FFF2-40B4-BE49-F238E27FC236}">
                <a16:creationId xmlns:a16="http://schemas.microsoft.com/office/drawing/2014/main" id="{F4FDB1E5-1C4B-4621-F4AF-E874818C5B40}"/>
              </a:ext>
            </a:extLst>
          </p:cNvPr>
          <p:cNvSpPr>
            <a:spLocks noGrp="1" noChangeArrowheads="1"/>
          </p:cNvSpPr>
          <p:nvPr>
            <p:ph sz="quarter" idx="14"/>
          </p:nvPr>
        </p:nvSpPr>
        <p:spPr>
          <a:xfrm>
            <a:off x="1000759" y="1419707"/>
            <a:ext cx="4109127" cy="1957046"/>
          </a:xfrm>
          <a:solidFill>
            <a:schemeClr val="accent4">
              <a:lumMod val="40000"/>
              <a:lumOff val="60000"/>
            </a:schemeClr>
          </a:solidFill>
          <a:ln w="18360">
            <a:solidFill>
              <a:srgbClr val="000000"/>
            </a:solidFill>
            <a:round/>
            <a:headEnd/>
            <a:tailEnd/>
          </a:ln>
        </p:spPr>
        <p:txBody>
          <a:bodyPr vert="horz" lIns="89811" tIns="66623" rIns="89811" bIns="50621" rtlCol="0" anchor="t">
            <a:normAutofit lnSpcReduction="10000"/>
          </a:bodyPr>
          <a:lstStyle/>
          <a:p>
            <a:pPr marL="182880" indent="0">
              <a:spcAft>
                <a:spcPts val="1282"/>
              </a:spcAft>
              <a:buNone/>
              <a:tabLst>
                <a:tab pos="656722" algn="l"/>
                <a:tab pos="1313444" algn="l"/>
                <a:tab pos="1970166" algn="l"/>
                <a:tab pos="2626888" algn="l"/>
                <a:tab pos="3283610" algn="l"/>
                <a:tab pos="3940332" algn="l"/>
              </a:tabLst>
            </a:pPr>
            <a:r>
              <a:rPr lang="en-US" altLang="en-US" sz="1600" b="1" dirty="0"/>
              <a:t>Harvard–GISS CTM </a:t>
            </a:r>
            <a:br>
              <a:rPr lang="en-US" altLang="en-US" sz="1600" b="1" dirty="0"/>
            </a:br>
            <a:r>
              <a:rPr lang="en-US" altLang="en-US" sz="1600" b="1" dirty="0"/>
              <a:t>GCM met @ 4x5 w/ 9 levels</a:t>
            </a:r>
            <a:br>
              <a:rPr lang="en-US" altLang="en-US" sz="1600" dirty="0"/>
            </a:br>
            <a:br>
              <a:rPr lang="en-US" altLang="en-US" sz="1600" dirty="0"/>
            </a:br>
            <a:r>
              <a:rPr lang="en-US" altLang="en-US" sz="1600" u="sng" dirty="0"/>
              <a:t>Dry Dep:</a:t>
            </a:r>
            <a:r>
              <a:rPr lang="en-US" altLang="en-US" sz="1600" dirty="0"/>
              <a:t> DEPVEL </a:t>
            </a:r>
            <a:br>
              <a:rPr lang="en-US" altLang="en-US" sz="1600" dirty="0"/>
            </a:br>
            <a:r>
              <a:rPr lang="en-US" altLang="en-US" sz="1600" u="sng" dirty="0"/>
              <a:t>Emissions:</a:t>
            </a:r>
            <a:r>
              <a:rPr lang="en-US" altLang="en-US" sz="1600" dirty="0"/>
              <a:t> cf. Wang et al 1998</a:t>
            </a:r>
            <a:br>
              <a:rPr lang="en-US" altLang="en-US" sz="1600" dirty="0"/>
            </a:br>
            <a:r>
              <a:rPr lang="en-US" altLang="en-US" sz="1600" u="sng" dirty="0"/>
              <a:t>Photolysis:</a:t>
            </a:r>
            <a:r>
              <a:rPr lang="en-US" altLang="en-US" sz="1600" dirty="0"/>
              <a:t> SLOW–J </a:t>
            </a:r>
            <a:br>
              <a:rPr lang="en-US" altLang="en-US" sz="1600" dirty="0"/>
            </a:br>
            <a:r>
              <a:rPr lang="en-US" altLang="en-US" sz="1600" u="sng" dirty="0"/>
              <a:t>Chemistry:</a:t>
            </a:r>
            <a:r>
              <a:rPr lang="en-US" altLang="en-US" sz="1600" dirty="0"/>
              <a:t> </a:t>
            </a:r>
            <a:r>
              <a:rPr lang="en-US" altLang="en-US" sz="1600" dirty="0" err="1"/>
              <a:t>Nox</a:t>
            </a:r>
            <a:r>
              <a:rPr lang="en-US" altLang="en-US" sz="1600" dirty="0"/>
              <a:t>-Ox-HC; SMVGEAR I</a:t>
            </a:r>
          </a:p>
        </p:txBody>
      </p:sp>
      <p:sp>
        <p:nvSpPr>
          <p:cNvPr id="2" name="Slide Number Placeholder 4">
            <a:extLst>
              <a:ext uri="{FF2B5EF4-FFF2-40B4-BE49-F238E27FC236}">
                <a16:creationId xmlns:a16="http://schemas.microsoft.com/office/drawing/2014/main" id="{323847E2-289B-0312-C346-72ABDC1AB9BA}"/>
              </a:ext>
            </a:extLst>
          </p:cNvPr>
          <p:cNvSpPr>
            <a:spLocks noGrp="1"/>
          </p:cNvSpPr>
          <p:nvPr>
            <p:ph type="sldNum" sz="quarter" idx="12"/>
          </p:nvPr>
        </p:nvSpPr>
        <p:spPr/>
        <p:txBody>
          <a:bodyPr/>
          <a:lstStyle/>
          <a:p>
            <a:fld id="{A73792F6-8E9B-43D1-8B63-358AD60B267B}" type="slidenum">
              <a:rPr lang="en-US" altLang="en-US"/>
              <a:pPr/>
              <a:t>6</a:t>
            </a:fld>
            <a:endParaRPr lang="en-US" altLang="en-US"/>
          </a:p>
        </p:txBody>
      </p:sp>
      <p:sp>
        <p:nvSpPr>
          <p:cNvPr id="7171" name="Text Box 3">
            <a:extLst>
              <a:ext uri="{FF2B5EF4-FFF2-40B4-BE49-F238E27FC236}">
                <a16:creationId xmlns:a16="http://schemas.microsoft.com/office/drawing/2014/main" id="{1FD0AFD1-7989-5F52-626F-FC125DC840C8}"/>
              </a:ext>
            </a:extLst>
          </p:cNvPr>
          <p:cNvSpPr txBox="1">
            <a:spLocks noChangeArrowheads="1"/>
          </p:cNvSpPr>
          <p:nvPr/>
        </p:nvSpPr>
        <p:spPr bwMode="auto">
          <a:xfrm>
            <a:off x="6538079" y="1433414"/>
            <a:ext cx="4355017" cy="1929631"/>
          </a:xfrm>
          <a:prstGeom prst="rect">
            <a:avLst/>
          </a:prstGeom>
          <a:solidFill>
            <a:srgbClr val="00DCFF"/>
          </a:solidFill>
          <a:ln w="18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5" tIns="24167" rIns="8165" bIns="8165"/>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9pPr>
          </a:lstStyle>
          <a:p>
            <a:pPr marL="182880">
              <a:spcBef>
                <a:spcPts val="1200"/>
              </a:spcBef>
              <a:spcAft>
                <a:spcPts val="1200"/>
              </a:spcAft>
            </a:pPr>
            <a:r>
              <a:rPr lang="en-US" altLang="en-US" sz="1600" b="1" dirty="0">
                <a:latin typeface="+mn-lt"/>
              </a:rPr>
              <a:t>GEOS–CTM</a:t>
            </a:r>
            <a:br>
              <a:rPr lang="en-US" altLang="en-US" sz="1600" b="1" dirty="0">
                <a:latin typeface="+mn-lt"/>
              </a:rPr>
            </a:br>
            <a:r>
              <a:rPr lang="en-US" altLang="en-US" sz="1600" b="1" dirty="0">
                <a:latin typeface="+mn-lt"/>
              </a:rPr>
              <a:t>using GEOS-1 assimilated met</a:t>
            </a:r>
            <a:br>
              <a:rPr lang="en-US" altLang="en-US" sz="1600" b="1" dirty="0">
                <a:latin typeface="+mn-lt"/>
              </a:rPr>
            </a:br>
            <a:br>
              <a:rPr lang="en-US" altLang="en-US" sz="1600" b="1" dirty="0">
                <a:latin typeface="+mn-lt"/>
              </a:rPr>
            </a:br>
            <a:r>
              <a:rPr lang="en-US" altLang="en-US" sz="1600" b="1" dirty="0">
                <a:latin typeface="+mn-lt"/>
              </a:rPr>
              <a:t> </a:t>
            </a:r>
            <a:r>
              <a:rPr lang="en-US" altLang="en-US" sz="1600" u="sng" dirty="0">
                <a:latin typeface="+mn-lt"/>
              </a:rPr>
              <a:t>Met Fields:</a:t>
            </a:r>
            <a:r>
              <a:rPr lang="en-US" altLang="en-US" sz="1600" dirty="0">
                <a:latin typeface="+mn-lt"/>
              </a:rPr>
              <a:t> GMAO GEOS–1</a:t>
            </a:r>
            <a:br>
              <a:rPr lang="en-US" altLang="en-US" sz="1600" dirty="0">
                <a:latin typeface="+mn-lt"/>
              </a:rPr>
            </a:br>
            <a:r>
              <a:rPr lang="en-US" altLang="en-US" sz="1600" dirty="0">
                <a:latin typeface="+mn-lt"/>
              </a:rPr>
              <a:t> </a:t>
            </a:r>
            <a:r>
              <a:rPr lang="en-US" altLang="en-US" sz="1600" u="sng" dirty="0">
                <a:latin typeface="+mn-lt"/>
              </a:rPr>
              <a:t>Advection: </a:t>
            </a:r>
            <a:r>
              <a:rPr lang="en-US" altLang="en-US" sz="1600" dirty="0">
                <a:latin typeface="+mn-lt"/>
              </a:rPr>
              <a:t>TPCORE </a:t>
            </a:r>
            <a:br>
              <a:rPr lang="en-US" altLang="en-US" sz="1600" dirty="0">
                <a:latin typeface="+mn-lt"/>
              </a:rPr>
            </a:br>
            <a:r>
              <a:rPr lang="en-US" altLang="en-US" sz="1600" dirty="0">
                <a:latin typeface="+mn-lt"/>
              </a:rPr>
              <a:t> </a:t>
            </a:r>
            <a:r>
              <a:rPr lang="en-US" altLang="en-US" sz="1600" u="sng" dirty="0" err="1">
                <a:latin typeface="+mn-lt"/>
              </a:rPr>
              <a:t>Cld</a:t>
            </a:r>
            <a:r>
              <a:rPr lang="en-US" altLang="en-US" sz="1600" u="sng" dirty="0">
                <a:latin typeface="+mn-lt"/>
              </a:rPr>
              <a:t> Conv: </a:t>
            </a:r>
            <a:r>
              <a:rPr lang="en-US" altLang="en-US" sz="1600" dirty="0">
                <a:latin typeface="+mn-lt"/>
              </a:rPr>
              <a:t> CLDMX </a:t>
            </a:r>
            <a:br>
              <a:rPr lang="en-US" altLang="en-US" sz="1600" dirty="0">
                <a:latin typeface="+mn-lt"/>
              </a:rPr>
            </a:br>
            <a:r>
              <a:rPr lang="en-US" altLang="en-US" sz="1600" dirty="0">
                <a:latin typeface="+mn-lt"/>
              </a:rPr>
              <a:t> </a:t>
            </a:r>
            <a:r>
              <a:rPr lang="en-US" altLang="en-US" sz="1600" u="sng" dirty="0">
                <a:latin typeface="+mn-lt"/>
              </a:rPr>
              <a:t>PBL Mixing: </a:t>
            </a:r>
            <a:r>
              <a:rPr lang="en-US" altLang="en-US" sz="1600" dirty="0">
                <a:latin typeface="+mn-lt"/>
              </a:rPr>
              <a:t>TURBDAY</a:t>
            </a:r>
          </a:p>
        </p:txBody>
      </p:sp>
      <p:sp>
        <p:nvSpPr>
          <p:cNvPr id="7172" name="Text Box 4">
            <a:extLst>
              <a:ext uri="{FF2B5EF4-FFF2-40B4-BE49-F238E27FC236}">
                <a16:creationId xmlns:a16="http://schemas.microsoft.com/office/drawing/2014/main" id="{6A69A01B-8982-13A8-95AE-58F24FA672EB}"/>
              </a:ext>
            </a:extLst>
          </p:cNvPr>
          <p:cNvSpPr txBox="1">
            <a:spLocks noChangeArrowheads="1"/>
          </p:cNvSpPr>
          <p:nvPr/>
        </p:nvSpPr>
        <p:spPr bwMode="auto">
          <a:xfrm>
            <a:off x="6085920" y="943300"/>
            <a:ext cx="221783"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226" rIns="81646" bIns="40823" anchor="ctr"/>
          <a:lstStyle/>
          <a:p>
            <a:r>
              <a:rPr lang="en-US" altLang="en-US" sz="1633">
                <a:solidFill>
                  <a:srgbClr val="000000"/>
                </a:solidFill>
              </a:rPr>
              <a:t> </a:t>
            </a:r>
          </a:p>
        </p:txBody>
      </p:sp>
      <p:sp>
        <p:nvSpPr>
          <p:cNvPr id="7173" name="Text Box 5">
            <a:extLst>
              <a:ext uri="{FF2B5EF4-FFF2-40B4-BE49-F238E27FC236}">
                <a16:creationId xmlns:a16="http://schemas.microsoft.com/office/drawing/2014/main" id="{FA40EB3D-B1A1-ED8D-B5A0-284EE58A1C50}"/>
              </a:ext>
            </a:extLst>
          </p:cNvPr>
          <p:cNvSpPr txBox="1">
            <a:spLocks noChangeArrowheads="1"/>
          </p:cNvSpPr>
          <p:nvPr/>
        </p:nvSpPr>
        <p:spPr bwMode="auto">
          <a:xfrm>
            <a:off x="3317746" y="3643645"/>
            <a:ext cx="5324229" cy="3019572"/>
          </a:xfrm>
          <a:prstGeom prst="rect">
            <a:avLst/>
          </a:prstGeom>
          <a:solidFill>
            <a:srgbClr val="E6FF00"/>
          </a:solidFill>
          <a:ln w="18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9811" tIns="66623" rIns="89811" bIns="50621"/>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9pPr>
          </a:lstStyle>
          <a:p>
            <a:pPr marL="182880">
              <a:spcAft>
                <a:spcPts val="1282"/>
              </a:spcAft>
            </a:pPr>
            <a:r>
              <a:rPr lang="en-US" altLang="en-US" sz="1600" b="1" dirty="0">
                <a:latin typeface="+mn-lt"/>
              </a:rPr>
              <a:t>“Harvard-GEOS” CTM (precursor of GEOS-Chem)</a:t>
            </a:r>
            <a:br>
              <a:rPr lang="en-US" altLang="en-US" sz="1600" dirty="0">
                <a:latin typeface="+mn-lt"/>
              </a:rPr>
            </a:br>
            <a:br>
              <a:rPr lang="en-US" altLang="en-US" sz="1600" dirty="0">
                <a:latin typeface="+mn-lt"/>
              </a:rPr>
            </a:br>
            <a:r>
              <a:rPr lang="en-US" altLang="en-US" sz="1600" u="sng" dirty="0">
                <a:latin typeface="+mn-lt"/>
              </a:rPr>
              <a:t>Met Fields:</a:t>
            </a:r>
            <a:r>
              <a:rPr lang="en-US" altLang="en-US" sz="1600" dirty="0">
                <a:latin typeface="+mn-lt"/>
              </a:rPr>
              <a:t> GMAO GEOS–1</a:t>
            </a:r>
            <a:br>
              <a:rPr lang="en-US" altLang="en-US" sz="1600" dirty="0">
                <a:latin typeface="+mn-lt"/>
              </a:rPr>
            </a:br>
            <a:r>
              <a:rPr lang="en-US" altLang="en-US" sz="1600" u="sng" dirty="0">
                <a:latin typeface="+mn-lt"/>
              </a:rPr>
              <a:t>Advection: </a:t>
            </a:r>
            <a:r>
              <a:rPr lang="en-US" altLang="en-US" sz="1600" dirty="0">
                <a:latin typeface="+mn-lt"/>
              </a:rPr>
              <a:t>TPCORE </a:t>
            </a:r>
            <a:br>
              <a:rPr lang="en-US" altLang="en-US" sz="1600" dirty="0">
                <a:latin typeface="+mn-lt"/>
              </a:rPr>
            </a:br>
            <a:r>
              <a:rPr lang="en-US" altLang="en-US" sz="1600" u="sng" dirty="0" err="1">
                <a:latin typeface="+mn-lt"/>
              </a:rPr>
              <a:t>Cld</a:t>
            </a:r>
            <a:r>
              <a:rPr lang="en-US" altLang="en-US" sz="1600" u="sng" dirty="0">
                <a:latin typeface="+mn-lt"/>
              </a:rPr>
              <a:t> Conv: </a:t>
            </a:r>
            <a:r>
              <a:rPr lang="en-US" altLang="en-US" sz="1600" dirty="0">
                <a:latin typeface="+mn-lt"/>
              </a:rPr>
              <a:t> CLDMX</a:t>
            </a:r>
            <a:br>
              <a:rPr lang="en-US" altLang="en-US" sz="1600" dirty="0">
                <a:latin typeface="+mn-lt"/>
              </a:rPr>
            </a:br>
            <a:r>
              <a:rPr lang="en-US" altLang="en-US" sz="1600" u="sng" dirty="0">
                <a:latin typeface="+mn-lt"/>
              </a:rPr>
              <a:t>PBL Mixing: </a:t>
            </a:r>
            <a:r>
              <a:rPr lang="en-US" altLang="en-US" sz="1600" dirty="0">
                <a:latin typeface="+mn-lt"/>
              </a:rPr>
              <a:t>TURBDAY</a:t>
            </a:r>
          </a:p>
          <a:p>
            <a:pPr marL="182880">
              <a:spcAft>
                <a:spcPts val="1282"/>
              </a:spcAft>
            </a:pPr>
            <a:br>
              <a:rPr lang="en-US" altLang="en-US" sz="1600" u="sng" dirty="0">
                <a:latin typeface="+mn-lt"/>
              </a:rPr>
            </a:br>
            <a:r>
              <a:rPr lang="en-US" altLang="en-US" sz="1600" u="sng" dirty="0">
                <a:latin typeface="+mn-lt"/>
              </a:rPr>
              <a:t>Dry Dep:</a:t>
            </a:r>
            <a:r>
              <a:rPr lang="en-US" altLang="en-US" sz="1600" dirty="0">
                <a:latin typeface="+mn-lt"/>
              </a:rPr>
              <a:t> DEPVEL</a:t>
            </a:r>
            <a:br>
              <a:rPr lang="en-US" altLang="en-US" sz="1600" dirty="0">
                <a:latin typeface="+mn-lt"/>
              </a:rPr>
            </a:br>
            <a:r>
              <a:rPr lang="en-US" altLang="en-US" sz="1600" u="sng" dirty="0">
                <a:latin typeface="+mn-lt"/>
              </a:rPr>
              <a:t>Emissions:</a:t>
            </a:r>
            <a:r>
              <a:rPr lang="en-US" altLang="en-US" sz="1600" dirty="0">
                <a:latin typeface="+mn-lt"/>
              </a:rPr>
              <a:t> cf. Wang et al 1998</a:t>
            </a:r>
            <a:br>
              <a:rPr lang="en-US" altLang="en-US" sz="1600" dirty="0">
                <a:latin typeface="+mn-lt"/>
              </a:rPr>
            </a:br>
            <a:r>
              <a:rPr lang="en-US" altLang="en-US" sz="1600" u="sng" dirty="0">
                <a:latin typeface="+mn-lt"/>
              </a:rPr>
              <a:t>Photolysis:</a:t>
            </a:r>
            <a:r>
              <a:rPr lang="en-US" altLang="en-US" sz="1600" dirty="0">
                <a:latin typeface="+mn-lt"/>
              </a:rPr>
              <a:t> SLOW–J</a:t>
            </a:r>
            <a:br>
              <a:rPr lang="en-US" altLang="en-US" sz="1600" dirty="0">
                <a:latin typeface="+mn-lt"/>
              </a:rPr>
            </a:br>
            <a:r>
              <a:rPr lang="en-US" altLang="en-US" sz="1600" u="sng" dirty="0">
                <a:latin typeface="+mn-lt"/>
              </a:rPr>
              <a:t>Chemistry: </a:t>
            </a:r>
            <a:r>
              <a:rPr lang="en-US" altLang="en-US" sz="1600" dirty="0">
                <a:latin typeface="+mn-lt"/>
              </a:rPr>
              <a:t> </a:t>
            </a:r>
            <a:r>
              <a:rPr lang="en-US" altLang="en-US" sz="1600" dirty="0" err="1">
                <a:latin typeface="+mn-lt"/>
              </a:rPr>
              <a:t>Nox</a:t>
            </a:r>
            <a:r>
              <a:rPr lang="en-US" altLang="en-US" sz="1600" dirty="0">
                <a:latin typeface="+mn-lt"/>
              </a:rPr>
              <a:t>-Ox-HC; SMVGEAR I</a:t>
            </a:r>
          </a:p>
        </p:txBody>
      </p:sp>
      <p:sp>
        <p:nvSpPr>
          <p:cNvPr id="7180" name="Text Box 12">
            <a:extLst>
              <a:ext uri="{FF2B5EF4-FFF2-40B4-BE49-F238E27FC236}">
                <a16:creationId xmlns:a16="http://schemas.microsoft.com/office/drawing/2014/main" id="{F5635BCB-EE89-76CD-AD9D-28B1B5C48583}"/>
              </a:ext>
            </a:extLst>
          </p:cNvPr>
          <p:cNvSpPr txBox="1">
            <a:spLocks noChangeArrowheads="1"/>
          </p:cNvSpPr>
          <p:nvPr/>
        </p:nvSpPr>
        <p:spPr bwMode="auto">
          <a:xfrm>
            <a:off x="3317746" y="5492371"/>
            <a:ext cx="8048246" cy="1144704"/>
          </a:xfrm>
          <a:prstGeom prst="rect">
            <a:avLst/>
          </a:prstGeom>
          <a:solidFill>
            <a:schemeClr val="accent2">
              <a:lumMod val="40000"/>
              <a:lumOff val="60000"/>
              <a:alpha val="50000"/>
            </a:schemeClr>
          </a:solidFill>
          <a:ln>
            <a:noFill/>
          </a:ln>
          <a:effectLst/>
        </p:spPr>
        <p:txBody>
          <a:bodyPr lIns="81646" tIns="52024" rIns="81646" bIns="40823" anchor="ctr"/>
          <a:lstStyle>
            <a:lvl1pPr>
              <a:tabLst>
                <a:tab pos="723900" algn="l"/>
                <a:tab pos="1447800" algn="l"/>
              </a:tabLst>
              <a:defRPr>
                <a:solidFill>
                  <a:srgbClr val="000000"/>
                </a:solidFill>
                <a:latin typeface="Arial" panose="020B0604020202020204" pitchFamily="34" charset="0"/>
                <a:cs typeface="Arial Unicode MS" charset="0"/>
              </a:defRPr>
            </a:lvl1pPr>
            <a:lvl2pPr>
              <a:tabLst>
                <a:tab pos="723900" algn="l"/>
                <a:tab pos="1447800" algn="l"/>
              </a:tabLst>
              <a:defRPr>
                <a:solidFill>
                  <a:srgbClr val="000000"/>
                </a:solidFill>
                <a:latin typeface="Arial" panose="020B0604020202020204" pitchFamily="34" charset="0"/>
                <a:cs typeface="Arial Unicode MS" charset="0"/>
              </a:defRPr>
            </a:lvl2pPr>
            <a:lvl3pPr>
              <a:tabLst>
                <a:tab pos="723900" algn="l"/>
                <a:tab pos="1447800" algn="l"/>
              </a:tabLst>
              <a:defRPr>
                <a:solidFill>
                  <a:srgbClr val="000000"/>
                </a:solidFill>
                <a:latin typeface="Arial" panose="020B0604020202020204" pitchFamily="34" charset="0"/>
                <a:cs typeface="Arial Unicode MS" charset="0"/>
              </a:defRPr>
            </a:lvl3pPr>
            <a:lvl4pPr>
              <a:tabLst>
                <a:tab pos="723900" algn="l"/>
                <a:tab pos="1447800" algn="l"/>
              </a:tabLst>
              <a:defRPr>
                <a:solidFill>
                  <a:srgbClr val="000000"/>
                </a:solidFill>
                <a:latin typeface="Arial" panose="020B0604020202020204" pitchFamily="34" charset="0"/>
                <a:cs typeface="Arial Unicode MS" charset="0"/>
              </a:defRPr>
            </a:lvl4pPr>
            <a:lvl5pPr>
              <a:tabLst>
                <a:tab pos="723900" algn="l"/>
                <a:tab pos="14478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charset="0"/>
              </a:defRPr>
            </a:lvl9pPr>
          </a:lstStyle>
          <a:p>
            <a:pPr algn="r"/>
            <a:r>
              <a:rPr lang="en-US" altLang="en-US" sz="1400" b="1" dirty="0">
                <a:latin typeface="+mn-lt"/>
              </a:rPr>
              <a:t>Emissions, </a:t>
            </a:r>
            <a:r>
              <a:rPr lang="en-US" altLang="en-US" sz="1400" b="1" dirty="0" err="1">
                <a:latin typeface="+mn-lt"/>
              </a:rPr>
              <a:t>drydep</a:t>
            </a:r>
            <a:r>
              <a:rPr lang="en-US" altLang="en-US" sz="1400" b="1" dirty="0">
                <a:latin typeface="+mn-lt"/>
              </a:rPr>
              <a:t>, chemistry</a:t>
            </a:r>
            <a:br>
              <a:rPr lang="en-US" altLang="en-US" sz="1400" b="1" dirty="0">
                <a:latin typeface="+mn-lt"/>
              </a:rPr>
            </a:br>
            <a:r>
              <a:rPr lang="en-US" altLang="en-US" sz="1400" b="1" dirty="0">
                <a:latin typeface="+mn-lt"/>
              </a:rPr>
              <a:t>from Harvard-GISS CTM</a:t>
            </a:r>
          </a:p>
        </p:txBody>
      </p:sp>
      <p:sp>
        <p:nvSpPr>
          <p:cNvPr id="7181" name="Text Box 13">
            <a:extLst>
              <a:ext uri="{FF2B5EF4-FFF2-40B4-BE49-F238E27FC236}">
                <a16:creationId xmlns:a16="http://schemas.microsoft.com/office/drawing/2014/main" id="{25C17EF7-D2C7-38E7-AC04-A74E2CAB3071}"/>
              </a:ext>
            </a:extLst>
          </p:cNvPr>
          <p:cNvSpPr txBox="1">
            <a:spLocks noChangeArrowheads="1"/>
          </p:cNvSpPr>
          <p:nvPr/>
        </p:nvSpPr>
        <p:spPr bwMode="auto">
          <a:xfrm>
            <a:off x="3317748" y="4166198"/>
            <a:ext cx="8048244" cy="1272095"/>
          </a:xfrm>
          <a:prstGeom prst="rect">
            <a:avLst/>
          </a:prstGeom>
          <a:solidFill>
            <a:schemeClr val="accent1">
              <a:lumMod val="40000"/>
              <a:lumOff val="60000"/>
              <a:alpha val="50000"/>
            </a:schemeClr>
          </a:solidFill>
          <a:ln>
            <a:noFill/>
          </a:ln>
          <a:effectLst/>
        </p:spPr>
        <p:txBody>
          <a:bodyPr lIns="81646" tIns="52024" rIns="81646" bIns="40823" anchor="ctr"/>
          <a:lstStyle>
            <a:lvl1pPr>
              <a:tabLst>
                <a:tab pos="723900" algn="l"/>
              </a:tabLst>
              <a:defRPr>
                <a:solidFill>
                  <a:srgbClr val="000000"/>
                </a:solidFill>
                <a:latin typeface="Arial" panose="020B0604020202020204" pitchFamily="34" charset="0"/>
                <a:cs typeface="Arial Unicode MS" charset="0"/>
              </a:defRPr>
            </a:lvl1pPr>
            <a:lvl2pPr>
              <a:tabLst>
                <a:tab pos="723900" algn="l"/>
              </a:tabLst>
              <a:defRPr>
                <a:solidFill>
                  <a:srgbClr val="000000"/>
                </a:solidFill>
                <a:latin typeface="Arial" panose="020B0604020202020204" pitchFamily="34" charset="0"/>
                <a:cs typeface="Arial Unicode MS" charset="0"/>
              </a:defRPr>
            </a:lvl2pPr>
            <a:lvl3pPr>
              <a:tabLst>
                <a:tab pos="723900" algn="l"/>
              </a:tabLst>
              <a:defRPr>
                <a:solidFill>
                  <a:srgbClr val="000000"/>
                </a:solidFill>
                <a:latin typeface="Arial" panose="020B0604020202020204" pitchFamily="34" charset="0"/>
                <a:cs typeface="Arial Unicode MS" charset="0"/>
              </a:defRPr>
            </a:lvl3pPr>
            <a:lvl4pPr>
              <a:tabLst>
                <a:tab pos="723900" algn="l"/>
              </a:tabLst>
              <a:defRPr>
                <a:solidFill>
                  <a:srgbClr val="000000"/>
                </a:solidFill>
                <a:latin typeface="Arial" panose="020B0604020202020204" pitchFamily="34" charset="0"/>
                <a:cs typeface="Arial Unicode MS" charset="0"/>
              </a:defRPr>
            </a:lvl4pPr>
            <a:lvl5pPr>
              <a:tabLst>
                <a:tab pos="7239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charset="0"/>
              </a:defRPr>
            </a:lvl9pPr>
          </a:lstStyle>
          <a:p>
            <a:pPr algn="r"/>
            <a:r>
              <a:rPr lang="en-US" altLang="en-US" sz="1400" b="1" dirty="0">
                <a:latin typeface="+mn-lt"/>
              </a:rPr>
              <a:t>Dynamics from GEOS-CTM</a:t>
            </a:r>
          </a:p>
        </p:txBody>
      </p:sp>
      <p:sp>
        <p:nvSpPr>
          <p:cNvPr id="4" name="TextBox 3">
            <a:extLst>
              <a:ext uri="{FF2B5EF4-FFF2-40B4-BE49-F238E27FC236}">
                <a16:creationId xmlns:a16="http://schemas.microsoft.com/office/drawing/2014/main" id="{0D1AA205-3AF1-7D56-4A45-087173A5333C}"/>
              </a:ext>
            </a:extLst>
          </p:cNvPr>
          <p:cNvSpPr txBox="1"/>
          <p:nvPr/>
        </p:nvSpPr>
        <p:spPr>
          <a:xfrm>
            <a:off x="5562045" y="1913290"/>
            <a:ext cx="523875" cy="830997"/>
          </a:xfrm>
          <a:prstGeom prst="rect">
            <a:avLst/>
          </a:prstGeom>
          <a:noFill/>
        </p:spPr>
        <p:txBody>
          <a:bodyPr wrap="square" rtlCol="0">
            <a:spAutoFit/>
          </a:bodyPr>
          <a:lstStyle/>
          <a:p>
            <a:pPr algn="ctr"/>
            <a:r>
              <a:rPr lang="en-US" sz="4800" dirty="0"/>
              <a:t>+</a:t>
            </a:r>
          </a:p>
        </p:txBody>
      </p:sp>
      <p:sp>
        <p:nvSpPr>
          <p:cNvPr id="5" name="TextBox 4">
            <a:extLst>
              <a:ext uri="{FF2B5EF4-FFF2-40B4-BE49-F238E27FC236}">
                <a16:creationId xmlns:a16="http://schemas.microsoft.com/office/drawing/2014/main" id="{22A32502-1F3C-1ED8-21C2-0B41097BEC1E}"/>
              </a:ext>
            </a:extLst>
          </p:cNvPr>
          <p:cNvSpPr txBox="1"/>
          <p:nvPr/>
        </p:nvSpPr>
        <p:spPr>
          <a:xfrm>
            <a:off x="2531447" y="4607296"/>
            <a:ext cx="523875" cy="830997"/>
          </a:xfrm>
          <a:prstGeom prst="rect">
            <a:avLst/>
          </a:prstGeom>
          <a:noFill/>
        </p:spPr>
        <p:txBody>
          <a:bodyPr wrap="square" rtlCol="0">
            <a:spAutoFit/>
          </a:bodyPr>
          <a:lstStyle/>
          <a:p>
            <a:pPr algn="ctr"/>
            <a:r>
              <a:rPr lang="en-US" sz="4800"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80" grpId="0" animBg="1"/>
      <p:bldP spid="7181"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CE6A-A7CD-4EFB-882B-63925727F890}"/>
              </a:ext>
            </a:extLst>
          </p:cNvPr>
          <p:cNvSpPr>
            <a:spLocks noGrp="1"/>
          </p:cNvSpPr>
          <p:nvPr>
            <p:ph type="title"/>
          </p:nvPr>
        </p:nvSpPr>
        <p:spPr/>
        <p:txBody>
          <a:bodyPr>
            <a:normAutofit fontScale="90000"/>
          </a:bodyPr>
          <a:lstStyle/>
          <a:p>
            <a:r>
              <a:rPr lang="en-US" dirty="0"/>
              <a:t>Software tests: Ballpoint pen analogy</a:t>
            </a:r>
          </a:p>
        </p:txBody>
      </p:sp>
      <p:pic>
        <p:nvPicPr>
          <p:cNvPr id="10" name="Content Placeholder 9">
            <a:extLst>
              <a:ext uri="{FF2B5EF4-FFF2-40B4-BE49-F238E27FC236}">
                <a16:creationId xmlns:a16="http://schemas.microsoft.com/office/drawing/2014/main" id="{EBF799A7-549B-4DEE-8E5A-1F62ADCE0710}"/>
              </a:ext>
            </a:extLst>
          </p:cNvPr>
          <p:cNvPicPr>
            <a:picLocks noGrp="1" noChangeAspect="1"/>
          </p:cNvPicPr>
          <p:nvPr>
            <p:ph sz="quarter" idx="14"/>
          </p:nvPr>
        </p:nvPicPr>
        <p:blipFill>
          <a:blip r:embed="rId2"/>
          <a:stretch>
            <a:fillRect/>
          </a:stretch>
        </p:blipFill>
        <p:spPr>
          <a:xfrm>
            <a:off x="724109" y="2362200"/>
            <a:ext cx="9847791" cy="3571875"/>
          </a:xfrm>
        </p:spPr>
      </p:pic>
      <p:sp>
        <p:nvSpPr>
          <p:cNvPr id="12" name="Rectangle 11">
            <a:extLst>
              <a:ext uri="{FF2B5EF4-FFF2-40B4-BE49-F238E27FC236}">
                <a16:creationId xmlns:a16="http://schemas.microsoft.com/office/drawing/2014/main" id="{CD96AF2F-160B-492E-A3DF-4A88801076A7}"/>
              </a:ext>
            </a:extLst>
          </p:cNvPr>
          <p:cNvSpPr/>
          <p:nvPr/>
        </p:nvSpPr>
        <p:spPr>
          <a:xfrm>
            <a:off x="724108" y="2386155"/>
            <a:ext cx="4447117" cy="24508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a:extLst>
              <a:ext uri="{FF2B5EF4-FFF2-40B4-BE49-F238E27FC236}">
                <a16:creationId xmlns:a16="http://schemas.microsoft.com/office/drawing/2014/main" id="{EE5D3201-A350-45BE-B2FE-8CD1D842BFC4}"/>
              </a:ext>
            </a:extLst>
          </p:cNvPr>
          <p:cNvSpPr txBox="1"/>
          <p:nvPr/>
        </p:nvSpPr>
        <p:spPr>
          <a:xfrm>
            <a:off x="724108" y="1777425"/>
            <a:ext cx="9847791" cy="584775"/>
          </a:xfrm>
          <a:prstGeom prst="rect">
            <a:avLst/>
          </a:prstGeom>
          <a:noFill/>
        </p:spPr>
        <p:txBody>
          <a:bodyPr wrap="square" rtlCol="0">
            <a:spAutoFit/>
          </a:bodyPr>
          <a:lstStyle/>
          <a:p>
            <a:r>
              <a:rPr lang="en-US" sz="3200" dirty="0"/>
              <a:t>Integration Testing: Test component subassemblies</a:t>
            </a:r>
          </a:p>
        </p:txBody>
      </p:sp>
      <p:sp>
        <p:nvSpPr>
          <p:cNvPr id="3" name="TextBox 2">
            <a:extLst>
              <a:ext uri="{FF2B5EF4-FFF2-40B4-BE49-F238E27FC236}">
                <a16:creationId xmlns:a16="http://schemas.microsoft.com/office/drawing/2014/main" id="{2845D019-7785-20BF-8237-35D0561C294D}"/>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2193828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CE6A-A7CD-4EFB-882B-63925727F890}"/>
              </a:ext>
            </a:extLst>
          </p:cNvPr>
          <p:cNvSpPr>
            <a:spLocks noGrp="1"/>
          </p:cNvSpPr>
          <p:nvPr>
            <p:ph type="title"/>
          </p:nvPr>
        </p:nvSpPr>
        <p:spPr/>
        <p:txBody>
          <a:bodyPr>
            <a:normAutofit fontScale="90000"/>
          </a:bodyPr>
          <a:lstStyle/>
          <a:p>
            <a:r>
              <a:rPr lang="en-US" dirty="0"/>
              <a:t>Software tests: Ballpoint pen analogy</a:t>
            </a:r>
          </a:p>
        </p:txBody>
      </p:sp>
      <p:pic>
        <p:nvPicPr>
          <p:cNvPr id="10" name="Content Placeholder 9">
            <a:extLst>
              <a:ext uri="{FF2B5EF4-FFF2-40B4-BE49-F238E27FC236}">
                <a16:creationId xmlns:a16="http://schemas.microsoft.com/office/drawing/2014/main" id="{EBF799A7-549B-4DEE-8E5A-1F62ADCE0710}"/>
              </a:ext>
            </a:extLst>
          </p:cNvPr>
          <p:cNvPicPr>
            <a:picLocks noGrp="1" noChangeAspect="1"/>
          </p:cNvPicPr>
          <p:nvPr>
            <p:ph sz="quarter" idx="14"/>
          </p:nvPr>
        </p:nvPicPr>
        <p:blipFill>
          <a:blip r:embed="rId2"/>
          <a:stretch>
            <a:fillRect/>
          </a:stretch>
        </p:blipFill>
        <p:spPr>
          <a:xfrm>
            <a:off x="931392" y="2390115"/>
            <a:ext cx="9852965" cy="3567065"/>
          </a:xfrm>
        </p:spPr>
      </p:pic>
      <p:sp>
        <p:nvSpPr>
          <p:cNvPr id="12" name="Rectangle 11">
            <a:extLst>
              <a:ext uri="{FF2B5EF4-FFF2-40B4-BE49-F238E27FC236}">
                <a16:creationId xmlns:a16="http://schemas.microsoft.com/office/drawing/2014/main" id="{CD96AF2F-160B-492E-A3DF-4A88801076A7}"/>
              </a:ext>
            </a:extLst>
          </p:cNvPr>
          <p:cNvSpPr/>
          <p:nvPr/>
        </p:nvSpPr>
        <p:spPr>
          <a:xfrm>
            <a:off x="916598" y="2270508"/>
            <a:ext cx="9882553" cy="37904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E5D3201-A350-45BE-B2FE-8CD1D842BFC4}"/>
              </a:ext>
            </a:extLst>
          </p:cNvPr>
          <p:cNvSpPr txBox="1"/>
          <p:nvPr/>
        </p:nvSpPr>
        <p:spPr>
          <a:xfrm>
            <a:off x="866660" y="1625929"/>
            <a:ext cx="9982427" cy="584775"/>
          </a:xfrm>
          <a:prstGeom prst="rect">
            <a:avLst/>
          </a:prstGeom>
          <a:noFill/>
        </p:spPr>
        <p:txBody>
          <a:bodyPr wrap="square" rtlCol="0">
            <a:spAutoFit/>
          </a:bodyPr>
          <a:lstStyle/>
          <a:p>
            <a:r>
              <a:rPr lang="en-US" sz="3200" dirty="0"/>
              <a:t>System Testing: Test system as a whole</a:t>
            </a:r>
          </a:p>
        </p:txBody>
      </p:sp>
      <p:sp>
        <p:nvSpPr>
          <p:cNvPr id="3" name="TextBox 2">
            <a:extLst>
              <a:ext uri="{FF2B5EF4-FFF2-40B4-BE49-F238E27FC236}">
                <a16:creationId xmlns:a16="http://schemas.microsoft.com/office/drawing/2014/main" id="{68D3E230-1B78-BD3F-BE25-7329872A55A3}"/>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3083486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CE6A-A7CD-4EFB-882B-63925727F890}"/>
              </a:ext>
            </a:extLst>
          </p:cNvPr>
          <p:cNvSpPr>
            <a:spLocks noGrp="1"/>
          </p:cNvSpPr>
          <p:nvPr>
            <p:ph type="title"/>
          </p:nvPr>
        </p:nvSpPr>
        <p:spPr/>
        <p:txBody>
          <a:bodyPr>
            <a:normAutofit fontScale="90000"/>
          </a:bodyPr>
          <a:lstStyle/>
          <a:p>
            <a:r>
              <a:rPr lang="en-US" dirty="0"/>
              <a:t>Software tests: Ballpoint pen analogy</a:t>
            </a:r>
          </a:p>
        </p:txBody>
      </p:sp>
      <p:pic>
        <p:nvPicPr>
          <p:cNvPr id="7" name="Content Placeholder 6" descr="A picture containing tool&#10;&#10;Description automatically generated">
            <a:extLst>
              <a:ext uri="{FF2B5EF4-FFF2-40B4-BE49-F238E27FC236}">
                <a16:creationId xmlns:a16="http://schemas.microsoft.com/office/drawing/2014/main" id="{8B29EEA3-EC14-4D69-B03F-8CD5AF0E0FD9}"/>
              </a:ext>
            </a:extLst>
          </p:cNvPr>
          <p:cNvPicPr>
            <a:picLocks noGrp="1" noChangeAspect="1"/>
          </p:cNvPicPr>
          <p:nvPr>
            <p:ph sz="quarter" idx="14"/>
          </p:nvPr>
        </p:nvPicPr>
        <p:blipFill>
          <a:blip r:embed="rId2"/>
          <a:stretch>
            <a:fillRect/>
          </a:stretch>
        </p:blipFill>
        <p:spPr>
          <a:xfrm>
            <a:off x="783267" y="2480982"/>
            <a:ext cx="10625466" cy="2190750"/>
          </a:xfrm>
        </p:spPr>
      </p:pic>
      <p:sp>
        <p:nvSpPr>
          <p:cNvPr id="14" name="TextBox 13">
            <a:extLst>
              <a:ext uri="{FF2B5EF4-FFF2-40B4-BE49-F238E27FC236}">
                <a16:creationId xmlns:a16="http://schemas.microsoft.com/office/drawing/2014/main" id="{EE5D3201-A350-45BE-B2FE-8CD1D842BFC4}"/>
              </a:ext>
            </a:extLst>
          </p:cNvPr>
          <p:cNvSpPr txBox="1"/>
          <p:nvPr/>
        </p:nvSpPr>
        <p:spPr>
          <a:xfrm>
            <a:off x="801929" y="1890432"/>
            <a:ext cx="9866071" cy="584775"/>
          </a:xfrm>
          <a:prstGeom prst="rect">
            <a:avLst/>
          </a:prstGeom>
          <a:noFill/>
        </p:spPr>
        <p:txBody>
          <a:bodyPr wrap="square" rtlCol="0">
            <a:spAutoFit/>
          </a:bodyPr>
          <a:lstStyle/>
          <a:p>
            <a:r>
              <a:rPr lang="en-US" sz="3200" dirty="0"/>
              <a:t>Acceptance Testing: Make sure it’s ready to ship!</a:t>
            </a:r>
          </a:p>
        </p:txBody>
      </p:sp>
      <p:sp>
        <p:nvSpPr>
          <p:cNvPr id="3" name="TextBox 2">
            <a:extLst>
              <a:ext uri="{FF2B5EF4-FFF2-40B4-BE49-F238E27FC236}">
                <a16:creationId xmlns:a16="http://schemas.microsoft.com/office/drawing/2014/main" id="{F512B4A6-AD3A-F3A4-DC02-FE8A23ED8B4A}"/>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1515653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D78D-BCD9-4FD0-9831-137BEB2AA169}"/>
              </a:ext>
            </a:extLst>
          </p:cNvPr>
          <p:cNvSpPr>
            <a:spLocks noGrp="1"/>
          </p:cNvSpPr>
          <p:nvPr>
            <p:ph type="title"/>
          </p:nvPr>
        </p:nvSpPr>
        <p:spPr/>
        <p:txBody>
          <a:bodyPr>
            <a:noAutofit/>
          </a:bodyPr>
          <a:lstStyle/>
          <a:p>
            <a:r>
              <a:rPr lang="en-US" sz="3200" dirty="0"/>
              <a:t>Levels of software testing</a:t>
            </a:r>
            <a:br>
              <a:rPr lang="en-US" sz="3200" dirty="0"/>
            </a:br>
            <a:r>
              <a:rPr lang="en-US" sz="3200" dirty="0"/>
              <a:t>as applied to GEOS-Chem 13.0.0+</a:t>
            </a:r>
          </a:p>
        </p:txBody>
      </p:sp>
      <p:sp>
        <p:nvSpPr>
          <p:cNvPr id="3" name="Content Placeholder 2">
            <a:extLst>
              <a:ext uri="{FF2B5EF4-FFF2-40B4-BE49-F238E27FC236}">
                <a16:creationId xmlns:a16="http://schemas.microsoft.com/office/drawing/2014/main" id="{81EF3F7D-0EC1-7DC6-7385-F0639C882FF2}"/>
              </a:ext>
            </a:extLst>
          </p:cNvPr>
          <p:cNvSpPr>
            <a:spLocks noGrp="1"/>
          </p:cNvSpPr>
          <p:nvPr>
            <p:ph sz="quarter" idx="14"/>
          </p:nvPr>
        </p:nvSpPr>
        <p:spPr/>
        <p:txBody>
          <a:bodyPr/>
          <a:lstStyle/>
          <a:p>
            <a:endParaRPr lang="en-US" dirty="0"/>
          </a:p>
        </p:txBody>
      </p:sp>
      <p:sp>
        <p:nvSpPr>
          <p:cNvPr id="5" name="TextBox 4">
            <a:extLst>
              <a:ext uri="{FF2B5EF4-FFF2-40B4-BE49-F238E27FC236}">
                <a16:creationId xmlns:a16="http://schemas.microsoft.com/office/drawing/2014/main" id="{BC688420-0822-4BAA-9BA8-3CDCDD20B34E}"/>
              </a:ext>
            </a:extLst>
          </p:cNvPr>
          <p:cNvSpPr txBox="1"/>
          <p:nvPr/>
        </p:nvSpPr>
        <p:spPr>
          <a:xfrm>
            <a:off x="801928" y="1924644"/>
            <a:ext cx="3380961" cy="523220"/>
          </a:xfrm>
          <a:prstGeom prst="rect">
            <a:avLst/>
          </a:prstGeom>
          <a:solidFill>
            <a:schemeClr val="accent2"/>
          </a:solidFill>
          <a:ln w="12700">
            <a:solidFill>
              <a:schemeClr val="tx1"/>
            </a:solidFill>
          </a:ln>
        </p:spPr>
        <p:txBody>
          <a:bodyPr wrap="square" rtlCol="0">
            <a:spAutoFit/>
          </a:bodyPr>
          <a:lstStyle/>
          <a:p>
            <a:pPr algn="ctr"/>
            <a:r>
              <a:rPr lang="en-US" sz="2800" dirty="0">
                <a:solidFill>
                  <a:schemeClr val="bg1"/>
                </a:solidFill>
              </a:rPr>
              <a:t>Unit Testing</a:t>
            </a:r>
          </a:p>
        </p:txBody>
      </p:sp>
      <p:sp>
        <p:nvSpPr>
          <p:cNvPr id="8" name="TextBox 7">
            <a:extLst>
              <a:ext uri="{FF2B5EF4-FFF2-40B4-BE49-F238E27FC236}">
                <a16:creationId xmlns:a16="http://schemas.microsoft.com/office/drawing/2014/main" id="{2690B8D6-D492-42AA-B71C-5EA9B979E430}"/>
              </a:ext>
            </a:extLst>
          </p:cNvPr>
          <p:cNvSpPr txBox="1"/>
          <p:nvPr/>
        </p:nvSpPr>
        <p:spPr>
          <a:xfrm>
            <a:off x="801931" y="4210294"/>
            <a:ext cx="3380962" cy="523220"/>
          </a:xfrm>
          <a:prstGeom prst="rect">
            <a:avLst/>
          </a:prstGeom>
          <a:solidFill>
            <a:schemeClr val="accent2"/>
          </a:solidFill>
          <a:ln w="12700">
            <a:solidFill>
              <a:schemeClr val="tx1"/>
            </a:solidFill>
          </a:ln>
        </p:spPr>
        <p:txBody>
          <a:bodyPr wrap="square" rtlCol="0">
            <a:spAutoFit/>
          </a:bodyPr>
          <a:lstStyle/>
          <a:p>
            <a:pPr algn="ctr"/>
            <a:r>
              <a:rPr lang="en-US" sz="2800" dirty="0">
                <a:solidFill>
                  <a:schemeClr val="bg1"/>
                </a:solidFill>
              </a:rPr>
              <a:t>System Testing</a:t>
            </a:r>
          </a:p>
        </p:txBody>
      </p:sp>
      <p:sp>
        <p:nvSpPr>
          <p:cNvPr id="9" name="TextBox 8">
            <a:extLst>
              <a:ext uri="{FF2B5EF4-FFF2-40B4-BE49-F238E27FC236}">
                <a16:creationId xmlns:a16="http://schemas.microsoft.com/office/drawing/2014/main" id="{CC0A5EDC-DD35-4F6D-8005-5DFC1C8A69A7}"/>
              </a:ext>
            </a:extLst>
          </p:cNvPr>
          <p:cNvSpPr txBox="1"/>
          <p:nvPr/>
        </p:nvSpPr>
        <p:spPr>
          <a:xfrm>
            <a:off x="801928" y="5342780"/>
            <a:ext cx="3380963" cy="523220"/>
          </a:xfrm>
          <a:prstGeom prst="rect">
            <a:avLst/>
          </a:prstGeom>
          <a:solidFill>
            <a:schemeClr val="accent2"/>
          </a:solidFill>
          <a:ln w="12700">
            <a:solidFill>
              <a:schemeClr val="tx1"/>
            </a:solidFill>
          </a:ln>
        </p:spPr>
        <p:txBody>
          <a:bodyPr wrap="square" rtlCol="0">
            <a:spAutoFit/>
          </a:bodyPr>
          <a:lstStyle/>
          <a:p>
            <a:pPr algn="ctr"/>
            <a:r>
              <a:rPr lang="en-US" sz="2800" dirty="0">
                <a:solidFill>
                  <a:schemeClr val="bg1"/>
                </a:solidFill>
              </a:rPr>
              <a:t>Acceptance Testing</a:t>
            </a:r>
          </a:p>
        </p:txBody>
      </p:sp>
      <p:sp>
        <p:nvSpPr>
          <p:cNvPr id="10" name="TextBox 9">
            <a:extLst>
              <a:ext uri="{FF2B5EF4-FFF2-40B4-BE49-F238E27FC236}">
                <a16:creationId xmlns:a16="http://schemas.microsoft.com/office/drawing/2014/main" id="{43174D6C-3CFF-4DF3-BC86-DD879611E574}"/>
              </a:ext>
            </a:extLst>
          </p:cNvPr>
          <p:cNvSpPr txBox="1"/>
          <p:nvPr/>
        </p:nvSpPr>
        <p:spPr>
          <a:xfrm>
            <a:off x="801931" y="3070347"/>
            <a:ext cx="3380962" cy="523220"/>
          </a:xfrm>
          <a:prstGeom prst="rect">
            <a:avLst/>
          </a:prstGeom>
          <a:solidFill>
            <a:schemeClr val="accent2"/>
          </a:solidFill>
          <a:ln>
            <a:solidFill>
              <a:schemeClr val="tx1"/>
            </a:solidFill>
          </a:ln>
        </p:spPr>
        <p:txBody>
          <a:bodyPr wrap="square" rtlCol="0">
            <a:spAutoFit/>
          </a:bodyPr>
          <a:lstStyle/>
          <a:p>
            <a:pPr algn="ctr"/>
            <a:r>
              <a:rPr lang="en-US" sz="2800" dirty="0">
                <a:solidFill>
                  <a:schemeClr val="bg1"/>
                </a:solidFill>
              </a:rPr>
              <a:t>Integration Testing</a:t>
            </a:r>
          </a:p>
        </p:txBody>
      </p:sp>
      <p:sp>
        <p:nvSpPr>
          <p:cNvPr id="11" name="Arrow: Down 10">
            <a:extLst>
              <a:ext uri="{FF2B5EF4-FFF2-40B4-BE49-F238E27FC236}">
                <a16:creationId xmlns:a16="http://schemas.microsoft.com/office/drawing/2014/main" id="{8512496D-0994-4233-BC86-4E0F174C21B4}"/>
              </a:ext>
            </a:extLst>
          </p:cNvPr>
          <p:cNvSpPr/>
          <p:nvPr/>
        </p:nvSpPr>
        <p:spPr>
          <a:xfrm>
            <a:off x="2247089" y="2453444"/>
            <a:ext cx="535022" cy="624439"/>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458EC8C3-BC47-49C9-B0E1-AF06063AEE1C}"/>
              </a:ext>
            </a:extLst>
          </p:cNvPr>
          <p:cNvSpPr/>
          <p:nvPr/>
        </p:nvSpPr>
        <p:spPr>
          <a:xfrm>
            <a:off x="2247089" y="3585855"/>
            <a:ext cx="535022" cy="631975"/>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2B181F1-0358-4E58-87CE-A19492718BE3}"/>
              </a:ext>
            </a:extLst>
          </p:cNvPr>
          <p:cNvSpPr/>
          <p:nvPr/>
        </p:nvSpPr>
        <p:spPr>
          <a:xfrm>
            <a:off x="2247089" y="4725979"/>
            <a:ext cx="535022" cy="616801"/>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C6E0AD3-5C41-4E47-A047-C58CA84CB695}"/>
              </a:ext>
            </a:extLst>
          </p:cNvPr>
          <p:cNvSpPr txBox="1"/>
          <p:nvPr/>
        </p:nvSpPr>
        <p:spPr>
          <a:xfrm>
            <a:off x="4895451" y="1924644"/>
            <a:ext cx="5055945" cy="461665"/>
          </a:xfrm>
          <a:prstGeom prst="rect">
            <a:avLst/>
          </a:prstGeom>
          <a:noFill/>
          <a:ln w="12700">
            <a:solidFill>
              <a:schemeClr val="bg1"/>
            </a:solidFill>
          </a:ln>
        </p:spPr>
        <p:txBody>
          <a:bodyPr wrap="square" rtlCol="0">
            <a:spAutoFit/>
          </a:bodyPr>
          <a:lstStyle/>
          <a:p>
            <a:r>
              <a:rPr lang="en-US" sz="2400" dirty="0"/>
              <a:t>Currently not done</a:t>
            </a:r>
          </a:p>
        </p:txBody>
      </p:sp>
      <p:sp>
        <p:nvSpPr>
          <p:cNvPr id="17" name="TextBox 16">
            <a:extLst>
              <a:ext uri="{FF2B5EF4-FFF2-40B4-BE49-F238E27FC236}">
                <a16:creationId xmlns:a16="http://schemas.microsoft.com/office/drawing/2014/main" id="{B337C655-5F79-4E63-AAE9-69FB5EEA762F}"/>
              </a:ext>
            </a:extLst>
          </p:cNvPr>
          <p:cNvSpPr txBox="1"/>
          <p:nvPr/>
        </p:nvSpPr>
        <p:spPr>
          <a:xfrm>
            <a:off x="4895451" y="2932382"/>
            <a:ext cx="5632506" cy="830997"/>
          </a:xfrm>
          <a:prstGeom prst="rect">
            <a:avLst/>
          </a:prstGeom>
          <a:noFill/>
          <a:ln w="12700">
            <a:noFill/>
          </a:ln>
          <a:effectLst/>
        </p:spPr>
        <p:txBody>
          <a:bodyPr wrap="square" rtlCol="0">
            <a:spAutoFit/>
          </a:bodyPr>
          <a:lstStyle>
            <a:defPPr>
              <a:defRPr lang="en-US"/>
            </a:defPPr>
            <a:lvl1pPr algn="ctr">
              <a:defRPr sz="2800"/>
            </a:lvl1pPr>
          </a:lstStyle>
          <a:p>
            <a:pPr algn="l"/>
            <a:r>
              <a:rPr lang="en-US" sz="2400" dirty="0"/>
              <a:t>1. CI tests (Azure Dev Pipelines)</a:t>
            </a:r>
            <a:br>
              <a:rPr lang="en-US" sz="2400" dirty="0"/>
            </a:br>
            <a:r>
              <a:rPr lang="en-US" sz="2400" dirty="0">
                <a:solidFill>
                  <a:schemeClr val="accent2"/>
                </a:solidFill>
              </a:rPr>
              <a:t>2. Compilation &amp; execution tests</a:t>
            </a:r>
          </a:p>
        </p:txBody>
      </p:sp>
      <p:sp>
        <p:nvSpPr>
          <p:cNvPr id="18" name="TextBox 17">
            <a:extLst>
              <a:ext uri="{FF2B5EF4-FFF2-40B4-BE49-F238E27FC236}">
                <a16:creationId xmlns:a16="http://schemas.microsoft.com/office/drawing/2014/main" id="{15AF4144-6DEB-49A4-90E3-38F4642E3452}"/>
              </a:ext>
            </a:extLst>
          </p:cNvPr>
          <p:cNvSpPr txBox="1"/>
          <p:nvPr/>
        </p:nvSpPr>
        <p:spPr>
          <a:xfrm>
            <a:off x="4972050" y="4114082"/>
            <a:ext cx="5232265" cy="830997"/>
          </a:xfrm>
          <a:prstGeom prst="rect">
            <a:avLst/>
          </a:prstGeom>
          <a:noFill/>
          <a:ln w="12700">
            <a:noFill/>
          </a:ln>
        </p:spPr>
        <p:txBody>
          <a:bodyPr wrap="square" rtlCol="0">
            <a:spAutoFit/>
          </a:bodyPr>
          <a:lstStyle/>
          <a:p>
            <a:r>
              <a:rPr lang="en-US" sz="2400" dirty="0"/>
              <a:t>“Alpha” benchmarks done after each feature/fix is added</a:t>
            </a:r>
          </a:p>
        </p:txBody>
      </p:sp>
      <p:sp>
        <p:nvSpPr>
          <p:cNvPr id="19" name="TextBox 18">
            <a:extLst>
              <a:ext uri="{FF2B5EF4-FFF2-40B4-BE49-F238E27FC236}">
                <a16:creationId xmlns:a16="http://schemas.microsoft.com/office/drawing/2014/main" id="{A5095309-63E4-4986-AE85-E0F3E9D8729E}"/>
              </a:ext>
            </a:extLst>
          </p:cNvPr>
          <p:cNvSpPr txBox="1"/>
          <p:nvPr/>
        </p:nvSpPr>
        <p:spPr>
          <a:xfrm>
            <a:off x="4972050" y="5296186"/>
            <a:ext cx="4979346" cy="830997"/>
          </a:xfrm>
          <a:prstGeom prst="rect">
            <a:avLst/>
          </a:prstGeom>
          <a:noFill/>
          <a:ln w="12700">
            <a:noFill/>
          </a:ln>
        </p:spPr>
        <p:txBody>
          <a:bodyPr wrap="square" rtlCol="0">
            <a:spAutoFit/>
          </a:bodyPr>
          <a:lstStyle/>
          <a:p>
            <a:r>
              <a:rPr lang="en-US" sz="2400" dirty="0"/>
              <a:t>Official scientific benchmarks</a:t>
            </a:r>
            <a:br>
              <a:rPr lang="en-US" sz="2400" dirty="0"/>
            </a:br>
            <a:r>
              <a:rPr lang="en-US" sz="2400" dirty="0"/>
              <a:t>reviewed by GCSC</a:t>
            </a:r>
          </a:p>
        </p:txBody>
      </p:sp>
      <p:sp>
        <p:nvSpPr>
          <p:cNvPr id="4" name="TextBox 3">
            <a:extLst>
              <a:ext uri="{FF2B5EF4-FFF2-40B4-BE49-F238E27FC236}">
                <a16:creationId xmlns:a16="http://schemas.microsoft.com/office/drawing/2014/main" id="{9880F202-212E-3858-03E9-2A9ED0E3E47C}"/>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2069072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D78D-BCD9-4FD0-9831-137BEB2AA169}"/>
              </a:ext>
            </a:extLst>
          </p:cNvPr>
          <p:cNvSpPr>
            <a:spLocks noGrp="1"/>
          </p:cNvSpPr>
          <p:nvPr>
            <p:ph type="title"/>
          </p:nvPr>
        </p:nvSpPr>
        <p:spPr/>
        <p:txBody>
          <a:bodyPr>
            <a:noAutofit/>
          </a:bodyPr>
          <a:lstStyle/>
          <a:p>
            <a:r>
              <a:rPr lang="en-US" sz="3200" dirty="0"/>
              <a:t>Questions asked by each phase</a:t>
            </a:r>
            <a:br>
              <a:rPr lang="en-US" sz="3200" dirty="0"/>
            </a:br>
            <a:r>
              <a:rPr lang="en-US" sz="3200" dirty="0"/>
              <a:t>of GEOS-Chem software testing</a:t>
            </a:r>
          </a:p>
        </p:txBody>
      </p:sp>
      <p:sp>
        <p:nvSpPr>
          <p:cNvPr id="3" name="Content Placeholder 2">
            <a:extLst>
              <a:ext uri="{FF2B5EF4-FFF2-40B4-BE49-F238E27FC236}">
                <a16:creationId xmlns:a16="http://schemas.microsoft.com/office/drawing/2014/main" id="{AA5EFD09-A540-028C-7C9E-EDA8C42C2814}"/>
              </a:ext>
            </a:extLst>
          </p:cNvPr>
          <p:cNvSpPr>
            <a:spLocks noGrp="1"/>
          </p:cNvSpPr>
          <p:nvPr>
            <p:ph sz="quarter" idx="14"/>
          </p:nvPr>
        </p:nvSpPr>
        <p:spPr/>
        <p:txBody>
          <a:bodyPr/>
          <a:lstStyle/>
          <a:p>
            <a:endParaRPr lang="en-US" dirty="0"/>
          </a:p>
        </p:txBody>
      </p:sp>
      <p:sp>
        <p:nvSpPr>
          <p:cNvPr id="5" name="TextBox 4">
            <a:extLst>
              <a:ext uri="{FF2B5EF4-FFF2-40B4-BE49-F238E27FC236}">
                <a16:creationId xmlns:a16="http://schemas.microsoft.com/office/drawing/2014/main" id="{BC688420-0822-4BAA-9BA8-3CDCDD20B34E}"/>
              </a:ext>
            </a:extLst>
          </p:cNvPr>
          <p:cNvSpPr txBox="1"/>
          <p:nvPr/>
        </p:nvSpPr>
        <p:spPr>
          <a:xfrm>
            <a:off x="801932" y="1930400"/>
            <a:ext cx="3380961" cy="523220"/>
          </a:xfrm>
          <a:prstGeom prst="rect">
            <a:avLst/>
          </a:prstGeom>
          <a:solidFill>
            <a:schemeClr val="accent2"/>
          </a:solidFill>
          <a:ln w="12700">
            <a:solidFill>
              <a:schemeClr val="tx1"/>
            </a:solidFill>
          </a:ln>
        </p:spPr>
        <p:txBody>
          <a:bodyPr wrap="square" rtlCol="0">
            <a:spAutoFit/>
          </a:bodyPr>
          <a:lstStyle/>
          <a:p>
            <a:pPr algn="ctr"/>
            <a:r>
              <a:rPr lang="en-US" sz="2800" dirty="0">
                <a:solidFill>
                  <a:schemeClr val="bg1"/>
                </a:solidFill>
              </a:rPr>
              <a:t>Unit Testing</a:t>
            </a:r>
          </a:p>
        </p:txBody>
      </p:sp>
      <p:sp>
        <p:nvSpPr>
          <p:cNvPr id="8" name="TextBox 7">
            <a:extLst>
              <a:ext uri="{FF2B5EF4-FFF2-40B4-BE49-F238E27FC236}">
                <a16:creationId xmlns:a16="http://schemas.microsoft.com/office/drawing/2014/main" id="{2690B8D6-D492-42AA-B71C-5EA9B979E430}"/>
              </a:ext>
            </a:extLst>
          </p:cNvPr>
          <p:cNvSpPr txBox="1"/>
          <p:nvPr/>
        </p:nvSpPr>
        <p:spPr>
          <a:xfrm>
            <a:off x="801931" y="4210294"/>
            <a:ext cx="3380962" cy="523220"/>
          </a:xfrm>
          <a:prstGeom prst="rect">
            <a:avLst/>
          </a:prstGeom>
          <a:solidFill>
            <a:schemeClr val="accent2"/>
          </a:solidFill>
          <a:ln w="12700">
            <a:solidFill>
              <a:schemeClr val="tx1"/>
            </a:solidFill>
          </a:ln>
        </p:spPr>
        <p:txBody>
          <a:bodyPr wrap="square" rtlCol="0">
            <a:spAutoFit/>
          </a:bodyPr>
          <a:lstStyle/>
          <a:p>
            <a:pPr algn="ctr"/>
            <a:r>
              <a:rPr lang="en-US" sz="2800" dirty="0">
                <a:solidFill>
                  <a:schemeClr val="bg1"/>
                </a:solidFill>
              </a:rPr>
              <a:t>System Testing</a:t>
            </a:r>
          </a:p>
        </p:txBody>
      </p:sp>
      <p:sp>
        <p:nvSpPr>
          <p:cNvPr id="9" name="TextBox 8">
            <a:extLst>
              <a:ext uri="{FF2B5EF4-FFF2-40B4-BE49-F238E27FC236}">
                <a16:creationId xmlns:a16="http://schemas.microsoft.com/office/drawing/2014/main" id="{CC0A5EDC-DD35-4F6D-8005-5DFC1C8A69A7}"/>
              </a:ext>
            </a:extLst>
          </p:cNvPr>
          <p:cNvSpPr txBox="1"/>
          <p:nvPr/>
        </p:nvSpPr>
        <p:spPr>
          <a:xfrm>
            <a:off x="801928" y="5342780"/>
            <a:ext cx="3380963" cy="523220"/>
          </a:xfrm>
          <a:prstGeom prst="rect">
            <a:avLst/>
          </a:prstGeom>
          <a:solidFill>
            <a:schemeClr val="accent2"/>
          </a:solidFill>
          <a:ln w="12700">
            <a:solidFill>
              <a:schemeClr val="tx1"/>
            </a:solidFill>
          </a:ln>
        </p:spPr>
        <p:txBody>
          <a:bodyPr wrap="square" rtlCol="0">
            <a:spAutoFit/>
          </a:bodyPr>
          <a:lstStyle/>
          <a:p>
            <a:pPr algn="ctr"/>
            <a:r>
              <a:rPr lang="en-US" sz="2800" dirty="0">
                <a:solidFill>
                  <a:schemeClr val="bg1"/>
                </a:solidFill>
              </a:rPr>
              <a:t>Acceptance Testing</a:t>
            </a:r>
          </a:p>
        </p:txBody>
      </p:sp>
      <p:sp>
        <p:nvSpPr>
          <p:cNvPr id="10" name="TextBox 9">
            <a:extLst>
              <a:ext uri="{FF2B5EF4-FFF2-40B4-BE49-F238E27FC236}">
                <a16:creationId xmlns:a16="http://schemas.microsoft.com/office/drawing/2014/main" id="{43174D6C-3CFF-4DF3-BC86-DD879611E574}"/>
              </a:ext>
            </a:extLst>
          </p:cNvPr>
          <p:cNvSpPr txBox="1"/>
          <p:nvPr/>
        </p:nvSpPr>
        <p:spPr>
          <a:xfrm>
            <a:off x="801931" y="3070347"/>
            <a:ext cx="3380962" cy="523220"/>
          </a:xfrm>
          <a:prstGeom prst="rect">
            <a:avLst/>
          </a:prstGeom>
          <a:solidFill>
            <a:schemeClr val="accent2"/>
          </a:solidFill>
          <a:ln>
            <a:solidFill>
              <a:schemeClr val="tx1"/>
            </a:solidFill>
          </a:ln>
        </p:spPr>
        <p:txBody>
          <a:bodyPr wrap="square" rtlCol="0">
            <a:spAutoFit/>
          </a:bodyPr>
          <a:lstStyle/>
          <a:p>
            <a:pPr algn="ctr"/>
            <a:r>
              <a:rPr lang="en-US" sz="2800" dirty="0">
                <a:solidFill>
                  <a:schemeClr val="bg1"/>
                </a:solidFill>
              </a:rPr>
              <a:t>Integration Testing</a:t>
            </a:r>
          </a:p>
        </p:txBody>
      </p:sp>
      <p:sp>
        <p:nvSpPr>
          <p:cNvPr id="11" name="Arrow: Down 10">
            <a:extLst>
              <a:ext uri="{FF2B5EF4-FFF2-40B4-BE49-F238E27FC236}">
                <a16:creationId xmlns:a16="http://schemas.microsoft.com/office/drawing/2014/main" id="{8512496D-0994-4233-BC86-4E0F174C21B4}"/>
              </a:ext>
            </a:extLst>
          </p:cNvPr>
          <p:cNvSpPr/>
          <p:nvPr/>
        </p:nvSpPr>
        <p:spPr>
          <a:xfrm>
            <a:off x="2247089" y="2453444"/>
            <a:ext cx="535022" cy="624439"/>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458EC8C3-BC47-49C9-B0E1-AF06063AEE1C}"/>
              </a:ext>
            </a:extLst>
          </p:cNvPr>
          <p:cNvSpPr/>
          <p:nvPr/>
        </p:nvSpPr>
        <p:spPr>
          <a:xfrm>
            <a:off x="2247089" y="3585855"/>
            <a:ext cx="535022" cy="631975"/>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2B181F1-0358-4E58-87CE-A19492718BE3}"/>
              </a:ext>
            </a:extLst>
          </p:cNvPr>
          <p:cNvSpPr/>
          <p:nvPr/>
        </p:nvSpPr>
        <p:spPr>
          <a:xfrm>
            <a:off x="2247089" y="4725979"/>
            <a:ext cx="535022" cy="616801"/>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C6E0AD3-5C41-4E47-A047-C58CA84CB695}"/>
              </a:ext>
            </a:extLst>
          </p:cNvPr>
          <p:cNvSpPr txBox="1"/>
          <p:nvPr/>
        </p:nvSpPr>
        <p:spPr>
          <a:xfrm>
            <a:off x="4980561" y="1924644"/>
            <a:ext cx="4970835" cy="461665"/>
          </a:xfrm>
          <a:prstGeom prst="rect">
            <a:avLst/>
          </a:prstGeom>
          <a:noFill/>
          <a:ln w="12700">
            <a:solidFill>
              <a:schemeClr val="bg1"/>
            </a:solidFill>
          </a:ln>
        </p:spPr>
        <p:txBody>
          <a:bodyPr wrap="square" rtlCol="0">
            <a:spAutoFit/>
          </a:bodyPr>
          <a:lstStyle/>
          <a:p>
            <a:r>
              <a:rPr lang="en-US" sz="2400" dirty="0"/>
              <a:t>N/A for time being</a:t>
            </a:r>
          </a:p>
        </p:txBody>
      </p:sp>
      <p:sp>
        <p:nvSpPr>
          <p:cNvPr id="17" name="TextBox 16">
            <a:extLst>
              <a:ext uri="{FF2B5EF4-FFF2-40B4-BE49-F238E27FC236}">
                <a16:creationId xmlns:a16="http://schemas.microsoft.com/office/drawing/2014/main" id="{B337C655-5F79-4E63-AAE9-69FB5EEA762F}"/>
              </a:ext>
            </a:extLst>
          </p:cNvPr>
          <p:cNvSpPr txBox="1"/>
          <p:nvPr/>
        </p:nvSpPr>
        <p:spPr>
          <a:xfrm>
            <a:off x="4975667" y="2927971"/>
            <a:ext cx="6414401" cy="830997"/>
          </a:xfrm>
          <a:prstGeom prst="rect">
            <a:avLst/>
          </a:prstGeom>
          <a:solidFill>
            <a:schemeClr val="bg1"/>
          </a:solidFill>
          <a:ln w="12700">
            <a:noFill/>
          </a:ln>
        </p:spPr>
        <p:txBody>
          <a:bodyPr wrap="square" rtlCol="0">
            <a:spAutoFit/>
          </a:bodyPr>
          <a:lstStyle>
            <a:defPPr>
              <a:defRPr lang="en-US"/>
            </a:defPPr>
            <a:lvl1pPr algn="ctr">
              <a:defRPr sz="2800"/>
            </a:lvl1pPr>
          </a:lstStyle>
          <a:p>
            <a:pPr algn="l"/>
            <a:r>
              <a:rPr lang="en-US" sz="2400" dirty="0"/>
              <a:t>1. Does GC compile after each commit?</a:t>
            </a:r>
            <a:br>
              <a:rPr lang="en-US" sz="2400" dirty="0">
                <a:solidFill>
                  <a:schemeClr val="accent2"/>
                </a:solidFill>
              </a:rPr>
            </a:br>
            <a:r>
              <a:rPr lang="en-US" sz="2400" dirty="0">
                <a:solidFill>
                  <a:schemeClr val="accent2"/>
                </a:solidFill>
              </a:rPr>
              <a:t>2. Does GC compile &amp; run “out-of-the-box?”</a:t>
            </a:r>
          </a:p>
        </p:txBody>
      </p:sp>
      <p:sp>
        <p:nvSpPr>
          <p:cNvPr id="18" name="TextBox 17">
            <a:extLst>
              <a:ext uri="{FF2B5EF4-FFF2-40B4-BE49-F238E27FC236}">
                <a16:creationId xmlns:a16="http://schemas.microsoft.com/office/drawing/2014/main" id="{15AF4144-6DEB-49A4-90E3-38F4642E3452}"/>
              </a:ext>
            </a:extLst>
          </p:cNvPr>
          <p:cNvSpPr txBox="1"/>
          <p:nvPr/>
        </p:nvSpPr>
        <p:spPr>
          <a:xfrm>
            <a:off x="4975667" y="4117221"/>
            <a:ext cx="5816063" cy="830997"/>
          </a:xfrm>
          <a:prstGeom prst="rect">
            <a:avLst/>
          </a:prstGeom>
          <a:noFill/>
          <a:ln w="12700">
            <a:noFill/>
          </a:ln>
        </p:spPr>
        <p:txBody>
          <a:bodyPr wrap="square" rtlCol="0">
            <a:spAutoFit/>
          </a:bodyPr>
          <a:lstStyle/>
          <a:p>
            <a:r>
              <a:rPr lang="en-US" sz="2400" dirty="0"/>
              <a:t>What changed due to a specific feature or fix being added?</a:t>
            </a:r>
          </a:p>
        </p:txBody>
      </p:sp>
      <p:sp>
        <p:nvSpPr>
          <p:cNvPr id="19" name="TextBox 18">
            <a:extLst>
              <a:ext uri="{FF2B5EF4-FFF2-40B4-BE49-F238E27FC236}">
                <a16:creationId xmlns:a16="http://schemas.microsoft.com/office/drawing/2014/main" id="{A5095309-63E4-4986-AE85-E0F3E9D8729E}"/>
              </a:ext>
            </a:extLst>
          </p:cNvPr>
          <p:cNvSpPr txBox="1"/>
          <p:nvPr/>
        </p:nvSpPr>
        <p:spPr>
          <a:xfrm>
            <a:off x="4975668" y="5283218"/>
            <a:ext cx="5327176" cy="830997"/>
          </a:xfrm>
          <a:prstGeom prst="rect">
            <a:avLst/>
          </a:prstGeom>
          <a:noFill/>
          <a:ln w="12700">
            <a:noFill/>
          </a:ln>
        </p:spPr>
        <p:txBody>
          <a:bodyPr wrap="square" rtlCol="0">
            <a:spAutoFit/>
          </a:bodyPr>
          <a:lstStyle/>
          <a:p>
            <a:r>
              <a:rPr lang="en-US" sz="2400" dirty="0"/>
              <a:t>Does GEOS-Chem output make scientific sense?</a:t>
            </a:r>
          </a:p>
        </p:txBody>
      </p:sp>
      <p:sp>
        <p:nvSpPr>
          <p:cNvPr id="4" name="TextBox 3">
            <a:extLst>
              <a:ext uri="{FF2B5EF4-FFF2-40B4-BE49-F238E27FC236}">
                <a16:creationId xmlns:a16="http://schemas.microsoft.com/office/drawing/2014/main" id="{3B3B840E-536B-BA26-8B02-A3C2D3004410}"/>
              </a:ext>
            </a:extLst>
          </p:cNvPr>
          <p:cNvSpPr txBox="1"/>
          <p:nvPr/>
        </p:nvSpPr>
        <p:spPr>
          <a:xfrm>
            <a:off x="9350188" y="6488668"/>
            <a:ext cx="2725271" cy="307777"/>
          </a:xfrm>
          <a:prstGeom prst="rect">
            <a:avLst/>
          </a:prstGeom>
          <a:noFill/>
        </p:spPr>
        <p:txBody>
          <a:bodyPr wrap="square" rtlCol="0">
            <a:spAutoFit/>
          </a:bodyPr>
          <a:lstStyle/>
          <a:p>
            <a:pPr algn="ctr"/>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397710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8B1F-83E4-4E19-A8B4-ADCDA3BBA04B}"/>
              </a:ext>
            </a:extLst>
          </p:cNvPr>
          <p:cNvSpPr>
            <a:spLocks noGrp="1"/>
          </p:cNvSpPr>
          <p:nvPr>
            <p:ph type="title"/>
          </p:nvPr>
        </p:nvSpPr>
        <p:spPr/>
        <p:txBody>
          <a:bodyPr>
            <a:noAutofit/>
          </a:bodyPr>
          <a:lstStyle/>
          <a:p>
            <a:r>
              <a:rPr lang="en-US" sz="3600" dirty="0">
                <a:ea typeface="Source Code Pro Semibold" panose="020B0609030403020204" pitchFamily="49" charset="0"/>
              </a:rPr>
              <a:t>Example: Integration tests on Cannon</a:t>
            </a:r>
          </a:p>
        </p:txBody>
      </p:sp>
      <p:pic>
        <p:nvPicPr>
          <p:cNvPr id="6" name="Content Placeholder 5" descr="A screenshot of a computer program&#10;&#10;Description automatically generated">
            <a:extLst>
              <a:ext uri="{FF2B5EF4-FFF2-40B4-BE49-F238E27FC236}">
                <a16:creationId xmlns:a16="http://schemas.microsoft.com/office/drawing/2014/main" id="{DCB12FB7-D0D0-6791-409C-E45405F02D4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644244" y="1725006"/>
            <a:ext cx="6026962" cy="4341812"/>
          </a:xfrm>
        </p:spPr>
      </p:pic>
      <p:sp>
        <p:nvSpPr>
          <p:cNvPr id="7" name="TextBox 6">
            <a:extLst>
              <a:ext uri="{FF2B5EF4-FFF2-40B4-BE49-F238E27FC236}">
                <a16:creationId xmlns:a16="http://schemas.microsoft.com/office/drawing/2014/main" id="{CF5712BF-7A3F-450F-A49F-0FFF6793CF94}"/>
              </a:ext>
            </a:extLst>
          </p:cNvPr>
          <p:cNvSpPr txBox="1"/>
          <p:nvPr/>
        </p:nvSpPr>
        <p:spPr>
          <a:xfrm>
            <a:off x="8050348" y="1725006"/>
            <a:ext cx="3160577" cy="4524315"/>
          </a:xfrm>
          <a:prstGeom prst="rect">
            <a:avLst/>
          </a:prstGeom>
          <a:solidFill>
            <a:schemeClr val="accent1">
              <a:lumMod val="20000"/>
              <a:lumOff val="80000"/>
            </a:schemeClr>
          </a:solidFill>
          <a:ln w="38100">
            <a:noFill/>
          </a:ln>
        </p:spPr>
        <p:txBody>
          <a:bodyPr wrap="square" rtlCol="0">
            <a:spAutoFit/>
          </a:bodyPr>
          <a:lstStyle/>
          <a:p>
            <a:r>
              <a:rPr lang="en-US" sz="1600" b="1" dirty="0"/>
              <a:t>Integration tests</a:t>
            </a:r>
            <a:r>
              <a:rPr lang="en-US" sz="1600" dirty="0"/>
              <a:t> can now be run on the Harvard Cannon and WashU Compute1 clusters by running a script.</a:t>
            </a:r>
          </a:p>
          <a:p>
            <a:endParaRPr lang="en-US" sz="1600" dirty="0"/>
          </a:p>
          <a:p>
            <a:r>
              <a:rPr lang="en-US" sz="1600" dirty="0"/>
              <a:t>The script will create the necessary directories where the GEOS-Chem executables will be built, as well as run directories for several simulations.  </a:t>
            </a:r>
          </a:p>
          <a:p>
            <a:endParaRPr lang="en-US" sz="1600" dirty="0"/>
          </a:p>
          <a:p>
            <a:r>
              <a:rPr lang="en-US" sz="1600" dirty="0"/>
              <a:t>Cannon uses SLURM, so the compilation and execution phases are submitted as separate SLURM jobs.  If the compilation fails, the execution will also fail.</a:t>
            </a:r>
          </a:p>
        </p:txBody>
      </p:sp>
    </p:spTree>
    <p:extLst>
      <p:ext uri="{BB962C8B-B14F-4D97-AF65-F5344CB8AC3E}">
        <p14:creationId xmlns:p14="http://schemas.microsoft.com/office/powerpoint/2010/main" val="2283880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7674D-1F04-40D8-B90D-463E2648BE8C}"/>
              </a:ext>
            </a:extLst>
          </p:cNvPr>
          <p:cNvSpPr>
            <a:spLocks noGrp="1"/>
          </p:cNvSpPr>
          <p:nvPr>
            <p:ph type="title"/>
          </p:nvPr>
        </p:nvSpPr>
        <p:spPr/>
        <p:txBody>
          <a:bodyPr>
            <a:noAutofit/>
          </a:bodyPr>
          <a:lstStyle/>
          <a:p>
            <a:r>
              <a:rPr lang="en-US" sz="4000" dirty="0"/>
              <a:t>Integration test results</a:t>
            </a:r>
          </a:p>
        </p:txBody>
      </p:sp>
      <p:pic>
        <p:nvPicPr>
          <p:cNvPr id="7" name="Content Placeholder 6" descr="A screenshot of a computer&#10;&#10;Description automatically generated">
            <a:extLst>
              <a:ext uri="{FF2B5EF4-FFF2-40B4-BE49-F238E27FC236}">
                <a16:creationId xmlns:a16="http://schemas.microsoft.com/office/drawing/2014/main" id="{708DCB1C-7708-208A-6D50-0FD184F26CA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31020" y="1064022"/>
            <a:ext cx="5480422" cy="4341812"/>
          </a:xfrm>
        </p:spPr>
      </p:pic>
      <p:sp>
        <p:nvSpPr>
          <p:cNvPr id="8" name="TextBox 7">
            <a:extLst>
              <a:ext uri="{FF2B5EF4-FFF2-40B4-BE49-F238E27FC236}">
                <a16:creationId xmlns:a16="http://schemas.microsoft.com/office/drawing/2014/main" id="{07414C82-F109-BFAF-EB42-309FC6F1E077}"/>
              </a:ext>
            </a:extLst>
          </p:cNvPr>
          <p:cNvSpPr txBox="1"/>
          <p:nvPr/>
        </p:nvSpPr>
        <p:spPr>
          <a:xfrm>
            <a:off x="431020" y="5514181"/>
            <a:ext cx="5074430" cy="1107996"/>
          </a:xfrm>
          <a:prstGeom prst="rect">
            <a:avLst/>
          </a:prstGeom>
          <a:solidFill>
            <a:schemeClr val="accent1">
              <a:lumMod val="20000"/>
              <a:lumOff val="80000"/>
            </a:schemeClr>
          </a:solidFill>
          <a:ln w="38100">
            <a:noFill/>
          </a:ln>
        </p:spPr>
        <p:txBody>
          <a:bodyPr wrap="square" rtlCol="0">
            <a:spAutoFit/>
          </a:bodyPr>
          <a:lstStyle/>
          <a:p>
            <a:pPr>
              <a:spcAft>
                <a:spcPts val="600"/>
              </a:spcAft>
            </a:pPr>
            <a:r>
              <a:rPr lang="en-US" sz="1400" dirty="0"/>
              <a:t>Each integration test contains 2 phases: </a:t>
            </a:r>
          </a:p>
          <a:p>
            <a:pPr marL="342900" indent="-342900">
              <a:buAutoNum type="arabicParenBoth"/>
            </a:pPr>
            <a:r>
              <a:rPr lang="en-US" sz="1400" dirty="0"/>
              <a:t>Configure &amp; Build</a:t>
            </a:r>
          </a:p>
          <a:p>
            <a:pPr marL="342900" indent="-342900">
              <a:buAutoNum type="arabicParenBoth"/>
            </a:pPr>
            <a:r>
              <a:rPr lang="en-US" sz="1400" dirty="0"/>
              <a:t>Execute</a:t>
            </a:r>
          </a:p>
          <a:p>
            <a:pPr>
              <a:spcBef>
                <a:spcPts val="600"/>
              </a:spcBef>
            </a:pPr>
            <a:r>
              <a:rPr lang="en-US" sz="1400" dirty="0"/>
              <a:t>The results from each phase are sent to log files</a:t>
            </a:r>
          </a:p>
        </p:txBody>
      </p:sp>
      <p:pic>
        <p:nvPicPr>
          <p:cNvPr id="11" name="Picture 10" descr="A screenshot of a computer&#10;&#10;Description automatically generated">
            <a:extLst>
              <a:ext uri="{FF2B5EF4-FFF2-40B4-BE49-F238E27FC236}">
                <a16:creationId xmlns:a16="http://schemas.microsoft.com/office/drawing/2014/main" id="{0BD95AB9-3514-02A8-2A60-223471B0E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79" y="2181868"/>
            <a:ext cx="6017597" cy="4481349"/>
          </a:xfrm>
          <a:prstGeom prst="rect">
            <a:avLst/>
          </a:prstGeom>
        </p:spPr>
      </p:pic>
      <p:sp>
        <p:nvSpPr>
          <p:cNvPr id="12" name="TextBox 11">
            <a:extLst>
              <a:ext uri="{FF2B5EF4-FFF2-40B4-BE49-F238E27FC236}">
                <a16:creationId xmlns:a16="http://schemas.microsoft.com/office/drawing/2014/main" id="{0205A321-E6F6-8015-1A33-59CBECEA7770}"/>
              </a:ext>
            </a:extLst>
          </p:cNvPr>
          <p:cNvSpPr txBox="1"/>
          <p:nvPr/>
        </p:nvSpPr>
        <p:spPr>
          <a:xfrm>
            <a:off x="6095999" y="1269926"/>
            <a:ext cx="5833039" cy="769441"/>
          </a:xfrm>
          <a:prstGeom prst="rect">
            <a:avLst/>
          </a:prstGeom>
          <a:solidFill>
            <a:schemeClr val="accent1">
              <a:lumMod val="20000"/>
              <a:lumOff val="80000"/>
            </a:schemeClr>
          </a:solidFill>
          <a:ln w="38100">
            <a:noFill/>
          </a:ln>
        </p:spPr>
        <p:txBody>
          <a:bodyPr wrap="square" rtlCol="0">
            <a:spAutoFit/>
          </a:bodyPr>
          <a:lstStyle/>
          <a:p>
            <a:r>
              <a:rPr lang="en-US" sz="1400" dirty="0"/>
              <a:t>Integration tests can be run for </a:t>
            </a:r>
            <a:r>
              <a:rPr lang="en-US" sz="1400" dirty="0" err="1"/>
              <a:t>GCClassic</a:t>
            </a:r>
            <a:r>
              <a:rPr lang="en-US" sz="1400" dirty="0"/>
              <a:t> and GCHP (not shown).  The example below is from a “quick” set of integration tests, which facilitates debugging</a:t>
            </a:r>
            <a:r>
              <a:rPr lang="en-US" sz="1600" dirty="0"/>
              <a:t>.</a:t>
            </a:r>
          </a:p>
        </p:txBody>
      </p:sp>
    </p:spTree>
    <p:extLst>
      <p:ext uri="{BB962C8B-B14F-4D97-AF65-F5344CB8AC3E}">
        <p14:creationId xmlns:p14="http://schemas.microsoft.com/office/powerpoint/2010/main" val="4127025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2469-E887-4CF3-473F-1F4EFEA31EFF}"/>
              </a:ext>
            </a:extLst>
          </p:cNvPr>
          <p:cNvSpPr>
            <a:spLocks noGrp="1"/>
          </p:cNvSpPr>
          <p:nvPr>
            <p:ph type="title"/>
          </p:nvPr>
        </p:nvSpPr>
        <p:spPr/>
        <p:txBody>
          <a:bodyPr>
            <a:normAutofit fontScale="90000"/>
          </a:bodyPr>
          <a:lstStyle/>
          <a:p>
            <a:r>
              <a:rPr lang="en-US" dirty="0"/>
              <a:t>Bonus: Built-in memory leak checker</a:t>
            </a:r>
          </a:p>
        </p:txBody>
      </p:sp>
      <p:sp>
        <p:nvSpPr>
          <p:cNvPr id="3" name="Content Placeholder 2">
            <a:extLst>
              <a:ext uri="{FF2B5EF4-FFF2-40B4-BE49-F238E27FC236}">
                <a16:creationId xmlns:a16="http://schemas.microsoft.com/office/drawing/2014/main" id="{550F455D-3EDB-2DA9-57E6-B80EEF9F9349}"/>
              </a:ext>
            </a:extLst>
          </p:cNvPr>
          <p:cNvSpPr>
            <a:spLocks noGrp="1"/>
          </p:cNvSpPr>
          <p:nvPr>
            <p:ph sz="quarter" idx="14"/>
          </p:nvPr>
        </p:nvSpPr>
        <p:spPr/>
        <p:txBody>
          <a:bodyPr/>
          <a:lstStyle/>
          <a:p>
            <a:r>
              <a:rPr lang="en-US" dirty="0"/>
              <a:t>We can now check for leaked memory in GEOS-Chem and HEMCO!</a:t>
            </a:r>
          </a:p>
          <a:p>
            <a:pPr marL="457200" lvl="1" indent="0">
              <a:buNone/>
            </a:pPr>
            <a:r>
              <a:rPr lang="en-US" dirty="0">
                <a:latin typeface="Source Code Pro Semibold" panose="020B0609030403020204" pitchFamily="49" charset="0"/>
                <a:ea typeface="Source Code Pro Semibold" panose="020B0609030403020204" pitchFamily="49" charset="0"/>
              </a:rPr>
              <a:t>$ cd build                       </a:t>
            </a:r>
            <a:br>
              <a:rPr lang="en-US" dirty="0">
                <a:latin typeface="Source Code Pro Semibold" panose="020B0609030403020204" pitchFamily="49" charset="0"/>
                <a:ea typeface="Source Code Pro Semibold" panose="020B0609030403020204" pitchFamily="49" charset="0"/>
              </a:rPr>
            </a:br>
            <a:r>
              <a:rPr lang="en-US" dirty="0">
                <a:latin typeface="Source Code Pro Semibold" panose="020B0609030403020204" pitchFamily="49" charset="0"/>
                <a:ea typeface="Source Code Pro Semibold" panose="020B0609030403020204" pitchFamily="49" charset="0"/>
              </a:rPr>
              <a:t>$ </a:t>
            </a:r>
            <a:r>
              <a:rPr lang="en-US" dirty="0" err="1">
                <a:latin typeface="Source Code Pro Semibold" panose="020B0609030403020204" pitchFamily="49" charset="0"/>
                <a:ea typeface="Source Code Pro Semibold" panose="020B0609030403020204" pitchFamily="49" charset="0"/>
              </a:rPr>
              <a:t>cmake</a:t>
            </a:r>
            <a:r>
              <a:rPr lang="en-US" dirty="0">
                <a:latin typeface="Source Code Pro Semibold" panose="020B0609030403020204" pitchFamily="49" charset="0"/>
                <a:ea typeface="Source Code Pro Semibold" panose="020B0609030403020204" pitchFamily="49" charset="0"/>
              </a:rPr>
              <a:t> ../</a:t>
            </a:r>
            <a:r>
              <a:rPr lang="en-US" dirty="0" err="1">
                <a:latin typeface="Source Code Pro Semibold" panose="020B0609030403020204" pitchFamily="49" charset="0"/>
                <a:ea typeface="Source Code Pro Semibold" panose="020B0609030403020204" pitchFamily="49" charset="0"/>
              </a:rPr>
              <a:t>CodeDir</a:t>
            </a:r>
            <a:r>
              <a:rPr lang="en-US" dirty="0">
                <a:latin typeface="Source Code Pro Semibold" panose="020B0609030403020204" pitchFamily="49" charset="0"/>
                <a:ea typeface="Source Code Pro Semibold" panose="020B0609030403020204" pitchFamily="49" charset="0"/>
              </a:rPr>
              <a:t> -DRUNDIR=.. </a:t>
            </a:r>
            <a:r>
              <a:rPr lang="en-US" dirty="0">
                <a:solidFill>
                  <a:schemeClr val="accent1"/>
                </a:solidFill>
                <a:latin typeface="Source Code Pro Semibold" panose="020B0609030403020204" pitchFamily="49" charset="0"/>
                <a:ea typeface="Source Code Pro Semibold" panose="020B0609030403020204" pitchFamily="49" charset="0"/>
              </a:rPr>
              <a:t>-DSANITIZE=y</a:t>
            </a:r>
            <a:br>
              <a:rPr lang="en-US" dirty="0">
                <a:latin typeface="Source Code Pro Semibold" panose="020B0609030403020204" pitchFamily="49" charset="0"/>
                <a:ea typeface="Source Code Pro Semibold" panose="020B0609030403020204" pitchFamily="49" charset="0"/>
              </a:rPr>
            </a:br>
            <a:r>
              <a:rPr lang="en-US" dirty="0">
                <a:latin typeface="Source Code Pro Semibold" panose="020B0609030403020204" pitchFamily="49" charset="0"/>
                <a:ea typeface="Source Code Pro Semibold" panose="020B0609030403020204" pitchFamily="49" charset="0"/>
              </a:rPr>
              <a:t>$ make -j</a:t>
            </a:r>
            <a:br>
              <a:rPr lang="en-US" dirty="0">
                <a:latin typeface="Source Code Pro Semibold" panose="020B0609030403020204" pitchFamily="49" charset="0"/>
                <a:ea typeface="Source Code Pro Semibold" panose="020B0609030403020204" pitchFamily="49" charset="0"/>
              </a:rPr>
            </a:br>
            <a:r>
              <a:rPr lang="en-US" dirty="0">
                <a:latin typeface="Source Code Pro Semibold" panose="020B0609030403020204" pitchFamily="49" charset="0"/>
                <a:ea typeface="Source Code Pro Semibold" panose="020B0609030403020204" pitchFamily="49" charset="0"/>
              </a:rPr>
              <a:t>$ make install   </a:t>
            </a:r>
          </a:p>
          <a:p>
            <a:r>
              <a:rPr lang="en-US" dirty="0"/>
              <a:t>Output looks like:</a:t>
            </a:r>
          </a:p>
          <a:p>
            <a:pPr marL="457200" lvl="1" indent="0">
              <a:buNone/>
            </a:pPr>
            <a:r>
              <a:rPr lang="en-US" sz="1800" dirty="0">
                <a:latin typeface="Source Code Pro SemiBold" panose="020B0309030403020204" pitchFamily="49" charset="0"/>
                <a:ea typeface="Source Code Pro SemiBold" panose="020B0309030403020204" pitchFamily="49" charset="0"/>
              </a:rPr>
              <a:t>Direct leak of </a:t>
            </a:r>
            <a:r>
              <a:rPr lang="en-US" sz="1800" dirty="0">
                <a:solidFill>
                  <a:srgbClr val="FF0000"/>
                </a:solidFill>
                <a:latin typeface="Source Code Pro SemiBold" panose="020B0309030403020204" pitchFamily="49" charset="0"/>
                <a:ea typeface="Source Code Pro SemiBold" panose="020B0309030403020204" pitchFamily="49" charset="0"/>
              </a:rPr>
              <a:t>926512128 byte(s) </a:t>
            </a:r>
            <a:r>
              <a:rPr lang="en-US" sz="1800" dirty="0">
                <a:latin typeface="Source Code Pro SemiBold" panose="020B0309030403020204" pitchFamily="49" charset="0"/>
                <a:ea typeface="Source Code Pro SemiBold" panose="020B0309030403020204" pitchFamily="49" charset="0"/>
              </a:rPr>
              <a:t>in 744 object(s) allocated from:    </a:t>
            </a:r>
          </a:p>
          <a:p>
            <a:pPr marL="457200" lvl="1" indent="0">
              <a:buNone/>
            </a:pPr>
            <a:r>
              <a:rPr lang="en-US" sz="1800" dirty="0">
                <a:latin typeface="Source Code Pro SemiBold" panose="020B0309030403020204" pitchFamily="49" charset="0"/>
                <a:ea typeface="Source Code Pro SemiBold" panose="020B0309030403020204" pitchFamily="49" charset="0"/>
              </a:rPr>
              <a:t>    #0 0x2b33574f71ff in __</a:t>
            </a:r>
            <a:r>
              <a:rPr lang="en-US" sz="1800" dirty="0" err="1">
                <a:latin typeface="Source Code Pro SemiBold" panose="020B0309030403020204" pitchFamily="49" charset="0"/>
                <a:ea typeface="Source Code Pro SemiBold" panose="020B0309030403020204" pitchFamily="49" charset="0"/>
              </a:rPr>
              <a:t>interceptor_malloc</a:t>
            </a:r>
            <a:r>
              <a:rPr lang="en-US" sz="1800" dirty="0">
                <a:latin typeface="Source Code Pro SemiBold" panose="020B0309030403020204" pitchFamily="49" charset="0"/>
                <a:ea typeface="Source Code Pro SemiBold" panose="020B0309030403020204" pitchFamily="49" charset="0"/>
              </a:rPr>
              <a:t> ../asan_malloc_linux.cpp:145    </a:t>
            </a:r>
          </a:p>
          <a:p>
            <a:pPr marL="457200" lvl="1" indent="0">
              <a:buNone/>
            </a:pPr>
            <a:r>
              <a:rPr lang="en-US" sz="1800" dirty="0">
                <a:latin typeface="Source Code Pro SemiBold" panose="020B0309030403020204" pitchFamily="49" charset="0"/>
                <a:ea typeface="Source Code Pro SemiBold" panose="020B0309030403020204" pitchFamily="49" charset="0"/>
              </a:rPr>
              <a:t>    #1 0x7532cb </a:t>
            </a:r>
            <a:r>
              <a:rPr lang="en-US" sz="1800" dirty="0">
                <a:highlight>
                  <a:srgbClr val="FFFF00"/>
                </a:highlight>
                <a:latin typeface="Source Code Pro SemiBold" panose="020B0309030403020204" pitchFamily="49" charset="0"/>
                <a:ea typeface="Source Code Pro SemiBold" panose="020B0309030403020204" pitchFamily="49" charset="0"/>
              </a:rPr>
              <a:t>in </a:t>
            </a:r>
            <a:r>
              <a:rPr lang="en-US" sz="1800" dirty="0">
                <a:solidFill>
                  <a:schemeClr val="accent1"/>
                </a:solidFill>
                <a:highlight>
                  <a:srgbClr val="FFFF00"/>
                </a:highlight>
                <a:latin typeface="Source Code Pro SemiBold" panose="020B0309030403020204" pitchFamily="49" charset="0"/>
                <a:ea typeface="Source Code Pro SemiBold" panose="020B0309030403020204" pitchFamily="49" charset="0"/>
              </a:rPr>
              <a:t>hco_valinit_3d_dp </a:t>
            </a:r>
            <a:r>
              <a:rPr lang="en-US" sz="1800" dirty="0">
                <a:solidFill>
                  <a:srgbClr val="00B050"/>
                </a:solidFill>
                <a:highlight>
                  <a:srgbClr val="FFFF00"/>
                </a:highlight>
                <a:latin typeface="Source Code Pro SemiBold" panose="020B0309030403020204" pitchFamily="49" charset="0"/>
                <a:ea typeface="Source Code Pro SemiBold" panose="020B0309030403020204" pitchFamily="49" charset="0"/>
              </a:rPr>
              <a:t>../hco_arr_mod.F90</a:t>
            </a:r>
            <a:r>
              <a:rPr lang="en-US" sz="1800" dirty="0">
                <a:highlight>
                  <a:srgbClr val="FFFF00"/>
                </a:highlight>
                <a:latin typeface="Source Code Pro SemiBold" panose="020B0309030403020204" pitchFamily="49" charset="0"/>
                <a:ea typeface="Source Code Pro SemiBold" panose="020B0309030403020204" pitchFamily="49" charset="0"/>
              </a:rPr>
              <a:t>:</a:t>
            </a:r>
            <a:r>
              <a:rPr lang="en-US" sz="1800" dirty="0">
                <a:solidFill>
                  <a:srgbClr val="FF0000"/>
                </a:solidFill>
                <a:highlight>
                  <a:srgbClr val="FFFF00"/>
                </a:highlight>
                <a:latin typeface="Source Code Pro SemiBold" panose="020B0309030403020204" pitchFamily="49" charset="0"/>
                <a:ea typeface="Source Code Pro SemiBold" panose="020B0309030403020204" pitchFamily="49" charset="0"/>
              </a:rPr>
              <a:t>925</a:t>
            </a:r>
            <a:r>
              <a:rPr lang="en-US" sz="1800" dirty="0">
                <a:latin typeface="Source Code Pro SemiBold" panose="020B0309030403020204" pitchFamily="49" charset="0"/>
                <a:ea typeface="Source Code Pro SemiBold" panose="020B0309030403020204" pitchFamily="49" charset="0"/>
              </a:rPr>
              <a:t>    </a:t>
            </a:r>
          </a:p>
          <a:p>
            <a:pPr marL="0" indent="0">
              <a:buNone/>
            </a:pPr>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9AAF7877-30E9-D3B7-0BFE-42F1EC0318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A73B220E-300E-619E-471C-7682A1345C56}"/>
              </a:ext>
            </a:extLst>
          </p:cNvPr>
          <p:cNvSpPr txBox="1"/>
          <p:nvPr/>
        </p:nvSpPr>
        <p:spPr>
          <a:xfrm>
            <a:off x="3638549" y="5400675"/>
            <a:ext cx="6600825" cy="369332"/>
          </a:xfrm>
          <a:prstGeom prst="rect">
            <a:avLst/>
          </a:prstGeom>
          <a:noFill/>
        </p:spPr>
        <p:txBody>
          <a:bodyPr wrap="square" rtlCol="0">
            <a:spAutoFit/>
          </a:bodyPr>
          <a:lstStyle/>
          <a:p>
            <a:r>
              <a:rPr lang="en-US" b="1" dirty="0">
                <a:solidFill>
                  <a:schemeClr val="accent1"/>
                </a:solidFill>
              </a:rPr>
              <a:t>Routine                                  </a:t>
            </a:r>
            <a:r>
              <a:rPr lang="en-US" b="1" dirty="0">
                <a:solidFill>
                  <a:srgbClr val="00B050"/>
                </a:solidFill>
              </a:rPr>
              <a:t>file</a:t>
            </a:r>
            <a:r>
              <a:rPr lang="en-US" b="1" dirty="0">
                <a:solidFill>
                  <a:srgbClr val="0070C0"/>
                </a:solidFill>
              </a:rPr>
              <a:t> </a:t>
            </a:r>
            <a:r>
              <a:rPr lang="en-US" b="1" dirty="0">
                <a:solidFill>
                  <a:srgbClr val="FF0000"/>
                </a:solidFill>
              </a:rPr>
              <a:t>                              line number</a:t>
            </a:r>
          </a:p>
        </p:txBody>
      </p:sp>
    </p:spTree>
    <p:extLst>
      <p:ext uri="{BB962C8B-B14F-4D97-AF65-F5344CB8AC3E}">
        <p14:creationId xmlns:p14="http://schemas.microsoft.com/office/powerpoint/2010/main" val="2793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E42517-0A62-91C3-E5FE-F02530A5D9DD}"/>
              </a:ext>
            </a:extLst>
          </p:cNvPr>
          <p:cNvSpPr>
            <a:spLocks noGrp="1"/>
          </p:cNvSpPr>
          <p:nvPr>
            <p:ph type="ctrTitle"/>
          </p:nvPr>
        </p:nvSpPr>
        <p:spPr/>
        <p:txBody>
          <a:bodyPr/>
          <a:lstStyle/>
          <a:p>
            <a:r>
              <a:rPr lang="en-US" dirty="0"/>
              <a:t>Best Practice #6: Documentation</a:t>
            </a:r>
          </a:p>
        </p:txBody>
      </p:sp>
      <p:sp>
        <p:nvSpPr>
          <p:cNvPr id="12" name="Subtitle 11">
            <a:extLst>
              <a:ext uri="{FF2B5EF4-FFF2-40B4-BE49-F238E27FC236}">
                <a16:creationId xmlns:a16="http://schemas.microsoft.com/office/drawing/2014/main" id="{D2D515DB-115F-684E-9E83-E6D0F61B1EA1}"/>
              </a:ext>
            </a:extLst>
          </p:cNvPr>
          <p:cNvSpPr>
            <a:spLocks noGrp="1"/>
          </p:cNvSpPr>
          <p:nvPr>
            <p:ph type="subTitle" idx="1"/>
          </p:nvPr>
        </p:nvSpPr>
        <p:spPr/>
        <p:txBody>
          <a:bodyPr/>
          <a:lstStyle/>
          <a:p>
            <a:endParaRPr lang="en-US" dirty="0"/>
          </a:p>
        </p:txBody>
      </p:sp>
      <p:sp>
        <p:nvSpPr>
          <p:cNvPr id="6" name="Slide Number Placeholder 5">
            <a:extLst>
              <a:ext uri="{FF2B5EF4-FFF2-40B4-BE49-F238E27FC236}">
                <a16:creationId xmlns:a16="http://schemas.microsoft.com/office/drawing/2014/main" id="{4F1909B2-8C1A-2408-3C61-61F8FE46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0" name="Picture Placeholder 19" descr="Office clerk searching for files">
            <a:extLst>
              <a:ext uri="{FF2B5EF4-FFF2-40B4-BE49-F238E27FC236}">
                <a16:creationId xmlns:a16="http://schemas.microsoft.com/office/drawing/2014/main" id="{821C5E2D-59C1-C79D-2438-B76068ED009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9648" b="19648"/>
          <a:stretch>
            <a:fillRect/>
          </a:stretch>
        </p:blipFill>
        <p:spPr/>
      </p:pic>
      <p:pic>
        <p:nvPicPr>
          <p:cNvPr id="34" name="Picture Placeholder 33" descr="A close-up of a notebook&#10;&#10;Description automatically generated">
            <a:extLst>
              <a:ext uri="{FF2B5EF4-FFF2-40B4-BE49-F238E27FC236}">
                <a16:creationId xmlns:a16="http://schemas.microsoft.com/office/drawing/2014/main" id="{32432420-BD29-C31E-A5D3-987151F20AC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782" r="16782"/>
          <a:stretch>
            <a:fillRect/>
          </a:stretch>
        </p:blipFill>
        <p:spPr/>
      </p:pic>
      <p:pic>
        <p:nvPicPr>
          <p:cNvPr id="31" name="Picture Placeholder 30" descr="A stack of spiral bound notebooks&#10;&#10;Description automatically generated">
            <a:extLst>
              <a:ext uri="{FF2B5EF4-FFF2-40B4-BE49-F238E27FC236}">
                <a16:creationId xmlns:a16="http://schemas.microsoft.com/office/drawing/2014/main" id="{2CB7D574-6E03-E120-690F-1E1FA6395BC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5190" b="25190"/>
          <a:stretch>
            <a:fillRect/>
          </a:stretch>
        </p:blipFill>
        <p:spPr/>
      </p:pic>
      <p:sp>
        <p:nvSpPr>
          <p:cNvPr id="37" name="TextBox 36">
            <a:extLst>
              <a:ext uri="{FF2B5EF4-FFF2-40B4-BE49-F238E27FC236}">
                <a16:creationId xmlns:a16="http://schemas.microsoft.com/office/drawing/2014/main" id="{49A61210-988D-4001-3135-4E3DE3136C41}"/>
              </a:ext>
            </a:extLst>
          </p:cNvPr>
          <p:cNvSpPr txBox="1"/>
          <p:nvPr/>
        </p:nvSpPr>
        <p:spPr>
          <a:xfrm>
            <a:off x="10633201" y="839298"/>
            <a:ext cx="1294716" cy="307777"/>
          </a:xfrm>
          <a:prstGeom prst="rect">
            <a:avLst/>
          </a:prstGeom>
          <a:solidFill>
            <a:schemeClr val="bg2"/>
          </a:solidFill>
        </p:spPr>
        <p:txBody>
          <a:bodyPr wrap="square" rtlCol="0">
            <a:spAutoFit/>
          </a:bodyPr>
          <a:lstStyle/>
          <a:p>
            <a:r>
              <a:rPr lang="en-US" sz="1400" dirty="0">
                <a:latin typeface="Sitka Banner" pitchFamily="2" charset="0"/>
                <a:cs typeface="Times New Roman" panose="02020603050405020304" pitchFamily="18" charset="0"/>
              </a:rPr>
              <a:t>GEOS-Chem</a:t>
            </a:r>
          </a:p>
        </p:txBody>
      </p:sp>
      <p:pic>
        <p:nvPicPr>
          <p:cNvPr id="39" name="Picture 38" descr="A blue and black logo&#10;&#10;Description automatically generated">
            <a:extLst>
              <a:ext uri="{FF2B5EF4-FFF2-40B4-BE49-F238E27FC236}">
                <a16:creationId xmlns:a16="http://schemas.microsoft.com/office/drawing/2014/main" id="{C407D7DA-085D-A2F7-3834-77ACC6A3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3659" y="232914"/>
            <a:ext cx="229632" cy="276045"/>
          </a:xfrm>
          <a:prstGeom prst="rect">
            <a:avLst/>
          </a:prstGeom>
        </p:spPr>
      </p:pic>
    </p:spTree>
    <p:extLst>
      <p:ext uri="{BB962C8B-B14F-4D97-AF65-F5344CB8AC3E}">
        <p14:creationId xmlns:p14="http://schemas.microsoft.com/office/powerpoint/2010/main" val="3581161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2B6E81-5020-7989-2BAB-229AF2FB0D76}"/>
              </a:ext>
            </a:extLst>
          </p:cNvPr>
          <p:cNvSpPr>
            <a:spLocks noGrp="1"/>
          </p:cNvSpPr>
          <p:nvPr>
            <p:ph type="title"/>
          </p:nvPr>
        </p:nvSpPr>
        <p:spPr/>
        <p:txBody>
          <a:bodyPr>
            <a:normAutofit fontScale="90000"/>
          </a:bodyPr>
          <a:lstStyle/>
          <a:p>
            <a:r>
              <a:rPr lang="en-US" dirty="0"/>
              <a:t>Source code documentation</a:t>
            </a:r>
          </a:p>
        </p:txBody>
      </p:sp>
      <p:sp>
        <p:nvSpPr>
          <p:cNvPr id="9" name="Content Placeholder 8">
            <a:extLst>
              <a:ext uri="{FF2B5EF4-FFF2-40B4-BE49-F238E27FC236}">
                <a16:creationId xmlns:a16="http://schemas.microsoft.com/office/drawing/2014/main" id="{9911D111-3AE7-E377-AC9E-880F6E21D4C7}"/>
              </a:ext>
            </a:extLst>
          </p:cNvPr>
          <p:cNvSpPr>
            <a:spLocks noGrp="1"/>
          </p:cNvSpPr>
          <p:nvPr>
            <p:ph sz="quarter" idx="14"/>
          </p:nvPr>
        </p:nvSpPr>
        <p:spPr/>
        <p:txBody>
          <a:bodyPr/>
          <a:lstStyle/>
          <a:p>
            <a:r>
              <a:rPr lang="en-US" dirty="0"/>
              <a:t>GEOS-Chem has copious source code comments</a:t>
            </a:r>
          </a:p>
          <a:p>
            <a:pPr lvl="1"/>
            <a:r>
              <a:rPr lang="en-US" dirty="0"/>
              <a:t>I started writing good documentation early, for my own sake</a:t>
            </a:r>
          </a:p>
          <a:p>
            <a:pPr lvl="1"/>
            <a:r>
              <a:rPr lang="en-US" dirty="0"/>
              <a:t>Except for third-party routines, all G-C source code modules are extensively documented</a:t>
            </a:r>
          </a:p>
          <a:p>
            <a:pPr lvl="2"/>
            <a:r>
              <a:rPr lang="en-US" dirty="0"/>
              <a:t>Descriptions of variables and subroutine arguments, units, dimensions, etc.</a:t>
            </a:r>
          </a:p>
          <a:p>
            <a:pPr lvl="2"/>
            <a:r>
              <a:rPr lang="en-US" dirty="0"/>
              <a:t>References to scientific journals where appropriate</a:t>
            </a:r>
          </a:p>
          <a:p>
            <a:pPr lvl="1"/>
            <a:endParaRPr lang="en-US" dirty="0"/>
          </a:p>
          <a:p>
            <a:r>
              <a:rPr lang="en-US" dirty="0"/>
              <a:t>We encourage you to comment your source code well, too!</a:t>
            </a:r>
          </a:p>
          <a:p>
            <a:pPr lvl="1"/>
            <a:r>
              <a:rPr lang="en-US" dirty="0"/>
              <a:t>“Six months ago, only God and I knew what I was doing.</a:t>
            </a:r>
            <a:br>
              <a:rPr lang="en-US" dirty="0"/>
            </a:br>
            <a:r>
              <a:rPr lang="en-US" dirty="0"/>
              <a:t>Now only God knows.” – </a:t>
            </a:r>
            <a:r>
              <a:rPr lang="en-US" dirty="0" err="1"/>
              <a:t>Haipeng</a:t>
            </a:r>
            <a:r>
              <a:rPr lang="en-US" dirty="0"/>
              <a:t> Lin (grad student @ Harvard)</a:t>
            </a:r>
          </a:p>
          <a:p>
            <a:endParaRPr lang="en-US" dirty="0"/>
          </a:p>
        </p:txBody>
      </p:sp>
      <p:sp>
        <p:nvSpPr>
          <p:cNvPr id="7" name="Slide Number Placeholder 6">
            <a:extLst>
              <a:ext uri="{FF2B5EF4-FFF2-40B4-BE49-F238E27FC236}">
                <a16:creationId xmlns:a16="http://schemas.microsoft.com/office/drawing/2014/main" id="{EA9B765D-8E92-EDF1-CDB1-8CD43E712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F022-211C-4882-844C-086FEA6806AA}"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124286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rmAutofit fontScale="90000"/>
          </a:bodyPr>
          <a:lstStyle/>
          <a:p>
            <a:r>
              <a:rPr lang="en-US" dirty="0"/>
              <a:t>Definitely a research project</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a:bodyPr>
          <a:lstStyle/>
          <a:p>
            <a:r>
              <a:rPr lang="en-US" dirty="0"/>
              <a:t>At the time we were building the Harvard-GEOS CTM, we weren’t thinking about making it a general-use model, we just wanted it to work!</a:t>
            </a:r>
          </a:p>
          <a:p>
            <a:r>
              <a:rPr lang="en-US" dirty="0"/>
              <a:t>It was a bit of a hodge-podge:</a:t>
            </a:r>
          </a:p>
          <a:p>
            <a:pPr lvl="1"/>
            <a:r>
              <a:rPr lang="en-US" dirty="0"/>
              <a:t>Configuration files from both models</a:t>
            </a:r>
          </a:p>
          <a:p>
            <a:pPr lvl="1"/>
            <a:r>
              <a:rPr lang="en-US" dirty="0"/>
              <a:t>Diagnostics (i.e. </a:t>
            </a:r>
            <a:r>
              <a:rPr lang="en-US" dirty="0" err="1"/>
              <a:t>NDxx</a:t>
            </a:r>
            <a:r>
              <a:rPr lang="en-US" dirty="0"/>
              <a:t>) was from the Harvard-GISS CTM</a:t>
            </a:r>
          </a:p>
          <a:p>
            <a:pPr lvl="1"/>
            <a:r>
              <a:rPr lang="en-US" dirty="0"/>
              <a:t>Code was written to the (now obsolete) Fortran-77 standard</a:t>
            </a:r>
          </a:p>
          <a:p>
            <a:pPr lvl="1"/>
            <a:r>
              <a:rPr lang="en-US" dirty="0"/>
              <a:t>Documentation was sparse and inconsistent</a:t>
            </a:r>
          </a:p>
          <a:p>
            <a:r>
              <a:rPr lang="en-US" dirty="0"/>
              <a:t>But this was OK since all of the users of the model were in the same building!</a:t>
            </a:r>
          </a:p>
          <a:p>
            <a:pPr lvl="1"/>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7</a:t>
            </a:fld>
            <a:endParaRPr lang="en-US" dirty="0"/>
          </a:p>
        </p:txBody>
      </p:sp>
    </p:spTree>
    <p:extLst>
      <p:ext uri="{BB962C8B-B14F-4D97-AF65-F5344CB8AC3E}">
        <p14:creationId xmlns:p14="http://schemas.microsoft.com/office/powerpoint/2010/main" val="16296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534D-F706-C9C3-A337-A5A8A58B7DDF}"/>
              </a:ext>
            </a:extLst>
          </p:cNvPr>
          <p:cNvSpPr>
            <a:spLocks noGrp="1"/>
          </p:cNvSpPr>
          <p:nvPr>
            <p:ph type="title"/>
          </p:nvPr>
        </p:nvSpPr>
        <p:spPr/>
        <p:txBody>
          <a:bodyPr>
            <a:normAutofit fontScale="90000"/>
          </a:bodyPr>
          <a:lstStyle/>
          <a:p>
            <a:r>
              <a:rPr lang="en-US" dirty="0"/>
              <a:t>GEOS-Chem website</a:t>
            </a:r>
          </a:p>
        </p:txBody>
      </p:sp>
      <p:sp>
        <p:nvSpPr>
          <p:cNvPr id="4" name="Slide Number Placeholder 3">
            <a:extLst>
              <a:ext uri="{FF2B5EF4-FFF2-40B4-BE49-F238E27FC236}">
                <a16:creationId xmlns:a16="http://schemas.microsoft.com/office/drawing/2014/main" id="{FB726DAD-32CA-85EB-9489-AA4279C7512C}"/>
              </a:ext>
            </a:extLst>
          </p:cNvPr>
          <p:cNvSpPr>
            <a:spLocks noGrp="1"/>
          </p:cNvSpPr>
          <p:nvPr>
            <p:ph type="sldNum" sz="quarter" idx="12"/>
          </p:nvPr>
        </p:nvSpPr>
        <p:spPr/>
        <p:txBody>
          <a:bodyPr/>
          <a:lstStyle/>
          <a:p>
            <a:pPr>
              <a:defRPr/>
            </a:pPr>
            <a:fld id="{06B786C7-B8F9-4072-AAAA-17258464D730}" type="slidenum">
              <a:rPr lang="en-US" smtClean="0"/>
              <a:pPr>
                <a:defRPr/>
              </a:pPr>
              <a:t>70</a:t>
            </a:fld>
            <a:endParaRPr lang="en-US" dirty="0"/>
          </a:p>
        </p:txBody>
      </p:sp>
      <p:sp>
        <p:nvSpPr>
          <p:cNvPr id="6" name="TextBox 5">
            <a:extLst>
              <a:ext uri="{FF2B5EF4-FFF2-40B4-BE49-F238E27FC236}">
                <a16:creationId xmlns:a16="http://schemas.microsoft.com/office/drawing/2014/main" id="{40E47E12-1576-7F78-277F-1505FF26B5E8}"/>
              </a:ext>
            </a:extLst>
          </p:cNvPr>
          <p:cNvSpPr txBox="1"/>
          <p:nvPr/>
        </p:nvSpPr>
        <p:spPr>
          <a:xfrm>
            <a:off x="3048000" y="3244334"/>
            <a:ext cx="6096000" cy="369332"/>
          </a:xfrm>
          <a:prstGeom prst="rect">
            <a:avLst/>
          </a:prstGeom>
          <a:noFill/>
        </p:spPr>
        <p:txBody>
          <a:bodyPr wrap="square">
            <a:spAutoFit/>
          </a:bodyPr>
          <a:lstStyle/>
          <a:p>
            <a:r>
              <a:rPr lang="en-US" b="0" dirty="0">
                <a:effectLst/>
              </a:rPr>
              <a:t> </a:t>
            </a:r>
            <a:endParaRPr lang="en-US" dirty="0"/>
          </a:p>
        </p:txBody>
      </p:sp>
      <p:pic>
        <p:nvPicPr>
          <p:cNvPr id="11" name="Content Placeholder 10" descr="A screenshot of a computer&#10;&#10;Description automatically generated">
            <a:extLst>
              <a:ext uri="{FF2B5EF4-FFF2-40B4-BE49-F238E27FC236}">
                <a16:creationId xmlns:a16="http://schemas.microsoft.com/office/drawing/2014/main" id="{4977EC08-1869-14C7-147D-B0C9E46FD41A}"/>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000759" y="1663502"/>
            <a:ext cx="7104268" cy="4341812"/>
          </a:xfrm>
        </p:spPr>
      </p:pic>
      <p:sp>
        <p:nvSpPr>
          <p:cNvPr id="12" name="TextBox 11">
            <a:extLst>
              <a:ext uri="{FF2B5EF4-FFF2-40B4-BE49-F238E27FC236}">
                <a16:creationId xmlns:a16="http://schemas.microsoft.com/office/drawing/2014/main" id="{4037A2A5-C6DD-5232-3E4D-26FF7216C00A}"/>
              </a:ext>
            </a:extLst>
          </p:cNvPr>
          <p:cNvSpPr txBox="1"/>
          <p:nvPr/>
        </p:nvSpPr>
        <p:spPr>
          <a:xfrm>
            <a:off x="8279892" y="1978228"/>
            <a:ext cx="3401568" cy="4378122"/>
          </a:xfrm>
          <a:prstGeom prst="rect">
            <a:avLst/>
          </a:prstGeom>
          <a:noFill/>
        </p:spPr>
        <p:txBody>
          <a:bodyPr wrap="square" rtlCol="0">
            <a:spAutoFit/>
          </a:bodyPr>
          <a:lstStyle/>
          <a:p>
            <a:r>
              <a:rPr lang="en-US" sz="1600" b="1" dirty="0"/>
              <a:t>https://geoschem.github.io</a:t>
            </a:r>
            <a:br>
              <a:rPr lang="en-US" sz="1600" dirty="0"/>
            </a:br>
            <a:r>
              <a:rPr lang="en-US" sz="1600" dirty="0"/>
              <a:t>aka </a:t>
            </a:r>
            <a:r>
              <a:rPr lang="en-US" sz="1600" b="1" dirty="0"/>
              <a:t>http://geos-chem.org</a:t>
            </a:r>
          </a:p>
          <a:p>
            <a:endParaRPr lang="en-US" sz="1600" b="1" dirty="0"/>
          </a:p>
          <a:p>
            <a:r>
              <a:rPr lang="en-US" sz="1600" dirty="0"/>
              <a:t>The “first stop” for GC reference:</a:t>
            </a:r>
          </a:p>
          <a:p>
            <a:endParaRPr lang="en-US" sz="1600" dirty="0"/>
          </a:p>
          <a:p>
            <a:pPr marL="285750" indent="-285750">
              <a:spcAft>
                <a:spcPts val="300"/>
              </a:spcAft>
              <a:buFont typeface="Arial" panose="020B0604020202020204" pitchFamily="34" charset="0"/>
              <a:buChar char="•"/>
            </a:pPr>
            <a:r>
              <a:rPr lang="en-US" sz="1600" dirty="0"/>
              <a:t>New user information</a:t>
            </a:r>
          </a:p>
          <a:p>
            <a:pPr marL="285750" indent="-285750">
              <a:spcAft>
                <a:spcPts val="300"/>
              </a:spcAft>
              <a:buFont typeface="Arial" panose="020B0604020202020204" pitchFamily="34" charset="0"/>
              <a:buChar char="•"/>
            </a:pPr>
            <a:r>
              <a:rPr lang="en-US" sz="1600" dirty="0"/>
              <a:t>How to cite GEOS-Chem</a:t>
            </a:r>
          </a:p>
          <a:p>
            <a:pPr marL="285750" indent="-285750">
              <a:spcAft>
                <a:spcPts val="300"/>
              </a:spcAft>
              <a:buFont typeface="Arial" panose="020B0604020202020204" pitchFamily="34" charset="0"/>
              <a:buChar char="•"/>
            </a:pPr>
            <a:r>
              <a:rPr lang="en-US" sz="1600" dirty="0"/>
              <a:t>Narrative description</a:t>
            </a:r>
          </a:p>
          <a:p>
            <a:pPr marL="285750" indent="-285750">
              <a:spcAft>
                <a:spcPts val="300"/>
              </a:spcAft>
              <a:buFont typeface="Arial" panose="020B0604020202020204" pitchFamily="34" charset="0"/>
              <a:buChar char="•"/>
            </a:pPr>
            <a:r>
              <a:rPr lang="en-US" sz="1600" dirty="0"/>
              <a:t>Presentations</a:t>
            </a:r>
          </a:p>
          <a:p>
            <a:pPr marL="285750" indent="-285750">
              <a:spcAft>
                <a:spcPts val="300"/>
              </a:spcAft>
              <a:buFont typeface="Arial" panose="020B0604020202020204" pitchFamily="34" charset="0"/>
              <a:buChar char="•"/>
            </a:pPr>
            <a:r>
              <a:rPr lang="en-US" sz="1600" dirty="0"/>
              <a:t>Publications</a:t>
            </a:r>
          </a:p>
          <a:p>
            <a:pPr marL="285750" indent="-285750">
              <a:spcAft>
                <a:spcPts val="300"/>
              </a:spcAft>
              <a:buFont typeface="Arial" panose="020B0604020202020204" pitchFamily="34" charset="0"/>
              <a:buChar char="•"/>
            </a:pPr>
            <a:r>
              <a:rPr lang="en-US" sz="1600" dirty="0"/>
              <a:t>Steering Committee</a:t>
            </a:r>
          </a:p>
          <a:p>
            <a:pPr marL="285750" indent="-285750">
              <a:spcAft>
                <a:spcPts val="300"/>
              </a:spcAft>
              <a:buFont typeface="Arial" panose="020B0604020202020204" pitchFamily="34" charset="0"/>
              <a:buChar char="•"/>
            </a:pPr>
            <a:r>
              <a:rPr lang="en-US" sz="1600" dirty="0"/>
              <a:t>Working Groups</a:t>
            </a:r>
          </a:p>
          <a:p>
            <a:pPr marL="285750" indent="-285750">
              <a:spcAft>
                <a:spcPts val="300"/>
              </a:spcAft>
              <a:buFont typeface="Arial" panose="020B0604020202020204" pitchFamily="34" charset="0"/>
              <a:buChar char="•"/>
            </a:pPr>
            <a:r>
              <a:rPr lang="en-US" sz="1600" dirty="0"/>
              <a:t>Support Team</a:t>
            </a:r>
          </a:p>
          <a:p>
            <a:pPr marL="285750" indent="-285750">
              <a:spcAft>
                <a:spcPts val="300"/>
              </a:spcAft>
              <a:buFont typeface="Arial" panose="020B0604020202020204" pitchFamily="34" charset="0"/>
              <a:buChar char="•"/>
            </a:pPr>
            <a:r>
              <a:rPr lang="en-US" sz="1600" dirty="0"/>
              <a:t>GEOS-Chem Meetings</a:t>
            </a:r>
          </a:p>
          <a:p>
            <a:pPr marL="285750" indent="-285750">
              <a:buFont typeface="Arial" panose="020B0604020202020204" pitchFamily="34" charset="0"/>
              <a:buChar char="•"/>
            </a:pPr>
            <a:r>
              <a:rPr lang="en-US" sz="1600" dirty="0"/>
              <a:t>Links to documentation and other relevant information</a:t>
            </a:r>
          </a:p>
        </p:txBody>
      </p:sp>
    </p:spTree>
    <p:extLst>
      <p:ext uri="{BB962C8B-B14F-4D97-AF65-F5344CB8AC3E}">
        <p14:creationId xmlns:p14="http://schemas.microsoft.com/office/powerpoint/2010/main" val="156115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FF8C-1F90-94D7-CAE3-6ED082590559}"/>
              </a:ext>
            </a:extLst>
          </p:cNvPr>
          <p:cNvSpPr>
            <a:spLocks noGrp="1"/>
          </p:cNvSpPr>
          <p:nvPr>
            <p:ph type="title"/>
          </p:nvPr>
        </p:nvSpPr>
        <p:spPr/>
        <p:txBody>
          <a:bodyPr>
            <a:normAutofit fontScale="90000"/>
          </a:bodyPr>
          <a:lstStyle/>
          <a:p>
            <a:r>
              <a:rPr lang="en-US" dirty="0"/>
              <a:t>GEOS-Chem wiki</a:t>
            </a:r>
          </a:p>
        </p:txBody>
      </p:sp>
      <p:pic>
        <p:nvPicPr>
          <p:cNvPr id="6" name="Content Placeholder 5" descr="A screenshot of a computer&#10;&#10;Description automatically generated">
            <a:extLst>
              <a:ext uri="{FF2B5EF4-FFF2-40B4-BE49-F238E27FC236}">
                <a16:creationId xmlns:a16="http://schemas.microsoft.com/office/drawing/2014/main" id="{61176913-D451-EF22-A369-FA1D10DBB6D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619324" y="1573960"/>
            <a:ext cx="6130481" cy="4341812"/>
          </a:xfrm>
        </p:spPr>
      </p:pic>
      <p:sp>
        <p:nvSpPr>
          <p:cNvPr id="4" name="Slide Number Placeholder 3">
            <a:extLst>
              <a:ext uri="{FF2B5EF4-FFF2-40B4-BE49-F238E27FC236}">
                <a16:creationId xmlns:a16="http://schemas.microsoft.com/office/drawing/2014/main" id="{54D5B8C4-9049-8041-1CE6-BFC1E070C30F}"/>
              </a:ext>
            </a:extLst>
          </p:cNvPr>
          <p:cNvSpPr>
            <a:spLocks noGrp="1"/>
          </p:cNvSpPr>
          <p:nvPr>
            <p:ph type="sldNum" sz="quarter" idx="12"/>
          </p:nvPr>
        </p:nvSpPr>
        <p:spPr/>
        <p:txBody>
          <a:bodyPr/>
          <a:lstStyle/>
          <a:p>
            <a:pPr>
              <a:defRPr/>
            </a:pPr>
            <a:fld id="{06B786C7-B8F9-4072-AAAA-17258464D730}" type="slidenum">
              <a:rPr lang="en-US" smtClean="0"/>
              <a:pPr>
                <a:defRPr/>
              </a:pPr>
              <a:t>71</a:t>
            </a:fld>
            <a:endParaRPr lang="en-US" dirty="0"/>
          </a:p>
        </p:txBody>
      </p:sp>
      <p:sp>
        <p:nvSpPr>
          <p:cNvPr id="7" name="TextBox 6">
            <a:extLst>
              <a:ext uri="{FF2B5EF4-FFF2-40B4-BE49-F238E27FC236}">
                <a16:creationId xmlns:a16="http://schemas.microsoft.com/office/drawing/2014/main" id="{435EAB17-4DE7-36BF-0B43-C85D2961C051}"/>
              </a:ext>
            </a:extLst>
          </p:cNvPr>
          <p:cNvSpPr txBox="1"/>
          <p:nvPr/>
        </p:nvSpPr>
        <p:spPr>
          <a:xfrm>
            <a:off x="8279892" y="1766206"/>
            <a:ext cx="3401568" cy="3046988"/>
          </a:xfrm>
          <a:prstGeom prst="rect">
            <a:avLst/>
          </a:prstGeom>
          <a:noFill/>
        </p:spPr>
        <p:txBody>
          <a:bodyPr wrap="square" rtlCol="0">
            <a:spAutoFit/>
          </a:bodyPr>
          <a:lstStyle/>
          <a:p>
            <a:r>
              <a:rPr lang="en-US" sz="1600" b="1" dirty="0"/>
              <a:t>http://wiki.geos-chem.org</a:t>
            </a:r>
          </a:p>
          <a:p>
            <a:endParaRPr lang="en-US" sz="1600" b="1" dirty="0"/>
          </a:p>
          <a:p>
            <a:r>
              <a:rPr lang="en-US" sz="1600" dirty="0"/>
              <a:t>Contains the GEOS-Chem model development priorities page, which lists the features that have been prioritized for inclusion based on their readiness.</a:t>
            </a:r>
          </a:p>
          <a:p>
            <a:endParaRPr lang="en-US" sz="1600" dirty="0"/>
          </a:p>
          <a:p>
            <a:r>
              <a:rPr lang="en-US" sz="1600" dirty="0"/>
              <a:t>Developments are prioritized by the GCSC based on need and readiness, as determined from Working Groups.</a:t>
            </a:r>
          </a:p>
        </p:txBody>
      </p:sp>
    </p:spTree>
    <p:extLst>
      <p:ext uri="{BB962C8B-B14F-4D97-AF65-F5344CB8AC3E}">
        <p14:creationId xmlns:p14="http://schemas.microsoft.com/office/powerpoint/2010/main" val="2877391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EE01A-BB3C-DB99-CDE2-7C7CF7CB53F7}"/>
              </a:ext>
            </a:extLst>
          </p:cNvPr>
          <p:cNvSpPr>
            <a:spLocks noGrp="1"/>
          </p:cNvSpPr>
          <p:nvPr>
            <p:ph type="title"/>
          </p:nvPr>
        </p:nvSpPr>
        <p:spPr/>
        <p:txBody>
          <a:bodyPr>
            <a:normAutofit fontScale="90000"/>
          </a:bodyPr>
          <a:lstStyle/>
          <a:p>
            <a:r>
              <a:rPr lang="en-US" dirty="0"/>
              <a:t>GEOS-Chem wiki</a:t>
            </a:r>
          </a:p>
        </p:txBody>
      </p:sp>
      <p:pic>
        <p:nvPicPr>
          <p:cNvPr id="6" name="Content Placeholder 5" descr="A screenshot of a computer&#10;&#10;Description automatically generated">
            <a:extLst>
              <a:ext uri="{FF2B5EF4-FFF2-40B4-BE49-F238E27FC236}">
                <a16:creationId xmlns:a16="http://schemas.microsoft.com/office/drawing/2014/main" id="{E83EEC10-F0A5-C111-7B32-BE5BF17F9B3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875854" y="1766206"/>
            <a:ext cx="6964643" cy="4341812"/>
          </a:xfrm>
        </p:spPr>
      </p:pic>
      <p:sp>
        <p:nvSpPr>
          <p:cNvPr id="4" name="Slide Number Placeholder 3">
            <a:extLst>
              <a:ext uri="{FF2B5EF4-FFF2-40B4-BE49-F238E27FC236}">
                <a16:creationId xmlns:a16="http://schemas.microsoft.com/office/drawing/2014/main" id="{C1079948-F348-3C56-136A-56643722BB3D}"/>
              </a:ext>
            </a:extLst>
          </p:cNvPr>
          <p:cNvSpPr>
            <a:spLocks noGrp="1"/>
          </p:cNvSpPr>
          <p:nvPr>
            <p:ph type="sldNum" sz="quarter" idx="12"/>
          </p:nvPr>
        </p:nvSpPr>
        <p:spPr/>
        <p:txBody>
          <a:bodyPr/>
          <a:lstStyle/>
          <a:p>
            <a:pPr>
              <a:defRPr/>
            </a:pPr>
            <a:fld id="{06B786C7-B8F9-4072-AAAA-17258464D730}" type="slidenum">
              <a:rPr lang="en-US" smtClean="0"/>
              <a:pPr>
                <a:defRPr/>
              </a:pPr>
              <a:t>72</a:t>
            </a:fld>
            <a:endParaRPr lang="en-US" dirty="0"/>
          </a:p>
        </p:txBody>
      </p:sp>
      <p:sp>
        <p:nvSpPr>
          <p:cNvPr id="7" name="TextBox 6">
            <a:extLst>
              <a:ext uri="{FF2B5EF4-FFF2-40B4-BE49-F238E27FC236}">
                <a16:creationId xmlns:a16="http://schemas.microsoft.com/office/drawing/2014/main" id="{6D8E24E4-A7D5-313F-E617-AB3B1231A6CC}"/>
              </a:ext>
            </a:extLst>
          </p:cNvPr>
          <p:cNvSpPr txBox="1"/>
          <p:nvPr/>
        </p:nvSpPr>
        <p:spPr>
          <a:xfrm>
            <a:off x="8279892" y="1766206"/>
            <a:ext cx="3401568" cy="2800767"/>
          </a:xfrm>
          <a:prstGeom prst="rect">
            <a:avLst/>
          </a:prstGeom>
          <a:noFill/>
        </p:spPr>
        <p:txBody>
          <a:bodyPr wrap="square" rtlCol="0">
            <a:spAutoFit/>
          </a:bodyPr>
          <a:lstStyle/>
          <a:p>
            <a:r>
              <a:rPr lang="en-US" sz="1600" b="1" dirty="0"/>
              <a:t>http://wiki.geos-chem.org</a:t>
            </a:r>
          </a:p>
          <a:p>
            <a:endParaRPr lang="en-US" sz="1600" b="1" dirty="0"/>
          </a:p>
          <a:p>
            <a:r>
              <a:rPr lang="en-US" sz="1600" dirty="0"/>
              <a:t>Also contains information about GEOS-Chem model versions (such as the 14.2.2 page, shown here) with links to plots/tables from benchmark simulations.</a:t>
            </a:r>
          </a:p>
          <a:p>
            <a:endParaRPr lang="en-US" sz="1600" dirty="0"/>
          </a:p>
          <a:p>
            <a:r>
              <a:rPr lang="en-US" sz="1600" dirty="0"/>
              <a:t>We have recently migrated several pages to </a:t>
            </a:r>
            <a:r>
              <a:rPr lang="en-US" sz="1600" dirty="0" err="1"/>
              <a:t>ReadTheDocs</a:t>
            </a:r>
            <a:r>
              <a:rPr lang="en-US" sz="1600" dirty="0"/>
              <a:t> and have culled obsolete information.</a:t>
            </a:r>
          </a:p>
        </p:txBody>
      </p:sp>
    </p:spTree>
    <p:extLst>
      <p:ext uri="{BB962C8B-B14F-4D97-AF65-F5344CB8AC3E}">
        <p14:creationId xmlns:p14="http://schemas.microsoft.com/office/powerpoint/2010/main" val="2880840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sz="4000" dirty="0"/>
              <a:t>GEOS-Chem Documentation</a:t>
            </a:r>
            <a:endParaRPr sz="4000" dirty="0"/>
          </a:p>
        </p:txBody>
      </p:sp>
      <p:sp>
        <p:nvSpPr>
          <p:cNvPr id="67" name="Google Shape;67;p15"/>
          <p:cNvSpPr txBox="1">
            <a:spLocks noGrp="1"/>
          </p:cNvSpPr>
          <p:nvPr>
            <p:ph sz="quarter" idx="14"/>
          </p:nvPr>
        </p:nvSpPr>
        <p:spPr>
          <a:xfrm>
            <a:off x="646112" y="1258094"/>
            <a:ext cx="10899776" cy="4341812"/>
          </a:xfrm>
          <a:prstGeom prst="rect">
            <a:avLst/>
          </a:prstGeom>
        </p:spPr>
        <p:txBody>
          <a:bodyPr spcFirstLastPara="1" vert="horz" wrap="square" lIns="121900" tIns="121900" rIns="121900" bIns="121900" rtlCol="0" anchor="t" anchorCtr="0">
            <a:noAutofit/>
          </a:bodyPr>
          <a:lstStyle/>
          <a:p>
            <a:pPr>
              <a:buClr>
                <a:srgbClr val="000000"/>
              </a:buClr>
              <a:buSzPts val="2000"/>
            </a:pPr>
            <a:r>
              <a:rPr lang="en" sz="1800" dirty="0">
                <a:solidFill>
                  <a:srgbClr val="000000"/>
                </a:solidFill>
              </a:rPr>
              <a:t>In GEOS-Chem 14.0.0+, documentation has been ported to ReadTheDocs</a:t>
            </a:r>
            <a:endParaRPr sz="1800" dirty="0">
              <a:solidFill>
                <a:srgbClr val="000000"/>
              </a:solidFill>
            </a:endParaRPr>
          </a:p>
        </p:txBody>
      </p:sp>
      <p:graphicFrame>
        <p:nvGraphicFramePr>
          <p:cNvPr id="66" name="Google Shape;66;p15"/>
          <p:cNvGraphicFramePr/>
          <p:nvPr/>
        </p:nvGraphicFramePr>
        <p:xfrm>
          <a:off x="1000759" y="1926314"/>
          <a:ext cx="8503333" cy="4474850"/>
        </p:xfrm>
        <a:graphic>
          <a:graphicData uri="http://schemas.openxmlformats.org/drawingml/2006/table">
            <a:tbl>
              <a:tblPr>
                <a:solidFill>
                  <a:srgbClr val="FCFCFC"/>
                </a:solidFill>
              </a:tblPr>
              <a:tblGrid>
                <a:gridCol w="5132033">
                  <a:extLst>
                    <a:ext uri="{9D8B030D-6E8A-4147-A177-3AD203B41FA5}">
                      <a16:colId xmlns:a16="http://schemas.microsoft.com/office/drawing/2014/main" val="20000"/>
                    </a:ext>
                  </a:extLst>
                </a:gridCol>
                <a:gridCol w="3371300">
                  <a:extLst>
                    <a:ext uri="{9D8B030D-6E8A-4147-A177-3AD203B41FA5}">
                      <a16:colId xmlns:a16="http://schemas.microsoft.com/office/drawing/2014/main" val="20001"/>
                    </a:ext>
                  </a:extLst>
                </a:gridCol>
              </a:tblGrid>
              <a:tr h="447449">
                <a:tc>
                  <a:txBody>
                    <a:bodyPr/>
                    <a:lstStyle/>
                    <a:p>
                      <a:pPr marL="0" lvl="0" indent="0" algn="ctr" rtl="0">
                        <a:lnSpc>
                          <a:spcPct val="115000"/>
                        </a:lnSpc>
                        <a:spcBef>
                          <a:spcPts val="0"/>
                        </a:spcBef>
                        <a:spcAft>
                          <a:spcPts val="0"/>
                        </a:spcAft>
                        <a:buNone/>
                      </a:pPr>
                      <a:r>
                        <a:rPr lang="en" sz="1500" b="1" dirty="0">
                          <a:solidFill>
                            <a:srgbClr val="404040"/>
                          </a:solidFill>
                          <a:highlight>
                            <a:srgbClr val="FCFCFC"/>
                          </a:highlight>
                        </a:rPr>
                        <a:t>Software</a:t>
                      </a:r>
                      <a:endParaRPr sz="1500" b="1" dirty="0">
                        <a:solidFill>
                          <a:srgbClr val="404040"/>
                        </a:solidFill>
                        <a:highlight>
                          <a:srgbClr val="FCFCFC"/>
                        </a:highlight>
                      </a:endParaRPr>
                    </a:p>
                  </a:txBody>
                  <a:tcPr marL="203200" marR="203200" marT="101600" marB="101600">
                    <a:lnL w="9525"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b="1">
                          <a:solidFill>
                            <a:srgbClr val="404040"/>
                          </a:solidFill>
                          <a:highlight>
                            <a:srgbClr val="FCFCFC"/>
                          </a:highlight>
                        </a:rPr>
                        <a:t>Documentation</a:t>
                      </a:r>
                      <a:endParaRPr sz="1500" b="1">
                        <a:solidFill>
                          <a:srgbClr val="404040"/>
                        </a:solidFill>
                        <a:highlight>
                          <a:srgbClr val="FCFCFC"/>
                        </a:highlight>
                      </a:endParaRPr>
                    </a:p>
                  </a:txBody>
                  <a:tcPr marL="203200" marR="203200" marT="101600" marB="101600">
                    <a:lnL w="9525"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extLst>
                  <a:ext uri="{0D108BD9-81ED-4DB2-BD59-A6C34878D82A}">
                    <a16:rowId xmlns:a16="http://schemas.microsoft.com/office/drawing/2014/main" val="10000"/>
                  </a:ext>
                </a:extLst>
              </a:tr>
              <a:tr h="447449">
                <a:tc>
                  <a:txBody>
                    <a:bodyPr/>
                    <a:lstStyle/>
                    <a:p>
                      <a:pPr marL="0" lvl="0" indent="0" algn="l" rtl="0">
                        <a:lnSpc>
                          <a:spcPct val="115000"/>
                        </a:lnSpc>
                        <a:spcBef>
                          <a:spcPts val="0"/>
                        </a:spcBef>
                        <a:spcAft>
                          <a:spcPts val="0"/>
                        </a:spcAft>
                        <a:buNone/>
                      </a:pPr>
                      <a:r>
                        <a:rPr lang="en" sz="1500" dirty="0">
                          <a:solidFill>
                            <a:srgbClr val="404040"/>
                          </a:solidFill>
                        </a:rPr>
                        <a:t>GEOS-Chem Classic</a:t>
                      </a:r>
                      <a:endParaRPr sz="1500" dirty="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tc>
                  <a:txBody>
                    <a:bodyPr/>
                    <a:lstStyle/>
                    <a:p>
                      <a:pPr marL="0" lvl="0" indent="0" algn="l" rtl="0">
                        <a:lnSpc>
                          <a:spcPct val="115000"/>
                        </a:lnSpc>
                        <a:spcBef>
                          <a:spcPts val="0"/>
                        </a:spcBef>
                        <a:spcAft>
                          <a:spcPts val="0"/>
                        </a:spcAft>
                        <a:buNone/>
                      </a:pPr>
                      <a:r>
                        <a:rPr lang="en" sz="1500">
                          <a:solidFill>
                            <a:srgbClr val="2980B9"/>
                          </a:solidFill>
                          <a:uFill>
                            <a:noFill/>
                          </a:uFill>
                          <a:hlinkClick r:id="rId3">
                            <a:extLst>
                              <a:ext uri="{A12FA001-AC4F-418D-AE19-62706E023703}">
                                <ahyp:hlinkClr xmlns:ahyp="http://schemas.microsoft.com/office/drawing/2018/hyperlinkcolor" val="tx"/>
                              </a:ext>
                            </a:extLst>
                          </a:hlinkClick>
                        </a:rPr>
                        <a:t>geos-chem.readthedocs.io</a:t>
                      </a:r>
                      <a:endParaRPr sz="150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extLst>
                  <a:ext uri="{0D108BD9-81ED-4DB2-BD59-A6C34878D82A}">
                    <a16:rowId xmlns:a16="http://schemas.microsoft.com/office/drawing/2014/main" val="10001"/>
                  </a:ext>
                </a:extLst>
              </a:tr>
              <a:tr h="447449">
                <a:tc>
                  <a:txBody>
                    <a:bodyPr/>
                    <a:lstStyle/>
                    <a:p>
                      <a:pPr marL="0" lvl="0" indent="0" algn="l" rtl="0">
                        <a:lnSpc>
                          <a:spcPct val="115000"/>
                        </a:lnSpc>
                        <a:spcBef>
                          <a:spcPts val="0"/>
                        </a:spcBef>
                        <a:spcAft>
                          <a:spcPts val="0"/>
                        </a:spcAft>
                        <a:buNone/>
                      </a:pPr>
                      <a:r>
                        <a:rPr lang="en" sz="1500" dirty="0">
                          <a:solidFill>
                            <a:srgbClr val="404040"/>
                          </a:solidFill>
                        </a:rPr>
                        <a:t>GCHP</a:t>
                      </a:r>
                      <a:endParaRPr sz="1500" dirty="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rgbClr val="2980B9"/>
                          </a:solidFill>
                          <a:uFill>
                            <a:noFill/>
                          </a:uFill>
                          <a:hlinkClick r:id="rId4">
                            <a:extLst>
                              <a:ext uri="{A12FA001-AC4F-418D-AE19-62706E023703}">
                                <ahyp:hlinkClr xmlns:ahyp="http://schemas.microsoft.com/office/drawing/2018/hyperlinkcolor" val="tx"/>
                              </a:ext>
                            </a:extLst>
                          </a:hlinkClick>
                        </a:rPr>
                        <a:t>gchp.readthedocs.io</a:t>
                      </a:r>
                      <a:endParaRPr sz="150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extLst>
                  <a:ext uri="{0D108BD9-81ED-4DB2-BD59-A6C34878D82A}">
                    <a16:rowId xmlns:a16="http://schemas.microsoft.com/office/drawing/2014/main" val="10002"/>
                  </a:ext>
                </a:extLst>
              </a:tr>
              <a:tr h="447449">
                <a:tc>
                  <a:txBody>
                    <a:bodyPr/>
                    <a:lstStyle/>
                    <a:p>
                      <a:pPr marL="0" lvl="0" indent="0" algn="l" rtl="0">
                        <a:lnSpc>
                          <a:spcPct val="115000"/>
                        </a:lnSpc>
                        <a:spcBef>
                          <a:spcPts val="0"/>
                        </a:spcBef>
                        <a:spcAft>
                          <a:spcPts val="0"/>
                        </a:spcAft>
                        <a:buNone/>
                      </a:pPr>
                      <a:r>
                        <a:rPr lang="en" sz="1500" dirty="0">
                          <a:solidFill>
                            <a:srgbClr val="404040"/>
                          </a:solidFill>
                        </a:rPr>
                        <a:t>HEMCO</a:t>
                      </a:r>
                      <a:endParaRPr sz="1500" dirty="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tc>
                  <a:txBody>
                    <a:bodyPr/>
                    <a:lstStyle/>
                    <a:p>
                      <a:pPr marL="0" lvl="0" indent="0" algn="l" rtl="0">
                        <a:lnSpc>
                          <a:spcPct val="115000"/>
                        </a:lnSpc>
                        <a:spcBef>
                          <a:spcPts val="0"/>
                        </a:spcBef>
                        <a:spcAft>
                          <a:spcPts val="0"/>
                        </a:spcAft>
                        <a:buNone/>
                      </a:pPr>
                      <a:r>
                        <a:rPr lang="en" sz="1500">
                          <a:solidFill>
                            <a:srgbClr val="2980B9"/>
                          </a:solidFill>
                          <a:uFill>
                            <a:noFill/>
                          </a:uFill>
                          <a:hlinkClick r:id="rId5">
                            <a:extLst>
                              <a:ext uri="{A12FA001-AC4F-418D-AE19-62706E023703}">
                                <ahyp:hlinkClr xmlns:ahyp="http://schemas.microsoft.com/office/drawing/2018/hyperlinkcolor" val="tx"/>
                              </a:ext>
                            </a:extLst>
                          </a:hlinkClick>
                        </a:rPr>
                        <a:t>hemco.readthedocs.io</a:t>
                      </a:r>
                      <a:endParaRPr sz="150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extLst>
                  <a:ext uri="{0D108BD9-81ED-4DB2-BD59-A6C34878D82A}">
                    <a16:rowId xmlns:a16="http://schemas.microsoft.com/office/drawing/2014/main" val="10003"/>
                  </a:ext>
                </a:extLst>
              </a:tr>
              <a:tr h="447449">
                <a:tc>
                  <a:txBody>
                    <a:bodyPr/>
                    <a:lstStyle/>
                    <a:p>
                      <a:pPr marL="0" lvl="0" indent="0" algn="l" rtl="0">
                        <a:lnSpc>
                          <a:spcPct val="115000"/>
                        </a:lnSpc>
                        <a:spcBef>
                          <a:spcPts val="0"/>
                        </a:spcBef>
                        <a:spcAft>
                          <a:spcPts val="0"/>
                        </a:spcAft>
                        <a:buNone/>
                      </a:pPr>
                      <a:r>
                        <a:rPr lang="en" sz="1500" dirty="0">
                          <a:solidFill>
                            <a:srgbClr val="404040"/>
                          </a:solidFill>
                        </a:rPr>
                        <a:t>GEOS-Chem on the cloud</a:t>
                      </a:r>
                      <a:endParaRPr sz="1500" dirty="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rgbClr val="2980B9"/>
                          </a:solidFill>
                          <a:uFill>
                            <a:noFill/>
                          </a:uFill>
                          <a:hlinkClick r:id="rId6">
                            <a:extLst>
                              <a:ext uri="{A12FA001-AC4F-418D-AE19-62706E023703}">
                                <ahyp:hlinkClr xmlns:ahyp="http://schemas.microsoft.com/office/drawing/2018/hyperlinkcolor" val="tx"/>
                              </a:ext>
                            </a:extLst>
                          </a:hlinkClick>
                        </a:rPr>
                        <a:t>geos-chem-cloud.readthedocs.io</a:t>
                      </a:r>
                      <a:endParaRPr sz="150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extLst>
                  <a:ext uri="{0D108BD9-81ED-4DB2-BD59-A6C34878D82A}">
                    <a16:rowId xmlns:a16="http://schemas.microsoft.com/office/drawing/2014/main" val="10004"/>
                  </a:ext>
                </a:extLst>
              </a:tr>
              <a:tr h="447449">
                <a:tc>
                  <a:txBody>
                    <a:bodyPr/>
                    <a:lstStyle/>
                    <a:p>
                      <a:pPr marL="0" lvl="0" indent="0" algn="l" rtl="0">
                        <a:lnSpc>
                          <a:spcPct val="115000"/>
                        </a:lnSpc>
                        <a:spcBef>
                          <a:spcPts val="0"/>
                        </a:spcBef>
                        <a:spcAft>
                          <a:spcPts val="0"/>
                        </a:spcAft>
                        <a:buNone/>
                      </a:pPr>
                      <a:r>
                        <a:rPr lang="en" sz="1500" dirty="0">
                          <a:solidFill>
                            <a:srgbClr val="404040"/>
                          </a:solidFill>
                        </a:rPr>
                        <a:t>WRF-GC (GEOS-Chem in WRF)</a:t>
                      </a:r>
                      <a:endParaRPr sz="1500" dirty="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tc>
                  <a:txBody>
                    <a:bodyPr/>
                    <a:lstStyle/>
                    <a:p>
                      <a:pPr marL="0" lvl="0" indent="0" algn="l" rtl="0">
                        <a:lnSpc>
                          <a:spcPct val="115000"/>
                        </a:lnSpc>
                        <a:spcBef>
                          <a:spcPts val="0"/>
                        </a:spcBef>
                        <a:spcAft>
                          <a:spcPts val="0"/>
                        </a:spcAft>
                        <a:buNone/>
                      </a:pPr>
                      <a:r>
                        <a:rPr lang="en" sz="1500" dirty="0">
                          <a:solidFill>
                            <a:srgbClr val="2980B9"/>
                          </a:solidFill>
                          <a:uFill>
                            <a:noFill/>
                          </a:uFill>
                          <a:hlinkClick r:id="rId7">
                            <a:extLst>
                              <a:ext uri="{A12FA001-AC4F-418D-AE19-62706E023703}">
                                <ahyp:hlinkClr xmlns:ahyp="http://schemas.microsoft.com/office/drawing/2018/hyperlinkcolor" val="tx"/>
                              </a:ext>
                            </a:extLst>
                          </a:hlinkClick>
                        </a:rPr>
                        <a:t>wrf.geos-chem.org</a:t>
                      </a:r>
                      <a:endParaRPr sz="1500" dirty="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extLst>
                  <a:ext uri="{0D108BD9-81ED-4DB2-BD59-A6C34878D82A}">
                    <a16:rowId xmlns:a16="http://schemas.microsoft.com/office/drawing/2014/main" val="10005"/>
                  </a:ext>
                </a:extLst>
              </a:tr>
              <a:tr h="447449">
                <a:tc>
                  <a:txBody>
                    <a:bodyPr/>
                    <a:lstStyle/>
                    <a:p>
                      <a:pPr marL="0" lvl="0" indent="0" algn="l" rtl="0">
                        <a:lnSpc>
                          <a:spcPct val="115000"/>
                        </a:lnSpc>
                        <a:spcBef>
                          <a:spcPts val="0"/>
                        </a:spcBef>
                        <a:spcAft>
                          <a:spcPts val="0"/>
                        </a:spcAft>
                        <a:buNone/>
                      </a:pPr>
                      <a:r>
                        <a:rPr lang="en" sz="1500">
                          <a:solidFill>
                            <a:srgbClr val="404040"/>
                          </a:solidFill>
                        </a:rPr>
                        <a:t>GCPy (Python toolkit)</a:t>
                      </a:r>
                      <a:endParaRPr sz="150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dirty="0">
                          <a:solidFill>
                            <a:srgbClr val="2980B9"/>
                          </a:solidFill>
                          <a:uFill>
                            <a:noFill/>
                          </a:uFill>
                          <a:hlinkClick r:id="rId8">
                            <a:extLst>
                              <a:ext uri="{A12FA001-AC4F-418D-AE19-62706E023703}">
                                <ahyp:hlinkClr xmlns:ahyp="http://schemas.microsoft.com/office/drawing/2018/hyperlinkcolor" val="tx"/>
                              </a:ext>
                            </a:extLst>
                          </a:hlinkClick>
                        </a:rPr>
                        <a:t>gcpy.readthedocs.io</a:t>
                      </a:r>
                      <a:endParaRPr sz="1500" dirty="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extLst>
                  <a:ext uri="{0D108BD9-81ED-4DB2-BD59-A6C34878D82A}">
                    <a16:rowId xmlns:a16="http://schemas.microsoft.com/office/drawing/2014/main" val="10006"/>
                  </a:ext>
                </a:extLst>
              </a:tr>
              <a:tr h="447449">
                <a:tc>
                  <a:txBody>
                    <a:bodyPr/>
                    <a:lstStyle/>
                    <a:p>
                      <a:pPr marL="0" lvl="0" indent="0" algn="l" rtl="0">
                        <a:lnSpc>
                          <a:spcPct val="115000"/>
                        </a:lnSpc>
                        <a:spcBef>
                          <a:spcPts val="0"/>
                        </a:spcBef>
                        <a:spcAft>
                          <a:spcPts val="0"/>
                        </a:spcAft>
                        <a:buNone/>
                      </a:pPr>
                      <a:r>
                        <a:rPr lang="en" sz="1500">
                          <a:solidFill>
                            <a:srgbClr val="404040"/>
                          </a:solidFill>
                        </a:rPr>
                        <a:t>KPP (The Kinetic PreProcessor)</a:t>
                      </a:r>
                      <a:endParaRPr sz="150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tc>
                  <a:txBody>
                    <a:bodyPr/>
                    <a:lstStyle/>
                    <a:p>
                      <a:pPr marL="0" lvl="0" indent="0" algn="l" rtl="0">
                        <a:lnSpc>
                          <a:spcPct val="115000"/>
                        </a:lnSpc>
                        <a:spcBef>
                          <a:spcPts val="0"/>
                        </a:spcBef>
                        <a:spcAft>
                          <a:spcPts val="0"/>
                        </a:spcAft>
                        <a:buNone/>
                      </a:pPr>
                      <a:r>
                        <a:rPr lang="en" sz="1500" dirty="0">
                          <a:solidFill>
                            <a:srgbClr val="2980B9"/>
                          </a:solidFill>
                          <a:uFill>
                            <a:noFill/>
                          </a:uFill>
                          <a:hlinkClick r:id="rId9">
                            <a:extLst>
                              <a:ext uri="{A12FA001-AC4F-418D-AE19-62706E023703}">
                                <ahyp:hlinkClr xmlns:ahyp="http://schemas.microsoft.com/office/drawing/2018/hyperlinkcolor" val="tx"/>
                              </a:ext>
                            </a:extLst>
                          </a:hlinkClick>
                        </a:rPr>
                        <a:t>kpp.readthedocs.io</a:t>
                      </a:r>
                      <a:endParaRPr sz="1500" dirty="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solidFill>
                      <a:srgbClr val="F3F6F6"/>
                    </a:solidFill>
                  </a:tcPr>
                </a:tc>
                <a:extLst>
                  <a:ext uri="{0D108BD9-81ED-4DB2-BD59-A6C34878D82A}">
                    <a16:rowId xmlns:a16="http://schemas.microsoft.com/office/drawing/2014/main" val="10007"/>
                  </a:ext>
                </a:extLst>
              </a:tr>
              <a:tr h="447449">
                <a:tc>
                  <a:txBody>
                    <a:bodyPr/>
                    <a:lstStyle/>
                    <a:p>
                      <a:pPr marL="0" lvl="0" indent="0" algn="l" rtl="0">
                        <a:lnSpc>
                          <a:spcPct val="115000"/>
                        </a:lnSpc>
                        <a:spcBef>
                          <a:spcPts val="0"/>
                        </a:spcBef>
                        <a:spcAft>
                          <a:spcPts val="0"/>
                        </a:spcAft>
                        <a:buNone/>
                      </a:pPr>
                      <a:r>
                        <a:rPr lang="en" sz="1500">
                          <a:solidFill>
                            <a:srgbClr val="404040"/>
                          </a:solidFill>
                        </a:rPr>
                        <a:t>IMI (Integrated Methane Inversion)</a:t>
                      </a:r>
                      <a:endParaRPr sz="150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dirty="0">
                          <a:solidFill>
                            <a:srgbClr val="2980B9"/>
                          </a:solidFill>
                          <a:uFill>
                            <a:noFill/>
                          </a:uFill>
                          <a:hlinkClick r:id="rId10">
                            <a:extLst>
                              <a:ext uri="{A12FA001-AC4F-418D-AE19-62706E023703}">
                                <ahyp:hlinkClr xmlns:ahyp="http://schemas.microsoft.com/office/drawing/2018/hyperlinkcolor" val="tx"/>
                              </a:ext>
                            </a:extLst>
                          </a:hlinkClick>
                        </a:rPr>
                        <a:t>imi.readthedocs.io</a:t>
                      </a:r>
                      <a:endParaRPr sz="1500" dirty="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w="9525" cap="flat" cmpd="sng">
                      <a:solidFill>
                        <a:srgbClr val="E1E4E5"/>
                      </a:solidFill>
                      <a:prstDash val="solid"/>
                      <a:round/>
                      <a:headEnd type="none" w="sm" len="sm"/>
                      <a:tailEnd type="none" w="sm" len="sm"/>
                    </a:lnB>
                  </a:tcPr>
                </a:tc>
                <a:extLst>
                  <a:ext uri="{0D108BD9-81ED-4DB2-BD59-A6C34878D82A}">
                    <a16:rowId xmlns:a16="http://schemas.microsoft.com/office/drawing/2014/main" val="10008"/>
                  </a:ext>
                </a:extLst>
              </a:tr>
              <a:tr h="447449">
                <a:tc>
                  <a:txBody>
                    <a:bodyPr/>
                    <a:lstStyle/>
                    <a:p>
                      <a:pPr marL="0" lvl="0" indent="0" algn="l" rtl="0">
                        <a:lnSpc>
                          <a:spcPct val="115000"/>
                        </a:lnSpc>
                        <a:spcBef>
                          <a:spcPts val="0"/>
                        </a:spcBef>
                        <a:spcAft>
                          <a:spcPts val="0"/>
                        </a:spcAft>
                        <a:buNone/>
                      </a:pPr>
                      <a:r>
                        <a:rPr lang="en" sz="1500">
                          <a:solidFill>
                            <a:srgbClr val="404040"/>
                          </a:solidFill>
                        </a:rPr>
                        <a:t>CHEEREIO (Data assimilation &amp; emissions inversions)</a:t>
                      </a:r>
                      <a:endParaRPr sz="1500">
                        <a:solidFill>
                          <a:srgbClr val="404040"/>
                        </a:solidFill>
                      </a:endParaRPr>
                    </a:p>
                  </a:txBody>
                  <a:tcPr marL="203200" marR="203200" marT="101600" marB="101600" anchor="ctr">
                    <a:lnL cap="flat" cmpd="sng">
                      <a:solidFill>
                        <a:srgbClr val="E1E4E5"/>
                      </a:solidFill>
                      <a:prstDash val="solid"/>
                      <a:round/>
                      <a:headEnd type="none" w="sm" len="sm"/>
                      <a:tailEnd type="none" w="sm" len="sm"/>
                    </a:lnL>
                    <a:lnR w="9525" cap="flat" cmpd="sng">
                      <a:solidFill>
                        <a:srgbClr val="E1E4E5"/>
                      </a:solidFill>
                      <a:prstDash val="solid"/>
                      <a:round/>
                      <a:headEnd type="none" w="sm" len="sm"/>
                      <a:tailEnd type="none" w="sm" len="sm"/>
                    </a:lnR>
                    <a:lnT w="9525" cap="flat" cmpd="sng">
                      <a:solidFill>
                        <a:srgbClr val="E1E4E5"/>
                      </a:solidFill>
                      <a:prstDash val="solid"/>
                      <a:round/>
                      <a:headEnd type="none" w="sm" len="sm"/>
                      <a:tailEnd type="none" w="sm" len="sm"/>
                    </a:lnT>
                    <a:lnB cap="flat" cmpd="sng">
                      <a:solidFill>
                        <a:srgbClr val="E1E4E5"/>
                      </a:solidFill>
                      <a:prstDash val="solid"/>
                      <a:round/>
                      <a:headEnd type="none" w="sm" len="sm"/>
                      <a:tailEnd type="none" w="sm" len="sm"/>
                    </a:lnB>
                    <a:solidFill>
                      <a:srgbClr val="F3F6F6"/>
                    </a:solidFill>
                  </a:tcPr>
                </a:tc>
                <a:tc>
                  <a:txBody>
                    <a:bodyPr/>
                    <a:lstStyle/>
                    <a:p>
                      <a:pPr marL="0" lvl="0" indent="0" algn="l" rtl="0">
                        <a:lnSpc>
                          <a:spcPct val="115000"/>
                        </a:lnSpc>
                        <a:spcBef>
                          <a:spcPts val="0"/>
                        </a:spcBef>
                        <a:spcAft>
                          <a:spcPts val="0"/>
                        </a:spcAft>
                        <a:buNone/>
                      </a:pPr>
                      <a:r>
                        <a:rPr lang="en" sz="1500" dirty="0">
                          <a:solidFill>
                            <a:srgbClr val="2980B9"/>
                          </a:solidFill>
                          <a:uFill>
                            <a:noFill/>
                          </a:uFill>
                          <a:hlinkClick r:id="rId11">
                            <a:extLst>
                              <a:ext uri="{A12FA001-AC4F-418D-AE19-62706E023703}">
                                <ahyp:hlinkClr xmlns:ahyp="http://schemas.microsoft.com/office/drawing/2018/hyperlinkcolor" val="tx"/>
                              </a:ext>
                            </a:extLst>
                          </a:hlinkClick>
                        </a:rPr>
                        <a:t>cheereio.readthedocs.io</a:t>
                      </a:r>
                      <a:endParaRPr sz="1500" dirty="0">
                        <a:solidFill>
                          <a:srgbClr val="2980B9"/>
                        </a:solidFill>
                      </a:endParaRPr>
                    </a:p>
                  </a:txBody>
                  <a:tcPr marL="203200" marR="203200" marT="101600" marB="101600" anchor="ctr">
                    <a:lnL w="9525" cap="flat" cmpd="sng">
                      <a:solidFill>
                        <a:srgbClr val="E1E4E5"/>
                      </a:solidFill>
                      <a:prstDash val="solid"/>
                      <a:round/>
                      <a:headEnd type="none" w="sm" len="sm"/>
                      <a:tailEnd type="none" w="sm" len="sm"/>
                    </a:lnL>
                    <a:lnT w="9525" cap="flat" cmpd="sng">
                      <a:solidFill>
                        <a:srgbClr val="E1E4E5"/>
                      </a:solidFill>
                      <a:prstDash val="solid"/>
                      <a:round/>
                      <a:headEnd type="none" w="sm" len="sm"/>
                      <a:tailEnd type="none" w="sm" len="sm"/>
                    </a:lnT>
                    <a:lnB cap="flat" cmpd="sng">
                      <a:solidFill>
                        <a:srgbClr val="E1E4E5"/>
                      </a:solidFill>
                      <a:prstDash val="solid"/>
                      <a:round/>
                      <a:headEnd type="none" w="sm" len="sm"/>
                      <a:tailEnd type="none" w="sm" len="sm"/>
                    </a:lnB>
                    <a:solidFill>
                      <a:srgbClr val="F3F6F6"/>
                    </a:solid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A1CEA491-C845-34F7-EEF4-6074A4B1B4C6}"/>
              </a:ext>
            </a:extLst>
          </p:cNvPr>
          <p:cNvSpPr txBox="1"/>
          <p:nvPr/>
        </p:nvSpPr>
        <p:spPr>
          <a:xfrm>
            <a:off x="9350188" y="6488668"/>
            <a:ext cx="2725271" cy="307777"/>
          </a:xfrm>
          <a:prstGeom prst="rect">
            <a:avLst/>
          </a:prstGeom>
          <a:noFill/>
        </p:spPr>
        <p:txBody>
          <a:bodyPr wrap="square" rtlCol="0">
            <a:spAutoFit/>
          </a:bodyPr>
          <a:lstStyle/>
          <a:p>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27036552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sz="4000"/>
              <a:t>GEOS-Chem documentation</a:t>
            </a:r>
            <a:endParaRPr sz="4000"/>
          </a:p>
        </p:txBody>
      </p:sp>
      <p:sp>
        <p:nvSpPr>
          <p:cNvPr id="74" name="Google Shape;74;p16"/>
          <p:cNvSpPr txBox="1">
            <a:spLocks noGrp="1"/>
          </p:cNvSpPr>
          <p:nvPr>
            <p:ph sz="quarter" idx="14"/>
          </p:nvPr>
        </p:nvSpPr>
        <p:spPr>
          <a:xfrm>
            <a:off x="646112" y="1258094"/>
            <a:ext cx="10899776" cy="4341812"/>
          </a:xfrm>
          <a:prstGeom prst="rect">
            <a:avLst/>
          </a:prstGeom>
        </p:spPr>
        <p:txBody>
          <a:bodyPr spcFirstLastPara="1" vert="horz" wrap="square" lIns="121900" tIns="121900" rIns="121900" bIns="121900" rtlCol="0" anchor="t" anchorCtr="0">
            <a:noAutofit/>
          </a:bodyPr>
          <a:lstStyle/>
          <a:p>
            <a:pPr>
              <a:spcBef>
                <a:spcPts val="0"/>
              </a:spcBef>
              <a:spcAft>
                <a:spcPts val="0"/>
              </a:spcAft>
              <a:buClr>
                <a:srgbClr val="000000"/>
              </a:buClr>
              <a:buSzPts val="2000"/>
            </a:pPr>
            <a:r>
              <a:rPr lang="en" sz="1600" dirty="0">
                <a:solidFill>
                  <a:srgbClr val="000000"/>
                </a:solidFill>
              </a:rPr>
              <a:t>Documentation files (in ReStructured Text format) are stored along with source code.</a:t>
            </a:r>
          </a:p>
          <a:p>
            <a:pPr>
              <a:buClr>
                <a:srgbClr val="000000"/>
              </a:buClr>
              <a:buSzPts val="2000"/>
            </a:pPr>
            <a:r>
              <a:rPr lang="en" sz="1600" dirty="0">
                <a:solidFill>
                  <a:srgbClr val="000000"/>
                </a:solidFill>
              </a:rPr>
              <a:t>This allows GEOS-Chem (HEMCO, GCHP, …) to have version controlled documentation.</a:t>
            </a:r>
          </a:p>
        </p:txBody>
      </p:sp>
      <p:pic>
        <p:nvPicPr>
          <p:cNvPr id="75" name="Google Shape;75;p16"/>
          <p:cNvPicPr preferRelativeResize="0"/>
          <p:nvPr/>
        </p:nvPicPr>
        <p:blipFill>
          <a:blip r:embed="rId3">
            <a:alphaModFix/>
          </a:blip>
          <a:stretch>
            <a:fillRect/>
          </a:stretch>
        </p:blipFill>
        <p:spPr>
          <a:xfrm>
            <a:off x="1000758" y="2268747"/>
            <a:ext cx="8591816" cy="4120666"/>
          </a:xfrm>
          <a:prstGeom prst="rect">
            <a:avLst/>
          </a:prstGeom>
          <a:noFill/>
          <a:ln>
            <a:noFill/>
          </a:ln>
        </p:spPr>
      </p:pic>
      <p:sp>
        <p:nvSpPr>
          <p:cNvPr id="76" name="Google Shape;76;p16"/>
          <p:cNvSpPr/>
          <p:nvPr/>
        </p:nvSpPr>
        <p:spPr>
          <a:xfrm>
            <a:off x="2510481" y="6085360"/>
            <a:ext cx="968800" cy="406400"/>
          </a:xfrm>
          <a:prstGeom prst="ellipse">
            <a:avLst/>
          </a:prstGeom>
          <a:noFill/>
          <a:ln w="38100" cap="flat" cmpd="sng">
            <a:solidFill>
              <a:srgbClr val="CC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0ABCE75D-6ABA-73C1-A4B0-41F490D235F5}"/>
              </a:ext>
            </a:extLst>
          </p:cNvPr>
          <p:cNvSpPr txBox="1"/>
          <p:nvPr/>
        </p:nvSpPr>
        <p:spPr>
          <a:xfrm>
            <a:off x="9350188" y="6488668"/>
            <a:ext cx="2725271" cy="307777"/>
          </a:xfrm>
          <a:prstGeom prst="rect">
            <a:avLst/>
          </a:prstGeom>
          <a:noFill/>
        </p:spPr>
        <p:txBody>
          <a:bodyPr wrap="square" rtlCol="0">
            <a:spAutoFit/>
          </a:bodyPr>
          <a:lstStyle/>
          <a:p>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35994794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sz="4000"/>
              <a:t>GEOS-Chem documentation</a:t>
            </a:r>
            <a:endParaRPr sz="4000"/>
          </a:p>
        </p:txBody>
      </p:sp>
      <p:sp>
        <p:nvSpPr>
          <p:cNvPr id="74" name="Google Shape;74;p16"/>
          <p:cNvSpPr txBox="1">
            <a:spLocks noGrp="1"/>
          </p:cNvSpPr>
          <p:nvPr>
            <p:ph sz="quarter" idx="14"/>
          </p:nvPr>
        </p:nvSpPr>
        <p:spPr>
          <a:xfrm>
            <a:off x="646112" y="1258094"/>
            <a:ext cx="10899776" cy="4341812"/>
          </a:xfrm>
          <a:prstGeom prst="rect">
            <a:avLst/>
          </a:prstGeom>
        </p:spPr>
        <p:txBody>
          <a:bodyPr spcFirstLastPara="1" vert="horz" wrap="square" lIns="121900" tIns="121900" rIns="121900" bIns="121900" rtlCol="0" anchor="t" anchorCtr="0">
            <a:noAutofit/>
          </a:bodyPr>
          <a:lstStyle/>
          <a:p>
            <a:pPr>
              <a:spcBef>
                <a:spcPts val="0"/>
              </a:spcBef>
              <a:spcAft>
                <a:spcPts val="0"/>
              </a:spcAft>
              <a:buClr>
                <a:srgbClr val="000000"/>
              </a:buClr>
              <a:buSzPts val="2000"/>
            </a:pPr>
            <a:r>
              <a:rPr lang="en" sz="1600" dirty="0">
                <a:solidFill>
                  <a:srgbClr val="000000"/>
                </a:solidFill>
              </a:rPr>
              <a:t>Documentation files (in ReStructured Text format) are stored along with source code.</a:t>
            </a:r>
          </a:p>
          <a:p>
            <a:pPr>
              <a:buClr>
                <a:srgbClr val="000000"/>
              </a:buClr>
              <a:buSzPts val="2000"/>
            </a:pPr>
            <a:r>
              <a:rPr lang="en" sz="1600" dirty="0">
                <a:solidFill>
                  <a:srgbClr val="000000"/>
                </a:solidFill>
              </a:rPr>
              <a:t>This GEOS-Chem (HEMCO, GCHP, …) version to have version controlled documentation</a:t>
            </a:r>
          </a:p>
        </p:txBody>
      </p:sp>
      <p:pic>
        <p:nvPicPr>
          <p:cNvPr id="75" name="Google Shape;75;p16"/>
          <p:cNvPicPr preferRelativeResize="0"/>
          <p:nvPr/>
        </p:nvPicPr>
        <p:blipFill>
          <a:blip r:embed="rId3">
            <a:alphaModFix/>
          </a:blip>
          <a:stretch>
            <a:fillRect/>
          </a:stretch>
        </p:blipFill>
        <p:spPr>
          <a:xfrm>
            <a:off x="1000758" y="2268747"/>
            <a:ext cx="8591815" cy="4120666"/>
          </a:xfrm>
          <a:prstGeom prst="rect">
            <a:avLst/>
          </a:prstGeom>
          <a:noFill/>
          <a:ln>
            <a:noFill/>
          </a:ln>
        </p:spPr>
      </p:pic>
      <p:pic>
        <p:nvPicPr>
          <p:cNvPr id="2" name="Google Shape;85;p17">
            <a:extLst>
              <a:ext uri="{FF2B5EF4-FFF2-40B4-BE49-F238E27FC236}">
                <a16:creationId xmlns:a16="http://schemas.microsoft.com/office/drawing/2014/main" id="{ACDA089B-AF1A-9102-D40B-BCFC8B5CA6EF}"/>
              </a:ext>
            </a:extLst>
          </p:cNvPr>
          <p:cNvPicPr preferRelativeResize="0"/>
          <p:nvPr/>
        </p:nvPicPr>
        <p:blipFill>
          <a:blip r:embed="rId4">
            <a:alphaModFix/>
          </a:blip>
          <a:stretch>
            <a:fillRect/>
          </a:stretch>
        </p:blipFill>
        <p:spPr>
          <a:xfrm>
            <a:off x="1000758" y="4028536"/>
            <a:ext cx="2354917" cy="2360877"/>
          </a:xfrm>
          <a:prstGeom prst="rect">
            <a:avLst/>
          </a:prstGeom>
          <a:noFill/>
          <a:ln>
            <a:noFill/>
          </a:ln>
        </p:spPr>
      </p:pic>
      <p:sp>
        <p:nvSpPr>
          <p:cNvPr id="3" name="TextBox 2">
            <a:extLst>
              <a:ext uri="{FF2B5EF4-FFF2-40B4-BE49-F238E27FC236}">
                <a16:creationId xmlns:a16="http://schemas.microsoft.com/office/drawing/2014/main" id="{D6206B54-88CF-3FFF-AC0A-9CB78A8B3F49}"/>
              </a:ext>
            </a:extLst>
          </p:cNvPr>
          <p:cNvSpPr txBox="1"/>
          <p:nvPr/>
        </p:nvSpPr>
        <p:spPr>
          <a:xfrm>
            <a:off x="9103300" y="6456670"/>
            <a:ext cx="2725271" cy="307777"/>
          </a:xfrm>
          <a:prstGeom prst="rect">
            <a:avLst/>
          </a:prstGeom>
          <a:noFill/>
        </p:spPr>
        <p:txBody>
          <a:bodyPr wrap="square" rtlCol="0">
            <a:spAutoFit/>
          </a:bodyPr>
          <a:lstStyle/>
          <a:p>
            <a:r>
              <a:rPr lang="en-US" sz="1400" dirty="0"/>
              <a:t>Slide from Melissa </a:t>
            </a:r>
            <a:r>
              <a:rPr lang="en-US" sz="1400" dirty="0" err="1"/>
              <a:t>Sulprizio</a:t>
            </a:r>
            <a:endParaRPr lang="en-US" sz="1400" dirty="0"/>
          </a:p>
        </p:txBody>
      </p:sp>
    </p:spTree>
    <p:extLst>
      <p:ext uri="{BB962C8B-B14F-4D97-AF65-F5344CB8AC3E}">
        <p14:creationId xmlns:p14="http://schemas.microsoft.com/office/powerpoint/2010/main" val="2757713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9025-F64F-19F1-6EF2-0F13AAC8AF71}"/>
              </a:ext>
            </a:extLst>
          </p:cNvPr>
          <p:cNvSpPr>
            <a:spLocks noGrp="1"/>
          </p:cNvSpPr>
          <p:nvPr>
            <p:ph type="title"/>
          </p:nvPr>
        </p:nvSpPr>
        <p:spPr/>
        <p:txBody>
          <a:bodyPr>
            <a:normAutofit fontScale="90000"/>
          </a:bodyPr>
          <a:lstStyle/>
          <a:p>
            <a:r>
              <a:rPr lang="en-US" dirty="0"/>
              <a:t>Archival documentation</a:t>
            </a:r>
          </a:p>
        </p:txBody>
      </p:sp>
      <p:pic>
        <p:nvPicPr>
          <p:cNvPr id="6" name="Content Placeholder 5" descr="A screenshot of a manual page&#10;&#10;Description automatically generated">
            <a:extLst>
              <a:ext uri="{FF2B5EF4-FFF2-40B4-BE49-F238E27FC236}">
                <a16:creationId xmlns:a16="http://schemas.microsoft.com/office/drawing/2014/main" id="{60579C17-CDBA-78DD-ED0E-FC55B5F80F2A}"/>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9960" y="1175031"/>
            <a:ext cx="5131232" cy="4341812"/>
          </a:xfrm>
        </p:spPr>
      </p:pic>
      <p:sp>
        <p:nvSpPr>
          <p:cNvPr id="4" name="Slide Number Placeholder 3">
            <a:extLst>
              <a:ext uri="{FF2B5EF4-FFF2-40B4-BE49-F238E27FC236}">
                <a16:creationId xmlns:a16="http://schemas.microsoft.com/office/drawing/2014/main" id="{E2A77A63-B5B0-7E8D-00E6-161675AF7345}"/>
              </a:ext>
            </a:extLst>
          </p:cNvPr>
          <p:cNvSpPr>
            <a:spLocks noGrp="1"/>
          </p:cNvSpPr>
          <p:nvPr>
            <p:ph type="sldNum" sz="quarter" idx="12"/>
          </p:nvPr>
        </p:nvSpPr>
        <p:spPr/>
        <p:txBody>
          <a:bodyPr/>
          <a:lstStyle/>
          <a:p>
            <a:pPr>
              <a:defRPr/>
            </a:pPr>
            <a:fld id="{06B786C7-B8F9-4072-AAAA-17258464D730}" type="slidenum">
              <a:rPr lang="en-US" smtClean="0"/>
              <a:pPr>
                <a:defRPr/>
              </a:pPr>
              <a:t>76</a:t>
            </a:fld>
            <a:endParaRPr lang="en-US" dirty="0"/>
          </a:p>
        </p:txBody>
      </p:sp>
      <p:pic>
        <p:nvPicPr>
          <p:cNvPr id="8" name="Picture 7" descr="A screenshot of a computer&#10;&#10;Description automatically generated">
            <a:extLst>
              <a:ext uri="{FF2B5EF4-FFF2-40B4-BE49-F238E27FC236}">
                <a16:creationId xmlns:a16="http://schemas.microsoft.com/office/drawing/2014/main" id="{5545A0DD-C393-8368-7BF6-B82A1F273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847" y="1258094"/>
            <a:ext cx="5865882" cy="4341812"/>
          </a:xfrm>
          <a:prstGeom prst="rect">
            <a:avLst/>
          </a:prstGeom>
        </p:spPr>
      </p:pic>
      <p:sp>
        <p:nvSpPr>
          <p:cNvPr id="9" name="TextBox 8">
            <a:extLst>
              <a:ext uri="{FF2B5EF4-FFF2-40B4-BE49-F238E27FC236}">
                <a16:creationId xmlns:a16="http://schemas.microsoft.com/office/drawing/2014/main" id="{301C2401-6E3E-BD35-0A8D-875015F5A2AA}"/>
              </a:ext>
            </a:extLst>
          </p:cNvPr>
          <p:cNvSpPr txBox="1"/>
          <p:nvPr/>
        </p:nvSpPr>
        <p:spPr>
          <a:xfrm>
            <a:off x="589960" y="5599906"/>
            <a:ext cx="5792552" cy="830997"/>
          </a:xfrm>
          <a:prstGeom prst="rect">
            <a:avLst/>
          </a:prstGeom>
          <a:noFill/>
        </p:spPr>
        <p:txBody>
          <a:bodyPr wrap="square" rtlCol="0">
            <a:spAutoFit/>
          </a:bodyPr>
          <a:lstStyle/>
          <a:p>
            <a:r>
              <a:rPr lang="en-US" sz="1600" dirty="0"/>
              <a:t>For the sake of reference: We ported the manuals for old GEOS-Chem model versions and for the old GAMAP IDL package to GitHub Pages.  (Yes, we do get asked for these.)</a:t>
            </a:r>
          </a:p>
        </p:txBody>
      </p:sp>
    </p:spTree>
    <p:extLst>
      <p:ext uri="{BB962C8B-B14F-4D97-AF65-F5344CB8AC3E}">
        <p14:creationId xmlns:p14="http://schemas.microsoft.com/office/powerpoint/2010/main" val="18854032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D5F527-CCE1-37B4-FF72-6E3316E1BF7B}"/>
              </a:ext>
            </a:extLst>
          </p:cNvPr>
          <p:cNvSpPr>
            <a:spLocks noGrp="1"/>
          </p:cNvSpPr>
          <p:nvPr>
            <p:ph type="ctrTitle"/>
          </p:nvPr>
        </p:nvSpPr>
        <p:spPr/>
        <p:txBody>
          <a:bodyPr>
            <a:normAutofit/>
          </a:bodyPr>
          <a:lstStyle/>
          <a:p>
            <a:r>
              <a:rPr lang="en-US" sz="3100" dirty="0"/>
              <a:t>Thanks for your attention!</a:t>
            </a:r>
            <a:br>
              <a:rPr lang="en-US" sz="3100" dirty="0"/>
            </a:br>
            <a:br>
              <a:rPr lang="en-US" sz="3100" dirty="0"/>
            </a:br>
            <a:r>
              <a:rPr lang="en-US" sz="3100" dirty="0"/>
              <a:t>Questions?</a:t>
            </a:r>
          </a:p>
        </p:txBody>
      </p:sp>
      <p:sp>
        <p:nvSpPr>
          <p:cNvPr id="4" name="Slide Number Placeholder 3">
            <a:extLst>
              <a:ext uri="{FF2B5EF4-FFF2-40B4-BE49-F238E27FC236}">
                <a16:creationId xmlns:a16="http://schemas.microsoft.com/office/drawing/2014/main" id="{7F06B8F1-9BEB-A0AF-4F05-6DDBD5E5C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369C4FD9-8E6E-9095-09E7-43F90FD282DE}"/>
              </a:ext>
            </a:extLst>
          </p:cNvPr>
          <p:cNvSpPr txBox="1"/>
          <p:nvPr/>
        </p:nvSpPr>
        <p:spPr>
          <a:xfrm>
            <a:off x="-9525" y="4170778"/>
            <a:ext cx="9153525" cy="276999"/>
          </a:xfrm>
          <a:prstGeom prst="rect">
            <a:avLst/>
          </a:prstGeom>
          <a:noFill/>
        </p:spPr>
        <p:txBody>
          <a:bodyPr wrap="square" rtlCol="0">
            <a:spAutoFit/>
          </a:bodyPr>
          <a:lstStyle/>
          <a:p>
            <a:pPr algn="ctr"/>
            <a:r>
              <a:rPr lang="en-US" sz="1200" b="1" dirty="0">
                <a:solidFill>
                  <a:schemeClr val="bg1"/>
                </a:solidFill>
              </a:rPr>
              <a:t>You call *that* a supercomputer?</a:t>
            </a:r>
          </a:p>
        </p:txBody>
      </p:sp>
      <p:pic>
        <p:nvPicPr>
          <p:cNvPr id="6" name="Picture Placeholder 5" descr="A blue and black text with a globe&#10;&#10;Description automatically generated">
            <a:extLst>
              <a:ext uri="{FF2B5EF4-FFF2-40B4-BE49-F238E27FC236}">
                <a16:creationId xmlns:a16="http://schemas.microsoft.com/office/drawing/2014/main" id="{850C53C3-515A-373D-D8FB-719792E7729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849" b="11849"/>
          <a:stretch>
            <a:fillRect/>
          </a:stretch>
        </p:blipFill>
        <p:spPr/>
      </p:pic>
      <p:pic>
        <p:nvPicPr>
          <p:cNvPr id="19" name="Content Placeholder 5" descr="Cartoon character holding a newspaper&#10;&#10;Description automatically generated">
            <a:extLst>
              <a:ext uri="{FF2B5EF4-FFF2-40B4-BE49-F238E27FC236}">
                <a16:creationId xmlns:a16="http://schemas.microsoft.com/office/drawing/2014/main" id="{79FC811D-527C-B0DC-A56F-AE9AAE5CB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09" y="146304"/>
            <a:ext cx="4440063" cy="4249616"/>
          </a:xfrm>
          <a:prstGeom prst="rect">
            <a:avLst/>
          </a:prstGeom>
        </p:spPr>
      </p:pic>
      <p:pic>
        <p:nvPicPr>
          <p:cNvPr id="1026" name="Picture 2">
            <a:extLst>
              <a:ext uri="{FF2B5EF4-FFF2-40B4-BE49-F238E27FC236}">
                <a16:creationId xmlns:a16="http://schemas.microsoft.com/office/drawing/2014/main" id="{562D401A-96C2-3EB6-D479-D55FAD962EF6}"/>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6956" b="16956"/>
          <a:stretch>
            <a:fillRect/>
          </a:stretch>
        </p:blipFill>
        <p:spPr bwMode="auto">
          <a:xfrm>
            <a:off x="767272" y="1289955"/>
            <a:ext cx="1134680" cy="733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ge branch 'asdfasjkfdlas/alkdjf' into sdkjfls-final">
            <a:extLst>
              <a:ext uri="{FF2B5EF4-FFF2-40B4-BE49-F238E27FC236}">
                <a16:creationId xmlns:a16="http://schemas.microsoft.com/office/drawing/2014/main" id="{18A0E937-0F74-2B63-B41C-2A65C1305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240" y="113618"/>
            <a:ext cx="41148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 have a bunch of things open right now.">
            <a:extLst>
              <a:ext uri="{FF2B5EF4-FFF2-40B4-BE49-F238E27FC236}">
                <a16:creationId xmlns:a16="http://schemas.microsoft.com/office/drawing/2014/main" id="{C306FC82-AA91-D443-89AE-D40444770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240" y="2550829"/>
            <a:ext cx="5114544" cy="184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556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AA8D-15B2-00F0-42C9-090829C39A53}"/>
              </a:ext>
            </a:extLst>
          </p:cNvPr>
          <p:cNvSpPr>
            <a:spLocks noGrp="1"/>
          </p:cNvSpPr>
          <p:nvPr>
            <p:ph type="ctrTitle"/>
          </p:nvPr>
        </p:nvSpPr>
        <p:spPr/>
        <p:txBody>
          <a:bodyPr/>
          <a:lstStyle/>
          <a:p>
            <a:r>
              <a:rPr lang="en-US" dirty="0"/>
              <a:t>Extra slides</a:t>
            </a:r>
            <a:br>
              <a:rPr lang="en-US" dirty="0"/>
            </a:br>
            <a:endParaRPr lang="en-US" dirty="0"/>
          </a:p>
        </p:txBody>
      </p:sp>
      <p:sp>
        <p:nvSpPr>
          <p:cNvPr id="3" name="Subtitle 2">
            <a:extLst>
              <a:ext uri="{FF2B5EF4-FFF2-40B4-BE49-F238E27FC236}">
                <a16:creationId xmlns:a16="http://schemas.microsoft.com/office/drawing/2014/main" id="{BF0CC2EF-68B3-9A5E-BD26-E4AE08643F1C}"/>
              </a:ext>
            </a:extLst>
          </p:cNvPr>
          <p:cNvSpPr>
            <a:spLocks noGrp="1"/>
          </p:cNvSpPr>
          <p:nvPr>
            <p:ph type="subTitle" idx="1"/>
          </p:nvPr>
        </p:nvSpPr>
        <p:spPr/>
        <p:txBody>
          <a:bodyPr/>
          <a:lstStyle/>
          <a:p>
            <a:endParaRPr lang="en-US"/>
          </a:p>
        </p:txBody>
      </p:sp>
      <p:sp>
        <p:nvSpPr>
          <p:cNvPr id="4" name="Picture Placeholder 3">
            <a:extLst>
              <a:ext uri="{FF2B5EF4-FFF2-40B4-BE49-F238E27FC236}">
                <a16:creationId xmlns:a16="http://schemas.microsoft.com/office/drawing/2014/main" id="{9FAC038F-2D65-D2EC-F031-B28F3FDF4F18}"/>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0276068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1FA6-F398-B6F6-6151-A42B68252FA9}"/>
              </a:ext>
            </a:extLst>
          </p:cNvPr>
          <p:cNvSpPr>
            <a:spLocks noGrp="1"/>
          </p:cNvSpPr>
          <p:nvPr>
            <p:ph type="title"/>
          </p:nvPr>
        </p:nvSpPr>
        <p:spPr/>
        <p:txBody>
          <a:bodyPr>
            <a:normAutofit fontScale="90000"/>
          </a:bodyPr>
          <a:lstStyle/>
          <a:p>
            <a:r>
              <a:rPr lang="en-US" dirty="0"/>
              <a:t>Replacing obsolete code constructs</a:t>
            </a:r>
          </a:p>
        </p:txBody>
      </p:sp>
      <p:sp>
        <p:nvSpPr>
          <p:cNvPr id="3" name="Content Placeholder 2">
            <a:extLst>
              <a:ext uri="{FF2B5EF4-FFF2-40B4-BE49-F238E27FC236}">
                <a16:creationId xmlns:a16="http://schemas.microsoft.com/office/drawing/2014/main" id="{673AA658-E47B-3204-B75F-D8C308B914BE}"/>
              </a:ext>
            </a:extLst>
          </p:cNvPr>
          <p:cNvSpPr>
            <a:spLocks noGrp="1"/>
          </p:cNvSpPr>
          <p:nvPr>
            <p:ph sz="quarter" idx="14"/>
          </p:nvPr>
        </p:nvSpPr>
        <p:spPr/>
        <p:txBody>
          <a:bodyPr>
            <a:normAutofit fontScale="92500" lnSpcReduction="20000"/>
          </a:bodyPr>
          <a:lstStyle/>
          <a:p>
            <a:r>
              <a:rPr lang="en-US" dirty="0"/>
              <a:t>Old Fortran</a:t>
            </a:r>
          </a:p>
          <a:p>
            <a:pPr lvl="1"/>
            <a:r>
              <a:rPr lang="en-US" dirty="0"/>
              <a:t>You had to use DO loops to initialize array variables</a:t>
            </a:r>
          </a:p>
          <a:p>
            <a:pPr lvl="2"/>
            <a:r>
              <a:rPr lang="en-US" dirty="0"/>
              <a:t>NOTE: Old Fortran DO loops required a labeled CONTINUE statement</a:t>
            </a:r>
          </a:p>
          <a:p>
            <a:pPr marL="457200" lvl="1" indent="0">
              <a:spcBef>
                <a:spcPts val="0"/>
              </a:spcBef>
              <a:spcAft>
                <a:spcPts val="0"/>
              </a:spcAft>
              <a:buNone/>
            </a:pP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DO</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B050"/>
                </a:solidFill>
                <a:latin typeface="Source Code Pro Medium" panose="020B0509030403020204" pitchFamily="49" charset="0"/>
                <a:ea typeface="Source Code Pro Medium" panose="020B0509030403020204" pitchFamily="49" charset="0"/>
                <a:sym typeface="Wingdings" panose="05000000000000000000" pitchFamily="2" charset="2"/>
              </a:rPr>
              <a:t>10</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N = 1, 1000</a:t>
            </a:r>
          </a:p>
          <a:p>
            <a:pPr marL="457200" lvl="1" indent="0">
              <a:spcBef>
                <a:spcPts val="0"/>
              </a:spcBef>
              <a:spcAft>
                <a:spcPts val="0"/>
              </a:spcAft>
              <a:buNone/>
            </a:pP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ARRAY1(</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N</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 0.0</a:t>
            </a:r>
          </a:p>
          <a:p>
            <a:pPr marL="457200" lvl="1" indent="0">
              <a:spcBef>
                <a:spcPts val="0"/>
              </a:spcBef>
              <a:spcAft>
                <a:spcPts val="0"/>
              </a:spcAft>
              <a:buNone/>
            </a:pP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ARRAY2(</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N</a:t>
            </a:r>
            <a:r>
              <a:rPr lang="en-US"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 0.0</a:t>
            </a:r>
          </a:p>
          <a:p>
            <a:pPr marL="457200" lvl="1" indent="0">
              <a:spcBef>
                <a:spcPts val="0"/>
              </a:spcBef>
              <a:spcAft>
                <a:spcPts val="0"/>
              </a:spcAft>
              <a:buNone/>
            </a:pP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rgbClr val="00B050"/>
                </a:solidFill>
                <a:latin typeface="Source Code Pro Medium" panose="020B0509030403020204" pitchFamily="49" charset="0"/>
                <a:ea typeface="Source Code Pro Medium" panose="020B0509030403020204" pitchFamily="49" charset="0"/>
                <a:sym typeface="Wingdings" panose="05000000000000000000" pitchFamily="2" charset="2"/>
              </a:rPr>
              <a:t>10</a:t>
            </a:r>
            <a:r>
              <a:rPr lang="en-US" dirty="0">
                <a:latin typeface="Source Code Pro Medium" panose="020B0509030403020204" pitchFamily="49" charset="0"/>
                <a:ea typeface="Source Code Pro Medium" panose="020B0509030403020204" pitchFamily="49" charset="0"/>
                <a:sym typeface="Wingdings" panose="05000000000000000000" pitchFamily="2" charset="2"/>
              </a:rPr>
              <a:t>    </a:t>
            </a:r>
            <a:r>
              <a:rPr lang="en-US" dirty="0">
                <a:solidFill>
                  <a:schemeClr val="accent4"/>
                </a:solidFill>
                <a:latin typeface="Source Code Pro Medium" panose="020B0509030403020204" pitchFamily="49" charset="0"/>
                <a:ea typeface="Source Code Pro Medium" panose="020B0509030403020204" pitchFamily="49" charset="0"/>
                <a:sym typeface="Wingdings" panose="05000000000000000000" pitchFamily="2" charset="2"/>
              </a:rPr>
              <a:t>CONTINUE </a:t>
            </a:r>
          </a:p>
          <a:p>
            <a:pPr>
              <a:spcBef>
                <a:spcPts val="1800"/>
              </a:spcBef>
            </a:pPr>
            <a:r>
              <a:rPr lang="en-US" dirty="0">
                <a:sym typeface="Wingdings" panose="05000000000000000000" pitchFamily="2" charset="2"/>
              </a:rPr>
              <a:t>Modern Fortran:</a:t>
            </a:r>
          </a:p>
          <a:p>
            <a:pPr lvl="1"/>
            <a:r>
              <a:rPr lang="en-US" dirty="0">
                <a:sym typeface="Wingdings" panose="05000000000000000000" pitchFamily="2" charset="2"/>
              </a:rPr>
              <a:t>You can initialize arrays in one line.</a:t>
            </a:r>
          </a:p>
          <a:p>
            <a:pPr lvl="1"/>
            <a:r>
              <a:rPr lang="en-US" dirty="0">
                <a:sym typeface="Wingdings" panose="05000000000000000000" pitchFamily="2" charset="2"/>
              </a:rPr>
              <a:t>Much faster than looping!</a:t>
            </a:r>
          </a:p>
          <a:p>
            <a:pPr marL="457200" lvl="1" indent="0">
              <a:buNone/>
            </a:pPr>
            <a:r>
              <a:rPr lang="en-US" sz="2100"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ARRAY1</a:t>
            </a:r>
            <a:r>
              <a:rPr lang="en-US" sz="2100" dirty="0">
                <a:latin typeface="Source Code Pro Medium" panose="020B0509030403020204" pitchFamily="49" charset="0"/>
                <a:ea typeface="Source Code Pro Medium" panose="020B0509030403020204" pitchFamily="49" charset="0"/>
                <a:sym typeface="Wingdings" panose="05000000000000000000" pitchFamily="2" charset="2"/>
              </a:rPr>
              <a:t> = 0.0</a:t>
            </a:r>
            <a:br>
              <a:rPr lang="en-US" sz="2100" dirty="0">
                <a:latin typeface="Source Code Pro Medium" panose="020B0509030403020204" pitchFamily="49" charset="0"/>
                <a:ea typeface="Source Code Pro Medium" panose="020B0509030403020204" pitchFamily="49" charset="0"/>
                <a:sym typeface="Wingdings" panose="05000000000000000000" pitchFamily="2" charset="2"/>
              </a:rPr>
            </a:br>
            <a:r>
              <a:rPr lang="en-US" sz="2100" dirty="0">
                <a:solidFill>
                  <a:srgbClr val="0070C0"/>
                </a:solidFill>
                <a:latin typeface="Source Code Pro Medium" panose="020B0509030403020204" pitchFamily="49" charset="0"/>
                <a:ea typeface="Source Code Pro Medium" panose="020B0509030403020204" pitchFamily="49" charset="0"/>
                <a:sym typeface="Wingdings" panose="05000000000000000000" pitchFamily="2" charset="2"/>
              </a:rPr>
              <a:t>ARRAY2</a:t>
            </a:r>
            <a:r>
              <a:rPr lang="en-US" sz="2100" dirty="0">
                <a:latin typeface="Source Code Pro Medium" panose="020B0509030403020204" pitchFamily="49" charset="0"/>
                <a:ea typeface="Source Code Pro Medium" panose="020B0509030403020204" pitchFamily="49" charset="0"/>
                <a:sym typeface="Wingdings" panose="05000000000000000000" pitchFamily="2" charset="2"/>
              </a:rPr>
              <a:t> = 0.0</a:t>
            </a:r>
            <a:endParaRPr lang="en-US" dirty="0"/>
          </a:p>
        </p:txBody>
      </p:sp>
      <p:sp>
        <p:nvSpPr>
          <p:cNvPr id="4" name="Slide Number Placeholder 3">
            <a:extLst>
              <a:ext uri="{FF2B5EF4-FFF2-40B4-BE49-F238E27FC236}">
                <a16:creationId xmlns:a16="http://schemas.microsoft.com/office/drawing/2014/main" id="{8F0F0CC6-05FA-478A-05DD-C9F1F26FAE96}"/>
              </a:ext>
            </a:extLst>
          </p:cNvPr>
          <p:cNvSpPr>
            <a:spLocks noGrp="1"/>
          </p:cNvSpPr>
          <p:nvPr>
            <p:ph type="sldNum" sz="quarter" idx="12"/>
          </p:nvPr>
        </p:nvSpPr>
        <p:spPr/>
        <p:txBody>
          <a:bodyPr/>
          <a:lstStyle/>
          <a:p>
            <a:pPr>
              <a:defRPr/>
            </a:pPr>
            <a:fld id="{06B786C7-B8F9-4072-AAAA-17258464D730}" type="slidenum">
              <a:rPr lang="en-US" smtClean="0"/>
              <a:pPr>
                <a:defRPr/>
              </a:pPr>
              <a:t>79</a:t>
            </a:fld>
            <a:endParaRPr lang="en-US" dirty="0"/>
          </a:p>
        </p:txBody>
      </p:sp>
      <p:sp>
        <p:nvSpPr>
          <p:cNvPr id="5" name="TextBox 4">
            <a:extLst>
              <a:ext uri="{FF2B5EF4-FFF2-40B4-BE49-F238E27FC236}">
                <a16:creationId xmlns:a16="http://schemas.microsoft.com/office/drawing/2014/main" id="{06A0BD4C-4994-D367-3252-7FB9ABE58604}"/>
              </a:ext>
            </a:extLst>
          </p:cNvPr>
          <p:cNvSpPr txBox="1"/>
          <p:nvPr/>
        </p:nvSpPr>
        <p:spPr>
          <a:xfrm>
            <a:off x="6012179" y="2967335"/>
            <a:ext cx="4507948" cy="830997"/>
          </a:xfrm>
          <a:prstGeom prst="rect">
            <a:avLst/>
          </a:prstGeom>
          <a:noFill/>
          <a:ln w="38100">
            <a:solidFill>
              <a:srgbClr val="FF0000"/>
            </a:solidFill>
          </a:ln>
        </p:spPr>
        <p:txBody>
          <a:bodyPr wrap="square" rtlCol="0">
            <a:spAutoFit/>
          </a:bodyPr>
          <a:lstStyle/>
          <a:p>
            <a:r>
              <a:rPr lang="en-US" sz="1600" dirty="0"/>
              <a:t>Susceptible to array out-of-bounds errors if you change the array size w/o also changing the upper bound of the loop</a:t>
            </a:r>
          </a:p>
        </p:txBody>
      </p:sp>
      <p:cxnSp>
        <p:nvCxnSpPr>
          <p:cNvPr id="7" name="Straight Arrow Connector 6">
            <a:extLst>
              <a:ext uri="{FF2B5EF4-FFF2-40B4-BE49-F238E27FC236}">
                <a16:creationId xmlns:a16="http://schemas.microsoft.com/office/drawing/2014/main" id="{82A11DBB-8CAA-8E51-C213-8E0CF9FD99AB}"/>
              </a:ext>
            </a:extLst>
          </p:cNvPr>
          <p:cNvCxnSpPr/>
          <p:nvPr/>
        </p:nvCxnSpPr>
        <p:spPr>
          <a:xfrm flipH="1" flipV="1">
            <a:off x="4690373" y="3014804"/>
            <a:ext cx="1321806" cy="414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B208E2-9595-6608-3F74-590C25DFF9D0}"/>
              </a:ext>
            </a:extLst>
          </p:cNvPr>
          <p:cNvSpPr txBox="1"/>
          <p:nvPr/>
        </p:nvSpPr>
        <p:spPr>
          <a:xfrm>
            <a:off x="6012179" y="4428563"/>
            <a:ext cx="4507948" cy="1323439"/>
          </a:xfrm>
          <a:prstGeom prst="rect">
            <a:avLst/>
          </a:prstGeom>
          <a:noFill/>
          <a:ln w="38100">
            <a:solidFill>
              <a:srgbClr val="00B050"/>
            </a:solidFill>
          </a:ln>
        </p:spPr>
        <p:txBody>
          <a:bodyPr wrap="square" rtlCol="0">
            <a:spAutoFit/>
          </a:bodyPr>
          <a:lstStyle/>
          <a:p>
            <a:r>
              <a:rPr lang="en-US" sz="1600" dirty="0"/>
              <a:t>You can now use the new loop syntax:</a:t>
            </a:r>
            <a:br>
              <a:rPr lang="en-US" sz="1600" dirty="0"/>
            </a:br>
            <a:br>
              <a:rPr lang="en-US" sz="1600" dirty="0"/>
            </a:br>
            <a:r>
              <a:rPr lang="en-US" sz="1600" dirty="0">
                <a:solidFill>
                  <a:schemeClr val="accent4"/>
                </a:solidFill>
                <a:latin typeface="Source Code Pro Medium" panose="020B0509030403020204" pitchFamily="49" charset="0"/>
                <a:ea typeface="Source Code Pro Medium" panose="020B0509030403020204" pitchFamily="49" charset="0"/>
              </a:rPr>
              <a:t>DO</a:t>
            </a:r>
            <a:r>
              <a:rPr lang="en-US" sz="1600" dirty="0">
                <a:latin typeface="Source Code Pro Medium" panose="020B0509030403020204" pitchFamily="49" charset="0"/>
                <a:ea typeface="Source Code Pro Medium" panose="020B0509030403020204" pitchFamily="49" charset="0"/>
              </a:rPr>
              <a:t> N = 1, 1000</a:t>
            </a:r>
          </a:p>
          <a:p>
            <a:r>
              <a:rPr lang="en-US" sz="1600" dirty="0">
                <a:latin typeface="Source Code Pro Medium" panose="020B0509030403020204" pitchFamily="49" charset="0"/>
                <a:ea typeface="Source Code Pro Medium" panose="020B0509030403020204" pitchFamily="49" charset="0"/>
              </a:rPr>
              <a:t>   . . .</a:t>
            </a:r>
          </a:p>
          <a:p>
            <a:r>
              <a:rPr lang="en-US" sz="1600" dirty="0">
                <a:solidFill>
                  <a:schemeClr val="accent4"/>
                </a:solidFill>
                <a:latin typeface="Source Code Pro Medium" panose="020B0509030403020204" pitchFamily="49" charset="0"/>
                <a:ea typeface="Source Code Pro Medium" panose="020B0509030403020204" pitchFamily="49" charset="0"/>
              </a:rPr>
              <a:t>ENDDO</a:t>
            </a:r>
            <a:r>
              <a:rPr lang="en-US" sz="1600" dirty="0">
                <a:latin typeface="Source Code Pro Medium" panose="020B0509030403020204" pitchFamily="49" charset="0"/>
                <a:ea typeface="Source Code Pro Medium" panose="020B0509030403020204" pitchFamily="49" charset="0"/>
              </a:rPr>
              <a:t> (or </a:t>
            </a:r>
            <a:r>
              <a:rPr lang="en-US" sz="1600" dirty="0">
                <a:solidFill>
                  <a:schemeClr val="accent4"/>
                </a:solidFill>
                <a:latin typeface="Source Code Pro Medium" panose="020B0509030403020204" pitchFamily="49" charset="0"/>
                <a:ea typeface="Source Code Pro Medium" panose="020B0509030403020204" pitchFamily="49" charset="0"/>
              </a:rPr>
              <a:t>END DO</a:t>
            </a:r>
            <a:r>
              <a:rPr lang="en-US" sz="1600" dirty="0">
                <a:latin typeface="Source Code Pro Medium" panose="020B0509030403020204" pitchFamily="49" charset="0"/>
                <a:ea typeface="Source Code Pro Medium" panose="020B0509030403020204" pitchFamily="49" charset="0"/>
              </a:rPr>
              <a:t>)</a:t>
            </a:r>
          </a:p>
        </p:txBody>
      </p:sp>
    </p:spTree>
    <p:extLst>
      <p:ext uri="{BB962C8B-B14F-4D97-AF65-F5344CB8AC3E}">
        <p14:creationId xmlns:p14="http://schemas.microsoft.com/office/powerpoint/2010/main" val="10456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578-51C6-1479-DD24-AC0D9B2A2944}"/>
              </a:ext>
            </a:extLst>
          </p:cNvPr>
          <p:cNvSpPr>
            <a:spLocks noGrp="1"/>
          </p:cNvSpPr>
          <p:nvPr>
            <p:ph type="title"/>
          </p:nvPr>
        </p:nvSpPr>
        <p:spPr/>
        <p:txBody>
          <a:bodyPr>
            <a:normAutofit fontScale="90000"/>
          </a:bodyPr>
          <a:lstStyle/>
          <a:p>
            <a:r>
              <a:rPr lang="en-US" dirty="0"/>
              <a:t>But soon was a software product</a:t>
            </a:r>
          </a:p>
        </p:txBody>
      </p:sp>
      <p:sp>
        <p:nvSpPr>
          <p:cNvPr id="3" name="Content Placeholder 2">
            <a:extLst>
              <a:ext uri="{FF2B5EF4-FFF2-40B4-BE49-F238E27FC236}">
                <a16:creationId xmlns:a16="http://schemas.microsoft.com/office/drawing/2014/main" id="{70C2E84E-1184-2492-7CE6-65212283DD28}"/>
              </a:ext>
            </a:extLst>
          </p:cNvPr>
          <p:cNvSpPr>
            <a:spLocks noGrp="1"/>
          </p:cNvSpPr>
          <p:nvPr>
            <p:ph sz="quarter" idx="14"/>
          </p:nvPr>
        </p:nvSpPr>
        <p:spPr/>
        <p:txBody>
          <a:bodyPr>
            <a:normAutofit lnSpcReduction="10000"/>
          </a:bodyPr>
          <a:lstStyle/>
          <a:p>
            <a:r>
              <a:rPr lang="en-US" dirty="0"/>
              <a:t>Conversations with Prasad Kasibhatla (Duke Univ) resulted in the Harvard-GEOS model becoming public</a:t>
            </a:r>
          </a:p>
          <a:p>
            <a:pPr lvl="1"/>
            <a:r>
              <a:rPr lang="en-US" dirty="0"/>
              <a:t>With corresponding name change to GEOS-Chem</a:t>
            </a:r>
          </a:p>
          <a:p>
            <a:pPr lvl="1"/>
            <a:r>
              <a:rPr lang="en-US" dirty="0"/>
              <a:t>Denotes that GEOS-Chem is not a Harvard model, it’s owned by its users</a:t>
            </a:r>
          </a:p>
          <a:p>
            <a:r>
              <a:rPr lang="en-US" dirty="0"/>
              <a:t>We started getting requests from many more researchers outside of Harvard and Duke to use GEOS-Chem</a:t>
            </a:r>
          </a:p>
          <a:p>
            <a:r>
              <a:rPr lang="en-US" dirty="0"/>
              <a:t>Now we were developing a </a:t>
            </a:r>
            <a:r>
              <a:rPr lang="en-US" b="1" dirty="0"/>
              <a:t>software product </a:t>
            </a:r>
            <a:r>
              <a:rPr lang="en-US" dirty="0"/>
              <a:t>and not just a </a:t>
            </a:r>
            <a:r>
              <a:rPr lang="en-US" b="1" dirty="0"/>
              <a:t>research project</a:t>
            </a:r>
            <a:endParaRPr lang="en-US" dirty="0"/>
          </a:p>
          <a:p>
            <a:pPr lvl="1"/>
            <a:r>
              <a:rPr lang="en-US" dirty="0"/>
              <a:t>This necessitated code improvements and user support</a:t>
            </a:r>
          </a:p>
          <a:p>
            <a:pPr marL="0" indent="0">
              <a:buNone/>
            </a:pPr>
            <a:endParaRPr lang="en-US" dirty="0"/>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884FCC03-C8B9-8B2F-D94A-1EBCD043EBAB}"/>
              </a:ext>
            </a:extLst>
          </p:cNvPr>
          <p:cNvSpPr>
            <a:spLocks noGrp="1"/>
          </p:cNvSpPr>
          <p:nvPr>
            <p:ph type="sldNum" sz="quarter" idx="12"/>
          </p:nvPr>
        </p:nvSpPr>
        <p:spPr/>
        <p:txBody>
          <a:bodyPr/>
          <a:lstStyle/>
          <a:p>
            <a:pPr>
              <a:defRPr/>
            </a:pPr>
            <a:fld id="{06B786C7-B8F9-4072-AAAA-17258464D730}" type="slidenum">
              <a:rPr lang="en-US" smtClean="0"/>
              <a:pPr>
                <a:defRPr/>
              </a:pPr>
              <a:t>8</a:t>
            </a:fld>
            <a:endParaRPr lang="en-US" dirty="0"/>
          </a:p>
        </p:txBody>
      </p:sp>
    </p:spTree>
    <p:extLst>
      <p:ext uri="{BB962C8B-B14F-4D97-AF65-F5344CB8AC3E}">
        <p14:creationId xmlns:p14="http://schemas.microsoft.com/office/powerpoint/2010/main" val="22543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010CA-D0DC-0404-5F44-17A518808D76}"/>
              </a:ext>
            </a:extLst>
          </p:cNvPr>
          <p:cNvSpPr>
            <a:spLocks noGrp="1"/>
          </p:cNvSpPr>
          <p:nvPr>
            <p:ph type="title"/>
          </p:nvPr>
        </p:nvSpPr>
        <p:spPr/>
        <p:txBody>
          <a:bodyPr>
            <a:normAutofit fontScale="90000"/>
          </a:bodyPr>
          <a:lstStyle/>
          <a:p>
            <a:r>
              <a:rPr lang="en-US" dirty="0"/>
              <a:t>A tale of two CTMs</a:t>
            </a:r>
          </a:p>
        </p:txBody>
      </p:sp>
      <p:sp>
        <p:nvSpPr>
          <p:cNvPr id="2" name="Slide Number Placeholder 4">
            <a:extLst>
              <a:ext uri="{FF2B5EF4-FFF2-40B4-BE49-F238E27FC236}">
                <a16:creationId xmlns:a16="http://schemas.microsoft.com/office/drawing/2014/main" id="{06DF12C6-A390-17CC-CEE3-6DD42E4A265B}"/>
              </a:ext>
            </a:extLst>
          </p:cNvPr>
          <p:cNvSpPr>
            <a:spLocks noGrp="1"/>
          </p:cNvSpPr>
          <p:nvPr>
            <p:ph type="sldNum" sz="quarter" idx="12"/>
          </p:nvPr>
        </p:nvSpPr>
        <p:spPr/>
        <p:txBody>
          <a:bodyPr/>
          <a:lstStyle/>
          <a:p>
            <a:fld id="{A8F73F59-5D79-4809-BCA2-44FC4FD306CF}" type="slidenum">
              <a:rPr lang="en-US" altLang="en-US"/>
              <a:pPr/>
              <a:t>80</a:t>
            </a:fld>
            <a:endParaRPr lang="en-US" altLang="en-US"/>
          </a:p>
        </p:txBody>
      </p:sp>
      <p:sp>
        <p:nvSpPr>
          <p:cNvPr id="6147" name="Text Box 3">
            <a:extLst>
              <a:ext uri="{FF2B5EF4-FFF2-40B4-BE49-F238E27FC236}">
                <a16:creationId xmlns:a16="http://schemas.microsoft.com/office/drawing/2014/main" id="{59005787-6665-CC2F-9A71-6FAB21CB7A0D}"/>
              </a:ext>
            </a:extLst>
          </p:cNvPr>
          <p:cNvSpPr txBox="1">
            <a:spLocks noChangeArrowheads="1"/>
          </p:cNvSpPr>
          <p:nvPr/>
        </p:nvSpPr>
        <p:spPr bwMode="auto">
          <a:xfrm>
            <a:off x="6142932" y="1560512"/>
            <a:ext cx="5223060" cy="4931727"/>
          </a:xfrm>
          <a:prstGeom prst="rect">
            <a:avLst/>
          </a:prstGeom>
          <a:solidFill>
            <a:schemeClr val="accent3">
              <a:lumMod val="40000"/>
              <a:lumOff val="60000"/>
            </a:schemeClr>
          </a:solidFill>
          <a:ln w="18360">
            <a:solidFill>
              <a:srgbClr val="000000"/>
            </a:solidFill>
            <a:round/>
            <a:headEnd/>
            <a:tailEnd/>
          </a:ln>
          <a:effectLst/>
        </p:spPr>
        <p:txBody>
          <a:bodyPr lIns="8165" tIns="24167" rIns="8165" bIns="8165"/>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Arial Unicode MS" charset="0"/>
              </a:defRPr>
            </a:lvl9pPr>
          </a:lstStyle>
          <a:p>
            <a:pPr algn="ctr">
              <a:spcAft>
                <a:spcPts val="1800"/>
              </a:spcAft>
            </a:pPr>
            <a:r>
              <a:rPr lang="en-US" altLang="en-US" sz="1600" b="1" dirty="0">
                <a:latin typeface="+mn-lt"/>
              </a:rPr>
              <a:t>GEOS–CTM</a:t>
            </a:r>
            <a:br>
              <a:rPr lang="en-US" altLang="en-US" sz="1600" dirty="0">
                <a:latin typeface="+mn-lt"/>
              </a:rPr>
            </a:br>
            <a:r>
              <a:rPr lang="en-US" altLang="en-US" sz="1600" dirty="0">
                <a:latin typeface="+mn-lt"/>
              </a:rPr>
              <a:t>(D. Allen, M, Chin @ GSFC)</a:t>
            </a:r>
            <a:br>
              <a:rPr lang="en-US" altLang="en-US" sz="1600" dirty="0">
                <a:latin typeface="+mn-lt"/>
              </a:rPr>
            </a:br>
            <a:r>
              <a:rPr lang="en-US" altLang="en-US" sz="1600" dirty="0">
                <a:latin typeface="+mn-lt"/>
              </a:rPr>
              <a:t>This was the precursor to GOCART</a:t>
            </a:r>
          </a:p>
          <a:p>
            <a:pPr marL="182880">
              <a:spcAft>
                <a:spcPts val="1200"/>
              </a:spcAft>
            </a:pPr>
            <a:r>
              <a:rPr lang="en-US" altLang="en-US" sz="1600" b="1" u="sng" dirty="0">
                <a:latin typeface="+mn-lt"/>
              </a:rPr>
              <a:t>Met Fields:</a:t>
            </a:r>
            <a:r>
              <a:rPr lang="en-US" altLang="en-US" sz="1600" b="1" dirty="0">
                <a:latin typeface="+mn-lt"/>
              </a:rPr>
              <a:t> </a:t>
            </a:r>
            <a:r>
              <a:rPr lang="en-US" altLang="en-US" sz="1600" dirty="0">
                <a:latin typeface="+mn-lt"/>
              </a:rPr>
              <a:t>GMAO GEOS–1 (20 sigma levels)</a:t>
            </a:r>
          </a:p>
          <a:p>
            <a:pPr marL="182880">
              <a:spcAft>
                <a:spcPts val="1200"/>
              </a:spcAft>
            </a:pPr>
            <a:r>
              <a:rPr lang="en-US" altLang="en-US" sz="1600" b="1" u="sng" dirty="0">
                <a:solidFill>
                  <a:schemeClr val="tx1"/>
                </a:solidFill>
                <a:latin typeface="+mn-lt"/>
              </a:rPr>
              <a:t>Advection:</a:t>
            </a:r>
            <a:r>
              <a:rPr lang="en-US" altLang="en-US" sz="1600" u="sng" dirty="0">
                <a:solidFill>
                  <a:schemeClr val="tx1"/>
                </a:solidFill>
                <a:latin typeface="+mn-lt"/>
              </a:rPr>
              <a:t> </a:t>
            </a:r>
            <a:r>
              <a:rPr lang="en-US" altLang="en-US" sz="1600" dirty="0">
                <a:solidFill>
                  <a:schemeClr val="tx1"/>
                </a:solidFill>
                <a:latin typeface="+mn-lt"/>
              </a:rPr>
              <a:t>TPCORE (S-J Lin)</a:t>
            </a:r>
          </a:p>
          <a:p>
            <a:pPr marL="182880">
              <a:spcAft>
                <a:spcPts val="1200"/>
              </a:spcAft>
            </a:pPr>
            <a:r>
              <a:rPr lang="en-US" altLang="en-US" sz="1600" b="1" u="sng" dirty="0" err="1">
                <a:solidFill>
                  <a:schemeClr val="tx1"/>
                </a:solidFill>
                <a:latin typeface="+mn-lt"/>
              </a:rPr>
              <a:t>Cld</a:t>
            </a:r>
            <a:r>
              <a:rPr lang="en-US" altLang="en-US" sz="1600" b="1" u="sng" dirty="0">
                <a:solidFill>
                  <a:schemeClr val="tx1"/>
                </a:solidFill>
                <a:latin typeface="+mn-lt"/>
              </a:rPr>
              <a:t> Conv:</a:t>
            </a:r>
            <a:r>
              <a:rPr lang="en-US" altLang="en-US" sz="1600" b="1" dirty="0">
                <a:solidFill>
                  <a:schemeClr val="tx1"/>
                </a:solidFill>
                <a:latin typeface="+mn-lt"/>
              </a:rPr>
              <a:t> </a:t>
            </a:r>
            <a:r>
              <a:rPr lang="en-US" altLang="en-US" sz="1600" dirty="0">
                <a:solidFill>
                  <a:schemeClr val="tx1"/>
                </a:solidFill>
                <a:latin typeface="+mn-lt"/>
              </a:rPr>
              <a:t>CLDMX (S-J Lin)</a:t>
            </a:r>
          </a:p>
          <a:p>
            <a:pPr marL="182880">
              <a:spcAft>
                <a:spcPts val="1200"/>
              </a:spcAft>
            </a:pPr>
            <a:r>
              <a:rPr lang="en-US" altLang="en-US" sz="1600" b="1" u="sng" dirty="0">
                <a:solidFill>
                  <a:schemeClr val="tx1"/>
                </a:solidFill>
                <a:latin typeface="+mn-lt"/>
              </a:rPr>
              <a:t>PBL Mixing:</a:t>
            </a:r>
            <a:r>
              <a:rPr lang="en-US" altLang="en-US" sz="1600" dirty="0">
                <a:solidFill>
                  <a:schemeClr val="tx1"/>
                </a:solidFill>
                <a:latin typeface="+mn-lt"/>
              </a:rPr>
              <a:t> TURBDAY (D. Allen/UMD)</a:t>
            </a:r>
          </a:p>
          <a:p>
            <a:pPr marL="182880">
              <a:spcAft>
                <a:spcPts val="1200"/>
              </a:spcAft>
            </a:pPr>
            <a:r>
              <a:rPr lang="en-US" altLang="en-US" sz="1600" b="1" u="sng" dirty="0">
                <a:latin typeface="+mn-lt"/>
              </a:rPr>
              <a:t>Wet Dep</a:t>
            </a:r>
            <a:r>
              <a:rPr lang="en-US" altLang="en-US" sz="1600" u="sng" dirty="0">
                <a:latin typeface="+mn-lt"/>
              </a:rPr>
              <a:t>:</a:t>
            </a:r>
            <a:r>
              <a:rPr lang="en-US" altLang="en-US" sz="1600" dirty="0">
                <a:latin typeface="+mn-lt"/>
              </a:rPr>
              <a:t> none</a:t>
            </a:r>
          </a:p>
          <a:p>
            <a:pPr marL="182880">
              <a:spcAft>
                <a:spcPts val="1200"/>
              </a:spcAft>
            </a:pPr>
            <a:r>
              <a:rPr lang="en-US" altLang="en-US" sz="1600" b="1" u="sng" dirty="0">
                <a:latin typeface="+mn-lt"/>
              </a:rPr>
              <a:t>Dry Dep</a:t>
            </a:r>
            <a:r>
              <a:rPr lang="en-US" altLang="en-US" sz="1600" b="1" dirty="0">
                <a:latin typeface="+mn-lt"/>
              </a:rPr>
              <a:t>: </a:t>
            </a:r>
            <a:r>
              <a:rPr lang="en-US" altLang="en-US" sz="1600" dirty="0">
                <a:latin typeface="+mn-lt"/>
              </a:rPr>
              <a:t>none</a:t>
            </a:r>
          </a:p>
          <a:p>
            <a:pPr marL="182880">
              <a:spcAft>
                <a:spcPts val="1200"/>
              </a:spcAft>
            </a:pPr>
            <a:r>
              <a:rPr lang="en-US" altLang="en-US" sz="1600" b="1" u="sng" dirty="0">
                <a:latin typeface="+mn-lt"/>
              </a:rPr>
              <a:t>Emissions</a:t>
            </a:r>
            <a:r>
              <a:rPr lang="en-US" altLang="en-US" sz="1600" b="1" dirty="0">
                <a:latin typeface="+mn-lt"/>
              </a:rPr>
              <a:t>:</a:t>
            </a:r>
            <a:r>
              <a:rPr lang="en-US" altLang="en-US" sz="1600" dirty="0">
                <a:latin typeface="+mn-lt"/>
              </a:rPr>
              <a:t> read from disk</a:t>
            </a:r>
          </a:p>
          <a:p>
            <a:pPr marL="182880">
              <a:spcAft>
                <a:spcPts val="1200"/>
              </a:spcAft>
            </a:pPr>
            <a:r>
              <a:rPr lang="en-US" altLang="en-US" sz="1600" b="1" u="sng" dirty="0">
                <a:latin typeface="+mn-lt"/>
              </a:rPr>
              <a:t>Photolysis</a:t>
            </a:r>
            <a:r>
              <a:rPr lang="en-US" altLang="en-US" sz="1600" b="1" dirty="0">
                <a:latin typeface="+mn-lt"/>
              </a:rPr>
              <a:t>:</a:t>
            </a:r>
            <a:r>
              <a:rPr lang="en-US" altLang="en-US" sz="1600" dirty="0">
                <a:latin typeface="+mn-lt"/>
              </a:rPr>
              <a:t> none</a:t>
            </a:r>
          </a:p>
          <a:p>
            <a:pPr marL="182880">
              <a:spcAft>
                <a:spcPts val="1200"/>
              </a:spcAft>
            </a:pPr>
            <a:r>
              <a:rPr lang="en-US" altLang="en-US" sz="1600" b="1" u="sng" dirty="0">
                <a:latin typeface="+mn-lt"/>
              </a:rPr>
              <a:t>Chemistry</a:t>
            </a:r>
            <a:r>
              <a:rPr lang="en-US" altLang="en-US" sz="1600" b="1" dirty="0">
                <a:latin typeface="+mn-lt"/>
              </a:rPr>
              <a:t>:</a:t>
            </a:r>
            <a:r>
              <a:rPr lang="en-US" altLang="en-US" sz="1600" dirty="0">
                <a:latin typeface="+mn-lt"/>
              </a:rPr>
              <a:t> offline CO or DMS</a:t>
            </a:r>
          </a:p>
        </p:txBody>
      </p:sp>
      <p:sp>
        <p:nvSpPr>
          <p:cNvPr id="6148" name="Text Box 4">
            <a:extLst>
              <a:ext uri="{FF2B5EF4-FFF2-40B4-BE49-F238E27FC236}">
                <a16:creationId xmlns:a16="http://schemas.microsoft.com/office/drawing/2014/main" id="{1D7C4107-6B6E-10C7-D67B-EF5F9F1B5728}"/>
              </a:ext>
            </a:extLst>
          </p:cNvPr>
          <p:cNvSpPr txBox="1">
            <a:spLocks noChangeArrowheads="1"/>
          </p:cNvSpPr>
          <p:nvPr/>
        </p:nvSpPr>
        <p:spPr bwMode="auto">
          <a:xfrm>
            <a:off x="6085920" y="943300"/>
            <a:ext cx="221783"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226" rIns="81646" bIns="40823" anchor="ctr"/>
          <a:lstStyle/>
          <a:p>
            <a:r>
              <a:rPr lang="en-US" altLang="en-US" sz="1633">
                <a:solidFill>
                  <a:srgbClr val="000000"/>
                </a:solidFill>
              </a:rPr>
              <a:t> </a:t>
            </a:r>
          </a:p>
        </p:txBody>
      </p:sp>
      <p:sp>
        <p:nvSpPr>
          <p:cNvPr id="6145" name="Rectangle 1">
            <a:extLst>
              <a:ext uri="{FF2B5EF4-FFF2-40B4-BE49-F238E27FC236}">
                <a16:creationId xmlns:a16="http://schemas.microsoft.com/office/drawing/2014/main" id="{0665889F-2B94-82E0-9C10-40176A20E2A6}"/>
              </a:ext>
            </a:extLst>
          </p:cNvPr>
          <p:cNvSpPr>
            <a:spLocks noGrp="1" noChangeArrowheads="1"/>
          </p:cNvSpPr>
          <p:nvPr>
            <p:ph sz="quarter" idx="14"/>
          </p:nvPr>
        </p:nvSpPr>
        <p:spPr>
          <a:xfrm>
            <a:off x="646112" y="1560512"/>
            <a:ext cx="5223060" cy="4931728"/>
          </a:xfrm>
          <a:solidFill>
            <a:schemeClr val="accent4">
              <a:lumMod val="40000"/>
              <a:lumOff val="60000"/>
            </a:schemeClr>
          </a:solidFill>
          <a:ln w="18360">
            <a:solidFill>
              <a:srgbClr val="000000"/>
            </a:solidFill>
            <a:round/>
            <a:headEnd/>
            <a:tailEnd/>
          </a:ln>
        </p:spPr>
        <p:txBody>
          <a:bodyPr vert="horz" lIns="89811" tIns="66623" rIns="89811" bIns="50621" rtlCol="0" anchor="t">
            <a:noAutofit/>
          </a:bodyPr>
          <a:lstStyle/>
          <a:p>
            <a:pPr marL="0" indent="0" algn="ctr">
              <a:spcAft>
                <a:spcPts val="1282"/>
              </a:spcAft>
              <a:buNone/>
              <a:tabLst>
                <a:tab pos="656722" algn="l"/>
                <a:tab pos="1313444" algn="l"/>
                <a:tab pos="1970166" algn="l"/>
                <a:tab pos="2626888" algn="l"/>
                <a:tab pos="3283610" algn="l"/>
                <a:tab pos="3940332" algn="l"/>
              </a:tabLst>
            </a:pPr>
            <a:r>
              <a:rPr lang="en-US" altLang="en-US" sz="1600" b="1" dirty="0"/>
              <a:t>Harvard–GISS CTM</a:t>
            </a:r>
            <a:br>
              <a:rPr lang="en-US" altLang="en-US" sz="1600" dirty="0"/>
            </a:br>
            <a:r>
              <a:rPr lang="en-US" altLang="en-US" sz="1600" dirty="0"/>
              <a:t>(Y. Wang, L. Horowitz, et al @ Harvard)</a:t>
            </a:r>
            <a:br>
              <a:rPr lang="en-US" altLang="en-US" sz="1600" dirty="0"/>
            </a:br>
            <a:r>
              <a:rPr lang="en-US" altLang="en-US" sz="1600" dirty="0"/>
              <a:t>4x5, 9-layer, driven w/ offline GISS met</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Met fields:</a:t>
            </a:r>
            <a:r>
              <a:rPr lang="en-US" altLang="en-US" sz="1600" b="1" dirty="0"/>
              <a:t> </a:t>
            </a:r>
            <a:r>
              <a:rPr lang="en-US" altLang="en-US" sz="1600" dirty="0"/>
              <a:t>GISS 9-layer GCM</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Advection:</a:t>
            </a:r>
            <a:r>
              <a:rPr lang="en-US" altLang="en-US" sz="1600" dirty="0"/>
              <a:t> GISS SOM (M. Prather)</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err="1"/>
              <a:t>Cld</a:t>
            </a:r>
            <a:r>
              <a:rPr lang="en-US" altLang="en-US" sz="1600" b="1" u="sng" dirty="0"/>
              <a:t> Conv:</a:t>
            </a:r>
            <a:r>
              <a:rPr lang="en-US" altLang="en-US" sz="1600" b="1" dirty="0"/>
              <a:t> </a:t>
            </a:r>
            <a:r>
              <a:rPr lang="en-US" altLang="en-US" sz="1600" dirty="0"/>
              <a:t>GISS algorithm</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PBL Mixing:</a:t>
            </a:r>
            <a:r>
              <a:rPr lang="en-US" altLang="en-US" sz="1600" b="1" dirty="0"/>
              <a:t> </a:t>
            </a:r>
            <a:r>
              <a:rPr lang="en-US" altLang="en-US" sz="1600" dirty="0"/>
              <a:t>GISS algorithm</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Wet Dep:</a:t>
            </a:r>
            <a:r>
              <a:rPr lang="en-US" altLang="en-US" sz="1600" dirty="0"/>
              <a:t>  GISS algorithm</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Dry Dep:</a:t>
            </a:r>
            <a:r>
              <a:rPr lang="en-US" altLang="en-US" sz="1600" b="1" dirty="0"/>
              <a:t> </a:t>
            </a:r>
            <a:r>
              <a:rPr lang="en-US" altLang="en-US" sz="1600" dirty="0"/>
              <a:t>DEPVEL (Harvard)</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Emissions:</a:t>
            </a:r>
            <a:r>
              <a:rPr lang="en-US" altLang="en-US" sz="1600" dirty="0"/>
              <a:t> cf. Wang et al 1998</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Photolysis:</a:t>
            </a:r>
            <a:r>
              <a:rPr lang="en-US" altLang="en-US" sz="1600" dirty="0"/>
              <a:t> SLOW–J (Harvard)</a:t>
            </a:r>
          </a:p>
          <a:p>
            <a:pPr marL="182880" indent="0">
              <a:spcBef>
                <a:spcPts val="0"/>
              </a:spcBef>
              <a:spcAft>
                <a:spcPts val="1200"/>
              </a:spcAft>
              <a:buNone/>
              <a:tabLst>
                <a:tab pos="656722" algn="l"/>
                <a:tab pos="1313444" algn="l"/>
                <a:tab pos="1970166" algn="l"/>
                <a:tab pos="2626888" algn="l"/>
                <a:tab pos="3283610" algn="l"/>
                <a:tab pos="3940332" algn="l"/>
              </a:tabLst>
            </a:pPr>
            <a:r>
              <a:rPr lang="en-US" altLang="en-US" sz="1600" b="1" u="sng" dirty="0"/>
              <a:t>Chemistry:</a:t>
            </a:r>
            <a:r>
              <a:rPr lang="en-US" altLang="en-US" sz="1600" dirty="0"/>
              <a:t> NOx-Ox-HC w/ SMVGEAR I (Harvard)</a:t>
            </a:r>
            <a:br>
              <a:rPr lang="en-US" altLang="en-US" sz="1600" dirty="0"/>
            </a:br>
            <a:endParaRPr lang="en-US" altLang="en-US" sz="1600" dirty="0"/>
          </a:p>
        </p:txBody>
      </p:sp>
      <p:pic>
        <p:nvPicPr>
          <p:cNvPr id="8" name="Picture 7" descr="A red pencil sharpener on a white surface&#10;&#10;Description automatically generated">
            <a:extLst>
              <a:ext uri="{FF2B5EF4-FFF2-40B4-BE49-F238E27FC236}">
                <a16:creationId xmlns:a16="http://schemas.microsoft.com/office/drawing/2014/main" id="{3CD21391-92AB-C31A-4CB9-BE873C7B6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432" y="2430937"/>
            <a:ext cx="5715000" cy="3190875"/>
          </a:xfrm>
          <a:prstGeom prst="rect">
            <a:avLst/>
          </a:prstGeom>
        </p:spPr>
      </p:pic>
      <p:sp>
        <p:nvSpPr>
          <p:cNvPr id="9" name="TextBox 8">
            <a:extLst>
              <a:ext uri="{FF2B5EF4-FFF2-40B4-BE49-F238E27FC236}">
                <a16:creationId xmlns:a16="http://schemas.microsoft.com/office/drawing/2014/main" id="{978CDFBE-8F77-227A-C8DF-E9BB6994096A}"/>
              </a:ext>
            </a:extLst>
          </p:cNvPr>
          <p:cNvSpPr txBox="1"/>
          <p:nvPr/>
        </p:nvSpPr>
        <p:spPr>
          <a:xfrm>
            <a:off x="3361765" y="2483224"/>
            <a:ext cx="1873623" cy="369332"/>
          </a:xfrm>
          <a:prstGeom prst="rect">
            <a:avLst/>
          </a:prstGeom>
          <a:noFill/>
        </p:spPr>
        <p:txBody>
          <a:bodyPr wrap="square" rtlCol="0">
            <a:spAutoFit/>
          </a:bodyPr>
          <a:lstStyle/>
          <a:p>
            <a:r>
              <a:rPr lang="en-US" b="1" dirty="0"/>
              <a:t>Bob’s job:</a:t>
            </a:r>
          </a:p>
        </p:txBody>
      </p:sp>
    </p:spTree>
    <p:extLst>
      <p:ext uri="{BB962C8B-B14F-4D97-AF65-F5344CB8AC3E}">
        <p14:creationId xmlns:p14="http://schemas.microsoft.com/office/powerpoint/2010/main" val="26525485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78"/>
            <a:ext cx="12192000" cy="714303"/>
          </a:xfrm>
          <a:prstGeom prst="rect">
            <a:avLst/>
          </a:prstGeom>
          <a:solidFill>
            <a:schemeClr val="accent1"/>
          </a:solidFill>
        </p:spPr>
        <p:txBody>
          <a:bodyPr vert="horz" wrap="square" lIns="0" tIns="219715" rIns="0" bIns="0" rtlCol="0" anchor="b">
            <a:spAutoFit/>
          </a:bodyPr>
          <a:lstStyle/>
          <a:p>
            <a:pPr marL="557530">
              <a:lnSpc>
                <a:spcPct val="100000"/>
              </a:lnSpc>
              <a:spcBef>
                <a:spcPts val="100"/>
              </a:spcBef>
            </a:pPr>
            <a:r>
              <a:rPr sz="3200" spc="-10" dirty="0">
                <a:solidFill>
                  <a:schemeClr val="bg1"/>
                </a:solidFill>
              </a:rPr>
              <a:t>GEOS-</a:t>
            </a:r>
            <a:r>
              <a:rPr sz="3200" dirty="0">
                <a:solidFill>
                  <a:schemeClr val="bg1"/>
                </a:solidFill>
              </a:rPr>
              <a:t>Chem</a:t>
            </a:r>
            <a:r>
              <a:rPr sz="3200" spc="-10" dirty="0">
                <a:solidFill>
                  <a:schemeClr val="bg1"/>
                </a:solidFill>
              </a:rPr>
              <a:t> </a:t>
            </a:r>
            <a:r>
              <a:rPr sz="3200" dirty="0">
                <a:solidFill>
                  <a:schemeClr val="bg1"/>
                </a:solidFill>
              </a:rPr>
              <a:t>is much</a:t>
            </a:r>
            <a:r>
              <a:rPr sz="3200" spc="-5" dirty="0">
                <a:solidFill>
                  <a:schemeClr val="bg1"/>
                </a:solidFill>
              </a:rPr>
              <a:t> </a:t>
            </a:r>
            <a:r>
              <a:rPr sz="3200" dirty="0">
                <a:solidFill>
                  <a:schemeClr val="bg1"/>
                </a:solidFill>
              </a:rPr>
              <a:t>more</a:t>
            </a:r>
            <a:r>
              <a:rPr sz="3200" spc="-5" dirty="0">
                <a:solidFill>
                  <a:schemeClr val="bg1"/>
                </a:solidFill>
              </a:rPr>
              <a:t> </a:t>
            </a:r>
            <a:r>
              <a:rPr sz="3200" dirty="0">
                <a:solidFill>
                  <a:schemeClr val="bg1"/>
                </a:solidFill>
              </a:rPr>
              <a:t>than</a:t>
            </a:r>
            <a:r>
              <a:rPr sz="3200" spc="-15" dirty="0">
                <a:solidFill>
                  <a:schemeClr val="bg1"/>
                </a:solidFill>
              </a:rPr>
              <a:t> </a:t>
            </a:r>
            <a:r>
              <a:rPr sz="3200" dirty="0">
                <a:solidFill>
                  <a:schemeClr val="bg1"/>
                </a:solidFill>
              </a:rPr>
              <a:t>a</a:t>
            </a:r>
            <a:r>
              <a:rPr sz="3200" spc="-5" dirty="0">
                <a:solidFill>
                  <a:schemeClr val="bg1"/>
                </a:solidFill>
              </a:rPr>
              <a:t> </a:t>
            </a:r>
            <a:r>
              <a:rPr sz="3200" dirty="0">
                <a:solidFill>
                  <a:schemeClr val="bg1"/>
                </a:solidFill>
              </a:rPr>
              <a:t>model,</a:t>
            </a:r>
            <a:r>
              <a:rPr sz="3200" spc="5" dirty="0">
                <a:solidFill>
                  <a:schemeClr val="bg1"/>
                </a:solidFill>
              </a:rPr>
              <a:t> </a:t>
            </a:r>
            <a:r>
              <a:rPr sz="3200" dirty="0">
                <a:solidFill>
                  <a:schemeClr val="bg1"/>
                </a:solidFill>
              </a:rPr>
              <a:t>it</a:t>
            </a:r>
            <a:r>
              <a:rPr sz="3200" spc="5" dirty="0">
                <a:solidFill>
                  <a:schemeClr val="bg1"/>
                </a:solidFill>
              </a:rPr>
              <a:t> </a:t>
            </a:r>
            <a:r>
              <a:rPr sz="3200" dirty="0">
                <a:solidFill>
                  <a:schemeClr val="bg1"/>
                </a:solidFill>
              </a:rPr>
              <a:t>is a</a:t>
            </a:r>
            <a:r>
              <a:rPr sz="3200" spc="-10" dirty="0">
                <a:solidFill>
                  <a:schemeClr val="bg1"/>
                </a:solidFill>
              </a:rPr>
              <a:t> community</a:t>
            </a:r>
          </a:p>
        </p:txBody>
      </p:sp>
      <p:grpSp>
        <p:nvGrpSpPr>
          <p:cNvPr id="3" name="object 3"/>
          <p:cNvGrpSpPr/>
          <p:nvPr/>
        </p:nvGrpSpPr>
        <p:grpSpPr>
          <a:xfrm>
            <a:off x="7614806" y="4191826"/>
            <a:ext cx="2524125" cy="655955"/>
            <a:chOff x="6090805" y="4191825"/>
            <a:chExt cx="2524125" cy="655955"/>
          </a:xfrm>
        </p:grpSpPr>
        <p:sp>
          <p:nvSpPr>
            <p:cNvPr id="4" name="object 4"/>
            <p:cNvSpPr/>
            <p:nvPr/>
          </p:nvSpPr>
          <p:spPr>
            <a:xfrm>
              <a:off x="6095568" y="4196588"/>
              <a:ext cx="2514600" cy="646430"/>
            </a:xfrm>
            <a:custGeom>
              <a:avLst/>
              <a:gdLst/>
              <a:ahLst/>
              <a:cxnLst/>
              <a:rect l="l" t="t" r="r" b="b"/>
              <a:pathLst>
                <a:path w="2514600" h="646429">
                  <a:moveTo>
                    <a:pt x="2514600" y="0"/>
                  </a:moveTo>
                  <a:lnTo>
                    <a:pt x="0" y="0"/>
                  </a:lnTo>
                  <a:lnTo>
                    <a:pt x="0" y="646328"/>
                  </a:lnTo>
                  <a:lnTo>
                    <a:pt x="2514600" y="646328"/>
                  </a:lnTo>
                  <a:lnTo>
                    <a:pt x="2514600" y="0"/>
                  </a:lnTo>
                  <a:close/>
                </a:path>
              </a:pathLst>
            </a:custGeom>
            <a:solidFill>
              <a:srgbClr val="85FFDF"/>
            </a:solidFill>
          </p:spPr>
          <p:txBody>
            <a:bodyPr wrap="square" lIns="0" tIns="0" rIns="0" bIns="0" rtlCol="0"/>
            <a:lstStyle/>
            <a:p>
              <a:endParaRPr/>
            </a:p>
          </p:txBody>
        </p:sp>
        <p:sp>
          <p:nvSpPr>
            <p:cNvPr id="5" name="object 5"/>
            <p:cNvSpPr/>
            <p:nvPr/>
          </p:nvSpPr>
          <p:spPr>
            <a:xfrm>
              <a:off x="6095568" y="4196588"/>
              <a:ext cx="2514600" cy="646430"/>
            </a:xfrm>
            <a:custGeom>
              <a:avLst/>
              <a:gdLst/>
              <a:ahLst/>
              <a:cxnLst/>
              <a:rect l="l" t="t" r="r" b="b"/>
              <a:pathLst>
                <a:path w="2514600" h="646429">
                  <a:moveTo>
                    <a:pt x="0" y="0"/>
                  </a:moveTo>
                  <a:lnTo>
                    <a:pt x="2514600" y="0"/>
                  </a:lnTo>
                  <a:lnTo>
                    <a:pt x="2514600" y="646328"/>
                  </a:lnTo>
                  <a:lnTo>
                    <a:pt x="0" y="646328"/>
                  </a:lnTo>
                  <a:lnTo>
                    <a:pt x="0" y="0"/>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7624331" y="4223518"/>
            <a:ext cx="2505075" cy="574040"/>
          </a:xfrm>
          <a:prstGeom prst="rect">
            <a:avLst/>
          </a:prstGeom>
        </p:spPr>
        <p:txBody>
          <a:bodyPr vert="horz" wrap="square" lIns="0" tIns="12700" rIns="0" bIns="0" rtlCol="0">
            <a:spAutoFit/>
          </a:bodyPr>
          <a:lstStyle/>
          <a:p>
            <a:pPr marL="542290" marR="536575" indent="36195">
              <a:spcBef>
                <a:spcPts val="100"/>
              </a:spcBef>
            </a:pPr>
            <a:r>
              <a:rPr spc="-10" dirty="0">
                <a:latin typeface="Avenir Next LT Pro" panose="020B0504020202020204" pitchFamily="34" charset="0"/>
                <a:cs typeface="Arial"/>
              </a:rPr>
              <a:t>GEOS-</a:t>
            </a:r>
            <a:r>
              <a:rPr spc="-20" dirty="0">
                <a:latin typeface="Avenir Next LT Pro" panose="020B0504020202020204" pitchFamily="34" charset="0"/>
                <a:cs typeface="Arial"/>
              </a:rPr>
              <a:t>Chem </a:t>
            </a:r>
            <a:r>
              <a:rPr dirty="0">
                <a:latin typeface="Avenir Next LT Pro" panose="020B0504020202020204" pitchFamily="34" charset="0"/>
                <a:cs typeface="Arial"/>
              </a:rPr>
              <a:t>Support</a:t>
            </a:r>
            <a:r>
              <a:rPr spc="-65" dirty="0">
                <a:latin typeface="Avenir Next LT Pro" panose="020B0504020202020204" pitchFamily="34" charset="0"/>
                <a:cs typeface="Arial"/>
              </a:rPr>
              <a:t> </a:t>
            </a:r>
            <a:r>
              <a:rPr spc="-60" dirty="0">
                <a:latin typeface="Avenir Next LT Pro" panose="020B0504020202020204" pitchFamily="34" charset="0"/>
                <a:cs typeface="Arial"/>
              </a:rPr>
              <a:t>Team</a:t>
            </a:r>
            <a:endParaRPr dirty="0">
              <a:latin typeface="Avenir Next LT Pro" panose="020B0504020202020204" pitchFamily="34" charset="0"/>
              <a:cs typeface="Arial"/>
            </a:endParaRPr>
          </a:p>
        </p:txBody>
      </p:sp>
      <p:grpSp>
        <p:nvGrpSpPr>
          <p:cNvPr id="7" name="object 7"/>
          <p:cNvGrpSpPr/>
          <p:nvPr/>
        </p:nvGrpSpPr>
        <p:grpSpPr>
          <a:xfrm>
            <a:off x="7931949" y="3115388"/>
            <a:ext cx="190500" cy="1081405"/>
            <a:chOff x="6407949" y="3115387"/>
            <a:chExt cx="190500" cy="1081405"/>
          </a:xfrm>
        </p:grpSpPr>
        <p:sp>
          <p:nvSpPr>
            <p:cNvPr id="8" name="object 8"/>
            <p:cNvSpPr/>
            <p:nvPr/>
          </p:nvSpPr>
          <p:spPr>
            <a:xfrm>
              <a:off x="6502219" y="3134437"/>
              <a:ext cx="1270" cy="890905"/>
            </a:xfrm>
            <a:custGeom>
              <a:avLst/>
              <a:gdLst/>
              <a:ahLst/>
              <a:cxnLst/>
              <a:rect l="l" t="t" r="r" b="b"/>
              <a:pathLst>
                <a:path w="1270" h="890904">
                  <a:moveTo>
                    <a:pt x="0" y="0"/>
                  </a:moveTo>
                  <a:lnTo>
                    <a:pt x="990" y="890765"/>
                  </a:lnTo>
                </a:path>
              </a:pathLst>
            </a:custGeom>
            <a:ln w="38099">
              <a:solidFill>
                <a:srgbClr val="000000"/>
              </a:solidFill>
            </a:ln>
          </p:spPr>
          <p:txBody>
            <a:bodyPr wrap="square" lIns="0" tIns="0" rIns="0" bIns="0" rtlCol="0"/>
            <a:lstStyle/>
            <a:p>
              <a:endParaRPr/>
            </a:p>
          </p:txBody>
        </p:sp>
        <p:sp>
          <p:nvSpPr>
            <p:cNvPr id="9" name="object 9"/>
            <p:cNvSpPr/>
            <p:nvPr/>
          </p:nvSpPr>
          <p:spPr>
            <a:xfrm>
              <a:off x="6407949" y="4006056"/>
              <a:ext cx="190500" cy="191135"/>
            </a:xfrm>
            <a:custGeom>
              <a:avLst/>
              <a:gdLst/>
              <a:ahLst/>
              <a:cxnLst/>
              <a:rect l="l" t="t" r="r" b="b"/>
              <a:pathLst>
                <a:path w="190500" h="191135">
                  <a:moveTo>
                    <a:pt x="190500" y="0"/>
                  </a:moveTo>
                  <a:lnTo>
                    <a:pt x="0" y="203"/>
                  </a:lnTo>
                  <a:lnTo>
                    <a:pt x="95453" y="190601"/>
                  </a:lnTo>
                  <a:lnTo>
                    <a:pt x="190500" y="0"/>
                  </a:lnTo>
                  <a:close/>
                </a:path>
              </a:pathLst>
            </a:custGeom>
            <a:solidFill>
              <a:srgbClr val="000000"/>
            </a:solidFill>
          </p:spPr>
          <p:txBody>
            <a:bodyPr wrap="square" lIns="0" tIns="0" rIns="0" bIns="0" rtlCol="0"/>
            <a:lstStyle/>
            <a:p>
              <a:endParaRPr/>
            </a:p>
          </p:txBody>
        </p:sp>
      </p:grpSp>
      <p:sp>
        <p:nvSpPr>
          <p:cNvPr id="10" name="object 10"/>
          <p:cNvSpPr txBox="1"/>
          <p:nvPr/>
        </p:nvSpPr>
        <p:spPr>
          <a:xfrm>
            <a:off x="6434084" y="3129075"/>
            <a:ext cx="1472082" cy="750847"/>
          </a:xfrm>
          <a:prstGeom prst="rect">
            <a:avLst/>
          </a:prstGeom>
        </p:spPr>
        <p:txBody>
          <a:bodyPr vert="horz" wrap="square" lIns="0" tIns="12065" rIns="0" bIns="0" rtlCol="0">
            <a:spAutoFit/>
          </a:bodyPr>
          <a:lstStyle/>
          <a:p>
            <a:pPr marL="12700" marR="5080" indent="429259" algn="r">
              <a:spcBef>
                <a:spcPts val="95"/>
              </a:spcBef>
            </a:pPr>
            <a:r>
              <a:rPr sz="1600" spc="-10" dirty="0">
                <a:latin typeface="Avenir Next LT Pro" panose="020B0504020202020204" pitchFamily="34" charset="0"/>
                <a:cs typeface="Arial"/>
              </a:rPr>
              <a:t>contribute developments, </a:t>
            </a:r>
            <a:r>
              <a:rPr sz="1600" dirty="0">
                <a:latin typeface="Avenir Next LT Pro" panose="020B0504020202020204" pitchFamily="34" charset="0"/>
                <a:cs typeface="Arial"/>
              </a:rPr>
              <a:t>report</a:t>
            </a:r>
            <a:r>
              <a:rPr sz="1600" spc="-50" dirty="0">
                <a:latin typeface="Avenir Next LT Pro" panose="020B0504020202020204" pitchFamily="34" charset="0"/>
                <a:cs typeface="Arial"/>
              </a:rPr>
              <a:t> </a:t>
            </a:r>
            <a:r>
              <a:rPr sz="1600" spc="-20" dirty="0">
                <a:latin typeface="Avenir Next LT Pro" panose="020B0504020202020204" pitchFamily="34" charset="0"/>
                <a:cs typeface="Arial"/>
              </a:rPr>
              <a:t>bugs</a:t>
            </a:r>
            <a:endParaRPr sz="1600" dirty="0">
              <a:latin typeface="Avenir Next LT Pro" panose="020B0504020202020204" pitchFamily="34" charset="0"/>
              <a:cs typeface="Arial"/>
            </a:endParaRPr>
          </a:p>
        </p:txBody>
      </p:sp>
      <p:grpSp>
        <p:nvGrpSpPr>
          <p:cNvPr id="11" name="object 11"/>
          <p:cNvGrpSpPr/>
          <p:nvPr/>
        </p:nvGrpSpPr>
        <p:grpSpPr>
          <a:xfrm>
            <a:off x="5250012" y="4359841"/>
            <a:ext cx="2369820" cy="205104"/>
            <a:chOff x="3726012" y="4359841"/>
            <a:chExt cx="2369820" cy="205104"/>
          </a:xfrm>
        </p:grpSpPr>
        <p:sp>
          <p:nvSpPr>
            <p:cNvPr id="12" name="object 12"/>
            <p:cNvSpPr/>
            <p:nvPr/>
          </p:nvSpPr>
          <p:spPr>
            <a:xfrm>
              <a:off x="3897463" y="4454945"/>
              <a:ext cx="2026920" cy="15240"/>
            </a:xfrm>
            <a:custGeom>
              <a:avLst/>
              <a:gdLst/>
              <a:ahLst/>
              <a:cxnLst/>
              <a:rect l="l" t="t" r="r" b="b"/>
              <a:pathLst>
                <a:path w="2026920" h="15239">
                  <a:moveTo>
                    <a:pt x="0" y="14706"/>
                  </a:moveTo>
                  <a:lnTo>
                    <a:pt x="2026666" y="0"/>
                  </a:lnTo>
                </a:path>
              </a:pathLst>
            </a:custGeom>
            <a:ln w="38100">
              <a:solidFill>
                <a:srgbClr val="000000"/>
              </a:solidFill>
            </a:ln>
          </p:spPr>
          <p:txBody>
            <a:bodyPr wrap="square" lIns="0" tIns="0" rIns="0" bIns="0" rtlCol="0"/>
            <a:lstStyle/>
            <a:p>
              <a:endParaRPr/>
            </a:p>
          </p:txBody>
        </p:sp>
        <p:sp>
          <p:nvSpPr>
            <p:cNvPr id="13" name="object 13"/>
            <p:cNvSpPr/>
            <p:nvPr/>
          </p:nvSpPr>
          <p:spPr>
            <a:xfrm>
              <a:off x="3726002" y="4359846"/>
              <a:ext cx="2369820" cy="205104"/>
            </a:xfrm>
            <a:custGeom>
              <a:avLst/>
              <a:gdLst/>
              <a:ahLst/>
              <a:cxnLst/>
              <a:rect l="l" t="t" r="r" b="b"/>
              <a:pathLst>
                <a:path w="2369820" h="205104">
                  <a:moveTo>
                    <a:pt x="191185" y="204939"/>
                  </a:moveTo>
                  <a:lnTo>
                    <a:pt x="189814" y="14439"/>
                  </a:lnTo>
                  <a:lnTo>
                    <a:pt x="0" y="111061"/>
                  </a:lnTo>
                  <a:lnTo>
                    <a:pt x="191185" y="204939"/>
                  </a:lnTo>
                  <a:close/>
                </a:path>
                <a:path w="2369820" h="205104">
                  <a:moveTo>
                    <a:pt x="2369566" y="93865"/>
                  </a:moveTo>
                  <a:lnTo>
                    <a:pt x="2178367" y="0"/>
                  </a:lnTo>
                  <a:lnTo>
                    <a:pt x="2179764" y="190500"/>
                  </a:lnTo>
                  <a:lnTo>
                    <a:pt x="2369566" y="93865"/>
                  </a:lnTo>
                  <a:close/>
                </a:path>
              </a:pathLst>
            </a:custGeom>
            <a:solidFill>
              <a:srgbClr val="000000"/>
            </a:solidFill>
          </p:spPr>
          <p:txBody>
            <a:bodyPr wrap="square" lIns="0" tIns="0" rIns="0" bIns="0" rtlCol="0"/>
            <a:lstStyle/>
            <a:p>
              <a:endParaRPr/>
            </a:p>
          </p:txBody>
        </p:sp>
      </p:grpSp>
      <p:sp>
        <p:nvSpPr>
          <p:cNvPr id="14" name="object 14"/>
          <p:cNvSpPr txBox="1"/>
          <p:nvPr/>
        </p:nvSpPr>
        <p:spPr>
          <a:xfrm>
            <a:off x="5444936" y="4516071"/>
            <a:ext cx="1914327" cy="504625"/>
          </a:xfrm>
          <a:prstGeom prst="rect">
            <a:avLst/>
          </a:prstGeom>
        </p:spPr>
        <p:txBody>
          <a:bodyPr vert="horz" wrap="square" lIns="0" tIns="12065" rIns="0" bIns="0" rtlCol="0">
            <a:spAutoFit/>
          </a:bodyPr>
          <a:lstStyle/>
          <a:p>
            <a:pPr marL="12700" marR="5080">
              <a:spcBef>
                <a:spcPts val="95"/>
              </a:spcBef>
            </a:pPr>
            <a:r>
              <a:rPr sz="1600" dirty="0">
                <a:latin typeface="Avenir Next LT Pro" panose="020B0504020202020204" pitchFamily="34" charset="0"/>
                <a:cs typeface="Arial"/>
              </a:rPr>
              <a:t>implement</a:t>
            </a:r>
            <a:r>
              <a:rPr sz="1600" spc="-90" dirty="0">
                <a:latin typeface="Avenir Next LT Pro" panose="020B0504020202020204" pitchFamily="34" charset="0"/>
                <a:cs typeface="Arial"/>
              </a:rPr>
              <a:t> </a:t>
            </a:r>
            <a:r>
              <a:rPr sz="1600" spc="-10" dirty="0">
                <a:latin typeface="Avenir Next LT Pro" panose="020B0504020202020204" pitchFamily="34" charset="0"/>
                <a:cs typeface="Arial"/>
              </a:rPr>
              <a:t>priorities </a:t>
            </a:r>
            <a:r>
              <a:rPr sz="1600" dirty="0">
                <a:latin typeface="Avenir Next LT Pro" panose="020B0504020202020204" pitchFamily="34" charset="0"/>
                <a:cs typeface="Arial"/>
              </a:rPr>
              <a:t>review</a:t>
            </a:r>
            <a:r>
              <a:rPr sz="1600" spc="-60" dirty="0">
                <a:latin typeface="Avenir Next LT Pro" panose="020B0504020202020204" pitchFamily="34" charset="0"/>
                <a:cs typeface="Arial"/>
              </a:rPr>
              <a:t> </a:t>
            </a:r>
            <a:r>
              <a:rPr sz="1600" spc="-10" dirty="0">
                <a:latin typeface="Avenir Next LT Pro" panose="020B0504020202020204" pitchFamily="34" charset="0"/>
                <a:cs typeface="Arial"/>
              </a:rPr>
              <a:t>benchmarks</a:t>
            </a:r>
            <a:endParaRPr sz="1600" dirty="0">
              <a:latin typeface="Avenir Next LT Pro" panose="020B0504020202020204" pitchFamily="34" charset="0"/>
              <a:cs typeface="Arial"/>
            </a:endParaRPr>
          </a:p>
        </p:txBody>
      </p:sp>
      <p:sp>
        <p:nvSpPr>
          <p:cNvPr id="15" name="object 15"/>
          <p:cNvSpPr/>
          <p:nvPr/>
        </p:nvSpPr>
        <p:spPr>
          <a:xfrm>
            <a:off x="7599147" y="5461152"/>
            <a:ext cx="2262505" cy="369570"/>
          </a:xfrm>
          <a:custGeom>
            <a:avLst/>
            <a:gdLst/>
            <a:ahLst/>
            <a:cxnLst/>
            <a:rect l="l" t="t" r="r" b="b"/>
            <a:pathLst>
              <a:path w="2262504" h="369570">
                <a:moveTo>
                  <a:pt x="0" y="0"/>
                </a:moveTo>
                <a:lnTo>
                  <a:pt x="2262162" y="0"/>
                </a:lnTo>
                <a:lnTo>
                  <a:pt x="2262162" y="369328"/>
                </a:lnTo>
                <a:lnTo>
                  <a:pt x="0" y="369328"/>
                </a:lnTo>
                <a:lnTo>
                  <a:pt x="0" y="0"/>
                </a:lnTo>
                <a:close/>
              </a:path>
            </a:pathLst>
          </a:custGeom>
          <a:ln w="9525">
            <a:solidFill>
              <a:srgbClr val="000000"/>
            </a:solidFill>
          </a:ln>
        </p:spPr>
        <p:txBody>
          <a:bodyPr wrap="square" lIns="0" tIns="0" rIns="0" bIns="0" rtlCol="0"/>
          <a:lstStyle/>
          <a:p>
            <a:endParaRPr/>
          </a:p>
        </p:txBody>
      </p:sp>
      <p:sp>
        <p:nvSpPr>
          <p:cNvPr id="16" name="object 16"/>
          <p:cNvSpPr txBox="1"/>
          <p:nvPr/>
        </p:nvSpPr>
        <p:spPr>
          <a:xfrm>
            <a:off x="7603909" y="5488080"/>
            <a:ext cx="2252980" cy="299720"/>
          </a:xfrm>
          <a:prstGeom prst="rect">
            <a:avLst/>
          </a:prstGeom>
        </p:spPr>
        <p:txBody>
          <a:bodyPr vert="horz" wrap="square" lIns="0" tIns="12700" rIns="0" bIns="0" rtlCol="0">
            <a:spAutoFit/>
          </a:bodyPr>
          <a:lstStyle/>
          <a:p>
            <a:pPr marL="97790">
              <a:spcBef>
                <a:spcPts val="100"/>
              </a:spcBef>
            </a:pPr>
            <a:r>
              <a:rPr dirty="0">
                <a:latin typeface="Avenir Next LT Pro" panose="020B0504020202020204" pitchFamily="34" charset="0"/>
                <a:cs typeface="Arial"/>
              </a:rPr>
              <a:t>New</a:t>
            </a:r>
            <a:r>
              <a:rPr spc="-15" dirty="0">
                <a:latin typeface="Avenir Next LT Pro" panose="020B0504020202020204" pitchFamily="34" charset="0"/>
                <a:cs typeface="Arial"/>
              </a:rPr>
              <a:t> </a:t>
            </a:r>
            <a:r>
              <a:rPr dirty="0">
                <a:latin typeface="Avenir Next LT Pro" panose="020B0504020202020204" pitchFamily="34" charset="0"/>
                <a:cs typeface="Arial"/>
              </a:rPr>
              <a:t>model</a:t>
            </a:r>
            <a:r>
              <a:rPr spc="-10" dirty="0">
                <a:latin typeface="Avenir Next LT Pro" panose="020B0504020202020204" pitchFamily="34" charset="0"/>
                <a:cs typeface="Arial"/>
              </a:rPr>
              <a:t> versions</a:t>
            </a:r>
            <a:endParaRPr dirty="0">
              <a:latin typeface="Avenir Next LT Pro" panose="020B0504020202020204" pitchFamily="34" charset="0"/>
              <a:cs typeface="Arial"/>
            </a:endParaRPr>
          </a:p>
        </p:txBody>
      </p:sp>
      <p:grpSp>
        <p:nvGrpSpPr>
          <p:cNvPr id="17" name="object 17"/>
          <p:cNvGrpSpPr/>
          <p:nvPr/>
        </p:nvGrpSpPr>
        <p:grpSpPr>
          <a:xfrm>
            <a:off x="2869123" y="1089483"/>
            <a:ext cx="6054090" cy="4398010"/>
            <a:chOff x="1345123" y="1089483"/>
            <a:chExt cx="6054090" cy="4398010"/>
          </a:xfrm>
        </p:grpSpPr>
        <p:sp>
          <p:nvSpPr>
            <p:cNvPr id="18" name="object 18"/>
            <p:cNvSpPr/>
            <p:nvPr/>
          </p:nvSpPr>
          <p:spPr>
            <a:xfrm>
              <a:off x="7303545" y="4832558"/>
              <a:ext cx="6350" cy="483870"/>
            </a:xfrm>
            <a:custGeom>
              <a:avLst/>
              <a:gdLst/>
              <a:ahLst/>
              <a:cxnLst/>
              <a:rect l="l" t="t" r="r" b="b"/>
              <a:pathLst>
                <a:path w="6350" h="483870">
                  <a:moveTo>
                    <a:pt x="5753" y="0"/>
                  </a:moveTo>
                  <a:lnTo>
                    <a:pt x="0" y="483425"/>
                  </a:lnTo>
                </a:path>
              </a:pathLst>
            </a:custGeom>
            <a:ln w="38100">
              <a:solidFill>
                <a:srgbClr val="000000"/>
              </a:solidFill>
            </a:ln>
          </p:spPr>
          <p:txBody>
            <a:bodyPr wrap="square" lIns="0" tIns="0" rIns="0" bIns="0" rtlCol="0"/>
            <a:lstStyle/>
            <a:p>
              <a:endParaRPr/>
            </a:p>
          </p:txBody>
        </p:sp>
        <p:sp>
          <p:nvSpPr>
            <p:cNvPr id="19" name="object 19"/>
            <p:cNvSpPr/>
            <p:nvPr/>
          </p:nvSpPr>
          <p:spPr>
            <a:xfrm>
              <a:off x="7208517" y="5295808"/>
              <a:ext cx="190500" cy="191770"/>
            </a:xfrm>
            <a:custGeom>
              <a:avLst/>
              <a:gdLst/>
              <a:ahLst/>
              <a:cxnLst/>
              <a:rect l="l" t="t" r="r" b="b"/>
              <a:pathLst>
                <a:path w="190500" h="191770">
                  <a:moveTo>
                    <a:pt x="0" y="0"/>
                  </a:moveTo>
                  <a:lnTo>
                    <a:pt x="92989" y="191617"/>
                  </a:lnTo>
                  <a:lnTo>
                    <a:pt x="190487" y="2260"/>
                  </a:lnTo>
                  <a:lnTo>
                    <a:pt x="0" y="0"/>
                  </a:lnTo>
                  <a:close/>
                </a:path>
              </a:pathLst>
            </a:custGeom>
            <a:solidFill>
              <a:srgbClr val="000000"/>
            </a:solidFill>
          </p:spPr>
          <p:txBody>
            <a:bodyPr wrap="square" lIns="0" tIns="0" rIns="0" bIns="0" rtlCol="0"/>
            <a:lstStyle/>
            <a:p>
              <a:endParaRPr/>
            </a:p>
          </p:txBody>
        </p:sp>
        <p:pic>
          <p:nvPicPr>
            <p:cNvPr id="20" name="object 20"/>
            <p:cNvPicPr/>
            <p:nvPr/>
          </p:nvPicPr>
          <p:blipFill>
            <a:blip r:embed="rId2" cstate="print"/>
            <a:stretch>
              <a:fillRect/>
            </a:stretch>
          </p:blipFill>
          <p:spPr>
            <a:xfrm>
              <a:off x="1345123" y="1089483"/>
              <a:ext cx="5783525" cy="2028176"/>
            </a:xfrm>
            <a:prstGeom prst="rect">
              <a:avLst/>
            </a:prstGeom>
          </p:spPr>
        </p:pic>
      </p:grpSp>
      <p:sp>
        <p:nvSpPr>
          <p:cNvPr id="21" name="object 21"/>
          <p:cNvSpPr txBox="1"/>
          <p:nvPr/>
        </p:nvSpPr>
        <p:spPr>
          <a:xfrm>
            <a:off x="2992128" y="2454681"/>
            <a:ext cx="738630" cy="566822"/>
          </a:xfrm>
          <a:prstGeom prst="rect">
            <a:avLst/>
          </a:prstGeom>
        </p:spPr>
        <p:txBody>
          <a:bodyPr vert="horz" wrap="square" lIns="0" tIns="12700" rIns="0" bIns="0" rtlCol="0">
            <a:spAutoFit/>
          </a:bodyPr>
          <a:lstStyle/>
          <a:p>
            <a:pPr marL="12700">
              <a:spcBef>
                <a:spcPts val="100"/>
              </a:spcBef>
            </a:pPr>
            <a:r>
              <a:rPr spc="-10" dirty="0">
                <a:latin typeface="Avenir Next LT Pro" panose="020B0504020202020204" pitchFamily="34" charset="0"/>
                <a:cs typeface="Arial"/>
              </a:rPr>
              <a:t>model</a:t>
            </a:r>
            <a:endParaRPr dirty="0">
              <a:latin typeface="Avenir Next LT Pro" panose="020B0504020202020204" pitchFamily="34" charset="0"/>
              <a:cs typeface="Arial"/>
            </a:endParaRPr>
          </a:p>
          <a:p>
            <a:pPr marL="12700"/>
            <a:r>
              <a:rPr spc="-10" dirty="0">
                <a:latin typeface="Avenir Next LT Pro" panose="020B0504020202020204" pitchFamily="34" charset="0"/>
                <a:cs typeface="Arial"/>
              </a:rPr>
              <a:t>users</a:t>
            </a:r>
            <a:endParaRPr dirty="0">
              <a:latin typeface="Avenir Next LT Pro" panose="020B0504020202020204" pitchFamily="34" charset="0"/>
              <a:cs typeface="Arial"/>
            </a:endParaRPr>
          </a:p>
        </p:txBody>
      </p:sp>
      <p:sp>
        <p:nvSpPr>
          <p:cNvPr id="22" name="object 22"/>
          <p:cNvSpPr txBox="1"/>
          <p:nvPr/>
        </p:nvSpPr>
        <p:spPr>
          <a:xfrm>
            <a:off x="3243318" y="3179749"/>
            <a:ext cx="2514600" cy="535403"/>
          </a:xfrm>
          <a:prstGeom prst="rect">
            <a:avLst/>
          </a:prstGeom>
        </p:spPr>
        <p:txBody>
          <a:bodyPr vert="horz" wrap="square" lIns="0" tIns="12065" rIns="0" bIns="0" rtlCol="0">
            <a:spAutoFit/>
          </a:bodyPr>
          <a:lstStyle/>
          <a:p>
            <a:pPr marL="12700">
              <a:spcBef>
                <a:spcPts val="95"/>
              </a:spcBef>
            </a:pPr>
            <a:r>
              <a:rPr sz="1600" dirty="0">
                <a:latin typeface="Avenir Next LT Pro" panose="020B0504020202020204" pitchFamily="34" charset="0"/>
                <a:cs typeface="Arial"/>
              </a:rPr>
              <a:t>set</a:t>
            </a:r>
            <a:r>
              <a:rPr sz="1600" spc="-5" dirty="0">
                <a:latin typeface="Avenir Next LT Pro" panose="020B0504020202020204" pitchFamily="34" charset="0"/>
                <a:cs typeface="Arial"/>
              </a:rPr>
              <a:t> </a:t>
            </a:r>
            <a:r>
              <a:rPr sz="1600" spc="-10" dirty="0">
                <a:latin typeface="Avenir Next LT Pro" panose="020B0504020202020204" pitchFamily="34" charset="0"/>
                <a:cs typeface="Arial"/>
              </a:rPr>
              <a:t>development</a:t>
            </a:r>
            <a:r>
              <a:rPr sz="1600" spc="-20" dirty="0">
                <a:latin typeface="Avenir Next LT Pro" panose="020B0504020202020204" pitchFamily="34" charset="0"/>
                <a:cs typeface="Arial"/>
              </a:rPr>
              <a:t> </a:t>
            </a:r>
            <a:r>
              <a:rPr sz="1600" spc="-10" dirty="0">
                <a:latin typeface="Avenir Next LT Pro" panose="020B0504020202020204" pitchFamily="34" charset="0"/>
                <a:cs typeface="Arial"/>
              </a:rPr>
              <a:t>priorities</a:t>
            </a:r>
            <a:endParaRPr sz="1600" dirty="0">
              <a:latin typeface="Avenir Next LT Pro" panose="020B0504020202020204" pitchFamily="34" charset="0"/>
              <a:cs typeface="Arial"/>
            </a:endParaRPr>
          </a:p>
          <a:p>
            <a:pPr marL="12700"/>
            <a:r>
              <a:rPr sz="1600" dirty="0">
                <a:latin typeface="Avenir Next LT Pro" panose="020B0504020202020204" pitchFamily="34" charset="0"/>
                <a:cs typeface="Arial"/>
              </a:rPr>
              <a:t>through</a:t>
            </a:r>
            <a:r>
              <a:rPr sz="1600" spc="-65" dirty="0">
                <a:latin typeface="Avenir Next LT Pro" panose="020B0504020202020204" pitchFamily="34" charset="0"/>
                <a:cs typeface="Arial"/>
              </a:rPr>
              <a:t> </a:t>
            </a:r>
            <a:r>
              <a:rPr sz="1600" dirty="0">
                <a:latin typeface="Avenir Next LT Pro" panose="020B0504020202020204" pitchFamily="34" charset="0"/>
                <a:cs typeface="Arial"/>
              </a:rPr>
              <a:t>Working</a:t>
            </a:r>
            <a:r>
              <a:rPr sz="1600" spc="-95" dirty="0">
                <a:latin typeface="Avenir Next LT Pro" panose="020B0504020202020204" pitchFamily="34" charset="0"/>
                <a:cs typeface="Arial"/>
              </a:rPr>
              <a:t> </a:t>
            </a:r>
            <a:r>
              <a:rPr sz="1600" spc="-10" dirty="0">
                <a:latin typeface="Avenir Next LT Pro" panose="020B0504020202020204" pitchFamily="34" charset="0"/>
                <a:cs typeface="Arial"/>
              </a:rPr>
              <a:t>Groups</a:t>
            </a:r>
            <a:r>
              <a:rPr b="1" spc="-20" dirty="0">
                <a:solidFill>
                  <a:srgbClr val="FF0000"/>
                </a:solidFill>
                <a:latin typeface="Avenir Next LT Pro" panose="020B0504020202020204" pitchFamily="34" charset="0"/>
                <a:cs typeface="Arial"/>
              </a:rPr>
              <a:t>!</a:t>
            </a:r>
            <a:endParaRPr dirty="0">
              <a:latin typeface="Avenir Next LT Pro" panose="020B0504020202020204" pitchFamily="34" charset="0"/>
              <a:cs typeface="Arial"/>
            </a:endParaRPr>
          </a:p>
        </p:txBody>
      </p:sp>
      <p:sp>
        <p:nvSpPr>
          <p:cNvPr id="23" name="object 23"/>
          <p:cNvSpPr txBox="1"/>
          <p:nvPr/>
        </p:nvSpPr>
        <p:spPr>
          <a:xfrm>
            <a:off x="1452378" y="4182313"/>
            <a:ext cx="3797929" cy="593752"/>
          </a:xfrm>
          <a:prstGeom prst="rect">
            <a:avLst/>
          </a:prstGeom>
          <a:solidFill>
            <a:srgbClr val="FFFFCC"/>
          </a:solidFill>
          <a:ln w="9525">
            <a:solidFill>
              <a:srgbClr val="000000"/>
            </a:solidFill>
          </a:ln>
        </p:spPr>
        <p:txBody>
          <a:bodyPr vert="horz" wrap="square" lIns="0" tIns="39370" rIns="0" bIns="0" rtlCol="0">
            <a:spAutoFit/>
          </a:bodyPr>
          <a:lstStyle/>
          <a:p>
            <a:pPr marL="446405" marR="102870" indent="-337185">
              <a:spcBef>
                <a:spcPts val="310"/>
              </a:spcBef>
            </a:pPr>
            <a:r>
              <a:rPr spc="-10" dirty="0">
                <a:latin typeface="Avenir Next LT Pro" panose="020B0504020202020204" pitchFamily="34" charset="0"/>
                <a:cs typeface="Arial"/>
              </a:rPr>
              <a:t>GEOS-</a:t>
            </a:r>
            <a:r>
              <a:rPr dirty="0">
                <a:latin typeface="Avenir Next LT Pro" panose="020B0504020202020204" pitchFamily="34" charset="0"/>
                <a:cs typeface="Arial"/>
              </a:rPr>
              <a:t>Chem</a:t>
            </a:r>
            <a:r>
              <a:rPr spc="-15" dirty="0">
                <a:latin typeface="Avenir Next LT Pro" panose="020B0504020202020204" pitchFamily="34" charset="0"/>
                <a:cs typeface="Arial"/>
              </a:rPr>
              <a:t> </a:t>
            </a:r>
            <a:r>
              <a:rPr dirty="0">
                <a:latin typeface="Avenir Next LT Pro" panose="020B0504020202020204" pitchFamily="34" charset="0"/>
                <a:cs typeface="Arial"/>
              </a:rPr>
              <a:t>Steering </a:t>
            </a:r>
            <a:r>
              <a:rPr spc="-10" dirty="0">
                <a:latin typeface="Avenir Next LT Pro" panose="020B0504020202020204" pitchFamily="34" charset="0"/>
                <a:cs typeface="Arial"/>
              </a:rPr>
              <a:t>Committee </a:t>
            </a:r>
            <a:r>
              <a:rPr dirty="0">
                <a:latin typeface="Avenir Next LT Pro" panose="020B0504020202020204" pitchFamily="34" charset="0"/>
                <a:cs typeface="Arial"/>
              </a:rPr>
              <a:t>Model</a:t>
            </a:r>
            <a:r>
              <a:rPr spc="-10" dirty="0">
                <a:latin typeface="Avenir Next LT Pro" panose="020B0504020202020204" pitchFamily="34" charset="0"/>
                <a:cs typeface="Arial"/>
              </a:rPr>
              <a:t> </a:t>
            </a:r>
            <a:r>
              <a:rPr dirty="0">
                <a:latin typeface="Avenir Next LT Pro" panose="020B0504020202020204" pitchFamily="34" charset="0"/>
                <a:cs typeface="Arial"/>
              </a:rPr>
              <a:t>scientists,</a:t>
            </a:r>
            <a:r>
              <a:rPr spc="-15" dirty="0">
                <a:latin typeface="Avenir Next LT Pro" panose="020B0504020202020204" pitchFamily="34" charset="0"/>
                <a:cs typeface="Arial"/>
              </a:rPr>
              <a:t> </a:t>
            </a:r>
            <a:r>
              <a:rPr dirty="0">
                <a:latin typeface="Avenir Next LT Pro" panose="020B0504020202020204" pitchFamily="34" charset="0"/>
                <a:cs typeface="Arial"/>
              </a:rPr>
              <a:t>WG</a:t>
            </a:r>
            <a:r>
              <a:rPr spc="-20" dirty="0">
                <a:latin typeface="Avenir Next LT Pro" panose="020B0504020202020204" pitchFamily="34" charset="0"/>
                <a:cs typeface="Arial"/>
              </a:rPr>
              <a:t> </a:t>
            </a:r>
            <a:r>
              <a:rPr spc="-10" dirty="0">
                <a:latin typeface="Avenir Next LT Pro" panose="020B0504020202020204" pitchFamily="34" charset="0"/>
                <a:cs typeface="Arial"/>
              </a:rPr>
              <a:t>chairs</a:t>
            </a:r>
            <a:endParaRPr dirty="0">
              <a:latin typeface="Avenir Next LT Pro" panose="020B0504020202020204" pitchFamily="34" charset="0"/>
              <a:cs typeface="Arial"/>
            </a:endParaRPr>
          </a:p>
        </p:txBody>
      </p:sp>
      <p:grpSp>
        <p:nvGrpSpPr>
          <p:cNvPr id="24" name="object 24"/>
          <p:cNvGrpSpPr/>
          <p:nvPr/>
        </p:nvGrpSpPr>
        <p:grpSpPr>
          <a:xfrm>
            <a:off x="3085368" y="1986283"/>
            <a:ext cx="7330440" cy="3679190"/>
            <a:chOff x="1561368" y="1986283"/>
            <a:chExt cx="7330440" cy="3679190"/>
          </a:xfrm>
        </p:grpSpPr>
        <p:sp>
          <p:nvSpPr>
            <p:cNvPr id="25" name="object 25"/>
            <p:cNvSpPr/>
            <p:nvPr/>
          </p:nvSpPr>
          <p:spPr>
            <a:xfrm>
              <a:off x="7316927" y="2081542"/>
              <a:ext cx="1555750" cy="3564890"/>
            </a:xfrm>
            <a:custGeom>
              <a:avLst/>
              <a:gdLst/>
              <a:ahLst/>
              <a:cxnLst/>
              <a:rect l="l" t="t" r="r" b="b"/>
              <a:pathLst>
                <a:path w="1555750" h="3564890">
                  <a:moveTo>
                    <a:pt x="1031887" y="3564280"/>
                  </a:moveTo>
                  <a:lnTo>
                    <a:pt x="1555445" y="3564001"/>
                  </a:lnTo>
                  <a:lnTo>
                    <a:pt x="1543176" y="0"/>
                  </a:lnTo>
                  <a:lnTo>
                    <a:pt x="0" y="0"/>
                  </a:lnTo>
                </a:path>
              </a:pathLst>
            </a:custGeom>
            <a:ln w="38100">
              <a:solidFill>
                <a:srgbClr val="000000"/>
              </a:solidFill>
            </a:ln>
          </p:spPr>
          <p:txBody>
            <a:bodyPr wrap="square" lIns="0" tIns="0" rIns="0" bIns="0" rtlCol="0"/>
            <a:lstStyle/>
            <a:p>
              <a:endParaRPr/>
            </a:p>
          </p:txBody>
        </p:sp>
        <p:sp>
          <p:nvSpPr>
            <p:cNvPr id="26" name="object 26"/>
            <p:cNvSpPr/>
            <p:nvPr/>
          </p:nvSpPr>
          <p:spPr>
            <a:xfrm>
              <a:off x="7145487" y="1986283"/>
              <a:ext cx="190500" cy="190500"/>
            </a:xfrm>
            <a:custGeom>
              <a:avLst/>
              <a:gdLst/>
              <a:ahLst/>
              <a:cxnLst/>
              <a:rect l="l" t="t" r="r" b="b"/>
              <a:pathLst>
                <a:path w="190500" h="190500">
                  <a:moveTo>
                    <a:pt x="190487" y="0"/>
                  </a:moveTo>
                  <a:lnTo>
                    <a:pt x="0" y="95262"/>
                  </a:lnTo>
                  <a:lnTo>
                    <a:pt x="190500" y="190500"/>
                  </a:lnTo>
                  <a:lnTo>
                    <a:pt x="190487" y="0"/>
                  </a:lnTo>
                  <a:close/>
                </a:path>
              </a:pathLst>
            </a:custGeom>
            <a:solidFill>
              <a:srgbClr val="000000"/>
            </a:solidFill>
          </p:spPr>
          <p:txBody>
            <a:bodyPr wrap="square" lIns="0" tIns="0" rIns="0" bIns="0" rtlCol="0"/>
            <a:lstStyle/>
            <a:p>
              <a:endParaRPr/>
            </a:p>
          </p:txBody>
        </p:sp>
        <p:sp>
          <p:nvSpPr>
            <p:cNvPr id="27" name="object 27"/>
            <p:cNvSpPr/>
            <p:nvPr/>
          </p:nvSpPr>
          <p:spPr>
            <a:xfrm>
              <a:off x="1655638" y="3115960"/>
              <a:ext cx="1270" cy="890905"/>
            </a:xfrm>
            <a:custGeom>
              <a:avLst/>
              <a:gdLst/>
              <a:ahLst/>
              <a:cxnLst/>
              <a:rect l="l" t="t" r="r" b="b"/>
              <a:pathLst>
                <a:path w="1269" h="890904">
                  <a:moveTo>
                    <a:pt x="0" y="0"/>
                  </a:moveTo>
                  <a:lnTo>
                    <a:pt x="990" y="890765"/>
                  </a:lnTo>
                </a:path>
              </a:pathLst>
            </a:custGeom>
            <a:ln w="38100">
              <a:solidFill>
                <a:srgbClr val="000000"/>
              </a:solidFill>
            </a:ln>
          </p:spPr>
          <p:txBody>
            <a:bodyPr wrap="square" lIns="0" tIns="0" rIns="0" bIns="0" rtlCol="0"/>
            <a:lstStyle/>
            <a:p>
              <a:endParaRPr/>
            </a:p>
          </p:txBody>
        </p:sp>
        <p:sp>
          <p:nvSpPr>
            <p:cNvPr id="28" name="object 28"/>
            <p:cNvSpPr/>
            <p:nvPr/>
          </p:nvSpPr>
          <p:spPr>
            <a:xfrm>
              <a:off x="1561368" y="3987579"/>
              <a:ext cx="190500" cy="191135"/>
            </a:xfrm>
            <a:custGeom>
              <a:avLst/>
              <a:gdLst/>
              <a:ahLst/>
              <a:cxnLst/>
              <a:rect l="l" t="t" r="r" b="b"/>
              <a:pathLst>
                <a:path w="190500" h="191135">
                  <a:moveTo>
                    <a:pt x="190500" y="0"/>
                  </a:moveTo>
                  <a:lnTo>
                    <a:pt x="0" y="203"/>
                  </a:lnTo>
                  <a:lnTo>
                    <a:pt x="95453" y="190601"/>
                  </a:lnTo>
                  <a:lnTo>
                    <a:pt x="190500" y="0"/>
                  </a:lnTo>
                  <a:close/>
                </a:path>
              </a:pathLst>
            </a:custGeom>
            <a:solidFill>
              <a:srgbClr val="000000"/>
            </a:solidFill>
          </p:spPr>
          <p:txBody>
            <a:bodyPr wrap="square" lIns="0" tIns="0" rIns="0" bIns="0" rtlCol="0"/>
            <a:lstStyle/>
            <a:p>
              <a:endParaRPr/>
            </a:p>
          </p:txBody>
        </p:sp>
        <p:sp>
          <p:nvSpPr>
            <p:cNvPr id="29" name="object 29"/>
            <p:cNvSpPr/>
            <p:nvPr/>
          </p:nvSpPr>
          <p:spPr>
            <a:xfrm>
              <a:off x="6774175" y="3316616"/>
              <a:ext cx="1270" cy="890905"/>
            </a:xfrm>
            <a:custGeom>
              <a:avLst/>
              <a:gdLst/>
              <a:ahLst/>
              <a:cxnLst/>
              <a:rect l="l" t="t" r="r" b="b"/>
              <a:pathLst>
                <a:path w="1270" h="890904">
                  <a:moveTo>
                    <a:pt x="0" y="890765"/>
                  </a:moveTo>
                  <a:lnTo>
                    <a:pt x="990" y="0"/>
                  </a:lnTo>
                </a:path>
              </a:pathLst>
            </a:custGeom>
            <a:ln w="38100">
              <a:solidFill>
                <a:srgbClr val="000000"/>
              </a:solidFill>
            </a:ln>
          </p:spPr>
          <p:txBody>
            <a:bodyPr wrap="square" lIns="0" tIns="0" rIns="0" bIns="0" rtlCol="0"/>
            <a:lstStyle/>
            <a:p>
              <a:endParaRPr/>
            </a:p>
          </p:txBody>
        </p:sp>
        <p:sp>
          <p:nvSpPr>
            <p:cNvPr id="30" name="object 30"/>
            <p:cNvSpPr/>
            <p:nvPr/>
          </p:nvSpPr>
          <p:spPr>
            <a:xfrm>
              <a:off x="6679906" y="3145161"/>
              <a:ext cx="190500" cy="191135"/>
            </a:xfrm>
            <a:custGeom>
              <a:avLst/>
              <a:gdLst/>
              <a:ahLst/>
              <a:cxnLst/>
              <a:rect l="l" t="t" r="r" b="b"/>
              <a:pathLst>
                <a:path w="190500" h="191135">
                  <a:moveTo>
                    <a:pt x="95453" y="0"/>
                  </a:moveTo>
                  <a:lnTo>
                    <a:pt x="0" y="190398"/>
                  </a:lnTo>
                  <a:lnTo>
                    <a:pt x="190500" y="190601"/>
                  </a:lnTo>
                  <a:lnTo>
                    <a:pt x="95453" y="0"/>
                  </a:lnTo>
                  <a:close/>
                </a:path>
              </a:pathLst>
            </a:custGeom>
            <a:solidFill>
              <a:srgbClr val="000000"/>
            </a:solidFill>
          </p:spPr>
          <p:txBody>
            <a:bodyPr wrap="square" lIns="0" tIns="0" rIns="0" bIns="0" rtlCol="0"/>
            <a:lstStyle/>
            <a:p>
              <a:endParaRPr/>
            </a:p>
          </p:txBody>
        </p:sp>
      </p:grpSp>
      <p:sp>
        <p:nvSpPr>
          <p:cNvPr id="31" name="object 31"/>
          <p:cNvSpPr txBox="1"/>
          <p:nvPr/>
        </p:nvSpPr>
        <p:spPr>
          <a:xfrm>
            <a:off x="8348749" y="3474255"/>
            <a:ext cx="915758" cy="289823"/>
          </a:xfrm>
          <a:prstGeom prst="rect">
            <a:avLst/>
          </a:prstGeom>
        </p:spPr>
        <p:txBody>
          <a:bodyPr vert="horz" wrap="square" lIns="0" tIns="12700" rIns="0" bIns="0" rtlCol="0">
            <a:spAutoFit/>
          </a:bodyPr>
          <a:lstStyle/>
          <a:p>
            <a:pPr marL="12700">
              <a:spcBef>
                <a:spcPts val="100"/>
              </a:spcBef>
            </a:pPr>
            <a:r>
              <a:rPr spc="-10" dirty="0">
                <a:latin typeface="Avenir Next LT Pro" panose="020B0504020202020204" pitchFamily="34" charset="0"/>
                <a:cs typeface="Arial"/>
              </a:rPr>
              <a:t>support</a:t>
            </a:r>
            <a:endParaRPr dirty="0">
              <a:latin typeface="Avenir Next LT Pro" panose="020B0504020202020204" pitchFamily="34" charset="0"/>
              <a:cs typeface="Arial"/>
            </a:endParaRPr>
          </a:p>
        </p:txBody>
      </p:sp>
      <p:sp>
        <p:nvSpPr>
          <p:cNvPr id="32" name="object 32"/>
          <p:cNvSpPr txBox="1"/>
          <p:nvPr/>
        </p:nvSpPr>
        <p:spPr>
          <a:xfrm>
            <a:off x="2584364" y="5265477"/>
            <a:ext cx="4000882" cy="1120820"/>
          </a:xfrm>
          <a:prstGeom prst="rect">
            <a:avLst/>
          </a:prstGeom>
        </p:spPr>
        <p:txBody>
          <a:bodyPr vert="horz" wrap="square" lIns="0" tIns="12700" rIns="0" bIns="0" rtlCol="0">
            <a:spAutoFit/>
          </a:bodyPr>
          <a:lstStyle/>
          <a:p>
            <a:pPr marL="285750" indent="-285750">
              <a:spcBef>
                <a:spcPts val="100"/>
              </a:spcBef>
              <a:buFont typeface="Arial" panose="020B0604020202020204" pitchFamily="34" charset="0"/>
              <a:buChar char="•"/>
            </a:pPr>
            <a:r>
              <a:rPr dirty="0">
                <a:solidFill>
                  <a:srgbClr val="FF0000"/>
                </a:solidFill>
                <a:latin typeface="Avenir Next LT Pro" panose="020B0504020202020204" pitchFamily="34" charset="0"/>
                <a:cs typeface="Arial"/>
              </a:rPr>
              <a:t>user</a:t>
            </a:r>
            <a:r>
              <a:rPr spc="-40" dirty="0">
                <a:solidFill>
                  <a:srgbClr val="FF0000"/>
                </a:solidFill>
                <a:latin typeface="Avenir Next LT Pro" panose="020B0504020202020204" pitchFamily="34" charset="0"/>
                <a:cs typeface="Arial"/>
              </a:rPr>
              <a:t> </a:t>
            </a:r>
            <a:r>
              <a:rPr dirty="0">
                <a:solidFill>
                  <a:srgbClr val="FF0000"/>
                </a:solidFill>
                <a:latin typeface="Avenir Next LT Pro" panose="020B0504020202020204" pitchFamily="34" charset="0"/>
                <a:cs typeface="Arial"/>
              </a:rPr>
              <a:t>support</a:t>
            </a:r>
            <a:r>
              <a:rPr spc="-20" dirty="0">
                <a:solidFill>
                  <a:srgbClr val="FF0000"/>
                </a:solidFill>
                <a:latin typeface="Avenir Next LT Pro" panose="020B0504020202020204" pitchFamily="34" charset="0"/>
                <a:cs typeface="Arial"/>
              </a:rPr>
              <a:t> </a:t>
            </a:r>
            <a:r>
              <a:rPr dirty="0">
                <a:solidFill>
                  <a:srgbClr val="FF0000"/>
                </a:solidFill>
                <a:latin typeface="Avenir Next LT Pro" panose="020B0504020202020204" pitchFamily="34" charset="0"/>
                <a:cs typeface="Arial"/>
              </a:rPr>
              <a:t>and</a:t>
            </a:r>
            <a:r>
              <a:rPr spc="-20" dirty="0">
                <a:solidFill>
                  <a:srgbClr val="FF0000"/>
                </a:solidFill>
                <a:latin typeface="Avenir Next LT Pro" panose="020B0504020202020204" pitchFamily="34" charset="0"/>
                <a:cs typeface="Arial"/>
              </a:rPr>
              <a:t> </a:t>
            </a:r>
            <a:r>
              <a:rPr dirty="0">
                <a:solidFill>
                  <a:srgbClr val="FF0000"/>
                </a:solidFill>
                <a:latin typeface="Avenir Next LT Pro" panose="020B0504020202020204" pitchFamily="34" charset="0"/>
                <a:cs typeface="Arial"/>
              </a:rPr>
              <a:t>community</a:t>
            </a:r>
            <a:r>
              <a:rPr spc="-25" dirty="0">
                <a:solidFill>
                  <a:srgbClr val="FF0000"/>
                </a:solidFill>
                <a:latin typeface="Avenir Next LT Pro" panose="020B0504020202020204" pitchFamily="34" charset="0"/>
                <a:cs typeface="Arial"/>
              </a:rPr>
              <a:t> </a:t>
            </a:r>
            <a:r>
              <a:rPr spc="-10" dirty="0">
                <a:solidFill>
                  <a:srgbClr val="FF0000"/>
                </a:solidFill>
                <a:latin typeface="Avenir Next LT Pro" panose="020B0504020202020204" pitchFamily="34" charset="0"/>
                <a:cs typeface="Arial"/>
              </a:rPr>
              <a:t>spirit</a:t>
            </a:r>
            <a:endParaRPr dirty="0">
              <a:latin typeface="Avenir Next LT Pro" panose="020B0504020202020204" pitchFamily="34" charset="0"/>
              <a:cs typeface="Arial"/>
            </a:endParaRPr>
          </a:p>
          <a:p>
            <a:pPr marL="285750" indent="-285750">
              <a:buFont typeface="Arial" panose="020B0604020202020204" pitchFamily="34" charset="0"/>
              <a:buChar char="•"/>
              <a:tabLst>
                <a:tab pos="286385" algn="l"/>
                <a:tab pos="287020" algn="l"/>
              </a:tabLst>
            </a:pPr>
            <a:r>
              <a:rPr dirty="0">
                <a:solidFill>
                  <a:srgbClr val="FF0000"/>
                </a:solidFill>
                <a:latin typeface="Avenir Next LT Pro" panose="020B0504020202020204" pitchFamily="34" charset="0"/>
                <a:cs typeface="Arial"/>
              </a:rPr>
              <a:t>nimble</a:t>
            </a:r>
            <a:r>
              <a:rPr spc="-25" dirty="0">
                <a:solidFill>
                  <a:srgbClr val="FF0000"/>
                </a:solidFill>
                <a:latin typeface="Avenir Next LT Pro" panose="020B0504020202020204" pitchFamily="34" charset="0"/>
                <a:cs typeface="Arial"/>
              </a:rPr>
              <a:t> </a:t>
            </a:r>
            <a:r>
              <a:rPr spc="-10" dirty="0">
                <a:solidFill>
                  <a:srgbClr val="FF0000"/>
                </a:solidFill>
                <a:latin typeface="Avenir Next LT Pro" panose="020B0504020202020204" pitchFamily="34" charset="0"/>
                <a:cs typeface="Arial"/>
              </a:rPr>
              <a:t>innovation</a:t>
            </a:r>
            <a:endParaRPr dirty="0">
              <a:latin typeface="Avenir Next LT Pro" panose="020B0504020202020204" pitchFamily="34" charset="0"/>
              <a:cs typeface="Arial"/>
            </a:endParaRPr>
          </a:p>
          <a:p>
            <a:pPr marL="285750" indent="-285750">
              <a:buFont typeface="Arial" panose="020B0604020202020204" pitchFamily="34" charset="0"/>
              <a:buChar char="•"/>
              <a:tabLst>
                <a:tab pos="286385" algn="l"/>
                <a:tab pos="287020" algn="l"/>
              </a:tabLst>
            </a:pPr>
            <a:r>
              <a:rPr dirty="0">
                <a:solidFill>
                  <a:srgbClr val="FF0000"/>
                </a:solidFill>
                <a:latin typeface="Avenir Next LT Pro" panose="020B0504020202020204" pitchFamily="34" charset="0"/>
                <a:cs typeface="Arial"/>
              </a:rPr>
              <a:t>strong</a:t>
            </a:r>
            <a:r>
              <a:rPr spc="-30" dirty="0">
                <a:solidFill>
                  <a:srgbClr val="FF0000"/>
                </a:solidFill>
                <a:latin typeface="Avenir Next LT Pro" panose="020B0504020202020204" pitchFamily="34" charset="0"/>
                <a:cs typeface="Arial"/>
              </a:rPr>
              <a:t> </a:t>
            </a:r>
            <a:r>
              <a:rPr dirty="0">
                <a:solidFill>
                  <a:srgbClr val="FF0000"/>
                </a:solidFill>
                <a:latin typeface="Avenir Next LT Pro" panose="020B0504020202020204" pitchFamily="34" charset="0"/>
                <a:cs typeface="Arial"/>
              </a:rPr>
              <a:t>version</a:t>
            </a:r>
            <a:r>
              <a:rPr spc="-15" dirty="0">
                <a:solidFill>
                  <a:srgbClr val="FF0000"/>
                </a:solidFill>
                <a:latin typeface="Avenir Next LT Pro" panose="020B0504020202020204" pitchFamily="34" charset="0"/>
                <a:cs typeface="Arial"/>
              </a:rPr>
              <a:t> </a:t>
            </a:r>
            <a:r>
              <a:rPr spc="-10" dirty="0">
                <a:solidFill>
                  <a:srgbClr val="FF0000"/>
                </a:solidFill>
                <a:latin typeface="Avenir Next LT Pro" panose="020B0504020202020204" pitchFamily="34" charset="0"/>
                <a:cs typeface="Arial"/>
              </a:rPr>
              <a:t>control</a:t>
            </a:r>
            <a:endParaRPr dirty="0">
              <a:latin typeface="Avenir Next LT Pro" panose="020B0504020202020204" pitchFamily="34" charset="0"/>
              <a:cs typeface="Arial"/>
            </a:endParaRPr>
          </a:p>
          <a:p>
            <a:pPr marL="285750" indent="-285750">
              <a:buFont typeface="Arial" panose="020B0604020202020204" pitchFamily="34" charset="0"/>
              <a:buChar char="•"/>
              <a:tabLst>
                <a:tab pos="286385" algn="l"/>
                <a:tab pos="287020" algn="l"/>
              </a:tabLst>
            </a:pPr>
            <a:r>
              <a:rPr dirty="0">
                <a:solidFill>
                  <a:srgbClr val="FF0000"/>
                </a:solidFill>
                <a:latin typeface="Avenir Next LT Pro" panose="020B0504020202020204" pitchFamily="34" charset="0"/>
                <a:cs typeface="Arial"/>
              </a:rPr>
              <a:t>documentation</a:t>
            </a:r>
            <a:r>
              <a:rPr spc="-35" dirty="0">
                <a:solidFill>
                  <a:srgbClr val="FF0000"/>
                </a:solidFill>
                <a:latin typeface="Avenir Next LT Pro" panose="020B0504020202020204" pitchFamily="34" charset="0"/>
                <a:cs typeface="Arial"/>
              </a:rPr>
              <a:t> </a:t>
            </a:r>
            <a:r>
              <a:rPr dirty="0">
                <a:solidFill>
                  <a:srgbClr val="FF0000"/>
                </a:solidFill>
                <a:latin typeface="Avenir Next LT Pro" panose="020B0504020202020204" pitchFamily="34" charset="0"/>
                <a:cs typeface="Arial"/>
              </a:rPr>
              <a:t>and</a:t>
            </a:r>
            <a:r>
              <a:rPr spc="-35" dirty="0">
                <a:solidFill>
                  <a:srgbClr val="FF0000"/>
                </a:solidFill>
                <a:latin typeface="Avenir Next LT Pro" panose="020B0504020202020204" pitchFamily="34" charset="0"/>
                <a:cs typeface="Arial"/>
              </a:rPr>
              <a:t> </a:t>
            </a:r>
            <a:r>
              <a:rPr spc="-10" dirty="0">
                <a:solidFill>
                  <a:srgbClr val="FF0000"/>
                </a:solidFill>
                <a:latin typeface="Avenir Next LT Pro" panose="020B0504020202020204" pitchFamily="34" charset="0"/>
                <a:cs typeface="Arial"/>
              </a:rPr>
              <a:t>traceability</a:t>
            </a:r>
            <a:endParaRPr dirty="0">
              <a:latin typeface="Avenir Next LT Pro" panose="020B0504020202020204" pitchFamily="34" charset="0"/>
              <a:cs typeface="Arial"/>
            </a:endParaRPr>
          </a:p>
        </p:txBody>
      </p:sp>
      <p:sp>
        <p:nvSpPr>
          <p:cNvPr id="33" name="object 33"/>
          <p:cNvSpPr txBox="1"/>
          <p:nvPr/>
        </p:nvSpPr>
        <p:spPr>
          <a:xfrm>
            <a:off x="1192397" y="5265477"/>
            <a:ext cx="1384935" cy="299720"/>
          </a:xfrm>
          <a:prstGeom prst="rect">
            <a:avLst/>
          </a:prstGeom>
        </p:spPr>
        <p:txBody>
          <a:bodyPr vert="horz" wrap="square" lIns="0" tIns="12700" rIns="0" bIns="0" rtlCol="0">
            <a:spAutoFit/>
          </a:bodyPr>
          <a:lstStyle/>
          <a:p>
            <a:pPr marL="25400">
              <a:spcBef>
                <a:spcPts val="100"/>
              </a:spcBef>
            </a:pPr>
            <a:r>
              <a:rPr dirty="0">
                <a:solidFill>
                  <a:srgbClr val="FF0000"/>
                </a:solidFill>
                <a:latin typeface="Avenir Next LT Pro" panose="020B0504020202020204" pitchFamily="34" charset="0"/>
                <a:cs typeface="Arial"/>
              </a:rPr>
              <a:t>Emphasize:</a:t>
            </a:r>
            <a:r>
              <a:rPr spc="-60" dirty="0">
                <a:solidFill>
                  <a:srgbClr val="FF0000"/>
                </a:solidFill>
                <a:latin typeface="Avenir Next LT Pro" panose="020B0504020202020204" pitchFamily="34" charset="0"/>
                <a:cs typeface="Arial"/>
              </a:rPr>
              <a:t> </a:t>
            </a:r>
            <a:endParaRPr sz="2700" baseline="-9259" dirty="0">
              <a:latin typeface="Avenir Next LT Pro" panose="020B0504020202020204" pitchFamily="34" charset="0"/>
              <a:cs typeface="Arial"/>
            </a:endParaRPr>
          </a:p>
        </p:txBody>
      </p:sp>
    </p:spTree>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C2C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4830</TotalTime>
  <Words>6004</Words>
  <Application>Microsoft Office PowerPoint</Application>
  <PresentationFormat>Widescreen</PresentationFormat>
  <Paragraphs>767</Paragraphs>
  <Slides>80</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80</vt:i4>
      </vt:variant>
    </vt:vector>
  </HeadingPairs>
  <TitlesOfParts>
    <vt:vector size="93" baseType="lpstr">
      <vt:lpstr>Arial</vt:lpstr>
      <vt:lpstr>Calibri</vt:lpstr>
      <vt:lpstr>Trebuchet MS</vt:lpstr>
      <vt:lpstr>Source Code Pro Semibold</vt:lpstr>
      <vt:lpstr>Sitka Banner</vt:lpstr>
      <vt:lpstr>Wingdings</vt:lpstr>
      <vt:lpstr>Symbol</vt:lpstr>
      <vt:lpstr>Times New Roman</vt:lpstr>
      <vt:lpstr>Avenir Next LT Pro</vt:lpstr>
      <vt:lpstr>Source Code Pro Medium</vt:lpstr>
      <vt:lpstr>Source Code Pro Semibold</vt:lpstr>
      <vt:lpstr>ColorBlockVTI</vt:lpstr>
      <vt:lpstr>Office Theme</vt:lpstr>
      <vt:lpstr>Implementing software engineering best practices in GEOS-Chem:   Transforming a research project into a software product</vt:lpstr>
      <vt:lpstr>PowerPoint Presentation</vt:lpstr>
      <vt:lpstr>Contents</vt:lpstr>
      <vt:lpstr>In the beginning…</vt:lpstr>
      <vt:lpstr>NASA GMAO (then DAO) assimilated met, mid-90’s</vt:lpstr>
      <vt:lpstr>Square peg, meet round hole (ca. 1996)</vt:lpstr>
      <vt:lpstr>Definitely a research project</vt:lpstr>
      <vt:lpstr>But soon was a software product</vt:lpstr>
      <vt:lpstr>GEOS-Chem is much more than a model, it is a community</vt:lpstr>
      <vt:lpstr>Best Practice #1:  Modernizing obsolete source code</vt:lpstr>
      <vt:lpstr>Science applications use Fortran</vt:lpstr>
      <vt:lpstr>Old Fortran code was terse</vt:lpstr>
      <vt:lpstr>Replacing obsolete source code</vt:lpstr>
      <vt:lpstr>Replacing obsolete code constructs</vt:lpstr>
      <vt:lpstr>Replacing obsolete code constructs</vt:lpstr>
      <vt:lpstr>Replacing obsolete code constructs</vt:lpstr>
      <vt:lpstr>What’s the IMPLICIT NONE?</vt:lpstr>
      <vt:lpstr>PowerPoint Presentation</vt:lpstr>
      <vt:lpstr>Simple derived type example</vt:lpstr>
      <vt:lpstr>Derived type objects</vt:lpstr>
      <vt:lpstr>“Fire drill” error trapping”</vt:lpstr>
      <vt:lpstr>Commitment to open source</vt:lpstr>
      <vt:lpstr>Modern Fortran lets GC run in ESMs</vt:lpstr>
      <vt:lpstr>GEOS-Chem as chemical module for weather/climate models</vt:lpstr>
      <vt:lpstr>GEOS-Chem as chemical module for weather/climate models</vt:lpstr>
      <vt:lpstr>GEOS-Chem as chemical module for weather/climate models</vt:lpstr>
      <vt:lpstr>We built the “new bridge” next to the “old bridge” one without disrupting any workflow</vt:lpstr>
      <vt:lpstr>Best Practice #2: Benchmarking</vt:lpstr>
      <vt:lpstr>Benchmarking started with Randall!</vt:lpstr>
      <vt:lpstr>Benchmark objectives</vt:lpstr>
      <vt:lpstr>Benchmark simulations</vt:lpstr>
      <vt:lpstr>Fullchem benchmarks</vt:lpstr>
      <vt:lpstr>gc-benchmark.org</vt:lpstr>
      <vt:lpstr>Fullchem benchmark plots/tables</vt:lpstr>
      <vt:lpstr>Fullchem benchmarks</vt:lpstr>
      <vt:lpstr>Models vs obs. Plots (1-yr, 10yr)</vt:lpstr>
      <vt:lpstr>TransportTracers benchmarks</vt:lpstr>
      <vt:lpstr>CH4 benchmarks</vt:lpstr>
      <vt:lpstr>Best Practice #3: Version nomenclature</vt:lpstr>
      <vt:lpstr>Old nomenclature for versions:  Alphanumeric  Was not intuitive  Used confusing terms, “public”, “provisional” </vt:lpstr>
      <vt:lpstr>GEOS-Chem now uses semantic versioning</vt:lpstr>
      <vt:lpstr>Alphas denote pre-release versions</vt:lpstr>
      <vt:lpstr>Release candidates</vt:lpstr>
      <vt:lpstr>Best Practice #4: Version control</vt:lpstr>
      <vt:lpstr>Version control primer</vt:lpstr>
      <vt:lpstr>Ancient history: We used RCS</vt:lpstr>
      <vt:lpstr>Less ancient history: we used CVS  (Concurrent Versions System)</vt:lpstr>
      <vt:lpstr>Less ancient history: we used CVS  (Concurrent Versions System)</vt:lpstr>
      <vt:lpstr>We now use Git: The gold standard</vt:lpstr>
      <vt:lpstr>We now use Git: The gold standard</vt:lpstr>
      <vt:lpstr>Git: Merging and rebasing</vt:lpstr>
      <vt:lpstr>Git workflow for GEOS-Chem</vt:lpstr>
      <vt:lpstr>“Official” GEOS-Chem repositories are stored at GitHub.  GitHub provides a nice user interface with several nice features that facilitate efficient code development and support.          </vt:lpstr>
      <vt:lpstr>Issue Tracker  Users can report bugs, ask questions, or request new features.  Issues generate notifications that can be received via email (if so desired).  Issues remain searchable when closed).   Issues can be labeled for easy reference.  Users can be “tagged” in issues.</vt:lpstr>
      <vt:lpstr>Pull requests  Users ask permission to merge their updates into the repo.  Pull requests can be reviewed by the repo maintainers, who can accept the changes, or request further modifications.  The repo maintainers can then pull the updates into a separate branch for testing before merge.     </vt:lpstr>
      <vt:lpstr>Releases  Github allows you to label any commit with a “tag”.  A release can be generated from a tag.  Specific actions (such as generating a DOI, or causing tests to be run) can be triggered by the release.      </vt:lpstr>
      <vt:lpstr>Submodules  Git allows you to include separately maintained codebases into a project.  The example shows how GCClassic and GCHP both inline the GEOS-Chem “Science Codebase” and HEMCO code, which are maintained in separate GitHub repositories.    </vt:lpstr>
      <vt:lpstr>Best Practice #5: Software tests</vt:lpstr>
      <vt:lpstr>Software tests: Ballpoint pen analogy</vt:lpstr>
      <vt:lpstr>Software tests: Ballpoint pen analogy</vt:lpstr>
      <vt:lpstr>Software tests: Ballpoint pen analogy</vt:lpstr>
      <vt:lpstr>Software tests: Ballpoint pen analogy</vt:lpstr>
      <vt:lpstr>Levels of software testing as applied to GEOS-Chem 13.0.0+</vt:lpstr>
      <vt:lpstr>Questions asked by each phase of GEOS-Chem software testing</vt:lpstr>
      <vt:lpstr>Example: Integration tests on Cannon</vt:lpstr>
      <vt:lpstr>Integration test results</vt:lpstr>
      <vt:lpstr>Bonus: Built-in memory leak checker</vt:lpstr>
      <vt:lpstr>Best Practice #6: Documentation</vt:lpstr>
      <vt:lpstr>Source code documentation</vt:lpstr>
      <vt:lpstr>GEOS-Chem website</vt:lpstr>
      <vt:lpstr>GEOS-Chem wiki</vt:lpstr>
      <vt:lpstr>GEOS-Chem wiki</vt:lpstr>
      <vt:lpstr>GEOS-Chem Documentation</vt:lpstr>
      <vt:lpstr>GEOS-Chem documentation</vt:lpstr>
      <vt:lpstr>GEOS-Chem documentation</vt:lpstr>
      <vt:lpstr>Archival documentation</vt:lpstr>
      <vt:lpstr>Thanks for your attention!  Questions?</vt:lpstr>
      <vt:lpstr>Extra slides </vt:lpstr>
      <vt:lpstr>Replacing obsolete code constructs</vt:lpstr>
      <vt:lpstr>A tale of two CTMs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Yantosca</dc:creator>
  <cp:lastModifiedBy>Yantosca, Robert M.</cp:lastModifiedBy>
  <cp:revision>519</cp:revision>
  <dcterms:created xsi:type="dcterms:W3CDTF">2023-03-23T14:28:17Z</dcterms:created>
  <dcterms:modified xsi:type="dcterms:W3CDTF">2023-11-09T16:20:10Z</dcterms:modified>
</cp:coreProperties>
</file>