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850" r:id="rId3"/>
    <p:sldMasterId id="2147483864" r:id="rId4"/>
    <p:sldMasterId id="2147483879" r:id="rId5"/>
  </p:sldMasterIdLst>
  <p:notesMasterIdLst>
    <p:notesMasterId r:id="rId42"/>
  </p:notesMasterIdLst>
  <p:sldIdLst>
    <p:sldId id="330" r:id="rId6"/>
    <p:sldId id="1724" r:id="rId7"/>
    <p:sldId id="1731" r:id="rId8"/>
    <p:sldId id="718" r:id="rId9"/>
    <p:sldId id="784" r:id="rId10"/>
    <p:sldId id="500" r:id="rId11"/>
    <p:sldId id="618" r:id="rId12"/>
    <p:sldId id="2172" r:id="rId13"/>
    <p:sldId id="2178" r:id="rId14"/>
    <p:sldId id="1015" r:id="rId15"/>
    <p:sldId id="1732" r:id="rId16"/>
    <p:sldId id="730" r:id="rId17"/>
    <p:sldId id="745" r:id="rId18"/>
    <p:sldId id="746" r:id="rId19"/>
    <p:sldId id="817" r:id="rId20"/>
    <p:sldId id="731" r:id="rId21"/>
    <p:sldId id="653" r:id="rId22"/>
    <p:sldId id="2181" r:id="rId23"/>
    <p:sldId id="2173" r:id="rId24"/>
    <p:sldId id="2176" r:id="rId25"/>
    <p:sldId id="2183" r:id="rId26"/>
    <p:sldId id="2177" r:id="rId27"/>
    <p:sldId id="2179" r:id="rId28"/>
    <p:sldId id="2166" r:id="rId29"/>
    <p:sldId id="512" r:id="rId30"/>
    <p:sldId id="493" r:id="rId31"/>
    <p:sldId id="411" r:id="rId32"/>
    <p:sldId id="2167" r:id="rId33"/>
    <p:sldId id="967" r:id="rId34"/>
    <p:sldId id="2170" r:id="rId35"/>
    <p:sldId id="2169" r:id="rId36"/>
    <p:sldId id="2171" r:id="rId37"/>
    <p:sldId id="729" r:id="rId38"/>
    <p:sldId id="1733" r:id="rId39"/>
    <p:sldId id="748" r:id="rId40"/>
    <p:sldId id="49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Helvetic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2" clrIdx="0">
    <p:extLst>
      <p:ext uri="{19B8F6BF-5375-455C-9EA6-DF929625EA0E}">
        <p15:presenceInfo xmlns:p15="http://schemas.microsoft.com/office/powerpoint/2012/main" userId="Jacob, Daniel J." providerId="None"/>
      </p:ext>
    </p:extLst>
  </p:cmAuthor>
  <p:cmAuthor id="2" name="Jacob, Daniel J." initials="JDJ [2]" lastIdx="9" clrIdx="1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FAF01"/>
    <a:srgbClr val="008000"/>
    <a:srgbClr val="9120B0"/>
    <a:srgbClr val="66FF66"/>
    <a:srgbClr val="31069C"/>
    <a:srgbClr val="FF7C80"/>
    <a:srgbClr val="4F81BD"/>
    <a:srgbClr val="D5D000"/>
    <a:srgbClr val="150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6" autoAdjust="0"/>
    <p:restoredTop sz="94151" autoAdjust="0"/>
  </p:normalViewPr>
  <p:slideViewPr>
    <p:cSldViewPr>
      <p:cViewPr varScale="1">
        <p:scale>
          <a:sx n="67" d="100"/>
          <a:sy n="67" d="100"/>
        </p:scale>
        <p:origin x="11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09T22:36:25.905" idx="5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70.png"/><Relationship Id="rId4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41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416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16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56B9F0-2D24-47E2-A17D-3BE6C14D0D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1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6B9F0-2D24-47E2-A17D-3BE6C14D0D0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5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52B9-930C-4267-9C51-7840400D89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93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00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52B9-930C-4267-9C51-7840400D89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52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AC721-A7BA-4F76-91B4-6938553219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8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B75F-CD40-4AFF-92D6-70FA6D609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4358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F4E2-99F9-4A0B-BB8C-D402CBB631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98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239D9-126F-46E7-AC83-5C83C8B158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666FE-9EB2-428F-BE2D-FBD9460015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46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24178-DE34-4A78-9FB4-14F98A1D90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78BA-76DA-44D3-A3FF-0038A9B8BE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49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C5DF-B843-4C44-9D7C-D25B6F855C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12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D9BE-5C1F-4898-9D36-122B07302A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8021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7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9DA1-7CD0-421B-91A2-E27D2D01B6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152400"/>
            <a:ext cx="2133600" cy="365125"/>
          </a:xfrm>
        </p:spPr>
        <p:txBody>
          <a:bodyPr/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3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9395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1782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01364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5958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6050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5674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6601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841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9599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3208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9642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693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9841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165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93932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2029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64126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0660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4143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82057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327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6234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4944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0574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94410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84456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832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4112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31306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72971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1973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11634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9334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4155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06506"/>
            <a:ext cx="7772400" cy="1143000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50447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57660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4318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2776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13952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6372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906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B2866E-BA8C-496E-BE0C-26634C1496DF}" type="datetime1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11/10/2022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56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6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fld id="{F55A390B-12EA-4937-A87C-EDEAB46C4A9F}" type="slidenum">
              <a:rPr lang="en-US">
                <a:solidFill>
                  <a:srgbClr val="000000"/>
                </a:solidFill>
                <a:ea typeface="+mn-ea"/>
                <a:cs typeface="+mn-cs"/>
              </a:rPr>
              <a:pPr defTabSz="914400" eaLnBrk="1" hangingPunct="1"/>
              <a:t>‹#›</a:t>
            </a:fld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cid:601A5F3E-D831-4DDA-8FA2-B89F21D2AD65@harvard.ed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5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-as.harvard.edu/chemistry/trop/news.html" TargetMode="External"/><Relationship Id="rId7" Type="http://schemas.openxmlformats.org/officeDocument/2006/relationships/image" Target="../media/image55.wmf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9.png"/><Relationship Id="rId10" Type="http://schemas.openxmlformats.org/officeDocument/2006/relationships/image" Target="../media/image56.wmf"/><Relationship Id="rId4" Type="http://schemas.openxmlformats.org/officeDocument/2006/relationships/image" Target="../media/image58.gif"/><Relationship Id="rId9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55.wmf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9.png"/><Relationship Id="rId10" Type="http://schemas.openxmlformats.org/officeDocument/2006/relationships/image" Target="../media/image56.wmf"/><Relationship Id="rId4" Type="http://schemas.openxmlformats.org/officeDocument/2006/relationships/image" Target="../media/image70.png"/><Relationship Id="rId9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2.emf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0.wmf"/><Relationship Id="rId10" Type="http://schemas.openxmlformats.org/officeDocument/2006/relationships/comments" Target="../comments/comment1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C2F592-11A9-4EE0-9EF9-5F598C8E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AutoShape 2" descr="Image result for GOSAT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6" descr="Image result for GOSAT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13280" y="872168"/>
            <a:ext cx="9370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ozone so high (and increasing) over Korea and China?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80E3F-DC5F-4F13-8A27-CAB66A33E076}"/>
              </a:ext>
            </a:extLst>
          </p:cNvPr>
          <p:cNvSpPr txBox="1"/>
          <p:nvPr/>
        </p:nvSpPr>
        <p:spPr>
          <a:xfrm>
            <a:off x="-208360" y="1524000"/>
            <a:ext cx="956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J. Jacob</a:t>
            </a:r>
          </a:p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Vasco McCoy Family Professor of Atmospheric Chemistry and Environmental Engineering</a:t>
            </a:r>
          </a:p>
          <a:p>
            <a:pPr algn="ctr"/>
            <a:r>
              <a:rPr lang="en-US" b="0" dirty="0">
                <a:solidFill>
                  <a:srgbClr val="0000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University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4E128B62-36A8-462B-9B99-5E3F0722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1" y="4724400"/>
            <a:ext cx="1359616" cy="210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3DDDC4-60E1-4DB1-ABF5-FC3C39AACBE2}"/>
              </a:ext>
            </a:extLst>
          </p:cNvPr>
          <p:cNvSpPr txBox="1"/>
          <p:nvPr/>
        </p:nvSpPr>
        <p:spPr>
          <a:xfrm>
            <a:off x="381000" y="6591984"/>
            <a:ext cx="138611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Nadia </a:t>
            </a:r>
            <a:r>
              <a:rPr lang="en-US" sz="1400" dirty="0" err="1"/>
              <a:t>Colombi</a:t>
            </a: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9036A0-9A9E-4845-805A-EA9699327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86" r="26091" b="19218"/>
          <a:stretch/>
        </p:blipFill>
        <p:spPr>
          <a:xfrm>
            <a:off x="1925724" y="4716140"/>
            <a:ext cx="1553852" cy="21003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0A5FE-AD86-4991-A997-C7541AA137CC}"/>
              </a:ext>
            </a:extLst>
          </p:cNvPr>
          <p:cNvSpPr txBox="1"/>
          <p:nvPr/>
        </p:nvSpPr>
        <p:spPr>
          <a:xfrm>
            <a:off x="2208920" y="6591983"/>
            <a:ext cx="116014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Laura Yang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4EAF84-50CA-4937-A2CF-FE16F1902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71" y="4671193"/>
            <a:ext cx="1459374" cy="21766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905185-5351-416F-A7C8-FB7B8FA51781}"/>
              </a:ext>
            </a:extLst>
          </p:cNvPr>
          <p:cNvSpPr txBox="1"/>
          <p:nvPr/>
        </p:nvSpPr>
        <p:spPr>
          <a:xfrm>
            <a:off x="7289249" y="6585995"/>
            <a:ext cx="131680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 err="1"/>
              <a:t>Shixian</a:t>
            </a:r>
            <a:r>
              <a:rPr lang="en-US" sz="1400" dirty="0"/>
              <a:t> </a:t>
            </a:r>
            <a:r>
              <a:rPr lang="en-US" sz="1400" dirty="0" err="1"/>
              <a:t>Zhai</a:t>
            </a:r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19D867-61FC-4C0C-B8EA-27DF11EB6CF3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78" y="4671193"/>
            <a:ext cx="1655780" cy="20225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76E451-CF0A-4B58-9B69-2C6BA7F6ED6A}"/>
              </a:ext>
            </a:extLst>
          </p:cNvPr>
          <p:cNvSpPr txBox="1"/>
          <p:nvPr/>
        </p:nvSpPr>
        <p:spPr>
          <a:xfrm>
            <a:off x="5379478" y="6570374"/>
            <a:ext cx="169490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Drew Pendergrass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AF4CC0FE-670F-4038-96B7-E2942055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63" y="4680159"/>
            <a:ext cx="1639954" cy="214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1E51F3-0269-44B8-8E87-0358A98017EE}"/>
              </a:ext>
            </a:extLst>
          </p:cNvPr>
          <p:cNvSpPr txBox="1"/>
          <p:nvPr/>
        </p:nvSpPr>
        <p:spPr>
          <a:xfrm>
            <a:off x="3864481" y="6591983"/>
            <a:ext cx="122285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r>
              <a:rPr lang="en-US" sz="1400" dirty="0"/>
              <a:t>Ellie Beaudry</a:t>
            </a:r>
          </a:p>
        </p:txBody>
      </p:sp>
    </p:spTree>
    <p:extLst>
      <p:ext uri="{BB962C8B-B14F-4D97-AF65-F5344CB8AC3E}">
        <p14:creationId xmlns:p14="http://schemas.microsoft.com/office/powerpoint/2010/main" val="3877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0" grpId="0" animBg="1"/>
      <p:bldP spid="23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3D68-48C0-4B2B-9B9B-90156F08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0" y="-283358"/>
            <a:ext cx="9525000" cy="1143000"/>
          </a:xfrm>
        </p:spPr>
        <p:txBody>
          <a:bodyPr/>
          <a:lstStyle/>
          <a:p>
            <a:r>
              <a:rPr lang="en-US" sz="2000" dirty="0"/>
              <a:t>High ozone over Korea and China due to high emissions of NO</a:t>
            </a:r>
            <a:r>
              <a:rPr lang="en-US" sz="2000" baseline="-25000" dirty="0"/>
              <a:t>x</a:t>
            </a:r>
            <a:r>
              <a:rPr lang="en-US" sz="2000" dirty="0"/>
              <a:t> and VOCs</a:t>
            </a:r>
          </a:p>
        </p:txBody>
      </p:sp>
      <p:pic>
        <p:nvPicPr>
          <p:cNvPr id="4" name="Picture 2" descr="https://encrypted-tbn1.gstatic.com/images?q=tbn:ANd9GcSHvOeTk4Y0xuOYv0-GzjwTsN1cjsnkE00dL2loCRtXJ022wMLx58CrcuZi">
            <a:extLst>
              <a:ext uri="{FF2B5EF4-FFF2-40B4-BE49-F238E27FC236}">
                <a16:creationId xmlns:a16="http://schemas.microsoft.com/office/drawing/2014/main" id="{669D513B-35E8-43CB-8BA5-E56617A6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1" y="938344"/>
            <a:ext cx="14493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encrypted-tbn3.gstatic.com/images?q=tbn:ANd9GcQX5y1sAsiT45T9Hxs-gQSL7U4DN7YkFEnrFV1FQft48Tncj0c5">
            <a:extLst>
              <a:ext uri="{FF2B5EF4-FFF2-40B4-BE49-F238E27FC236}">
                <a16:creationId xmlns:a16="http://schemas.microsoft.com/office/drawing/2014/main" id="{8C09BBE0-667E-4632-90F7-B573127D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79" y="938344"/>
            <a:ext cx="1752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82EB3-8B7D-4AF7-9D4A-A1E93D14BAB5}"/>
              </a:ext>
            </a:extLst>
          </p:cNvPr>
          <p:cNvSpPr txBox="1"/>
          <p:nvPr/>
        </p:nvSpPr>
        <p:spPr>
          <a:xfrm>
            <a:off x="948417" y="503368"/>
            <a:ext cx="299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lang="en-US" sz="1800" b="0" baseline="-2500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fuel combustion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49A88-EDF4-45D2-BEAE-040240282161}"/>
              </a:ext>
            </a:extLst>
          </p:cNvPr>
          <p:cNvSpPr txBox="1"/>
          <p:nvPr/>
        </p:nvSpPr>
        <p:spPr>
          <a:xfrm>
            <a:off x="4241521" y="541743"/>
            <a:ext cx="532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VOCs from leaks, industry, domestic products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1FE35-A081-46B5-8B28-9B109189A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36"/>
          <a:stretch/>
        </p:blipFill>
        <p:spPr>
          <a:xfrm flipV="1">
            <a:off x="4468924" y="993288"/>
            <a:ext cx="1543528" cy="1119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125D4-ACC1-45F5-8663-E3EC0C57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187" y="982307"/>
            <a:ext cx="1130355" cy="1130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C374-5CBB-4388-A407-2D578C18C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565" y="974720"/>
            <a:ext cx="1479177" cy="11187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9A2FCC-6236-4C22-BA51-0696BD994E39}"/>
              </a:ext>
            </a:extLst>
          </p:cNvPr>
          <p:cNvSpPr txBox="1"/>
          <p:nvPr/>
        </p:nvSpPr>
        <p:spPr>
          <a:xfrm>
            <a:off x="746391" y="6068081"/>
            <a:ext cx="936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NO</a:t>
            </a:r>
            <a:r>
              <a:rPr lang="en-US" b="0" baseline="-25000" dirty="0"/>
              <a:t>x</a:t>
            </a:r>
            <a:r>
              <a:rPr lang="en-US" b="0" dirty="0"/>
              <a:t> emissions have decreased while urban VOC emissions have increased</a:t>
            </a:r>
          </a:p>
        </p:txBody>
      </p:sp>
      <p:pic>
        <p:nvPicPr>
          <p:cNvPr id="14" name="그림 8">
            <a:extLst>
              <a:ext uri="{FF2B5EF4-FFF2-40B4-BE49-F238E27FC236}">
                <a16:creationId xmlns:a16="http://schemas.microsoft.com/office/drawing/2014/main" id="{E9717000-BC30-40D1-81E0-B5E52AC89C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b="49730"/>
          <a:stretch/>
        </p:blipFill>
        <p:spPr>
          <a:xfrm>
            <a:off x="501168" y="2193013"/>
            <a:ext cx="3657600" cy="1908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EF1554-E29E-491B-A28E-2A5DF275A7E9}"/>
              </a:ext>
            </a:extLst>
          </p:cNvPr>
          <p:cNvSpPr txBox="1"/>
          <p:nvPr/>
        </p:nvSpPr>
        <p:spPr>
          <a:xfrm>
            <a:off x="2409273" y="3080451"/>
            <a:ext cx="1350686" cy="529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/>
              <a:t>Satellite NO</a:t>
            </a:r>
            <a:r>
              <a:rPr lang="en-US" sz="1600" b="0" baseline="-25000" dirty="0"/>
              <a:t>2</a:t>
            </a:r>
            <a:endParaRPr lang="en-US" sz="1600" b="0" dirty="0"/>
          </a:p>
          <a:p>
            <a:pPr algn="r"/>
            <a:r>
              <a:rPr lang="en-US" sz="1600" b="0" dirty="0"/>
              <a:t>2011-2019</a:t>
            </a:r>
          </a:p>
        </p:txBody>
      </p:sp>
      <p:pic>
        <p:nvPicPr>
          <p:cNvPr id="17" name="그림 22">
            <a:extLst>
              <a:ext uri="{FF2B5EF4-FFF2-40B4-BE49-F238E27FC236}">
                <a16:creationId xmlns:a16="http://schemas.microsoft.com/office/drawing/2014/main" id="{1934D09B-54C5-4320-8BAB-D33268BE2A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 b="49019"/>
          <a:stretch/>
        </p:blipFill>
        <p:spPr>
          <a:xfrm>
            <a:off x="228601" y="4073641"/>
            <a:ext cx="3881142" cy="18442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D6DD53-1D43-4AB0-8F81-E2EC2D72672A}"/>
              </a:ext>
            </a:extLst>
          </p:cNvPr>
          <p:cNvSpPr txBox="1"/>
          <p:nvPr/>
        </p:nvSpPr>
        <p:spPr>
          <a:xfrm>
            <a:off x="2334450" y="4868025"/>
            <a:ext cx="1350686" cy="529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/>
              <a:t>NO</a:t>
            </a:r>
            <a:r>
              <a:rPr lang="en-US" sz="1600" b="0" baseline="-25000" dirty="0"/>
              <a:t>2</a:t>
            </a:r>
            <a:r>
              <a:rPr lang="en-US" sz="1600" b="0" dirty="0"/>
              <a:t> trend</a:t>
            </a:r>
          </a:p>
          <a:p>
            <a:pPr algn="r"/>
            <a:r>
              <a:rPr lang="en-US" sz="1600" b="0" dirty="0"/>
              <a:t>2011-2019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83440C-B5BF-47C6-A2B4-801F7C6AC458}"/>
              </a:ext>
            </a:extLst>
          </p:cNvPr>
          <p:cNvGrpSpPr/>
          <p:nvPr/>
        </p:nvGrpSpPr>
        <p:grpSpPr>
          <a:xfrm>
            <a:off x="4809417" y="2194875"/>
            <a:ext cx="3590682" cy="3688405"/>
            <a:chOff x="4809417" y="2038481"/>
            <a:chExt cx="3590682" cy="4248666"/>
          </a:xfrm>
        </p:grpSpPr>
        <p:pic>
          <p:nvPicPr>
            <p:cNvPr id="15" name="그림 8">
              <a:extLst>
                <a:ext uri="{FF2B5EF4-FFF2-40B4-BE49-F238E27FC236}">
                  <a16:creationId xmlns:a16="http://schemas.microsoft.com/office/drawing/2014/main" id="{D7ADFEE3-2F4E-40D1-93B2-113450CBD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8" t="50000"/>
            <a:stretch/>
          </p:blipFill>
          <p:spPr>
            <a:xfrm>
              <a:off x="4809417" y="2038481"/>
              <a:ext cx="3590682" cy="20693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29BB99-C678-479D-ADC1-49DE7183165D}"/>
                </a:ext>
              </a:extLst>
            </p:cNvPr>
            <p:cNvSpPr txBox="1"/>
            <p:nvPr/>
          </p:nvSpPr>
          <p:spPr>
            <a:xfrm>
              <a:off x="6202558" y="3030470"/>
              <a:ext cx="178759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0" dirty="0"/>
                <a:t>Satellite HCHO</a:t>
              </a:r>
            </a:p>
            <a:p>
              <a:pPr algn="r"/>
              <a:r>
                <a:rPr lang="en-US" sz="1600" b="0" dirty="0"/>
                <a:t>2011-2019</a:t>
              </a:r>
            </a:p>
          </p:txBody>
        </p:sp>
        <p:pic>
          <p:nvPicPr>
            <p:cNvPr id="20" name="그림 22">
              <a:extLst>
                <a:ext uri="{FF2B5EF4-FFF2-40B4-BE49-F238E27FC236}">
                  <a16:creationId xmlns:a16="http://schemas.microsoft.com/office/drawing/2014/main" id="{070251AB-AE8C-45CC-828A-11159A268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1" t="50000"/>
            <a:stretch/>
          </p:blipFill>
          <p:spPr>
            <a:xfrm>
              <a:off x="4863356" y="4162814"/>
              <a:ext cx="3507928" cy="2124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DE8780-258F-4651-ABBE-85B31E905747}"/>
                </a:ext>
              </a:extLst>
            </p:cNvPr>
            <p:cNvSpPr txBox="1"/>
            <p:nvPr/>
          </p:nvSpPr>
          <p:spPr>
            <a:xfrm>
              <a:off x="6639467" y="5153063"/>
              <a:ext cx="135068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0" dirty="0"/>
                <a:t>HCHO trend</a:t>
              </a:r>
            </a:p>
            <a:p>
              <a:pPr algn="r"/>
              <a:r>
                <a:rPr lang="en-US" sz="1600" b="0" dirty="0"/>
                <a:t>2011-2019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7850614-D47B-4D91-AFF5-2F89C9121AB0}"/>
              </a:ext>
            </a:extLst>
          </p:cNvPr>
          <p:cNvSpPr txBox="1"/>
          <p:nvPr/>
        </p:nvSpPr>
        <p:spPr>
          <a:xfrm>
            <a:off x="6903949" y="649574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Ahn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363191313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D9BF-D2EB-4AB8-B51F-10ABBE51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05" y="-148085"/>
            <a:ext cx="9296400" cy="1143000"/>
          </a:xfrm>
        </p:spPr>
        <p:txBody>
          <a:bodyPr/>
          <a:lstStyle/>
          <a:p>
            <a:r>
              <a:rPr lang="en-US" dirty="0"/>
              <a:t>How does ozone production depend on NO</a:t>
            </a:r>
            <a:r>
              <a:rPr lang="en-US" baseline="-25000" dirty="0"/>
              <a:t>x</a:t>
            </a:r>
            <a:r>
              <a:rPr lang="en-US" dirty="0"/>
              <a:t> and VOCs?</a:t>
            </a:r>
            <a:br>
              <a:rPr lang="en-US" dirty="0"/>
            </a:br>
            <a:r>
              <a:rPr lang="en-US" sz="2000" dirty="0"/>
              <a:t>Need to understand chain mechanism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1EEEA-8753-4309-BDD3-A318D5EA272A}"/>
              </a:ext>
            </a:extLst>
          </p:cNvPr>
          <p:cNvSpPr txBox="1"/>
          <p:nvPr/>
        </p:nvSpPr>
        <p:spPr>
          <a:xfrm>
            <a:off x="31377" y="1609014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Initiation: production of </a:t>
            </a:r>
            <a:r>
              <a:rPr lang="en-US" b="0" dirty="0" err="1">
                <a:solidFill>
                  <a:srgbClr val="FF0000"/>
                </a:solidFill>
              </a:rPr>
              <a:t>HO</a:t>
            </a:r>
            <a:r>
              <a:rPr lang="en-US" b="0" baseline="-25000" dirty="0" err="1">
                <a:solidFill>
                  <a:srgbClr val="FF0000"/>
                </a:solidFill>
              </a:rPr>
              <a:t>x</a:t>
            </a:r>
            <a:r>
              <a:rPr lang="en-US" b="0" dirty="0">
                <a:solidFill>
                  <a:srgbClr val="FF0000"/>
                </a:solidFill>
              </a:rPr>
              <a:t> radicals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E28F373-F8A0-4FE9-80CC-E033E0A2A4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056461"/>
              </p:ext>
            </p:extLst>
          </p:nvPr>
        </p:nvGraphicFramePr>
        <p:xfrm>
          <a:off x="877888" y="2100662"/>
          <a:ext cx="26511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7888" y="2100662"/>
                        <a:ext cx="2651125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3A4A77-F9B4-4F2F-B60E-E5B1A58F2CDC}"/>
              </a:ext>
            </a:extLst>
          </p:cNvPr>
          <p:cNvSpPr txBox="1"/>
          <p:nvPr/>
        </p:nvSpPr>
        <p:spPr>
          <a:xfrm>
            <a:off x="4540623" y="552181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0" baseline="-25000" dirty="0">
              <a:solidFill>
                <a:srgbClr val="008000"/>
              </a:solidFill>
            </a:endParaRPr>
          </a:p>
          <a:p>
            <a:r>
              <a:rPr lang="en-US" b="0" dirty="0">
                <a:solidFill>
                  <a:srgbClr val="008000"/>
                </a:solidFill>
              </a:rPr>
              <a:t>hydrogen oxide radicals: </a:t>
            </a:r>
            <a:r>
              <a:rPr lang="en-US" b="0" dirty="0" err="1">
                <a:solidFill>
                  <a:srgbClr val="008000"/>
                </a:solidFill>
              </a:rPr>
              <a:t>HO</a:t>
            </a:r>
            <a:r>
              <a:rPr lang="en-US" b="0" baseline="-25000" dirty="0" err="1">
                <a:solidFill>
                  <a:srgbClr val="008000"/>
                </a:solidFill>
              </a:rPr>
              <a:t>x</a:t>
            </a:r>
            <a:r>
              <a:rPr lang="en-US" b="0" dirty="0">
                <a:solidFill>
                  <a:srgbClr val="008000"/>
                </a:solidFill>
              </a:rPr>
              <a:t> ≡ OH + HO</a:t>
            </a:r>
            <a:r>
              <a:rPr lang="en-US" b="0" baseline="-25000" dirty="0">
                <a:solidFill>
                  <a:srgbClr val="008000"/>
                </a:solidFill>
              </a:rPr>
              <a:t>2</a:t>
            </a:r>
          </a:p>
          <a:p>
            <a:r>
              <a:rPr lang="en-US" b="0" dirty="0">
                <a:solidFill>
                  <a:srgbClr val="008000"/>
                </a:solidFill>
              </a:rPr>
              <a:t>nitrogen oxide radicals: NO</a:t>
            </a:r>
            <a:r>
              <a:rPr lang="en-US" b="0" baseline="-25000" dirty="0">
                <a:solidFill>
                  <a:srgbClr val="008000"/>
                </a:solidFill>
              </a:rPr>
              <a:t>x</a:t>
            </a:r>
            <a:r>
              <a:rPr lang="en-US" b="0" dirty="0">
                <a:solidFill>
                  <a:srgbClr val="008000"/>
                </a:solidFill>
              </a:rPr>
              <a:t> ≡ NO + NO</a:t>
            </a:r>
            <a:r>
              <a:rPr lang="en-US" b="0" baseline="-25000" dirty="0">
                <a:solidFill>
                  <a:srgbClr val="008000"/>
                </a:solidFill>
              </a:rPr>
              <a:t>2</a:t>
            </a:r>
            <a:endParaRPr lang="en-US" b="0" dirty="0">
              <a:solidFill>
                <a:srgbClr val="008000"/>
              </a:solidFill>
            </a:endParaRPr>
          </a:p>
          <a:p>
            <a:endParaRPr lang="en-US" b="0" dirty="0">
              <a:solidFill>
                <a:srgbClr val="008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1E50F-801D-4B54-AD64-42D864FD051F}"/>
              </a:ext>
            </a:extLst>
          </p:cNvPr>
          <p:cNvSpPr txBox="1"/>
          <p:nvPr/>
        </p:nvSpPr>
        <p:spPr>
          <a:xfrm>
            <a:off x="150835" y="2622782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Propagation: cycling of </a:t>
            </a:r>
            <a:r>
              <a:rPr lang="en-US" b="0" dirty="0" err="1">
                <a:solidFill>
                  <a:srgbClr val="FF0000"/>
                </a:solidFill>
              </a:rPr>
              <a:t>HO</a:t>
            </a:r>
            <a:r>
              <a:rPr lang="en-US" b="0" baseline="-25000" dirty="0" err="1">
                <a:solidFill>
                  <a:srgbClr val="FF0000"/>
                </a:solidFill>
              </a:rPr>
              <a:t>x</a:t>
            </a:r>
            <a:r>
              <a:rPr lang="en-US" b="0" dirty="0">
                <a:solidFill>
                  <a:srgbClr val="FF0000"/>
                </a:solidFill>
              </a:rPr>
              <a:t> and NO</a:t>
            </a:r>
            <a:r>
              <a:rPr lang="en-US" b="0" baseline="-25000" dirty="0">
                <a:solidFill>
                  <a:srgbClr val="FF0000"/>
                </a:solidFill>
              </a:rPr>
              <a:t>x</a:t>
            </a:r>
            <a:r>
              <a:rPr lang="en-US" b="0" dirty="0">
                <a:solidFill>
                  <a:srgbClr val="FF0000"/>
                </a:solidFill>
              </a:rPr>
              <a:t> radicals to produce ozone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F808BA8-0651-413E-9892-C79FA5D8F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603222"/>
              </p:ext>
            </p:extLst>
          </p:nvPr>
        </p:nvGraphicFramePr>
        <p:xfrm>
          <a:off x="972578" y="3077245"/>
          <a:ext cx="3701044" cy="15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Equation" r:id="rId5" imgW="1828800" imgH="749160" progId="Equation.DSMT4">
                  <p:embed/>
                </p:oleObj>
              </mc:Choice>
              <mc:Fallback>
                <p:oleObj name="Equation" r:id="rId5" imgW="182880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2578" y="3077245"/>
                        <a:ext cx="3701044" cy="151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D25687-8458-4DC7-A93C-9512F5F54FB9}"/>
              </a:ext>
            </a:extLst>
          </p:cNvPr>
          <p:cNvSpPr txBox="1"/>
          <p:nvPr/>
        </p:nvSpPr>
        <p:spPr>
          <a:xfrm>
            <a:off x="236001" y="4737815"/>
            <a:ext cx="600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Termination: loss of </a:t>
            </a:r>
            <a:r>
              <a:rPr lang="en-US" b="0" dirty="0" err="1">
                <a:solidFill>
                  <a:srgbClr val="FF0000"/>
                </a:solidFill>
              </a:rPr>
              <a:t>HO</a:t>
            </a:r>
            <a:r>
              <a:rPr lang="en-US" b="0" baseline="-25000" dirty="0" err="1">
                <a:solidFill>
                  <a:srgbClr val="FF0000"/>
                </a:solidFill>
              </a:rPr>
              <a:t>x</a:t>
            </a:r>
            <a:r>
              <a:rPr lang="en-US" b="0" dirty="0">
                <a:solidFill>
                  <a:srgbClr val="FF0000"/>
                </a:solidFill>
              </a:rPr>
              <a:t> radicals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A7F32CE-6389-4B96-B7F9-AFA3268976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441235"/>
              </p:ext>
            </p:extLst>
          </p:nvPr>
        </p:nvGraphicFramePr>
        <p:xfrm>
          <a:off x="972578" y="5107147"/>
          <a:ext cx="430212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Equation" r:id="rId7" imgW="2019240" imgH="482400" progId="Equation.DSMT4">
                  <p:embed/>
                </p:oleObj>
              </mc:Choice>
              <mc:Fallback>
                <p:oleObj name="Equation" r:id="rId7" imgW="20192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2578" y="5107147"/>
                        <a:ext cx="4302125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eft Brace 11">
            <a:extLst>
              <a:ext uri="{FF2B5EF4-FFF2-40B4-BE49-F238E27FC236}">
                <a16:creationId xmlns:a16="http://schemas.microsoft.com/office/drawing/2014/main" id="{5DE165E4-C60A-459E-88C0-CD1B2420FCF4}"/>
              </a:ext>
            </a:extLst>
          </p:cNvPr>
          <p:cNvSpPr/>
          <p:nvPr/>
        </p:nvSpPr>
        <p:spPr bwMode="auto">
          <a:xfrm>
            <a:off x="4401280" y="814520"/>
            <a:ext cx="152400" cy="519390"/>
          </a:xfrm>
          <a:prstGeom prst="leftBrace">
            <a:avLst/>
          </a:prstGeom>
          <a:noFill/>
          <a:ln w="254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11350-17F2-40AC-B7E1-8191E55DE362}"/>
              </a:ext>
            </a:extLst>
          </p:cNvPr>
          <p:cNvSpPr txBox="1"/>
          <p:nvPr/>
        </p:nvSpPr>
        <p:spPr>
          <a:xfrm>
            <a:off x="155317" y="858931"/>
            <a:ext cx="472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</a:rPr>
              <a:t>Oxidation of VOCs and CO catalyzed by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2B0B3AA-8FA8-42BC-8695-F9CE4D0C4F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942296"/>
              </p:ext>
            </p:extLst>
          </p:nvPr>
        </p:nvGraphicFramePr>
        <p:xfrm>
          <a:off x="887413" y="3083854"/>
          <a:ext cx="6913563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Equation" r:id="rId9" imgW="3416040" imgH="253800" progId="Equation.DSMT4">
                  <p:embed/>
                </p:oleObj>
              </mc:Choice>
              <mc:Fallback>
                <p:oleObj name="Equation" r:id="rId9" imgW="341604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F808BA8-0651-413E-9892-C79FA5D8F0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7413" y="3083854"/>
                        <a:ext cx="6913563" cy="51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F05821C-121A-4891-8337-FFFE2F8498ED}"/>
              </a:ext>
            </a:extLst>
          </p:cNvPr>
          <p:cNvSpPr txBox="1"/>
          <p:nvPr/>
        </p:nvSpPr>
        <p:spPr>
          <a:xfrm>
            <a:off x="4881282" y="5107147"/>
            <a:ext cx="388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(both in gas phase and in aerosol)</a:t>
            </a:r>
          </a:p>
        </p:txBody>
      </p:sp>
    </p:spTree>
    <p:extLst>
      <p:ext uri="{BB962C8B-B14F-4D97-AF65-F5344CB8AC3E}">
        <p14:creationId xmlns:p14="http://schemas.microsoft.com/office/powerpoint/2010/main" val="23540929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65092" y="1866960"/>
            <a:ext cx="47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917892" y="278136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25992" y="2474972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 flipV="1">
            <a:off x="4917892" y="232416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13292" y="1638360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6884805" y="2674123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646805" y="2494022"/>
            <a:ext cx="75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263257" y="3086100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</a:t>
            </a: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 flipH="1">
            <a:off x="4917892" y="209556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 flipH="1" flipV="1">
            <a:off x="4917892" y="156216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211455" y="1732022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2174692" y="866835"/>
            <a:ext cx="3848100" cy="1152525"/>
          </a:xfrm>
          <a:custGeom>
            <a:avLst/>
            <a:gdLst>
              <a:gd name="T0" fmla="*/ 2147483646 w 1944"/>
              <a:gd name="T1" fmla="*/ 2147483646 h 638"/>
              <a:gd name="T2" fmla="*/ 2147483646 w 1944"/>
              <a:gd name="T3" fmla="*/ 2147483646 h 638"/>
              <a:gd name="T4" fmla="*/ 2147483646 w 1944"/>
              <a:gd name="T5" fmla="*/ 2147483646 h 638"/>
              <a:gd name="T6" fmla="*/ 2147483646 w 1944"/>
              <a:gd name="T7" fmla="*/ 2147483646 h 638"/>
              <a:gd name="T8" fmla="*/ 0 w 1944"/>
              <a:gd name="T9" fmla="*/ 2147483646 h 6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638"/>
              <a:gd name="T17" fmla="*/ 1944 w 1944"/>
              <a:gd name="T18" fmla="*/ 638 h 6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638">
                <a:moveTo>
                  <a:pt x="1488" y="446"/>
                </a:moveTo>
                <a:cubicBezTo>
                  <a:pt x="1692" y="362"/>
                  <a:pt x="1896" y="278"/>
                  <a:pt x="1920" y="206"/>
                </a:cubicBezTo>
                <a:cubicBezTo>
                  <a:pt x="1944" y="134"/>
                  <a:pt x="1803" y="28"/>
                  <a:pt x="1632" y="14"/>
                </a:cubicBezTo>
                <a:cubicBezTo>
                  <a:pt x="1461" y="0"/>
                  <a:pt x="1163" y="19"/>
                  <a:pt x="891" y="123"/>
                </a:cubicBezTo>
                <a:cubicBezTo>
                  <a:pt x="619" y="227"/>
                  <a:pt x="186" y="531"/>
                  <a:pt x="0" y="638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4765492" y="1333560"/>
            <a:ext cx="442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+mn-cs"/>
              </a:rPr>
              <a:t>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C12D0-11EB-45E3-A84B-13C5FF704BB4}"/>
              </a:ext>
            </a:extLst>
          </p:cNvPr>
          <p:cNvGrpSpPr/>
          <p:nvPr/>
        </p:nvGrpSpPr>
        <p:grpSpPr>
          <a:xfrm>
            <a:off x="2209618" y="2024781"/>
            <a:ext cx="2162086" cy="635929"/>
            <a:chOff x="2209618" y="2024781"/>
            <a:chExt cx="2162086" cy="635929"/>
          </a:xfrm>
        </p:grpSpPr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 rot="774185">
              <a:off x="2844248" y="2024781"/>
              <a:ext cx="1064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hv, 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</a:t>
              </a:r>
              <a:r>
                <a:rPr kumimoji="0" lang="en-US" alt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O</a:t>
              </a: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2209618" y="2181126"/>
              <a:ext cx="2162086" cy="479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4574992" y="2173347"/>
            <a:ext cx="0" cy="13128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408305" y="2527360"/>
            <a:ext cx="385762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OH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183757" y="3409950"/>
            <a:ext cx="84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6C3DF83-7852-4B9D-BDDE-3A1AA2AE76C6}"/>
              </a:ext>
            </a:extLst>
          </p:cNvPr>
          <p:cNvSpPr txBox="1">
            <a:spLocks/>
          </p:cNvSpPr>
          <p:nvPr/>
        </p:nvSpPr>
        <p:spPr bwMode="auto">
          <a:xfrm>
            <a:off x="-114300" y="-352464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accent2"/>
                </a:solidFill>
                <a:effectLst/>
                <a:latin typeface="+mj-lt"/>
                <a:ea typeface="MS PGothic" pitchFamily="34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MS PGothic" pitchFamily="34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MS PGothic" pitchFamily="34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MS PGothic" pitchFamily="34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  <a:ea typeface="MS PGothic" pitchFamily="34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Dependence of ozone and OH on NO</a:t>
            </a:r>
            <a:r>
              <a:rPr kumimoji="0" lang="en-US" sz="22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x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MS PGothic" pitchFamily="34" charset="-128"/>
              </a:rPr>
              <a:t> and VOCs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DCD5D-F305-44B0-9A3B-91D5BD1CA1CC}"/>
              </a:ext>
            </a:extLst>
          </p:cNvPr>
          <p:cNvSpPr txBox="1"/>
          <p:nvPr/>
        </p:nvSpPr>
        <p:spPr>
          <a:xfrm>
            <a:off x="228600" y="407558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in this diagram denotes the ensemble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peroxy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radicals including RO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View CO as just another VOC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1E5F1B-7B60-4EDF-8880-07ED888A2D3A}"/>
              </a:ext>
            </a:extLst>
          </p:cNvPr>
          <p:cNvSpPr txBox="1"/>
          <p:nvPr/>
        </p:nvSpPr>
        <p:spPr>
          <a:xfrm>
            <a:off x="665467" y="4926508"/>
            <a:ext cx="850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Two distinct chemical regimes depending on the chain-terminating pathway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B1C4B-3A02-4D0F-8650-277CA12062D4}"/>
              </a:ext>
            </a:extLst>
          </p:cNvPr>
          <p:cNvSpPr txBox="1"/>
          <p:nvPr/>
        </p:nvSpPr>
        <p:spPr>
          <a:xfrm>
            <a:off x="6775263" y="226808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self, PM</a:t>
            </a:r>
          </a:p>
        </p:txBody>
      </p:sp>
    </p:spTree>
    <p:extLst>
      <p:ext uri="{BB962C8B-B14F-4D97-AF65-F5344CB8AC3E}">
        <p14:creationId xmlns:p14="http://schemas.microsoft.com/office/powerpoint/2010/main" val="101499829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" y="-352464"/>
            <a:ext cx="9372600" cy="1143000"/>
          </a:xfrm>
        </p:spPr>
        <p:txBody>
          <a:bodyPr/>
          <a:lstStyle/>
          <a:p>
            <a:r>
              <a:rPr lang="en-US" sz="2200" dirty="0"/>
              <a:t>Dependence of ozone and OH on NO</a:t>
            </a:r>
            <a:r>
              <a:rPr lang="en-US" sz="2200" baseline="-25000" dirty="0"/>
              <a:t>x</a:t>
            </a:r>
            <a:r>
              <a:rPr lang="en-US" sz="2200" dirty="0"/>
              <a:t> and VOCs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65092" y="1885950"/>
            <a:ext cx="47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917892" y="280035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25992" y="2493962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 flipV="1">
            <a:off x="4917892" y="234315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13292" y="1657350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6889567" y="2735262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646805" y="2513012"/>
            <a:ext cx="75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242798" y="3080210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</a:t>
            </a: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 flipH="1">
            <a:off x="4917892" y="211455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 flipH="1" flipV="1">
            <a:off x="4917892" y="1581150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211455" y="1751012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2174692" y="885825"/>
            <a:ext cx="3848100" cy="1152525"/>
          </a:xfrm>
          <a:custGeom>
            <a:avLst/>
            <a:gdLst>
              <a:gd name="T0" fmla="*/ 2147483646 w 1944"/>
              <a:gd name="T1" fmla="*/ 2147483646 h 638"/>
              <a:gd name="T2" fmla="*/ 2147483646 w 1944"/>
              <a:gd name="T3" fmla="*/ 2147483646 h 638"/>
              <a:gd name="T4" fmla="*/ 2147483646 w 1944"/>
              <a:gd name="T5" fmla="*/ 2147483646 h 638"/>
              <a:gd name="T6" fmla="*/ 2147483646 w 1944"/>
              <a:gd name="T7" fmla="*/ 2147483646 h 638"/>
              <a:gd name="T8" fmla="*/ 0 w 1944"/>
              <a:gd name="T9" fmla="*/ 2147483646 h 6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638"/>
              <a:gd name="T17" fmla="*/ 1944 w 1944"/>
              <a:gd name="T18" fmla="*/ 638 h 6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638">
                <a:moveTo>
                  <a:pt x="1488" y="446"/>
                </a:moveTo>
                <a:cubicBezTo>
                  <a:pt x="1692" y="362"/>
                  <a:pt x="1896" y="278"/>
                  <a:pt x="1920" y="206"/>
                </a:cubicBezTo>
                <a:cubicBezTo>
                  <a:pt x="1944" y="134"/>
                  <a:pt x="1803" y="28"/>
                  <a:pt x="1632" y="14"/>
                </a:cubicBezTo>
                <a:cubicBezTo>
                  <a:pt x="1461" y="0"/>
                  <a:pt x="1163" y="19"/>
                  <a:pt x="891" y="123"/>
                </a:cubicBezTo>
                <a:cubicBezTo>
                  <a:pt x="619" y="227"/>
                  <a:pt x="186" y="531"/>
                  <a:pt x="0" y="638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4765492" y="1352550"/>
            <a:ext cx="442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+mn-cs"/>
              </a:rPr>
              <a:t>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408305" y="2546350"/>
            <a:ext cx="385762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81617" y="2895544"/>
            <a:ext cx="21852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 regime:</a:t>
            </a:r>
          </a:p>
          <a:p>
            <a:pPr lvl="0" eaLnBrk="0" hangingPunct="0">
              <a:defRPr/>
            </a:pPr>
            <a:r>
              <a:rPr lang="en-US" b="0" dirty="0">
                <a:solidFill>
                  <a:srgbClr val="FF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O</a:t>
            </a:r>
            <a:r>
              <a:rPr lang="en-US" b="0" baseline="-25000" dirty="0">
                <a:solidFill>
                  <a:srgbClr val="FF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3</a:t>
            </a:r>
            <a:r>
              <a:rPr lang="en-US" b="0" dirty="0">
                <a:solidFill>
                  <a:srgbClr val="FF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 ↑ as NO</a:t>
            </a:r>
            <a:r>
              <a:rPr lang="en-US" b="0" baseline="-25000" dirty="0">
                <a:solidFill>
                  <a:srgbClr val="FF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x</a:t>
            </a:r>
            <a:r>
              <a:rPr lang="en-US" b="0" dirty="0">
                <a:solidFill>
                  <a:srgbClr val="FF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↑ PM ↓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FA78A-4D43-40A8-8E8C-9ACC07A7F2E4}"/>
              </a:ext>
            </a:extLst>
          </p:cNvPr>
          <p:cNvSpPr txBox="1"/>
          <p:nvPr/>
        </p:nvSpPr>
        <p:spPr>
          <a:xfrm>
            <a:off x="6775263" y="226808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self, PM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4F61E2-4FA7-4D35-AB8E-AF68A9C98763}"/>
              </a:ext>
            </a:extLst>
          </p:cNvPr>
          <p:cNvGrpSpPr/>
          <p:nvPr/>
        </p:nvGrpSpPr>
        <p:grpSpPr>
          <a:xfrm>
            <a:off x="2209618" y="2024781"/>
            <a:ext cx="2162086" cy="635929"/>
            <a:chOff x="2209618" y="2024781"/>
            <a:chExt cx="2162086" cy="635929"/>
          </a:xfrm>
        </p:grpSpPr>
        <p:sp>
          <p:nvSpPr>
            <p:cNvPr id="33" name="Text Box 16">
              <a:extLst>
                <a:ext uri="{FF2B5EF4-FFF2-40B4-BE49-F238E27FC236}">
                  <a16:creationId xmlns:a16="http://schemas.microsoft.com/office/drawing/2014/main" id="{12100ED5-38C8-42DF-8FCD-E0EFBB0B2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74185">
              <a:off x="2844248" y="2024781"/>
              <a:ext cx="1064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hv, 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</a:t>
              </a:r>
              <a:r>
                <a:rPr kumimoji="0" lang="en-US" alt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O</a:t>
              </a:r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83EF14E4-91F5-40C0-BE3B-56BC42004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618" y="2181126"/>
              <a:ext cx="2162086" cy="479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42885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65092" y="1861919"/>
            <a:ext cx="47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917892" y="27763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25992" y="2469931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 flipV="1">
            <a:off x="4917892" y="23191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13292" y="1633319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234263" y="3049300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</a:t>
            </a: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 flipH="1">
            <a:off x="4917892" y="20905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 flipH="1" flipV="1">
            <a:off x="4917892" y="15571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211455" y="1726981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2174692" y="861794"/>
            <a:ext cx="3848100" cy="1152525"/>
          </a:xfrm>
          <a:custGeom>
            <a:avLst/>
            <a:gdLst>
              <a:gd name="T0" fmla="*/ 2147483646 w 1944"/>
              <a:gd name="T1" fmla="*/ 2147483646 h 638"/>
              <a:gd name="T2" fmla="*/ 2147483646 w 1944"/>
              <a:gd name="T3" fmla="*/ 2147483646 h 638"/>
              <a:gd name="T4" fmla="*/ 2147483646 w 1944"/>
              <a:gd name="T5" fmla="*/ 2147483646 h 638"/>
              <a:gd name="T6" fmla="*/ 2147483646 w 1944"/>
              <a:gd name="T7" fmla="*/ 2147483646 h 638"/>
              <a:gd name="T8" fmla="*/ 0 w 1944"/>
              <a:gd name="T9" fmla="*/ 2147483646 h 6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638"/>
              <a:gd name="T17" fmla="*/ 1944 w 1944"/>
              <a:gd name="T18" fmla="*/ 638 h 6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638">
                <a:moveTo>
                  <a:pt x="1488" y="446"/>
                </a:moveTo>
                <a:cubicBezTo>
                  <a:pt x="1692" y="362"/>
                  <a:pt x="1896" y="278"/>
                  <a:pt x="1920" y="206"/>
                </a:cubicBezTo>
                <a:cubicBezTo>
                  <a:pt x="1944" y="134"/>
                  <a:pt x="1803" y="28"/>
                  <a:pt x="1632" y="14"/>
                </a:cubicBezTo>
                <a:cubicBezTo>
                  <a:pt x="1461" y="0"/>
                  <a:pt x="1163" y="19"/>
                  <a:pt x="891" y="123"/>
                </a:cubicBezTo>
                <a:cubicBezTo>
                  <a:pt x="619" y="227"/>
                  <a:pt x="186" y="531"/>
                  <a:pt x="0" y="638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4765492" y="1328519"/>
            <a:ext cx="442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+mn-cs"/>
              </a:rPr>
              <a:t>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4574992" y="2168306"/>
            <a:ext cx="0" cy="13128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408305" y="2522319"/>
            <a:ext cx="385762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OH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183757" y="3404909"/>
            <a:ext cx="84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09569" y="3133506"/>
            <a:ext cx="239841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VOC-limited regime: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↑ as VOCs↑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↓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C1E5A36-BD33-432B-A8E6-CBAE215E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352464"/>
            <a:ext cx="9372600" cy="1143000"/>
          </a:xfrm>
        </p:spPr>
        <p:txBody>
          <a:bodyPr/>
          <a:lstStyle/>
          <a:p>
            <a:r>
              <a:rPr lang="en-US" sz="2200" dirty="0"/>
              <a:t>Dependence of ozone and OH on NO</a:t>
            </a:r>
            <a:r>
              <a:rPr lang="en-US" sz="2200" baseline="-25000" dirty="0"/>
              <a:t>x</a:t>
            </a:r>
            <a:r>
              <a:rPr lang="en-US" sz="2200" dirty="0"/>
              <a:t> and VOCs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54751A8-CF86-45EB-ABBE-E9545D7630C8}"/>
              </a:ext>
            </a:extLst>
          </p:cNvPr>
          <p:cNvGrpSpPr/>
          <p:nvPr/>
        </p:nvGrpSpPr>
        <p:grpSpPr>
          <a:xfrm>
            <a:off x="2209618" y="2024781"/>
            <a:ext cx="2162086" cy="635929"/>
            <a:chOff x="2209618" y="2024781"/>
            <a:chExt cx="2162086" cy="635929"/>
          </a:xfrm>
        </p:grpSpPr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9A524740-B016-4E1A-B2B4-297285D81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74185">
              <a:off x="2844248" y="2024781"/>
              <a:ext cx="1064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hv, 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</a:t>
              </a:r>
              <a:r>
                <a:rPr kumimoji="0" lang="en-US" alt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O</a:t>
              </a:r>
            </a:p>
          </p:txBody>
        </p:sp>
        <p:sp>
          <p:nvSpPr>
            <p:cNvPr id="36" name="Line 20">
              <a:extLst>
                <a:ext uri="{FF2B5EF4-FFF2-40B4-BE49-F238E27FC236}">
                  <a16:creationId xmlns:a16="http://schemas.microsoft.com/office/drawing/2014/main" id="{9DCF072E-ECB5-49C4-834B-46E294BDF7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618" y="2181126"/>
              <a:ext cx="2162086" cy="479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57868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65092" y="1861919"/>
            <a:ext cx="47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4917892" y="27763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225992" y="2469931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 flipV="1">
            <a:off x="4917892" y="23191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13292" y="1633319"/>
            <a:ext cx="56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6889567" y="2711231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646805" y="2488981"/>
            <a:ext cx="758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5189844" y="3028890"/>
            <a:ext cx="740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</a:t>
            </a: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 flipH="1">
            <a:off x="4917892" y="20905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 flipH="1" flipV="1">
            <a:off x="4917892" y="1557119"/>
            <a:ext cx="1219200" cy="266700"/>
          </a:xfrm>
          <a:custGeom>
            <a:avLst/>
            <a:gdLst>
              <a:gd name="T0" fmla="*/ 0 w 864"/>
              <a:gd name="T1" fmla="*/ 0 h 168"/>
              <a:gd name="T2" fmla="*/ 2147483646 w 864"/>
              <a:gd name="T3" fmla="*/ 2147483646 h 168"/>
              <a:gd name="T4" fmla="*/ 2147483646 w 864"/>
              <a:gd name="T5" fmla="*/ 2147483646 h 168"/>
              <a:gd name="T6" fmla="*/ 2147483646 w 864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864"/>
              <a:gd name="T13" fmla="*/ 0 h 168"/>
              <a:gd name="T14" fmla="*/ 864 w 864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4" h="168">
                <a:moveTo>
                  <a:pt x="0" y="0"/>
                </a:moveTo>
                <a:cubicBezTo>
                  <a:pt x="92" y="60"/>
                  <a:pt x="184" y="120"/>
                  <a:pt x="288" y="144"/>
                </a:cubicBezTo>
                <a:cubicBezTo>
                  <a:pt x="392" y="168"/>
                  <a:pt x="528" y="168"/>
                  <a:pt x="624" y="144"/>
                </a:cubicBezTo>
                <a:cubicBezTo>
                  <a:pt x="720" y="120"/>
                  <a:pt x="792" y="60"/>
                  <a:pt x="86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211455" y="1726981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2174692" y="861794"/>
            <a:ext cx="3848100" cy="1152525"/>
          </a:xfrm>
          <a:custGeom>
            <a:avLst/>
            <a:gdLst>
              <a:gd name="T0" fmla="*/ 2147483646 w 1944"/>
              <a:gd name="T1" fmla="*/ 2147483646 h 638"/>
              <a:gd name="T2" fmla="*/ 2147483646 w 1944"/>
              <a:gd name="T3" fmla="*/ 2147483646 h 638"/>
              <a:gd name="T4" fmla="*/ 2147483646 w 1944"/>
              <a:gd name="T5" fmla="*/ 2147483646 h 638"/>
              <a:gd name="T6" fmla="*/ 2147483646 w 1944"/>
              <a:gd name="T7" fmla="*/ 2147483646 h 638"/>
              <a:gd name="T8" fmla="*/ 0 w 1944"/>
              <a:gd name="T9" fmla="*/ 2147483646 h 6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44"/>
              <a:gd name="T16" fmla="*/ 0 h 638"/>
              <a:gd name="T17" fmla="*/ 1944 w 1944"/>
              <a:gd name="T18" fmla="*/ 638 h 6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44" h="638">
                <a:moveTo>
                  <a:pt x="1488" y="446"/>
                </a:moveTo>
                <a:cubicBezTo>
                  <a:pt x="1692" y="362"/>
                  <a:pt x="1896" y="278"/>
                  <a:pt x="1920" y="206"/>
                </a:cubicBezTo>
                <a:cubicBezTo>
                  <a:pt x="1944" y="134"/>
                  <a:pt x="1803" y="28"/>
                  <a:pt x="1632" y="14"/>
                </a:cubicBezTo>
                <a:cubicBezTo>
                  <a:pt x="1461" y="0"/>
                  <a:pt x="1163" y="19"/>
                  <a:pt x="891" y="123"/>
                </a:cubicBezTo>
                <a:cubicBezTo>
                  <a:pt x="619" y="227"/>
                  <a:pt x="186" y="531"/>
                  <a:pt x="0" y="638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4765492" y="1328519"/>
            <a:ext cx="442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anose="020B0600070205080204" pitchFamily="34" charset="-128"/>
                <a:cs typeface="+mn-cs"/>
              </a:rPr>
              <a:t>n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4574992" y="2168306"/>
            <a:ext cx="0" cy="131286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4408305" y="2522319"/>
            <a:ext cx="385762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OH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4183757" y="3404909"/>
            <a:ext cx="84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HNO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81617" y="2871513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 regime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64862" y="316366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VOC-limited regime</a:t>
            </a:r>
          </a:p>
        </p:txBody>
      </p:sp>
      <p:sp>
        <p:nvSpPr>
          <p:cNvPr id="37" name="Freeform 36"/>
          <p:cNvSpPr/>
          <p:nvPr/>
        </p:nvSpPr>
        <p:spPr bwMode="auto">
          <a:xfrm>
            <a:off x="341782" y="4332143"/>
            <a:ext cx="2423111" cy="1345739"/>
          </a:xfrm>
          <a:custGeom>
            <a:avLst/>
            <a:gdLst>
              <a:gd name="connsiteX0" fmla="*/ 0 w 3384331"/>
              <a:gd name="connsiteY0" fmla="*/ 0 h 2312276"/>
              <a:gd name="connsiteX1" fmla="*/ 10511 w 3384331"/>
              <a:gd name="connsiteY1" fmla="*/ 2301765 h 2312276"/>
              <a:gd name="connsiteX2" fmla="*/ 3384331 w 3384331"/>
              <a:gd name="connsiteY2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4331" h="2312276">
                <a:moveTo>
                  <a:pt x="0" y="0"/>
                </a:moveTo>
                <a:cubicBezTo>
                  <a:pt x="3504" y="767255"/>
                  <a:pt x="7007" y="1534510"/>
                  <a:pt x="10511" y="2301765"/>
                </a:cubicBezTo>
                <a:lnTo>
                  <a:pt x="3384331" y="2312276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76200" y="4253771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21292" y="5677882"/>
            <a:ext cx="435214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369041" y="4756723"/>
            <a:ext cx="2204880" cy="929838"/>
          </a:xfrm>
          <a:custGeom>
            <a:avLst/>
            <a:gdLst>
              <a:gd name="connsiteX0" fmla="*/ 0 w 3079531"/>
              <a:gd name="connsiteY0" fmla="*/ 1597666 h 1597666"/>
              <a:gd name="connsiteX1" fmla="*/ 651641 w 3079531"/>
              <a:gd name="connsiteY1" fmla="*/ 683266 h 1597666"/>
              <a:gd name="connsiteX2" fmla="*/ 1240220 w 3079531"/>
              <a:gd name="connsiteY2" fmla="*/ 210301 h 1597666"/>
              <a:gd name="connsiteX3" fmla="*/ 1923393 w 3079531"/>
              <a:gd name="connsiteY3" fmla="*/ 94 h 1597666"/>
              <a:gd name="connsiteX4" fmla="*/ 2575034 w 3079531"/>
              <a:gd name="connsiteY4" fmla="*/ 189280 h 1597666"/>
              <a:gd name="connsiteX5" fmla="*/ 3079531 w 3079531"/>
              <a:gd name="connsiteY5" fmla="*/ 588673 h 159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531" h="1597666">
                <a:moveTo>
                  <a:pt x="0" y="1597666"/>
                </a:moveTo>
                <a:cubicBezTo>
                  <a:pt x="222469" y="1256079"/>
                  <a:pt x="444938" y="914493"/>
                  <a:pt x="651641" y="683266"/>
                </a:cubicBezTo>
                <a:cubicBezTo>
                  <a:pt x="858344" y="452039"/>
                  <a:pt x="1028261" y="324163"/>
                  <a:pt x="1240220" y="210301"/>
                </a:cubicBezTo>
                <a:cubicBezTo>
                  <a:pt x="1452179" y="96439"/>
                  <a:pt x="1700924" y="3597"/>
                  <a:pt x="1923393" y="94"/>
                </a:cubicBezTo>
                <a:cubicBezTo>
                  <a:pt x="2145862" y="-3409"/>
                  <a:pt x="2382344" y="91184"/>
                  <a:pt x="2575034" y="189280"/>
                </a:cubicBezTo>
                <a:cubicBezTo>
                  <a:pt x="2767724" y="287376"/>
                  <a:pt x="2923627" y="438024"/>
                  <a:pt x="3079531" y="588673"/>
                </a:cubicBezTo>
              </a:path>
            </a:pathLst>
          </a:custGeom>
          <a:noFill/>
          <a:ln w="41275" cap="flat" cmpd="sng" algn="ctr">
            <a:solidFill>
              <a:srgbClr val="3F3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6496" y="4412474"/>
            <a:ext cx="967755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08835" y="515795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VOC-limited</a:t>
            </a:r>
          </a:p>
        </p:txBody>
      </p:sp>
      <p:sp>
        <p:nvSpPr>
          <p:cNvPr id="45" name="Freeform 44"/>
          <p:cNvSpPr/>
          <p:nvPr/>
        </p:nvSpPr>
        <p:spPr bwMode="auto">
          <a:xfrm>
            <a:off x="3112864" y="4357122"/>
            <a:ext cx="2423111" cy="1345739"/>
          </a:xfrm>
          <a:custGeom>
            <a:avLst/>
            <a:gdLst>
              <a:gd name="connsiteX0" fmla="*/ 0 w 3384331"/>
              <a:gd name="connsiteY0" fmla="*/ 0 h 2312276"/>
              <a:gd name="connsiteX1" fmla="*/ 10511 w 3384331"/>
              <a:gd name="connsiteY1" fmla="*/ 2301765 h 2312276"/>
              <a:gd name="connsiteX2" fmla="*/ 3384331 w 3384331"/>
              <a:gd name="connsiteY2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4331" h="2312276">
                <a:moveTo>
                  <a:pt x="0" y="0"/>
                </a:moveTo>
                <a:cubicBezTo>
                  <a:pt x="3504" y="767255"/>
                  <a:pt x="7007" y="1534510"/>
                  <a:pt x="10511" y="2301765"/>
                </a:cubicBezTo>
                <a:lnTo>
                  <a:pt x="3384331" y="2312276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67000" y="4394597"/>
            <a:ext cx="321591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33473" y="4360505"/>
            <a:ext cx="967755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40041" y="532877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VOC-limited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49505" y="5721911"/>
            <a:ext cx="572940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VOCs</a:t>
            </a:r>
          </a:p>
        </p:txBody>
      </p:sp>
      <p:sp>
        <p:nvSpPr>
          <p:cNvPr id="51" name="Freeform 50"/>
          <p:cNvSpPr/>
          <p:nvPr/>
        </p:nvSpPr>
        <p:spPr bwMode="auto">
          <a:xfrm>
            <a:off x="3121251" y="4727986"/>
            <a:ext cx="2317759" cy="970118"/>
          </a:xfrm>
          <a:custGeom>
            <a:avLst/>
            <a:gdLst>
              <a:gd name="connsiteX0" fmla="*/ 0 w 3237187"/>
              <a:gd name="connsiteY0" fmla="*/ 1666877 h 1666877"/>
              <a:gd name="connsiteX1" fmla="*/ 893380 w 3237187"/>
              <a:gd name="connsiteY1" fmla="*/ 552780 h 1666877"/>
              <a:gd name="connsiteX2" fmla="*/ 1776249 w 3237187"/>
              <a:gd name="connsiteY2" fmla="*/ 100835 h 1666877"/>
              <a:gd name="connsiteX3" fmla="*/ 2564525 w 3237187"/>
              <a:gd name="connsiteY3" fmla="*/ 6242 h 1666877"/>
              <a:gd name="connsiteX4" fmla="*/ 3237187 w 3237187"/>
              <a:gd name="connsiteY4" fmla="*/ 16753 h 166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7187" h="1666877">
                <a:moveTo>
                  <a:pt x="0" y="1666877"/>
                </a:moveTo>
                <a:cubicBezTo>
                  <a:pt x="298669" y="1240332"/>
                  <a:pt x="597339" y="813787"/>
                  <a:pt x="893380" y="552780"/>
                </a:cubicBezTo>
                <a:cubicBezTo>
                  <a:pt x="1189421" y="291773"/>
                  <a:pt x="1497725" y="191925"/>
                  <a:pt x="1776249" y="100835"/>
                </a:cubicBezTo>
                <a:cubicBezTo>
                  <a:pt x="2054773" y="9745"/>
                  <a:pt x="2321035" y="20256"/>
                  <a:pt x="2564525" y="6242"/>
                </a:cubicBezTo>
                <a:cubicBezTo>
                  <a:pt x="2808015" y="-7772"/>
                  <a:pt x="3022601" y="4490"/>
                  <a:pt x="3237187" y="16753"/>
                </a:cubicBezTo>
              </a:path>
            </a:pathLst>
          </a:custGeom>
          <a:noFill/>
          <a:ln w="38100" cap="flat" cmpd="sng" algn="ctr">
            <a:solidFill>
              <a:srgbClr val="3F3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08F9B357-8C3A-4061-980B-6827E938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0" y="-180617"/>
            <a:ext cx="9372600" cy="1143000"/>
          </a:xfrm>
        </p:spPr>
        <p:txBody>
          <a:bodyPr/>
          <a:lstStyle/>
          <a:p>
            <a:r>
              <a:rPr lang="en-US" sz="2200" dirty="0"/>
              <a:t>Dependence of ozone and OH on NO</a:t>
            </a:r>
            <a:r>
              <a:rPr lang="en-US" sz="2200" baseline="-25000" dirty="0"/>
              <a:t>x</a:t>
            </a:r>
            <a:r>
              <a:rPr lang="en-US" sz="2200" dirty="0"/>
              <a:t> and VOCs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0F1137-A41E-42C7-9C14-6A028F5A971C}"/>
              </a:ext>
            </a:extLst>
          </p:cNvPr>
          <p:cNvSpPr txBox="1"/>
          <p:nvPr/>
        </p:nvSpPr>
        <p:spPr>
          <a:xfrm>
            <a:off x="6775263" y="226808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self, PM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E3650D-CF64-4DA8-A159-968A6D72C667}"/>
              </a:ext>
            </a:extLst>
          </p:cNvPr>
          <p:cNvGrpSpPr/>
          <p:nvPr/>
        </p:nvGrpSpPr>
        <p:grpSpPr>
          <a:xfrm>
            <a:off x="2209618" y="2024781"/>
            <a:ext cx="2162086" cy="635929"/>
            <a:chOff x="2209618" y="2024781"/>
            <a:chExt cx="2162086" cy="635929"/>
          </a:xfrm>
        </p:grpSpPr>
        <p:sp>
          <p:nvSpPr>
            <p:cNvPr id="47" name="Text Box 16">
              <a:extLst>
                <a:ext uri="{FF2B5EF4-FFF2-40B4-BE49-F238E27FC236}">
                  <a16:creationId xmlns:a16="http://schemas.microsoft.com/office/drawing/2014/main" id="{D2FF30E4-F2B9-4B1E-9B1E-AE1677E95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774185">
              <a:off x="2844248" y="2024781"/>
              <a:ext cx="106477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hv, 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H</a:t>
              </a:r>
              <a:r>
                <a:rPr kumimoji="0" lang="en-US" alt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O</a:t>
              </a:r>
            </a:p>
          </p:txBody>
        </p:sp>
        <p:sp>
          <p:nvSpPr>
            <p:cNvPr id="52" name="Line 20">
              <a:extLst>
                <a:ext uri="{FF2B5EF4-FFF2-40B4-BE49-F238E27FC236}">
                  <a16:creationId xmlns:a16="http://schemas.microsoft.com/office/drawing/2014/main" id="{05BF8CC8-807E-4FAF-9738-0D6DCE2C5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618" y="2181126"/>
              <a:ext cx="2162086" cy="47958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53" name="Freeform 44">
            <a:extLst>
              <a:ext uri="{FF2B5EF4-FFF2-40B4-BE49-F238E27FC236}">
                <a16:creationId xmlns:a16="http://schemas.microsoft.com/office/drawing/2014/main" id="{96CA9A0C-6107-45E9-9E24-58BE78C2A872}"/>
              </a:ext>
            </a:extLst>
          </p:cNvPr>
          <p:cNvSpPr/>
          <p:nvPr/>
        </p:nvSpPr>
        <p:spPr bwMode="auto">
          <a:xfrm>
            <a:off x="6424903" y="4403467"/>
            <a:ext cx="2423111" cy="1345739"/>
          </a:xfrm>
          <a:custGeom>
            <a:avLst/>
            <a:gdLst>
              <a:gd name="connsiteX0" fmla="*/ 0 w 3384331"/>
              <a:gd name="connsiteY0" fmla="*/ 0 h 2312276"/>
              <a:gd name="connsiteX1" fmla="*/ 10511 w 3384331"/>
              <a:gd name="connsiteY1" fmla="*/ 2301765 h 2312276"/>
              <a:gd name="connsiteX2" fmla="*/ 3384331 w 3384331"/>
              <a:gd name="connsiteY2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4331" h="2312276">
                <a:moveTo>
                  <a:pt x="0" y="0"/>
                </a:moveTo>
                <a:cubicBezTo>
                  <a:pt x="3504" y="767255"/>
                  <a:pt x="7007" y="1534510"/>
                  <a:pt x="10511" y="2301765"/>
                </a:cubicBezTo>
                <a:lnTo>
                  <a:pt x="3384331" y="2312276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941A0B-71BD-4950-8882-F149FB634320}"/>
              </a:ext>
            </a:extLst>
          </p:cNvPr>
          <p:cNvSpPr txBox="1"/>
          <p:nvPr/>
        </p:nvSpPr>
        <p:spPr>
          <a:xfrm>
            <a:off x="5976296" y="4455555"/>
            <a:ext cx="321591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05C8B9F-E797-487E-B1AF-3C9DFF2CB9A6}"/>
              </a:ext>
            </a:extLst>
          </p:cNvPr>
          <p:cNvSpPr txBox="1"/>
          <p:nvPr/>
        </p:nvSpPr>
        <p:spPr>
          <a:xfrm>
            <a:off x="8561544" y="576825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F7A9115-B761-4095-AA0B-53FA835ADC41}"/>
              </a:ext>
            </a:extLst>
          </p:cNvPr>
          <p:cNvSpPr/>
          <p:nvPr/>
        </p:nvSpPr>
        <p:spPr bwMode="auto">
          <a:xfrm>
            <a:off x="6441140" y="4723627"/>
            <a:ext cx="1936377" cy="910691"/>
          </a:xfrm>
          <a:custGeom>
            <a:avLst/>
            <a:gdLst>
              <a:gd name="connsiteX0" fmla="*/ 0 w 2312894"/>
              <a:gd name="connsiteY0" fmla="*/ 14709 h 918203"/>
              <a:gd name="connsiteX1" fmla="*/ 672353 w 2312894"/>
              <a:gd name="connsiteY1" fmla="*/ 28156 h 918203"/>
              <a:gd name="connsiteX2" fmla="*/ 1008530 w 2312894"/>
              <a:gd name="connsiteY2" fmla="*/ 270203 h 918203"/>
              <a:gd name="connsiteX3" fmla="*/ 1250577 w 2312894"/>
              <a:gd name="connsiteY3" fmla="*/ 552591 h 918203"/>
              <a:gd name="connsiteX4" fmla="*/ 1506071 w 2312894"/>
              <a:gd name="connsiteY4" fmla="*/ 767744 h 918203"/>
              <a:gd name="connsiteX5" fmla="*/ 1936377 w 2312894"/>
              <a:gd name="connsiteY5" fmla="*/ 902215 h 918203"/>
              <a:gd name="connsiteX6" fmla="*/ 2312894 w 2312894"/>
              <a:gd name="connsiteY6" fmla="*/ 915662 h 918203"/>
              <a:gd name="connsiteX7" fmla="*/ 2312894 w 2312894"/>
              <a:gd name="connsiteY7" fmla="*/ 915662 h 918203"/>
              <a:gd name="connsiteX0" fmla="*/ 0 w 2312894"/>
              <a:gd name="connsiteY0" fmla="*/ 9738 h 926679"/>
              <a:gd name="connsiteX1" fmla="*/ 672353 w 2312894"/>
              <a:gd name="connsiteY1" fmla="*/ 36632 h 926679"/>
              <a:gd name="connsiteX2" fmla="*/ 1008530 w 2312894"/>
              <a:gd name="connsiteY2" fmla="*/ 278679 h 926679"/>
              <a:gd name="connsiteX3" fmla="*/ 1250577 w 2312894"/>
              <a:gd name="connsiteY3" fmla="*/ 561067 h 926679"/>
              <a:gd name="connsiteX4" fmla="*/ 1506071 w 2312894"/>
              <a:gd name="connsiteY4" fmla="*/ 776220 h 926679"/>
              <a:gd name="connsiteX5" fmla="*/ 1936377 w 2312894"/>
              <a:gd name="connsiteY5" fmla="*/ 910691 h 926679"/>
              <a:gd name="connsiteX6" fmla="*/ 2312894 w 2312894"/>
              <a:gd name="connsiteY6" fmla="*/ 924138 h 926679"/>
              <a:gd name="connsiteX7" fmla="*/ 2312894 w 2312894"/>
              <a:gd name="connsiteY7" fmla="*/ 924138 h 926679"/>
              <a:gd name="connsiteX0" fmla="*/ 0 w 2366682"/>
              <a:gd name="connsiteY0" fmla="*/ 9738 h 926679"/>
              <a:gd name="connsiteX1" fmla="*/ 672353 w 2366682"/>
              <a:gd name="connsiteY1" fmla="*/ 36632 h 926679"/>
              <a:gd name="connsiteX2" fmla="*/ 1008530 w 2366682"/>
              <a:gd name="connsiteY2" fmla="*/ 278679 h 926679"/>
              <a:gd name="connsiteX3" fmla="*/ 1250577 w 2366682"/>
              <a:gd name="connsiteY3" fmla="*/ 561067 h 926679"/>
              <a:gd name="connsiteX4" fmla="*/ 1506071 w 2366682"/>
              <a:gd name="connsiteY4" fmla="*/ 776220 h 926679"/>
              <a:gd name="connsiteX5" fmla="*/ 1936377 w 2366682"/>
              <a:gd name="connsiteY5" fmla="*/ 910691 h 926679"/>
              <a:gd name="connsiteX6" fmla="*/ 2312894 w 2366682"/>
              <a:gd name="connsiteY6" fmla="*/ 924138 h 926679"/>
              <a:gd name="connsiteX7" fmla="*/ 2366682 w 2366682"/>
              <a:gd name="connsiteY7" fmla="*/ 924138 h 926679"/>
              <a:gd name="connsiteX0" fmla="*/ 0 w 2366682"/>
              <a:gd name="connsiteY0" fmla="*/ 9738 h 926679"/>
              <a:gd name="connsiteX1" fmla="*/ 672353 w 2366682"/>
              <a:gd name="connsiteY1" fmla="*/ 36632 h 926679"/>
              <a:gd name="connsiteX2" fmla="*/ 1008530 w 2366682"/>
              <a:gd name="connsiteY2" fmla="*/ 278679 h 926679"/>
              <a:gd name="connsiteX3" fmla="*/ 1250577 w 2366682"/>
              <a:gd name="connsiteY3" fmla="*/ 561067 h 926679"/>
              <a:gd name="connsiteX4" fmla="*/ 1506071 w 2366682"/>
              <a:gd name="connsiteY4" fmla="*/ 776220 h 926679"/>
              <a:gd name="connsiteX5" fmla="*/ 1936377 w 2366682"/>
              <a:gd name="connsiteY5" fmla="*/ 910691 h 926679"/>
              <a:gd name="connsiteX6" fmla="*/ 2312894 w 2366682"/>
              <a:gd name="connsiteY6" fmla="*/ 924138 h 926679"/>
              <a:gd name="connsiteX7" fmla="*/ 2366682 w 2366682"/>
              <a:gd name="connsiteY7" fmla="*/ 924138 h 926679"/>
              <a:gd name="connsiteX0" fmla="*/ 0 w 2312894"/>
              <a:gd name="connsiteY0" fmla="*/ 9738 h 926679"/>
              <a:gd name="connsiteX1" fmla="*/ 672353 w 2312894"/>
              <a:gd name="connsiteY1" fmla="*/ 36632 h 926679"/>
              <a:gd name="connsiteX2" fmla="*/ 1008530 w 2312894"/>
              <a:gd name="connsiteY2" fmla="*/ 278679 h 926679"/>
              <a:gd name="connsiteX3" fmla="*/ 1250577 w 2312894"/>
              <a:gd name="connsiteY3" fmla="*/ 561067 h 926679"/>
              <a:gd name="connsiteX4" fmla="*/ 1506071 w 2312894"/>
              <a:gd name="connsiteY4" fmla="*/ 776220 h 926679"/>
              <a:gd name="connsiteX5" fmla="*/ 1936377 w 2312894"/>
              <a:gd name="connsiteY5" fmla="*/ 910691 h 926679"/>
              <a:gd name="connsiteX6" fmla="*/ 2312894 w 2312894"/>
              <a:gd name="connsiteY6" fmla="*/ 924138 h 926679"/>
              <a:gd name="connsiteX0" fmla="*/ 0 w 2312894"/>
              <a:gd name="connsiteY0" fmla="*/ 9738 h 926679"/>
              <a:gd name="connsiteX1" fmla="*/ 672353 w 2312894"/>
              <a:gd name="connsiteY1" fmla="*/ 36632 h 926679"/>
              <a:gd name="connsiteX2" fmla="*/ 1008530 w 2312894"/>
              <a:gd name="connsiteY2" fmla="*/ 278679 h 926679"/>
              <a:gd name="connsiteX3" fmla="*/ 1250577 w 2312894"/>
              <a:gd name="connsiteY3" fmla="*/ 561067 h 926679"/>
              <a:gd name="connsiteX4" fmla="*/ 1506071 w 2312894"/>
              <a:gd name="connsiteY4" fmla="*/ 776220 h 926679"/>
              <a:gd name="connsiteX5" fmla="*/ 1936377 w 2312894"/>
              <a:gd name="connsiteY5" fmla="*/ 910691 h 926679"/>
              <a:gd name="connsiteX6" fmla="*/ 2312894 w 2312894"/>
              <a:gd name="connsiteY6" fmla="*/ 924138 h 926679"/>
              <a:gd name="connsiteX0" fmla="*/ 0 w 1936377"/>
              <a:gd name="connsiteY0" fmla="*/ 9738 h 910691"/>
              <a:gd name="connsiteX1" fmla="*/ 672353 w 1936377"/>
              <a:gd name="connsiteY1" fmla="*/ 36632 h 910691"/>
              <a:gd name="connsiteX2" fmla="*/ 1008530 w 1936377"/>
              <a:gd name="connsiteY2" fmla="*/ 278679 h 910691"/>
              <a:gd name="connsiteX3" fmla="*/ 1250577 w 1936377"/>
              <a:gd name="connsiteY3" fmla="*/ 561067 h 910691"/>
              <a:gd name="connsiteX4" fmla="*/ 1506071 w 1936377"/>
              <a:gd name="connsiteY4" fmla="*/ 776220 h 910691"/>
              <a:gd name="connsiteX5" fmla="*/ 1936377 w 1936377"/>
              <a:gd name="connsiteY5" fmla="*/ 910691 h 910691"/>
              <a:gd name="connsiteX0" fmla="*/ 0 w 1936377"/>
              <a:gd name="connsiteY0" fmla="*/ 9738 h 910691"/>
              <a:gd name="connsiteX1" fmla="*/ 672353 w 1936377"/>
              <a:gd name="connsiteY1" fmla="*/ 36632 h 910691"/>
              <a:gd name="connsiteX2" fmla="*/ 1008530 w 1936377"/>
              <a:gd name="connsiteY2" fmla="*/ 278679 h 910691"/>
              <a:gd name="connsiteX3" fmla="*/ 1250577 w 1936377"/>
              <a:gd name="connsiteY3" fmla="*/ 561067 h 910691"/>
              <a:gd name="connsiteX4" fmla="*/ 1506071 w 1936377"/>
              <a:gd name="connsiteY4" fmla="*/ 776220 h 910691"/>
              <a:gd name="connsiteX5" fmla="*/ 1936377 w 1936377"/>
              <a:gd name="connsiteY5" fmla="*/ 910691 h 9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6377" h="910691">
                <a:moveTo>
                  <a:pt x="0" y="9738"/>
                </a:moveTo>
                <a:cubicBezTo>
                  <a:pt x="252132" y="-4830"/>
                  <a:pt x="504265" y="-8191"/>
                  <a:pt x="672353" y="36632"/>
                </a:cubicBezTo>
                <a:cubicBezTo>
                  <a:pt x="840441" y="81455"/>
                  <a:pt x="912159" y="191273"/>
                  <a:pt x="1008530" y="278679"/>
                </a:cubicBezTo>
                <a:cubicBezTo>
                  <a:pt x="1104901" y="366085"/>
                  <a:pt x="1167654" y="478144"/>
                  <a:pt x="1250577" y="561067"/>
                </a:cubicBezTo>
                <a:cubicBezTo>
                  <a:pt x="1333500" y="643990"/>
                  <a:pt x="1391771" y="717949"/>
                  <a:pt x="1506071" y="776220"/>
                </a:cubicBezTo>
                <a:cubicBezTo>
                  <a:pt x="1620371" y="834491"/>
                  <a:pt x="1801907" y="886038"/>
                  <a:pt x="1936377" y="910691"/>
                </a:cubicBezTo>
              </a:path>
            </a:pathLst>
          </a:cu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28ED090-823E-4594-951A-3D984FDED966}"/>
              </a:ext>
            </a:extLst>
          </p:cNvPr>
          <p:cNvSpPr txBox="1"/>
          <p:nvPr/>
        </p:nvSpPr>
        <p:spPr>
          <a:xfrm>
            <a:off x="7507819" y="4670505"/>
            <a:ext cx="967755" cy="214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</a:t>
            </a:r>
          </a:p>
        </p:txBody>
      </p:sp>
    </p:spTree>
    <p:extLst>
      <p:ext uri="{BB962C8B-B14F-4D97-AF65-F5344CB8AC3E}">
        <p14:creationId xmlns:p14="http://schemas.microsoft.com/office/powerpoint/2010/main" val="204617958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24" y="-210343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en-US" altLang="en-US" b="0" dirty="0">
                <a:effectLst/>
              </a:rPr>
              <a:t>Ozone (ppb) vs. NO</a:t>
            </a:r>
            <a:r>
              <a:rPr lang="en-US" altLang="en-US" b="0" baseline="-25000" dirty="0">
                <a:effectLst/>
              </a:rPr>
              <a:t>x</a:t>
            </a:r>
            <a:r>
              <a:rPr lang="en-US" altLang="en-US" b="0" dirty="0">
                <a:effectLst/>
              </a:rPr>
              <a:t> and VOC emissions</a:t>
            </a:r>
            <a:br>
              <a:rPr lang="en-US" altLang="en-US" b="0" dirty="0">
                <a:effectLst/>
              </a:rPr>
            </a:br>
            <a:r>
              <a:rPr lang="en-US" altLang="en-US" sz="2000" b="0" dirty="0">
                <a:effectLst/>
              </a:rPr>
              <a:t>Generic model calculation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33260"/>
              </p:ext>
            </p:extLst>
          </p:nvPr>
        </p:nvGraphicFramePr>
        <p:xfrm>
          <a:off x="914400" y="793492"/>
          <a:ext cx="64770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Bitmap Image" r:id="rId3" imgW="4998095" imgH="4747671" progId="PBrush">
                  <p:embed/>
                </p:oleObj>
              </mc:Choice>
              <mc:Fallback>
                <p:oleObj name="Bitmap Image" r:id="rId3" imgW="4998095" imgH="4747671" progId="PBrush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48" t="3548" r="2248" b="19586"/>
                      <a:stretch>
                        <a:fillRect/>
                      </a:stretch>
                    </p:blipFill>
                    <p:spPr bwMode="auto">
                      <a:xfrm>
                        <a:off x="914400" y="793492"/>
                        <a:ext cx="64770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101517" y="4703341"/>
            <a:ext cx="1995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                   VOC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159941" y="2897564"/>
            <a:ext cx="1505540" cy="6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VOC-limited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8000"/>
                </a:solidFill>
                <a:ea typeface="MS PGothic" panose="020B0600070205080204" pitchFamily="34" charset="-128"/>
              </a:rPr>
              <a:t>regime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781532" y="761965"/>
            <a:ext cx="2257349" cy="37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-limited regime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991666" y="753980"/>
            <a:ext cx="819150" cy="37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Ridge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8EA87E-CDAA-41A6-86F2-970D53B95EB2}"/>
              </a:ext>
            </a:extLst>
          </p:cNvPr>
          <p:cNvGrpSpPr/>
          <p:nvPr/>
        </p:nvGrpSpPr>
        <p:grpSpPr>
          <a:xfrm>
            <a:off x="1236485" y="4227344"/>
            <a:ext cx="1143000" cy="660663"/>
            <a:chOff x="152400" y="4620965"/>
            <a:chExt cx="1143000" cy="64633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11EEB537-C35A-4F71-A4AC-2A524EB1F05E}"/>
                </a:ext>
              </a:extLst>
            </p:cNvPr>
            <p:cNvSpPr/>
            <p:nvPr/>
          </p:nvSpPr>
          <p:spPr bwMode="auto">
            <a:xfrm>
              <a:off x="381000" y="4620965"/>
              <a:ext cx="685800" cy="646331"/>
            </a:xfrm>
            <a:prstGeom prst="cloud">
              <a:avLst/>
            </a:prstGeom>
            <a:solidFill>
              <a:schemeClr val="bg1"/>
            </a:soli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454D1A-040E-4CE9-8C89-5F69179BF530}"/>
                </a:ext>
              </a:extLst>
            </p:cNvPr>
            <p:cNvSpPr txBox="1"/>
            <p:nvPr/>
          </p:nvSpPr>
          <p:spPr>
            <a:xfrm>
              <a:off x="152400" y="4620966"/>
              <a:ext cx="1143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CC"/>
                  </a:solidFill>
                </a:rPr>
                <a:t>clean </a:t>
              </a:r>
            </a:p>
            <a:p>
              <a:pPr algn="ctr"/>
              <a:r>
                <a:rPr lang="en-US" b="0" dirty="0">
                  <a:solidFill>
                    <a:srgbClr val="0000CC"/>
                  </a:solidFill>
                </a:rPr>
                <a:t>air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452115-6EEC-40E6-B522-D9187D8CFD3A}"/>
              </a:ext>
            </a:extLst>
          </p:cNvPr>
          <p:cNvGrpSpPr/>
          <p:nvPr/>
        </p:nvGrpSpPr>
        <p:grpSpPr>
          <a:xfrm>
            <a:off x="2146403" y="2863450"/>
            <a:ext cx="2683500" cy="1014363"/>
            <a:chOff x="-1131879" y="3645035"/>
            <a:chExt cx="2683500" cy="992360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9751A017-1799-4257-9CFC-DCF51F068679}"/>
                </a:ext>
              </a:extLst>
            </p:cNvPr>
            <p:cNvSpPr/>
            <p:nvPr/>
          </p:nvSpPr>
          <p:spPr bwMode="auto">
            <a:xfrm>
              <a:off x="-1131879" y="3645035"/>
              <a:ext cx="2683500" cy="99236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ACFAAD-81F7-4791-B350-C17A034DDC16}"/>
                </a:ext>
              </a:extLst>
            </p:cNvPr>
            <p:cNvSpPr txBox="1"/>
            <p:nvPr/>
          </p:nvSpPr>
          <p:spPr>
            <a:xfrm>
              <a:off x="-521911" y="3985994"/>
              <a:ext cx="1524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0" dirty="0">
                  <a:solidFill>
                    <a:schemeClr val="bg1">
                      <a:lumMod val="50000"/>
                    </a:schemeClr>
                  </a:solidFill>
                </a:rPr>
                <a:t>Polluted air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FC62D2-39F1-4F76-B156-BAD3339D4720}"/>
              </a:ext>
            </a:extLst>
          </p:cNvPr>
          <p:cNvSpPr txBox="1"/>
          <p:nvPr/>
        </p:nvSpPr>
        <p:spPr>
          <a:xfrm>
            <a:off x="69400" y="5657671"/>
            <a:ext cx="7505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Ozone production in clean air is NO</a:t>
            </a:r>
            <a:r>
              <a:rPr lang="en-US" b="0" baseline="-25000" dirty="0"/>
              <a:t>x</a:t>
            </a:r>
            <a:r>
              <a:rPr lang="en-US" b="0" dirty="0"/>
              <a:t>-limited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Ozone production in polluted air tends to be NO</a:t>
            </a:r>
            <a:r>
              <a:rPr lang="en-US" b="0" baseline="-25000" dirty="0"/>
              <a:t>x</a:t>
            </a:r>
            <a:r>
              <a:rPr lang="en-US" b="0" dirty="0"/>
              <a:t>-limited in summer, VOC-limited in other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Decreasing PM could explain summertime ozone increase in China</a:t>
            </a:r>
          </a:p>
        </p:txBody>
      </p:sp>
    </p:spTree>
    <p:extLst>
      <p:ext uri="{BB962C8B-B14F-4D97-AF65-F5344CB8AC3E}">
        <p14:creationId xmlns:p14="http://schemas.microsoft.com/office/powerpoint/2010/main" val="30179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318D-3DB2-4648-8A7D-42557FE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204056"/>
            <a:ext cx="9372599" cy="1143000"/>
          </a:xfrm>
        </p:spPr>
        <p:txBody>
          <a:bodyPr/>
          <a:lstStyle/>
          <a:p>
            <a:r>
              <a:rPr lang="en-US" sz="2000" dirty="0"/>
              <a:t>COVID-19 lockdown reveals fast wintertime ozone production in Beijing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16FB9-44D1-4C8A-83D2-23E7269A86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" y="1046785"/>
            <a:ext cx="36576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DB67A-474B-4881-87AF-1B0043030B9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11265" b="48464"/>
          <a:stretch/>
        </p:blipFill>
        <p:spPr>
          <a:xfrm>
            <a:off x="4229100" y="1120663"/>
            <a:ext cx="1416538" cy="1241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513C44-1CD3-4A2E-9605-2D30BF53119D}"/>
              </a:ext>
            </a:extLst>
          </p:cNvPr>
          <p:cNvSpPr txBox="1"/>
          <p:nvPr/>
        </p:nvSpPr>
        <p:spPr>
          <a:xfrm>
            <a:off x="7010400" y="6385301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al., 2021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910E23-7783-4597-9B26-A2081FE00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4" b="23169"/>
          <a:stretch/>
        </p:blipFill>
        <p:spPr>
          <a:xfrm>
            <a:off x="3927063" y="2572593"/>
            <a:ext cx="3228898" cy="1451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94B45E-7E9F-4DAC-A892-0B92C1EE40D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52904"/>
          <a:stretch/>
        </p:blipFill>
        <p:spPr>
          <a:xfrm>
            <a:off x="5683056" y="1120663"/>
            <a:ext cx="1472905" cy="1451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6726C5-9D08-4CB2-A746-C82FD7B7D1DD}"/>
              </a:ext>
            </a:extLst>
          </p:cNvPr>
          <p:cNvSpPr txBox="1"/>
          <p:nvPr/>
        </p:nvSpPr>
        <p:spPr>
          <a:xfrm>
            <a:off x="4129859" y="762000"/>
            <a:ext cx="3026102" cy="3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before Jan 24   after Jan 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16F97-6E1A-4805-B92E-FAFD8B96030F}"/>
              </a:ext>
            </a:extLst>
          </p:cNvPr>
          <p:cNvSpPr txBox="1"/>
          <p:nvPr/>
        </p:nvSpPr>
        <p:spPr>
          <a:xfrm>
            <a:off x="7128284" y="1091256"/>
            <a:ext cx="1984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in N China Plain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circles = observed, background = model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14ADE6-2B6C-4F79-B681-621C1DE2C30E}"/>
              </a:ext>
            </a:extLst>
          </p:cNvPr>
          <p:cNvSpPr txBox="1"/>
          <p:nvPr/>
        </p:nvSpPr>
        <p:spPr>
          <a:xfrm>
            <a:off x="381000" y="701125"/>
            <a:ext cx="350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Beijing observations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and 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F460F-7CA6-472E-B545-BFA51DBF9D2D}"/>
              </a:ext>
            </a:extLst>
          </p:cNvPr>
          <p:cNvSpPr txBox="1"/>
          <p:nvPr/>
        </p:nvSpPr>
        <p:spPr>
          <a:xfrm>
            <a:off x="7239000" y="3048000"/>
            <a:ext cx="1347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TROPOMI satellite 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604D6-2FD9-4C1C-A8BC-F316E00BAB2A}"/>
              </a:ext>
            </a:extLst>
          </p:cNvPr>
          <p:cNvSpPr txBox="1"/>
          <p:nvPr/>
        </p:nvSpPr>
        <p:spPr>
          <a:xfrm>
            <a:off x="2582108" y="2090077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9695-582D-4B4E-96B4-3B621E757416}"/>
              </a:ext>
            </a:extLst>
          </p:cNvPr>
          <p:cNvSpPr txBox="1"/>
          <p:nvPr/>
        </p:nvSpPr>
        <p:spPr>
          <a:xfrm>
            <a:off x="2989735" y="2745620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PM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BF916-214A-43BD-B39A-42F2EAF9A553}"/>
              </a:ext>
            </a:extLst>
          </p:cNvPr>
          <p:cNvSpPr txBox="1"/>
          <p:nvPr/>
        </p:nvSpPr>
        <p:spPr>
          <a:xfrm>
            <a:off x="3048000" y="4486639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53C01-A9A5-4467-80F6-BAA83AA666EB}"/>
              </a:ext>
            </a:extLst>
          </p:cNvPr>
          <p:cNvSpPr txBox="1"/>
          <p:nvPr/>
        </p:nvSpPr>
        <p:spPr>
          <a:xfrm>
            <a:off x="572514" y="4350067"/>
            <a:ext cx="1655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Observations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1A03A-A4F4-496A-AAEC-EDA2F1904AEC}"/>
              </a:ext>
            </a:extLst>
          </p:cNvPr>
          <p:cNvSpPr/>
          <p:nvPr/>
        </p:nvSpPr>
        <p:spPr bwMode="auto">
          <a:xfrm>
            <a:off x="228598" y="2515606"/>
            <a:ext cx="3790668" cy="2982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09649-2AC0-4630-A8BD-494F1A0E9132}"/>
              </a:ext>
            </a:extLst>
          </p:cNvPr>
          <p:cNvSpPr txBox="1"/>
          <p:nvPr/>
        </p:nvSpPr>
        <p:spPr>
          <a:xfrm>
            <a:off x="384412" y="4314496"/>
            <a:ext cx="853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emissions decreased by 70% during lockdown, causing ozone production to surge under strongly VOC-limited conditions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Formaldehyde from VOCs provides the main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radical source: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93FDFCE-6A45-4869-83F2-A644F598F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4775" y="5278496"/>
          <a:ext cx="33702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Equation" r:id="rId7" imgW="1981080" imgH="241200" progId="Equation.DSMT4">
                  <p:embed/>
                </p:oleObj>
              </mc:Choice>
              <mc:Fallback>
                <p:oleObj name="Equation" r:id="rId7" imgW="198108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93FDFCE-6A45-4869-83F2-A644F598F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64775" y="5278496"/>
                        <a:ext cx="3370263" cy="409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678E997-17E8-4983-9B22-B2FC72FA51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422" t="48000" r="37851" b="40041"/>
          <a:stretch/>
        </p:blipFill>
        <p:spPr>
          <a:xfrm rot="16200000">
            <a:off x="3066534" y="3091485"/>
            <a:ext cx="1750063" cy="6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607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0DA1-433A-463B-B4C6-EB81C9CD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220" y="914400"/>
            <a:ext cx="9390434" cy="1143000"/>
          </a:xfrm>
        </p:spPr>
        <p:txBody>
          <a:bodyPr>
            <a:normAutofit/>
          </a:bodyPr>
          <a:lstStyle/>
          <a:p>
            <a:r>
              <a:rPr lang="en-US" sz="2000" dirty="0"/>
              <a:t>Decreasing NO</a:t>
            </a:r>
            <a:r>
              <a:rPr lang="en-US" sz="2000" baseline="-25000" dirty="0"/>
              <a:t>x</a:t>
            </a:r>
            <a:r>
              <a:rPr lang="en-US" sz="2000" dirty="0"/>
              <a:t> emission in China drives ozone pollution spread to early spring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576F0-B783-4F11-97D9-643494E37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2" y="2286000"/>
            <a:ext cx="8952691" cy="228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3423B-FA83-4961-9F48-F3091BD03885}"/>
              </a:ext>
            </a:extLst>
          </p:cNvPr>
          <p:cNvSpPr txBox="1"/>
          <p:nvPr/>
        </p:nvSpPr>
        <p:spPr>
          <a:xfrm>
            <a:off x="381000" y="5029200"/>
            <a:ext cx="82296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As NO</a:t>
            </a:r>
            <a:r>
              <a:rPr lang="en-US" sz="1600" b="0" baseline="-25000" dirty="0"/>
              <a:t>x</a:t>
            </a:r>
            <a:r>
              <a:rPr lang="en-US" sz="1600" b="0" dirty="0"/>
              <a:t> emissions decrease, ozone production under VOC-limited conditions increases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Very high VOC emissions in China drive high ozone pollution as early as 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DDC887-8756-4CEA-9AC9-A59BAE508676}"/>
              </a:ext>
            </a:extLst>
          </p:cNvPr>
          <p:cNvSpPr txBox="1"/>
          <p:nvPr/>
        </p:nvSpPr>
        <p:spPr>
          <a:xfrm>
            <a:off x="7239000" y="6485965"/>
            <a:ext cx="16764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Li et al. [2021]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246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7585-F8A7-4509-ACE0-5EEF1FD6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" y="-217178"/>
            <a:ext cx="9148482" cy="1143000"/>
          </a:xfrm>
        </p:spPr>
        <p:txBody>
          <a:bodyPr/>
          <a:lstStyle/>
          <a:p>
            <a:r>
              <a:rPr lang="en-US" dirty="0"/>
              <a:t>KORUS-AQ aircraft campaign targeted at air quality over Korea</a:t>
            </a:r>
          </a:p>
        </p:txBody>
      </p:sp>
      <p:pic>
        <p:nvPicPr>
          <p:cNvPr id="3" name="Picture 2" descr="KORUS-AQ study region map. All flights were conducted from Osan Air... |  Download Scientific Diagram">
            <a:extLst>
              <a:ext uri="{FF2B5EF4-FFF2-40B4-BE49-F238E27FC236}">
                <a16:creationId xmlns:a16="http://schemas.microsoft.com/office/drawing/2014/main" id="{8A0EB854-2415-4792-BB88-9E2B83F7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48" y="1268258"/>
            <a:ext cx="4615929" cy="394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968E0-5530-42AC-AE69-0AB18E98B6D5}"/>
              </a:ext>
            </a:extLst>
          </p:cNvPr>
          <p:cNvSpPr txBox="1"/>
          <p:nvPr/>
        </p:nvSpPr>
        <p:spPr>
          <a:xfrm>
            <a:off x="2480648" y="1326837"/>
            <a:ext cx="1981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 err="1">
                <a:solidFill>
                  <a:srgbClr val="3FAF01"/>
                </a:solidFill>
              </a:rPr>
              <a:t>AirKorea</a:t>
            </a:r>
            <a:r>
              <a:rPr lang="en-US" sz="1600" b="0" dirty="0">
                <a:solidFill>
                  <a:srgbClr val="3FAF01"/>
                </a:solidFill>
              </a:rPr>
              <a:t> AQ network</a:t>
            </a:r>
          </a:p>
        </p:txBody>
      </p:sp>
      <p:pic>
        <p:nvPicPr>
          <p:cNvPr id="11" name="그림 1">
            <a:extLst>
              <a:ext uri="{FF2B5EF4-FFF2-40B4-BE49-F238E27FC236}">
                <a16:creationId xmlns:a16="http://schemas.microsoft.com/office/drawing/2014/main" id="{38AB82EE-682E-43BC-AA60-DDE441D1A4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5799" r="65895" b="27221"/>
          <a:stretch/>
        </p:blipFill>
        <p:spPr>
          <a:xfrm>
            <a:off x="5071450" y="996921"/>
            <a:ext cx="3581398" cy="44375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72558-A9F3-49C4-9296-B3507A034D87}"/>
              </a:ext>
            </a:extLst>
          </p:cNvPr>
          <p:cNvSpPr txBox="1"/>
          <p:nvPr/>
        </p:nvSpPr>
        <p:spPr>
          <a:xfrm>
            <a:off x="880448" y="887258"/>
            <a:ext cx="3276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Flight tracks, May-June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8B2B7-776F-454B-8941-DADACB38A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48" y="925822"/>
            <a:ext cx="1506073" cy="1790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2BAD9B-F432-446A-9CB3-95C26F2CD390}"/>
              </a:ext>
            </a:extLst>
          </p:cNvPr>
          <p:cNvSpPr txBox="1"/>
          <p:nvPr/>
        </p:nvSpPr>
        <p:spPr>
          <a:xfrm>
            <a:off x="6444980" y="5367046"/>
            <a:ext cx="145872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Ozone, ppb</a:t>
            </a:r>
          </a:p>
        </p:txBody>
      </p:sp>
      <p:pic>
        <p:nvPicPr>
          <p:cNvPr id="13" name="그림 1">
            <a:extLst>
              <a:ext uri="{FF2B5EF4-FFF2-40B4-BE49-F238E27FC236}">
                <a16:creationId xmlns:a16="http://schemas.microsoft.com/office/drawing/2014/main" id="{381A5AF0-9463-460E-8214-822DF2F9D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8" r="95816" b="28645"/>
          <a:stretch/>
        </p:blipFill>
        <p:spPr>
          <a:xfrm>
            <a:off x="4654255" y="921858"/>
            <a:ext cx="842124" cy="43650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534D92-D86C-4802-A968-1E2A2D76BA02}"/>
              </a:ext>
            </a:extLst>
          </p:cNvPr>
          <p:cNvSpPr/>
          <p:nvPr/>
        </p:nvSpPr>
        <p:spPr>
          <a:xfrm>
            <a:off x="4766648" y="3097058"/>
            <a:ext cx="725864" cy="25896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8DA8B8-EE6F-4463-B8FE-6030108A2954}"/>
              </a:ext>
            </a:extLst>
          </p:cNvPr>
          <p:cNvSpPr/>
          <p:nvPr/>
        </p:nvSpPr>
        <p:spPr>
          <a:xfrm>
            <a:off x="4846715" y="795419"/>
            <a:ext cx="725864" cy="25896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F0F2D-7218-49EB-BEBD-CF531B8853DE}"/>
              </a:ext>
            </a:extLst>
          </p:cNvPr>
          <p:cNvSpPr txBox="1"/>
          <p:nvPr/>
        </p:nvSpPr>
        <p:spPr>
          <a:xfrm>
            <a:off x="5151403" y="916434"/>
            <a:ext cx="2743200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0" dirty="0"/>
              <a:t>Stagnant period (May 17-22)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8E92AF-D516-4866-8542-1CD3A5154AA0}"/>
              </a:ext>
            </a:extLst>
          </p:cNvPr>
          <p:cNvSpPr txBox="1"/>
          <p:nvPr/>
        </p:nvSpPr>
        <p:spPr>
          <a:xfrm>
            <a:off x="5169613" y="3232859"/>
            <a:ext cx="4009463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0" dirty="0"/>
              <a:t>Transport from China period (May 24-31)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62A31E-89C2-4ADA-A4BB-A0FEF4785BCB}"/>
              </a:ext>
            </a:extLst>
          </p:cNvPr>
          <p:cNvSpPr txBox="1"/>
          <p:nvPr/>
        </p:nvSpPr>
        <p:spPr>
          <a:xfrm>
            <a:off x="228600" y="5896339"/>
            <a:ext cx="9372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Models systematically underestimate ozone including the high-altitude background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2E4530-7E4B-4F50-B92D-089CFEAD6B90}"/>
              </a:ext>
            </a:extLst>
          </p:cNvPr>
          <p:cNvSpPr txBox="1"/>
          <p:nvPr/>
        </p:nvSpPr>
        <p:spPr>
          <a:xfrm>
            <a:off x="7418549" y="6517965"/>
            <a:ext cx="2468597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Park et al. [2021]</a:t>
            </a:r>
          </a:p>
        </p:txBody>
      </p:sp>
    </p:spTree>
    <p:extLst>
      <p:ext uri="{BB962C8B-B14F-4D97-AF65-F5344CB8AC3E}">
        <p14:creationId xmlns:p14="http://schemas.microsoft.com/office/powerpoint/2010/main" val="67558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2D80D7-DE0B-4B3A-8BA6-C0C56A82FC02}"/>
              </a:ext>
            </a:extLst>
          </p:cNvPr>
          <p:cNvGrpSpPr/>
          <p:nvPr/>
        </p:nvGrpSpPr>
        <p:grpSpPr>
          <a:xfrm>
            <a:off x="0" y="76212"/>
            <a:ext cx="4255482" cy="6781788"/>
            <a:chOff x="0" y="716797"/>
            <a:chExt cx="4093909" cy="6172200"/>
          </a:xfrm>
        </p:grpSpPr>
        <p:pic>
          <p:nvPicPr>
            <p:cNvPr id="7" name="Picture 7" descr="~AUT0001">
              <a:extLst>
                <a:ext uri="{FF2B5EF4-FFF2-40B4-BE49-F238E27FC236}">
                  <a16:creationId xmlns:a16="http://schemas.microsoft.com/office/drawing/2014/main" id="{7805455A-BB99-41EE-9F81-AF9FA2B46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942" r="71245" b="10092"/>
            <a:stretch>
              <a:fillRect/>
            </a:stretch>
          </p:blipFill>
          <p:spPr bwMode="auto">
            <a:xfrm>
              <a:off x="0" y="716797"/>
              <a:ext cx="3752850" cy="617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4AB3B12E-C1E8-479D-A260-D0FE89E50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693" y="3783540"/>
              <a:ext cx="1522462" cy="421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  <a:latin typeface="Arial" charset="0"/>
                </a:rPr>
                <a:t>Troposphere</a:t>
              </a: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E8A4FD93-E459-46ED-872A-C7DAEAA5D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879" y="2631451"/>
              <a:ext cx="1621098" cy="73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CC"/>
                  </a:solidFill>
                  <a:latin typeface="Arial" charset="0"/>
                </a:rPr>
                <a:t>Stratosphere:</a:t>
              </a:r>
            </a:p>
            <a:p>
              <a:r>
                <a:rPr lang="en-US" dirty="0">
                  <a:solidFill>
                    <a:srgbClr val="0000CC"/>
                  </a:solidFill>
                  <a:latin typeface="Arial" charset="0"/>
                </a:rPr>
                <a:t>90% of total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60183D-AC1E-46F4-973D-6D36C2702392}"/>
                </a:ext>
              </a:extLst>
            </p:cNvPr>
            <p:cNvSpPr txBox="1"/>
            <p:nvPr/>
          </p:nvSpPr>
          <p:spPr>
            <a:xfrm>
              <a:off x="3697271" y="6111063"/>
              <a:ext cx="396638" cy="3081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00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06F2EC-5597-4CE6-9A19-FDF36083EACB}"/>
              </a:ext>
            </a:extLst>
          </p:cNvPr>
          <p:cNvCxnSpPr>
            <a:cxnSpLocks/>
          </p:cNvCxnSpPr>
          <p:nvPr/>
        </p:nvCxnSpPr>
        <p:spPr bwMode="auto">
          <a:xfrm flipH="1">
            <a:off x="3886007" y="1639084"/>
            <a:ext cx="519079" cy="0"/>
          </a:xfrm>
          <a:prstGeom prst="straightConnector1">
            <a:avLst/>
          </a:prstGeom>
          <a:ln w="38100">
            <a:solidFill>
              <a:srgbClr val="33CC33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870B5F-303F-4D69-A40C-A616DFFAED69}"/>
              </a:ext>
            </a:extLst>
          </p:cNvPr>
          <p:cNvSpPr txBox="1"/>
          <p:nvPr/>
        </p:nvSpPr>
        <p:spPr>
          <a:xfrm>
            <a:off x="4405086" y="1752504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</a:rPr>
              <a:t>O</a:t>
            </a:r>
            <a:r>
              <a:rPr lang="en-US" b="0" baseline="-25000" dirty="0">
                <a:solidFill>
                  <a:srgbClr val="008000"/>
                </a:solidFill>
              </a:rPr>
              <a:t>2 </a:t>
            </a:r>
            <a:r>
              <a:rPr lang="en-US" b="0" dirty="0">
                <a:solidFill>
                  <a:srgbClr val="008000"/>
                </a:solidFill>
              </a:rPr>
              <a:t>+ </a:t>
            </a:r>
            <a:r>
              <a:rPr lang="en-US" b="0" i="1" dirty="0" err="1">
                <a:solidFill>
                  <a:srgbClr val="008000"/>
                </a:solidFill>
              </a:rPr>
              <a:t>hv</a:t>
            </a:r>
            <a:r>
              <a:rPr lang="en-US" b="0" i="1" dirty="0">
                <a:solidFill>
                  <a:srgbClr val="008000"/>
                </a:solidFill>
              </a:rPr>
              <a:t> → </a:t>
            </a:r>
            <a:r>
              <a:rPr lang="en-US" b="0" dirty="0">
                <a:solidFill>
                  <a:srgbClr val="008000"/>
                </a:solidFill>
              </a:rPr>
              <a:t>O + O</a:t>
            </a:r>
          </a:p>
          <a:p>
            <a:r>
              <a:rPr lang="en-US" b="0" dirty="0">
                <a:solidFill>
                  <a:srgbClr val="008000"/>
                </a:solidFill>
              </a:rPr>
              <a:t>O + O</a:t>
            </a:r>
            <a:r>
              <a:rPr lang="en-US" b="0" baseline="-25000" dirty="0">
                <a:solidFill>
                  <a:srgbClr val="008000"/>
                </a:solidFill>
              </a:rPr>
              <a:t>2 </a:t>
            </a:r>
            <a:r>
              <a:rPr lang="en-US" b="0" dirty="0">
                <a:solidFill>
                  <a:srgbClr val="008000"/>
                </a:solidFill>
              </a:rPr>
              <a:t>+ M → O</a:t>
            </a:r>
            <a:r>
              <a:rPr lang="en-US" b="0" baseline="-25000" dirty="0">
                <a:solidFill>
                  <a:srgbClr val="008000"/>
                </a:solidFill>
              </a:rPr>
              <a:t>3</a:t>
            </a:r>
            <a:r>
              <a:rPr lang="en-US" b="0" dirty="0">
                <a:solidFill>
                  <a:srgbClr val="008000"/>
                </a:solidFill>
              </a:rPr>
              <a:t> +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C241AA-D101-4E25-878C-EBFED26532E6}"/>
              </a:ext>
            </a:extLst>
          </p:cNvPr>
          <p:cNvSpPr txBox="1"/>
          <p:nvPr/>
        </p:nvSpPr>
        <p:spPr>
          <a:xfrm>
            <a:off x="4488543" y="1515973"/>
            <a:ext cx="2590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008000"/>
                </a:solidFill>
              </a:rPr>
              <a:t>In stratosphere: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598A39-3354-42BA-8352-23557917D495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9152" y="4251456"/>
            <a:ext cx="519079" cy="0"/>
          </a:xfrm>
          <a:prstGeom prst="straightConnector1">
            <a:avLst/>
          </a:prstGeom>
          <a:ln w="38100">
            <a:solidFill>
              <a:srgbClr val="008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8A367EB-DB50-4308-8254-48C6E8E72078}"/>
              </a:ext>
            </a:extLst>
          </p:cNvPr>
          <p:cNvSpPr txBox="1"/>
          <p:nvPr/>
        </p:nvSpPr>
        <p:spPr>
          <a:xfrm>
            <a:off x="4655457" y="4124036"/>
            <a:ext cx="448854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008000"/>
                </a:solidFill>
              </a:rPr>
              <a:t>In troposphere: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DBCC4D-626B-4FC6-8606-FB4AD80F29FA}"/>
              </a:ext>
            </a:extLst>
          </p:cNvPr>
          <p:cNvSpPr txBox="1"/>
          <p:nvPr/>
        </p:nvSpPr>
        <p:spPr>
          <a:xfrm>
            <a:off x="4572000" y="4370257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8000"/>
                </a:solidFill>
              </a:rPr>
              <a:t>NO</a:t>
            </a:r>
            <a:r>
              <a:rPr lang="en-US" b="0" baseline="-25000" dirty="0">
                <a:solidFill>
                  <a:srgbClr val="008000"/>
                </a:solidFill>
              </a:rPr>
              <a:t>2 </a:t>
            </a:r>
            <a:r>
              <a:rPr lang="en-US" b="0" dirty="0">
                <a:solidFill>
                  <a:srgbClr val="008000"/>
                </a:solidFill>
              </a:rPr>
              <a:t>+ </a:t>
            </a:r>
            <a:r>
              <a:rPr lang="en-US" b="0" i="1" dirty="0">
                <a:solidFill>
                  <a:srgbClr val="008000"/>
                </a:solidFill>
              </a:rPr>
              <a:t>hv → </a:t>
            </a:r>
            <a:r>
              <a:rPr lang="en-US" b="0" dirty="0">
                <a:solidFill>
                  <a:srgbClr val="008000"/>
                </a:solidFill>
              </a:rPr>
              <a:t>NO + O 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O + 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+ M → 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 + M</a:t>
            </a:r>
          </a:p>
          <a:p>
            <a:r>
              <a:rPr lang="en-US" b="0" dirty="0">
                <a:solidFill>
                  <a:srgbClr val="008000"/>
                </a:solidFill>
              </a:rPr>
              <a:t>(catalytic mechanism)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  <a:p>
            <a:endParaRPr lang="en-US" b="0" dirty="0">
              <a:solidFill>
                <a:srgbClr val="008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C3A22-9DA0-4DCA-A03F-9F940E8FA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57" y="-237398"/>
            <a:ext cx="7772400" cy="1143000"/>
          </a:xfrm>
        </p:spPr>
        <p:txBody>
          <a:bodyPr/>
          <a:lstStyle/>
          <a:p>
            <a:r>
              <a:rPr lang="en-US" dirty="0"/>
              <a:t>Atmospheric ozone: “good up high, bad nearby”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790434B-DD51-4161-A021-015AD38668F7}"/>
              </a:ext>
            </a:extLst>
          </p:cNvPr>
          <p:cNvSpPr/>
          <p:nvPr/>
        </p:nvSpPr>
        <p:spPr>
          <a:xfrm>
            <a:off x="1749287" y="5406887"/>
            <a:ext cx="765313" cy="596348"/>
          </a:xfrm>
          <a:custGeom>
            <a:avLst/>
            <a:gdLst>
              <a:gd name="connsiteX0" fmla="*/ 795130 w 795130"/>
              <a:gd name="connsiteY0" fmla="*/ 583096 h 596348"/>
              <a:gd name="connsiteX1" fmla="*/ 53009 w 795130"/>
              <a:gd name="connsiteY1" fmla="*/ 344556 h 596348"/>
              <a:gd name="connsiteX2" fmla="*/ 0 w 795130"/>
              <a:gd name="connsiteY2" fmla="*/ 0 h 596348"/>
              <a:gd name="connsiteX3" fmla="*/ 318052 w 795130"/>
              <a:gd name="connsiteY3" fmla="*/ 53009 h 596348"/>
              <a:gd name="connsiteX4" fmla="*/ 410817 w 795130"/>
              <a:gd name="connsiteY4" fmla="*/ 397565 h 596348"/>
              <a:gd name="connsiteX5" fmla="*/ 728870 w 795130"/>
              <a:gd name="connsiteY5" fmla="*/ 5963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130" h="596348">
                <a:moveTo>
                  <a:pt x="795130" y="583096"/>
                </a:moveTo>
                <a:lnTo>
                  <a:pt x="53009" y="344556"/>
                </a:lnTo>
                <a:lnTo>
                  <a:pt x="0" y="0"/>
                </a:lnTo>
                <a:lnTo>
                  <a:pt x="318052" y="53009"/>
                </a:lnTo>
                <a:lnTo>
                  <a:pt x="410817" y="397565"/>
                </a:lnTo>
                <a:lnTo>
                  <a:pt x="728870" y="596348"/>
                </a:lnTo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BC8896-854C-4BF9-A87E-CE408AF446CC}"/>
              </a:ext>
            </a:extLst>
          </p:cNvPr>
          <p:cNvSpPr/>
          <p:nvPr/>
        </p:nvSpPr>
        <p:spPr>
          <a:xfrm>
            <a:off x="1722783" y="5367130"/>
            <a:ext cx="334617" cy="636105"/>
          </a:xfrm>
          <a:custGeom>
            <a:avLst/>
            <a:gdLst>
              <a:gd name="connsiteX0" fmla="*/ 0 w 238539"/>
              <a:gd name="connsiteY0" fmla="*/ 0 h 636105"/>
              <a:gd name="connsiteX1" fmla="*/ 212034 w 238539"/>
              <a:gd name="connsiteY1" fmla="*/ 583096 h 636105"/>
              <a:gd name="connsiteX2" fmla="*/ 212034 w 238539"/>
              <a:gd name="connsiteY2" fmla="*/ 583096 h 636105"/>
              <a:gd name="connsiteX3" fmla="*/ 238539 w 238539"/>
              <a:gd name="connsiteY3" fmla="*/ 636105 h 63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39" h="636105">
                <a:moveTo>
                  <a:pt x="0" y="0"/>
                </a:moveTo>
                <a:lnTo>
                  <a:pt x="212034" y="583096"/>
                </a:lnTo>
                <a:lnTo>
                  <a:pt x="212034" y="583096"/>
                </a:lnTo>
                <a:lnTo>
                  <a:pt x="238539" y="636105"/>
                </a:lnTo>
              </a:path>
            </a:pathLst>
          </a:custGeom>
          <a:noFill/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467ACC-CFD3-4276-93A4-95367643011E}"/>
              </a:ext>
            </a:extLst>
          </p:cNvPr>
          <p:cNvSpPr/>
          <p:nvPr/>
        </p:nvSpPr>
        <p:spPr>
          <a:xfrm>
            <a:off x="2199956" y="5791200"/>
            <a:ext cx="314644" cy="171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202D6-A520-4AF3-8D7B-E58B3E43F613}"/>
              </a:ext>
            </a:extLst>
          </p:cNvPr>
          <p:cNvSpPr txBox="1"/>
          <p:nvPr/>
        </p:nvSpPr>
        <p:spPr>
          <a:xfrm>
            <a:off x="1446826" y="2848985"/>
            <a:ext cx="1066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>
                <a:solidFill>
                  <a:srgbClr val="0000CC"/>
                </a:solidFill>
              </a:rPr>
              <a:t>tropopause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8D880-4B9B-43CC-BFD8-CEBAB0F2530B}"/>
              </a:ext>
            </a:extLst>
          </p:cNvPr>
          <p:cNvSpPr txBox="1"/>
          <p:nvPr/>
        </p:nvSpPr>
        <p:spPr>
          <a:xfrm>
            <a:off x="3900963" y="2565397"/>
            <a:ext cx="1688118" cy="24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FF0000"/>
                </a:solidFill>
              </a:rPr>
              <a:t>UV SHIELD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B124C2-0AA9-494B-AB4B-4D2038F42616}"/>
              </a:ext>
            </a:extLst>
          </p:cNvPr>
          <p:cNvSpPr txBox="1"/>
          <p:nvPr/>
        </p:nvSpPr>
        <p:spPr>
          <a:xfrm>
            <a:off x="3900963" y="5786837"/>
            <a:ext cx="1688118" cy="24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>
                <a:solidFill>
                  <a:srgbClr val="FF0000"/>
                </a:solidFill>
              </a:rPr>
              <a:t>TOXIC</a:t>
            </a:r>
          </a:p>
        </p:txBody>
      </p:sp>
    </p:spTree>
    <p:extLst>
      <p:ext uri="{BB962C8B-B14F-4D97-AF65-F5344CB8AC3E}">
        <p14:creationId xmlns:p14="http://schemas.microsoft.com/office/powerpoint/2010/main" val="345628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0D2F-0445-43C8-9A91-CB7E3433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" y="-196378"/>
            <a:ext cx="8953500" cy="1143000"/>
          </a:xfrm>
        </p:spPr>
        <p:txBody>
          <a:bodyPr/>
          <a:lstStyle/>
          <a:p>
            <a:r>
              <a:rPr lang="en-US" dirty="0"/>
              <a:t>GEOS-Chem updates improve KORUS-AQ ozone simulation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B35B6D-1971-4248-8E9E-D505B615D4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50468" r="64052" b="4908"/>
          <a:stretch/>
        </p:blipFill>
        <p:spPr>
          <a:xfrm>
            <a:off x="3275523" y="1107141"/>
            <a:ext cx="2320783" cy="3456237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17C0CA7-81B8-416E-A913-09BA6CE39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64052" b="55841"/>
          <a:stretch/>
        </p:blipFill>
        <p:spPr>
          <a:xfrm>
            <a:off x="954740" y="1143277"/>
            <a:ext cx="2320783" cy="342010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2F0BDE8-C16E-4962-92AF-60E3E75D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451" r="73303" b="12611"/>
          <a:stretch/>
        </p:blipFill>
        <p:spPr>
          <a:xfrm>
            <a:off x="5596307" y="1210579"/>
            <a:ext cx="2379424" cy="3315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A93C1-5393-4CAE-9FE9-956FD98174D5}"/>
              </a:ext>
            </a:extLst>
          </p:cNvPr>
          <p:cNvSpPr txBox="1"/>
          <p:nvPr/>
        </p:nvSpPr>
        <p:spPr>
          <a:xfrm>
            <a:off x="3275523" y="72716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Median vertical profiles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44096-2613-4580-B7CB-73184C2A8A75}"/>
              </a:ext>
            </a:extLst>
          </p:cNvPr>
          <p:cNvSpPr txBox="1"/>
          <p:nvPr/>
        </p:nvSpPr>
        <p:spPr>
          <a:xfrm>
            <a:off x="6128629" y="1439179"/>
            <a:ext cx="1788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Observed</a:t>
            </a:r>
          </a:p>
          <a:p>
            <a:r>
              <a:rPr lang="en-US" sz="1600" b="0" dirty="0">
                <a:solidFill>
                  <a:srgbClr val="FF0000"/>
                </a:solidFill>
              </a:rPr>
              <a:t>GEOS-Chem</a:t>
            </a:r>
          </a:p>
          <a:p>
            <a:r>
              <a:rPr lang="en-US" sz="1600" b="0" dirty="0"/>
              <a:t>  </a:t>
            </a:r>
            <a:r>
              <a:rPr lang="en-US" sz="1600" b="0" dirty="0">
                <a:solidFill>
                  <a:schemeClr val="accent2"/>
                </a:solidFill>
              </a:rPr>
              <a:t>old version 13.3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1D6B2-7E56-4125-91B2-6F4C88A29415}"/>
              </a:ext>
            </a:extLst>
          </p:cNvPr>
          <p:cNvSpPr txBox="1"/>
          <p:nvPr/>
        </p:nvSpPr>
        <p:spPr>
          <a:xfrm>
            <a:off x="1514765" y="4647770"/>
            <a:ext cx="611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Ozone, ppb                      HO</a:t>
            </a:r>
            <a:r>
              <a:rPr lang="en-US" b="0" baseline="-25000" dirty="0"/>
              <a:t>2</a:t>
            </a:r>
            <a:r>
              <a:rPr lang="en-US" b="0" dirty="0"/>
              <a:t>, ppb                    NO, ppb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94B9F-0AFB-42A1-AE10-C3BF7C9C45A3}"/>
              </a:ext>
            </a:extLst>
          </p:cNvPr>
          <p:cNvSpPr txBox="1"/>
          <p:nvPr/>
        </p:nvSpPr>
        <p:spPr>
          <a:xfrm rot="16200000">
            <a:off x="-598141" y="2085510"/>
            <a:ext cx="265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Altitude,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F4086-0669-4DA5-93ED-B05FB3AE7FE6}"/>
              </a:ext>
            </a:extLst>
          </p:cNvPr>
          <p:cNvSpPr txBox="1"/>
          <p:nvPr/>
        </p:nvSpPr>
        <p:spPr>
          <a:xfrm>
            <a:off x="0" y="5042852"/>
            <a:ext cx="928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0" dirty="0"/>
              <a:t>Inclusion of nitrate photolysis (NO</a:t>
            </a:r>
            <a:r>
              <a:rPr lang="en-US" b="0" baseline="-25000" dirty="0"/>
              <a:t>3</a:t>
            </a:r>
            <a:r>
              <a:rPr lang="en-US" b="0" baseline="30000" dirty="0"/>
              <a:t>-</a:t>
            </a:r>
            <a:r>
              <a:rPr lang="en-US" b="0" dirty="0"/>
              <a:t> + </a:t>
            </a:r>
            <a:r>
              <a:rPr lang="en-US" b="0" i="1" dirty="0"/>
              <a:t>hv </a:t>
            </a:r>
            <a:r>
              <a:rPr lang="en-US" b="0" dirty="0"/>
              <a:t>→ 0.5 NO</a:t>
            </a:r>
            <a:r>
              <a:rPr lang="en-US" b="0" baseline="-25000" dirty="0"/>
              <a:t>2</a:t>
            </a:r>
            <a:r>
              <a:rPr lang="en-US" b="0" dirty="0"/>
              <a:t> + 0.5 HONO) corrects ozone background</a:t>
            </a:r>
          </a:p>
          <a:p>
            <a:pPr marL="342900" indent="-342900">
              <a:buAutoNum type="arabicPeriod"/>
            </a:pPr>
            <a:r>
              <a:rPr lang="en-US" b="0" dirty="0"/>
              <a:t>Slowdown of HO</a:t>
            </a:r>
            <a:r>
              <a:rPr lang="en-US" b="0" baseline="-25000" dirty="0"/>
              <a:t>2</a:t>
            </a:r>
            <a:r>
              <a:rPr lang="en-US" b="0" dirty="0"/>
              <a:t> aerosol uptake, including volatile chemical product (VCP) emissions  corrects HO</a:t>
            </a:r>
            <a:r>
              <a:rPr lang="en-US" b="0" baseline="-25000" dirty="0"/>
              <a:t>2</a:t>
            </a:r>
            <a:r>
              <a:rPr lang="en-US" b="0" dirty="0"/>
              <a:t> and increases ozone production in boundary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573A2-6D50-45D3-95BD-589C1C3BD6F4}"/>
              </a:ext>
            </a:extLst>
          </p:cNvPr>
          <p:cNvSpPr txBox="1"/>
          <p:nvPr/>
        </p:nvSpPr>
        <p:spPr>
          <a:xfrm>
            <a:off x="7022859" y="6464435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Yang et al.,. In prep.</a:t>
            </a:r>
          </a:p>
        </p:txBody>
      </p:sp>
    </p:spTree>
    <p:extLst>
      <p:ext uri="{BB962C8B-B14F-4D97-AF65-F5344CB8AC3E}">
        <p14:creationId xmlns:p14="http://schemas.microsoft.com/office/powerpoint/2010/main" val="115310233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E8A5-7999-47E6-ABC2-32D5AD704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29" y="-13253"/>
            <a:ext cx="9480062" cy="1143000"/>
          </a:xfrm>
        </p:spPr>
        <p:txBody>
          <a:bodyPr>
            <a:normAutofit/>
          </a:bodyPr>
          <a:lstStyle/>
          <a:p>
            <a:r>
              <a:rPr lang="en-US" sz="2000" dirty="0"/>
              <a:t>Evidence of very high residential use of volatile chemical products (VCPs) </a:t>
            </a:r>
            <a:br>
              <a:rPr lang="en-US" sz="2000" dirty="0"/>
            </a:br>
            <a:r>
              <a:rPr lang="en-US" sz="2000" dirty="0"/>
              <a:t>in Korea and China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30334F5-D2A0-4BE4-B5B9-5EDFD1E7BBFB}"/>
              </a:ext>
            </a:extLst>
          </p:cNvPr>
          <p:cNvSpPr txBox="1"/>
          <p:nvPr/>
        </p:nvSpPr>
        <p:spPr>
          <a:xfrm>
            <a:off x="228600" y="5363597"/>
            <a:ext cx="8915400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Ethanol is common tracer of residential VCPs; very high in Korea and China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Methanol is highly correlated with ethanol – also used in VCPs?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These emissions are not in current inventories!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Including US-based residential VCP emission factors cannot match the China and Korea data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F55D32-2BEA-4DAD-A431-55DB11E74362}"/>
              </a:ext>
            </a:extLst>
          </p:cNvPr>
          <p:cNvSpPr txBox="1"/>
          <p:nvPr/>
        </p:nvSpPr>
        <p:spPr>
          <a:xfrm>
            <a:off x="6781800" y="6477000"/>
            <a:ext cx="300306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Beaudry et al., in prep.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4F889-39B1-4438-AAB4-3116AB1E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70" y="1143294"/>
            <a:ext cx="8364165" cy="3504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0AAA7-BAE7-44F1-896A-3210A93307AF}"/>
              </a:ext>
            </a:extLst>
          </p:cNvPr>
          <p:cNvSpPr txBox="1"/>
          <p:nvPr/>
        </p:nvSpPr>
        <p:spPr>
          <a:xfrm rot="16200000">
            <a:off x="-690283" y="2285174"/>
            <a:ext cx="21336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Ethanol (ppb)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D92B2-B542-4D56-AE3F-C8BB04F3760B}"/>
              </a:ext>
            </a:extLst>
          </p:cNvPr>
          <p:cNvSpPr txBox="1"/>
          <p:nvPr/>
        </p:nvSpPr>
        <p:spPr>
          <a:xfrm>
            <a:off x="1641102" y="4722410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D67A-89EA-4BB8-9ACA-B2ABF851E414}"/>
              </a:ext>
            </a:extLst>
          </p:cNvPr>
          <p:cNvSpPr txBox="1"/>
          <p:nvPr/>
        </p:nvSpPr>
        <p:spPr>
          <a:xfrm>
            <a:off x="4384862" y="4722411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E58FD-4F68-41F6-9F3D-BA282F68621A}"/>
              </a:ext>
            </a:extLst>
          </p:cNvPr>
          <p:cNvSpPr txBox="1"/>
          <p:nvPr/>
        </p:nvSpPr>
        <p:spPr>
          <a:xfrm>
            <a:off x="7048500" y="4722411"/>
            <a:ext cx="2209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Methanol (ppb)</a:t>
            </a:r>
          </a:p>
        </p:txBody>
      </p:sp>
    </p:spTree>
    <p:extLst>
      <p:ext uri="{BB962C8B-B14F-4D97-AF65-F5344CB8AC3E}">
        <p14:creationId xmlns:p14="http://schemas.microsoft.com/office/powerpoint/2010/main" val="155647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D799-BC3F-4C51-9F86-A5589E7B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228600"/>
            <a:ext cx="85344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GEOS-Chem simulates ozone network and sonde data with minimal bias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D4E84-514B-4621-9841-4CE56A8B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7" t="18786" r="29743" b="5418"/>
          <a:stretch/>
        </p:blipFill>
        <p:spPr bwMode="auto">
          <a:xfrm>
            <a:off x="152400" y="914400"/>
            <a:ext cx="5189855" cy="4111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8BEB8-EA83-4343-AEEB-D177B283D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3" t="10889" r="10195" b="45578"/>
          <a:stretch/>
        </p:blipFill>
        <p:spPr bwMode="auto">
          <a:xfrm>
            <a:off x="304800" y="5026025"/>
            <a:ext cx="5861050" cy="168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FCA6D-867F-4948-B9E7-460D3F541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23" t="25210" r="10106"/>
          <a:stretch/>
        </p:blipFill>
        <p:spPr bwMode="auto">
          <a:xfrm>
            <a:off x="5562600" y="896953"/>
            <a:ext cx="3200400" cy="4129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47C9A1-AFAA-4D3B-BCBA-0965E4649938}"/>
              </a:ext>
            </a:extLst>
          </p:cNvPr>
          <p:cNvSpPr txBox="1"/>
          <p:nvPr/>
        </p:nvSpPr>
        <p:spPr>
          <a:xfrm>
            <a:off x="286871" y="533400"/>
            <a:ext cx="76962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90</a:t>
            </a:r>
            <a:r>
              <a:rPr lang="en-US" sz="1600" b="0" baseline="30000" dirty="0"/>
              <a:t>th</a:t>
            </a:r>
            <a:r>
              <a:rPr lang="en-US" sz="1600" b="0" dirty="0"/>
              <a:t> percentile MDA8 ozone </a:t>
            </a:r>
          </a:p>
          <a:p>
            <a:pPr algn="l"/>
            <a:r>
              <a:rPr lang="en-US" sz="1600" b="0" dirty="0"/>
              <a:t>(circles = network sites, background = GEOS-Chem)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993AC-C1D6-4DFA-853C-D7BFD2C05189}"/>
              </a:ext>
            </a:extLst>
          </p:cNvPr>
          <p:cNvSpPr txBox="1"/>
          <p:nvPr/>
        </p:nvSpPr>
        <p:spPr>
          <a:xfrm>
            <a:off x="6165850" y="4897135"/>
            <a:ext cx="2673350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Seoul has broad maximum in May-August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High background confirmed by sondes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19F4E-C021-47E7-B24C-3902A22AFB9E}"/>
              </a:ext>
            </a:extLst>
          </p:cNvPr>
          <p:cNvSpPr txBox="1"/>
          <p:nvPr/>
        </p:nvSpPr>
        <p:spPr>
          <a:xfrm>
            <a:off x="6940550" y="6523910"/>
            <a:ext cx="20574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Colombi et al., in prep.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FD504-D78A-43E1-A016-3466A1C46319}"/>
              </a:ext>
            </a:extLst>
          </p:cNvPr>
          <p:cNvSpPr txBox="1"/>
          <p:nvPr/>
        </p:nvSpPr>
        <p:spPr>
          <a:xfrm>
            <a:off x="6057900" y="779621"/>
            <a:ext cx="27432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Mean of daily </a:t>
            </a:r>
            <a:r>
              <a:rPr lang="en-US" sz="1600" b="0" dirty="0" err="1"/>
              <a:t>ozonesondes</a:t>
            </a:r>
            <a:r>
              <a:rPr lang="en-US" sz="1600" b="0" dirty="0"/>
              <a:t> over Seoul, May-June 2016</a:t>
            </a:r>
          </a:p>
        </p:txBody>
      </p:sp>
    </p:spTree>
    <p:extLst>
      <p:ext uri="{BB962C8B-B14F-4D97-AF65-F5344CB8AC3E}">
        <p14:creationId xmlns:p14="http://schemas.microsoft.com/office/powerpoint/2010/main" val="2764129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CCB9-E929-4B3D-BA20-18431FB8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412"/>
            <a:ext cx="8991600" cy="1143000"/>
          </a:xfrm>
        </p:spPr>
        <p:txBody>
          <a:bodyPr/>
          <a:lstStyle/>
          <a:p>
            <a:r>
              <a:rPr lang="en-US" sz="2200" dirty="0"/>
              <a:t>GEOS-Chem can also reproduce 2015-2019 ozone trend in Seoul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C768-F70F-4BD6-B19E-7CF87583F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0" t="6262" r="23633" b="5414"/>
          <a:stretch/>
        </p:blipFill>
        <p:spPr bwMode="auto">
          <a:xfrm>
            <a:off x="1600200" y="838200"/>
            <a:ext cx="5943599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96C98-D4F7-4319-9D88-40505F7D71DC}"/>
              </a:ext>
            </a:extLst>
          </p:cNvPr>
          <p:cNvSpPr txBox="1"/>
          <p:nvPr/>
        </p:nvSpPr>
        <p:spPr>
          <a:xfrm>
            <a:off x="152400" y="5373469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Maximum increase in spring due to NO</a:t>
            </a:r>
            <a:r>
              <a:rPr lang="en-US" b="0" baseline="-25000" dirty="0"/>
              <a:t>x</a:t>
            </a:r>
            <a:r>
              <a:rPr lang="en-US" b="0" dirty="0"/>
              <a:t> decrease under VOC-limited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Summer is more likely to be NO</a:t>
            </a:r>
            <a:r>
              <a:rPr lang="en-US" b="0" baseline="-25000" dirty="0"/>
              <a:t>x</a:t>
            </a:r>
            <a:r>
              <a:rPr lang="en-US" b="0" dirty="0"/>
              <a:t>-limited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94DAF-1E36-4709-8D57-A2E0285F081B}"/>
              </a:ext>
            </a:extLst>
          </p:cNvPr>
          <p:cNvSpPr txBox="1"/>
          <p:nvPr/>
        </p:nvSpPr>
        <p:spPr>
          <a:xfrm>
            <a:off x="6940550" y="6523910"/>
            <a:ext cx="2057400" cy="24622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Colombi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67515649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DB2D-71FC-4E9D-9009-FD365EE4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173" y="-274082"/>
            <a:ext cx="8137654" cy="1143000"/>
          </a:xfrm>
        </p:spPr>
        <p:txBody>
          <a:bodyPr/>
          <a:lstStyle/>
          <a:p>
            <a:r>
              <a:rPr lang="en-US" dirty="0"/>
              <a:t>Sensitivity of ozone in Korea to anthropogenic emissions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4FE55-B30C-497D-BE7D-D3450AD92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" t="8657" r="15664" b="45299"/>
          <a:stretch/>
        </p:blipFill>
        <p:spPr bwMode="auto">
          <a:xfrm>
            <a:off x="320545" y="3159525"/>
            <a:ext cx="8502908" cy="2693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3847D-741E-4038-8579-F6C8AC161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2" t="4364" r="62094" b="66152"/>
          <a:stretch/>
        </p:blipFill>
        <p:spPr bwMode="auto">
          <a:xfrm>
            <a:off x="338743" y="914400"/>
            <a:ext cx="3124200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6DEFB1-0F5B-4161-8B15-5CBBAC67866D}"/>
              </a:ext>
            </a:extLst>
          </p:cNvPr>
          <p:cNvSpPr txBox="1"/>
          <p:nvPr/>
        </p:nvSpPr>
        <p:spPr>
          <a:xfrm>
            <a:off x="2133600" y="499586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GEOS-Chem 90</a:t>
            </a:r>
            <a:r>
              <a:rPr lang="en-US" b="0" baseline="30000" dirty="0"/>
              <a:t>th</a:t>
            </a:r>
            <a:r>
              <a:rPr lang="en-US" b="0" dirty="0"/>
              <a:t> percentile MDA8 ozone in May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2E4AB-7B55-410A-B663-AB8474773974}"/>
              </a:ext>
            </a:extLst>
          </p:cNvPr>
          <p:cNvSpPr txBox="1"/>
          <p:nvPr/>
        </p:nvSpPr>
        <p:spPr>
          <a:xfrm>
            <a:off x="125497" y="179441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(all emissions)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25A98-E3F3-493F-BF54-FD06DE2FE792}"/>
              </a:ext>
            </a:extLst>
          </p:cNvPr>
          <p:cNvSpPr txBox="1"/>
          <p:nvPr/>
        </p:nvSpPr>
        <p:spPr>
          <a:xfrm>
            <a:off x="289169" y="2907128"/>
            <a:ext cx="21605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/>
              <a:t>East Asian background</a:t>
            </a:r>
          </a:p>
          <a:p>
            <a:pPr algn="ctr"/>
            <a:r>
              <a:rPr lang="en-US" sz="1200" b="0" dirty="0"/>
              <a:t>(zero emissions in domain)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AA4FF8-8CC4-4CF0-96F0-76457F55F6EE}"/>
              </a:ext>
            </a:extLst>
          </p:cNvPr>
          <p:cNvSpPr txBox="1"/>
          <p:nvPr/>
        </p:nvSpPr>
        <p:spPr>
          <a:xfrm>
            <a:off x="168145" y="5731586"/>
            <a:ext cx="897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Korea and China emissions make comparable contributions to ozone over Korea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Very high East Asian ozone background prevents meeting a 60 ppb standard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3C161-7735-42FF-942A-510F830D6B2D}"/>
              </a:ext>
            </a:extLst>
          </p:cNvPr>
          <p:cNvSpPr txBox="1"/>
          <p:nvPr/>
        </p:nvSpPr>
        <p:spPr>
          <a:xfrm>
            <a:off x="6629400" y="6464421"/>
            <a:ext cx="281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Colombi et al., in prep.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BB13A4-FFB9-4E03-B0A0-E3F8EFFDFE3D}"/>
              </a:ext>
            </a:extLst>
          </p:cNvPr>
          <p:cNvSpPr/>
          <p:nvPr/>
        </p:nvSpPr>
        <p:spPr bwMode="auto">
          <a:xfrm>
            <a:off x="320545" y="4691581"/>
            <a:ext cx="8320282" cy="3241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B574C-CDCB-47DE-991B-DFBB9C71B103}"/>
              </a:ext>
            </a:extLst>
          </p:cNvPr>
          <p:cNvSpPr txBox="1"/>
          <p:nvPr/>
        </p:nvSpPr>
        <p:spPr>
          <a:xfrm>
            <a:off x="2377093" y="2938544"/>
            <a:ext cx="21717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/>
              <a:t>Background </a:t>
            </a:r>
          </a:p>
          <a:p>
            <a:pPr algn="ctr"/>
            <a:r>
              <a:rPr lang="en-US" sz="1200" b="0" dirty="0"/>
              <a:t>+ ship emissions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3C7726-8937-4573-B063-5A23B7004193}"/>
              </a:ext>
            </a:extLst>
          </p:cNvPr>
          <p:cNvSpPr txBox="1"/>
          <p:nvPr/>
        </p:nvSpPr>
        <p:spPr>
          <a:xfrm>
            <a:off x="4701193" y="2907128"/>
            <a:ext cx="17285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/>
              <a:t>Background </a:t>
            </a:r>
          </a:p>
          <a:p>
            <a:pPr algn="ctr"/>
            <a:r>
              <a:rPr lang="en-US" sz="1200" b="0" dirty="0"/>
              <a:t>+ S. Korean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F3260-CC69-4BFC-88B2-2185FCE771EB}"/>
              </a:ext>
            </a:extLst>
          </p:cNvPr>
          <p:cNvSpPr txBox="1"/>
          <p:nvPr/>
        </p:nvSpPr>
        <p:spPr>
          <a:xfrm>
            <a:off x="6880910" y="2885441"/>
            <a:ext cx="17285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/>
              <a:t>Background </a:t>
            </a:r>
          </a:p>
          <a:p>
            <a:pPr algn="ctr"/>
            <a:r>
              <a:rPr lang="en-US" sz="1200" b="0" dirty="0"/>
              <a:t>+ Chinese emissions</a:t>
            </a:r>
          </a:p>
        </p:txBody>
      </p:sp>
    </p:spTree>
    <p:extLst>
      <p:ext uri="{BB962C8B-B14F-4D97-AF65-F5344CB8AC3E}">
        <p14:creationId xmlns:p14="http://schemas.microsoft.com/office/powerpoint/2010/main" val="300605597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71670" y="-313155"/>
            <a:ext cx="8735219" cy="11430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Need global perspective on ozone background and human influence</a:t>
            </a:r>
          </a:p>
        </p:txBody>
      </p:sp>
      <p:pic>
        <p:nvPicPr>
          <p:cNvPr id="45059" name="Picture 2" descr="Public Release of a New Aura-OMI Global Atmospheric NO2 Produc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22832" b="49133"/>
          <a:stretch>
            <a:fillRect/>
          </a:stretch>
        </p:blipFill>
        <p:spPr bwMode="auto">
          <a:xfrm>
            <a:off x="247650" y="827088"/>
            <a:ext cx="69913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228600" y="457200"/>
            <a:ext cx="6513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Satellite observations of NO</a:t>
            </a:r>
            <a:r>
              <a:rPr kumimoji="0" lang="en-US" alt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column, 10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molecules cm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5061" name="Picture 2" descr="Public Release of a New Aura-OMI Global Atmospheric NO2 Produc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85275" b="7016"/>
          <a:stretch>
            <a:fillRect/>
          </a:stretch>
        </p:blipFill>
        <p:spPr bwMode="auto">
          <a:xfrm>
            <a:off x="0" y="2286000"/>
            <a:ext cx="7620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Notched Right Arrow 10"/>
          <p:cNvSpPr>
            <a:spLocks noChangeArrowheads="1"/>
          </p:cNvSpPr>
          <p:nvPr/>
        </p:nvSpPr>
        <p:spPr bwMode="auto">
          <a:xfrm>
            <a:off x="6324600" y="1600200"/>
            <a:ext cx="1066800" cy="398463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063" name="Notched Right Arrow 12"/>
          <p:cNvSpPr>
            <a:spLocks noChangeArrowheads="1"/>
          </p:cNvSpPr>
          <p:nvPr/>
        </p:nvSpPr>
        <p:spPr bwMode="auto">
          <a:xfrm>
            <a:off x="1590675" y="1438275"/>
            <a:ext cx="1066800" cy="398463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064" name="Notched Right Arrow 13"/>
          <p:cNvSpPr>
            <a:spLocks noChangeArrowheads="1"/>
          </p:cNvSpPr>
          <p:nvPr/>
        </p:nvSpPr>
        <p:spPr bwMode="auto">
          <a:xfrm>
            <a:off x="4021138" y="1201738"/>
            <a:ext cx="1066800" cy="398462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5065" name="Picture 15" descr="Transport_O3_20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3187700"/>
            <a:ext cx="49911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6"/>
          <p:cNvSpPr txBox="1">
            <a:spLocks noChangeArrowheads="1"/>
          </p:cNvSpPr>
          <p:nvPr/>
        </p:nvSpPr>
        <p:spPr bwMode="auto">
          <a:xfrm>
            <a:off x="1626325" y="2963602"/>
            <a:ext cx="7032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 pollution transport by source continent (GEOS-Chem model)</a:t>
            </a:r>
          </a:p>
        </p:txBody>
      </p:sp>
      <p:sp>
        <p:nvSpPr>
          <p:cNvPr id="45067" name="TextBox 18"/>
          <p:cNvSpPr txBox="1">
            <a:spLocks noChangeArrowheads="1"/>
          </p:cNvSpPr>
          <p:nvPr/>
        </p:nvSpPr>
        <p:spPr bwMode="auto">
          <a:xfrm>
            <a:off x="6781800" y="685800"/>
            <a:ext cx="2362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Strong westerlies,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1-month ozone lifetime</a:t>
            </a:r>
          </a:p>
        </p:txBody>
      </p:sp>
      <p:sp>
        <p:nvSpPr>
          <p:cNvPr id="45068" name="TextBox 19"/>
          <p:cNvSpPr txBox="1">
            <a:spLocks noChangeArrowheads="1"/>
          </p:cNvSpPr>
          <p:nvPr/>
        </p:nvSpPr>
        <p:spPr bwMode="auto">
          <a:xfrm>
            <a:off x="1455738" y="3686175"/>
            <a:ext cx="1317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 America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Europe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Asia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27" y="-8722"/>
            <a:ext cx="8931275" cy="1143000"/>
          </a:xfrm>
        </p:spPr>
        <p:txBody>
          <a:bodyPr/>
          <a:lstStyle/>
          <a:p>
            <a:r>
              <a:rPr lang="en-US" altLang="en-US" sz="2000" b="0" dirty="0" err="1">
                <a:effectLst/>
              </a:rPr>
              <a:t>Peroxyacetylnitrate</a:t>
            </a:r>
            <a:r>
              <a:rPr lang="en-US" altLang="en-US" sz="2000" b="0" dirty="0">
                <a:effectLst/>
              </a:rPr>
              <a:t> (PAN) as driver of human influence on ozone background </a:t>
            </a:r>
            <a:br>
              <a:rPr lang="en-US" altLang="en-US" sz="2000" b="0" dirty="0">
                <a:effectLst/>
              </a:rPr>
            </a:br>
            <a:endParaRPr lang="en-US" altLang="en-US" sz="2000" b="0" dirty="0">
              <a:effectLst/>
            </a:endParaRPr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228600" y="6248400"/>
            <a:ext cx="2971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0" y="4800600"/>
            <a:ext cx="33528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pic>
        <p:nvPicPr>
          <p:cNvPr id="46085" name="Picture 5" descr="[head]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0"/>
            <a:ext cx="1143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2971800" y="5791200"/>
            <a:ext cx="0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grpSp>
        <p:nvGrpSpPr>
          <p:cNvPr id="862215" name="Group 7"/>
          <p:cNvGrpSpPr>
            <a:grpSpLocks/>
          </p:cNvGrpSpPr>
          <p:nvPr/>
        </p:nvGrpSpPr>
        <p:grpSpPr bwMode="auto">
          <a:xfrm>
            <a:off x="1600200" y="4800600"/>
            <a:ext cx="1766888" cy="1055688"/>
            <a:chOff x="1027" y="2928"/>
            <a:chExt cx="1113" cy="665"/>
          </a:xfrm>
          <a:noFill/>
        </p:grpSpPr>
        <p:sp>
          <p:nvSpPr>
            <p:cNvPr id="862216" name="Text Box 8"/>
            <p:cNvSpPr txBox="1">
              <a:spLocks noChangeArrowheads="1"/>
            </p:cNvSpPr>
            <p:nvPr/>
          </p:nvSpPr>
          <p:spPr bwMode="auto">
            <a:xfrm>
              <a:off x="1027" y="3168"/>
              <a:ext cx="295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solidFill>
                    <a:srgbClr val="000000"/>
                  </a:solidFill>
                  <a:latin typeface="Helvetica" charset="0"/>
                </a:rPr>
                <a:t>NO</a:t>
              </a:r>
              <a:r>
                <a:rPr lang="en-US" altLang="en-US" baseline="-25000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62217" name="Line 9"/>
            <p:cNvSpPr>
              <a:spLocks noChangeShapeType="1"/>
            </p:cNvSpPr>
            <p:nvPr/>
          </p:nvSpPr>
          <p:spPr bwMode="auto">
            <a:xfrm>
              <a:off x="1440" y="3289"/>
              <a:ext cx="288" cy="14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62218" name="Text Box 10"/>
            <p:cNvSpPr txBox="1">
              <a:spLocks noChangeArrowheads="1"/>
            </p:cNvSpPr>
            <p:nvPr/>
          </p:nvSpPr>
          <p:spPr bwMode="auto">
            <a:xfrm>
              <a:off x="1747" y="3360"/>
              <a:ext cx="393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solidFill>
                    <a:srgbClr val="000000"/>
                  </a:solidFill>
                  <a:latin typeface="Helvetica" charset="0"/>
                </a:rPr>
                <a:t>HNO</a:t>
              </a:r>
              <a:r>
                <a:rPr lang="en-US" altLang="en-US" baseline="-25000">
                  <a:solidFill>
                    <a:srgbClr val="000000"/>
                  </a:solidFill>
                  <a:latin typeface="Helvetica" charset="0"/>
                </a:rPr>
                <a:t>3</a:t>
              </a:r>
              <a:endParaRPr lang="en-US" altLang="en-US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62219" name="Line 11"/>
            <p:cNvSpPr>
              <a:spLocks noChangeShapeType="1"/>
            </p:cNvSpPr>
            <p:nvPr/>
          </p:nvSpPr>
          <p:spPr bwMode="auto">
            <a:xfrm flipV="1">
              <a:off x="1296" y="3049"/>
              <a:ext cx="384" cy="14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62220" name="Text Box 12"/>
            <p:cNvSpPr txBox="1">
              <a:spLocks noChangeArrowheads="1"/>
            </p:cNvSpPr>
            <p:nvPr/>
          </p:nvSpPr>
          <p:spPr bwMode="auto">
            <a:xfrm>
              <a:off x="1747" y="2928"/>
              <a:ext cx="310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r>
                <a:rPr lang="en-US" altLang="en-US">
                  <a:solidFill>
                    <a:srgbClr val="000000"/>
                  </a:solidFill>
                  <a:latin typeface="Helvetica" charset="0"/>
                </a:rPr>
                <a:t>PAN</a:t>
              </a:r>
            </a:p>
          </p:txBody>
        </p:sp>
      </p:grp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0" y="4953000"/>
            <a:ext cx="1054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Asian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boundary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layer</a:t>
            </a:r>
          </a:p>
        </p:txBody>
      </p:sp>
      <p:sp>
        <p:nvSpPr>
          <p:cNvPr id="46089" name="Text Box 15"/>
          <p:cNvSpPr txBox="1">
            <a:spLocks noChangeArrowheads="1"/>
          </p:cNvSpPr>
          <p:nvPr/>
        </p:nvSpPr>
        <p:spPr bwMode="auto">
          <a:xfrm>
            <a:off x="3050984" y="4010580"/>
            <a:ext cx="549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dirty="0">
                <a:solidFill>
                  <a:srgbClr val="000000"/>
                </a:solidFill>
                <a:latin typeface="Helvetica" panose="020B0604020202020204" pitchFamily="34" charset="0"/>
              </a:rPr>
              <a:t>PAN</a:t>
            </a:r>
          </a:p>
        </p:txBody>
      </p:sp>
      <p:sp>
        <p:nvSpPr>
          <p:cNvPr id="46091" name="Line 19"/>
          <p:cNvSpPr>
            <a:spLocks noChangeShapeType="1"/>
          </p:cNvSpPr>
          <p:nvPr/>
        </p:nvSpPr>
        <p:spPr bwMode="auto">
          <a:xfrm>
            <a:off x="5257800" y="48006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grpSp>
        <p:nvGrpSpPr>
          <p:cNvPr id="862230" name="Group 22"/>
          <p:cNvGrpSpPr>
            <a:grpSpLocks/>
          </p:cNvGrpSpPr>
          <p:nvPr/>
        </p:nvGrpSpPr>
        <p:grpSpPr bwMode="auto">
          <a:xfrm>
            <a:off x="5708650" y="3501515"/>
            <a:ext cx="2836866" cy="1200150"/>
            <a:chOff x="4297" y="1655"/>
            <a:chExt cx="1787" cy="756"/>
          </a:xfrm>
          <a:noFill/>
        </p:grpSpPr>
        <p:sp>
          <p:nvSpPr>
            <p:cNvPr id="862231" name="Text Box 23"/>
            <p:cNvSpPr txBox="1">
              <a:spLocks noChangeArrowheads="1"/>
            </p:cNvSpPr>
            <p:nvPr/>
          </p:nvSpPr>
          <p:spPr bwMode="auto">
            <a:xfrm>
              <a:off x="4297" y="1655"/>
              <a:ext cx="1787" cy="75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endParaRPr lang="en-US" altLang="en-US" b="0" dirty="0">
                <a:solidFill>
                  <a:srgbClr val="000000"/>
                </a:solidFill>
              </a:endParaRPr>
            </a:p>
            <a:p>
              <a:pPr eaLnBrk="1" hangingPunct="1">
                <a:defRPr/>
              </a:pPr>
              <a:r>
                <a:rPr lang="en-US" altLang="en-US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Subsidence over E Pacific:</a:t>
              </a:r>
            </a:p>
            <a:p>
              <a:pPr eaLnBrk="1" hangingPunct="1">
                <a:defRPr/>
              </a:pPr>
              <a:endPara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r>
                <a:rPr lang="en-US" altLang="en-US" b="0" dirty="0">
                  <a:solidFill>
                    <a:srgbClr val="000000"/>
                  </a:solidFill>
                </a:rPr>
                <a:t>Large ozone production</a:t>
              </a:r>
            </a:p>
          </p:txBody>
        </p:sp>
        <p:sp>
          <p:nvSpPr>
            <p:cNvPr id="862232" name="Rectangle 24"/>
            <p:cNvSpPr>
              <a:spLocks noChangeArrowheads="1"/>
            </p:cNvSpPr>
            <p:nvPr/>
          </p:nvSpPr>
          <p:spPr bwMode="auto">
            <a:xfrm>
              <a:off x="4320" y="2016"/>
              <a:ext cx="796" cy="23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eaLnBrk="1" hangingPunct="1">
                <a:defRPr/>
              </a:pPr>
              <a:r>
                <a:rPr lang="en-US" altLang="en-US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</a:t>
              </a:r>
              <a:r>
                <a:rPr lang="en-US" altLang="en-US" b="0" dirty="0">
                  <a:solidFill>
                    <a:srgbClr val="000000"/>
                  </a:solidFill>
                </a:rPr>
                <a:t> </a:t>
              </a:r>
              <a:r>
                <a:rPr lang="en-US" altLang="en-US" b="0" dirty="0" err="1">
                  <a:solidFill>
                    <a:srgbClr val="000000"/>
                  </a:solidFill>
                  <a:latin typeface="Wingdings 3" pitchFamily="18" charset="2"/>
                </a:rPr>
                <a:t>g</a:t>
              </a:r>
              <a:r>
                <a:rPr lang="en-US" altLang="en-US" b="0" dirty="0" err="1">
                  <a:solidFill>
                    <a:srgbClr val="000000"/>
                  </a:solidFill>
                  <a:latin typeface="Arial" charset="0"/>
                </a:rPr>
                <a:t>NO</a:t>
              </a:r>
              <a:r>
                <a:rPr lang="en-US" altLang="en-US" b="0" baseline="-25000" dirty="0" err="1">
                  <a:solidFill>
                    <a:srgbClr val="000000"/>
                  </a:solidFill>
                  <a:latin typeface="Arial" charset="0"/>
                </a:rPr>
                <a:t>x</a:t>
              </a:r>
              <a:endParaRPr lang="en-US" altLang="en-US" b="0" baseline="-25000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6094" name="Text Box 25"/>
          <p:cNvSpPr txBox="1">
            <a:spLocks noChangeArrowheads="1"/>
          </p:cNvSpPr>
          <p:nvPr/>
        </p:nvSpPr>
        <p:spPr bwMode="auto">
          <a:xfrm>
            <a:off x="5181600" y="5181600"/>
            <a:ext cx="1054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Helvetica" panose="020B0604020202020204" pitchFamily="34" charset="0"/>
              </a:rPr>
              <a:t>U.S.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Helvetica" panose="020B0604020202020204" pitchFamily="34" charset="0"/>
              </a:rPr>
              <a:t>boundary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Helvetica" panose="020B0604020202020204" pitchFamily="34" charset="0"/>
              </a:rPr>
              <a:t>layer</a:t>
            </a:r>
          </a:p>
        </p:txBody>
      </p:sp>
      <p:sp>
        <p:nvSpPr>
          <p:cNvPr id="46095" name="Line 26"/>
          <p:cNvSpPr>
            <a:spLocks noChangeShapeType="1"/>
          </p:cNvSpPr>
          <p:nvPr/>
        </p:nvSpPr>
        <p:spPr bwMode="auto">
          <a:xfrm>
            <a:off x="6629400" y="5181600"/>
            <a:ext cx="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sp>
        <p:nvSpPr>
          <p:cNvPr id="862237" name="Line 29"/>
          <p:cNvSpPr>
            <a:spLocks noChangeShapeType="1"/>
          </p:cNvSpPr>
          <p:nvPr/>
        </p:nvSpPr>
        <p:spPr bwMode="auto">
          <a:xfrm>
            <a:off x="3200400" y="6248400"/>
            <a:ext cx="2590800" cy="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6097" name="Line 30"/>
          <p:cNvSpPr>
            <a:spLocks noChangeShapeType="1"/>
          </p:cNvSpPr>
          <p:nvPr/>
        </p:nvSpPr>
        <p:spPr bwMode="auto">
          <a:xfrm>
            <a:off x="5181600" y="6248400"/>
            <a:ext cx="3581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endParaRPr lang="en-US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auto">
          <a:xfrm>
            <a:off x="944563" y="6361113"/>
            <a:ext cx="7362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>
                <a:solidFill>
                  <a:srgbClr val="000000"/>
                </a:solidFill>
                <a:latin typeface="Helvetica" panose="020B0604020202020204" pitchFamily="34" charset="0"/>
              </a:rPr>
              <a:t>E. Asia                                     Pacific                               United States</a:t>
            </a:r>
          </a:p>
        </p:txBody>
      </p:sp>
      <p:cxnSp>
        <p:nvCxnSpPr>
          <p:cNvPr id="46102" name="Straight Arrow Connector 2"/>
          <p:cNvCxnSpPr>
            <a:cxnSpLocks noChangeShapeType="1"/>
          </p:cNvCxnSpPr>
          <p:nvPr/>
        </p:nvCxnSpPr>
        <p:spPr bwMode="auto">
          <a:xfrm flipV="1">
            <a:off x="2255838" y="4252913"/>
            <a:ext cx="715962" cy="70008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Freeform 2"/>
          <p:cNvSpPr/>
          <p:nvPr/>
        </p:nvSpPr>
        <p:spPr>
          <a:xfrm>
            <a:off x="3679871" y="4164013"/>
            <a:ext cx="2659018" cy="1046162"/>
          </a:xfrm>
          <a:custGeom>
            <a:avLst/>
            <a:gdLst>
              <a:gd name="connsiteX0" fmla="*/ 0 w 2054269"/>
              <a:gd name="connsiteY0" fmla="*/ 0 h 1114816"/>
              <a:gd name="connsiteX1" fmla="*/ 739036 w 2054269"/>
              <a:gd name="connsiteY1" fmla="*/ 12526 h 1114816"/>
              <a:gd name="connsiteX2" fmla="*/ 2054269 w 2054269"/>
              <a:gd name="connsiteY2" fmla="*/ 1114816 h 111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4269" h="1114816">
                <a:moveTo>
                  <a:pt x="0" y="0"/>
                </a:moveTo>
                <a:lnTo>
                  <a:pt x="739036" y="12526"/>
                </a:lnTo>
                <a:lnTo>
                  <a:pt x="2054269" y="1114816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9" name="Picture 4" descr="Image result for peroxyacetyl nitrate">
            <a:extLst>
              <a:ext uri="{FF2B5EF4-FFF2-40B4-BE49-F238E27FC236}">
                <a16:creationId xmlns:a16="http://schemas.microsoft.com/office/drawing/2014/main" id="{135FACB1-EA8B-4260-ACA9-5C9074A3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39" y="1135894"/>
            <a:ext cx="207391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D855C6F1-1008-4BF7-B762-80E688E1F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010377"/>
              </p:ext>
            </p:extLst>
          </p:nvPr>
        </p:nvGraphicFramePr>
        <p:xfrm>
          <a:off x="3454484" y="258042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169F834-8EF3-45B6-BBC1-3DCD946DA7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54484" y="258042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4">
            <a:extLst>
              <a:ext uri="{FF2B5EF4-FFF2-40B4-BE49-F238E27FC236}">
                <a16:creationId xmlns:a16="http://schemas.microsoft.com/office/drawing/2014/main" id="{13FF8601-4048-4D6C-B7E5-9ADA30E6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" y="1168077"/>
            <a:ext cx="1219200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768DA6-27FF-4ECB-A4EC-691ACE6A9790}"/>
              </a:ext>
            </a:extLst>
          </p:cNvPr>
          <p:cNvSpPr txBox="1"/>
          <p:nvPr/>
        </p:nvSpPr>
        <p:spPr>
          <a:xfrm>
            <a:off x="112227" y="2091636"/>
            <a:ext cx="243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acetaldehyde</a:t>
            </a:r>
          </a:p>
          <a:p>
            <a:r>
              <a:rPr lang="en-US" b="0" dirty="0">
                <a:solidFill>
                  <a:schemeClr val="accent2"/>
                </a:solidFill>
              </a:rPr>
              <a:t>(also methylglyoxal, acetone)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53A225-1455-47B5-B43E-9586DF04CDD6}"/>
              </a:ext>
            </a:extLst>
          </p:cNvPr>
          <p:cNvSpPr txBox="1"/>
          <p:nvPr/>
        </p:nvSpPr>
        <p:spPr>
          <a:xfrm>
            <a:off x="1588782" y="1444364"/>
            <a:ext cx="137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+ OH</a:t>
            </a: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36193C8-4CCF-4E1B-8F1D-4A35391580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005452"/>
              </p:ext>
            </p:extLst>
          </p:nvPr>
        </p:nvGraphicFramePr>
        <p:xfrm>
          <a:off x="2411667" y="1369893"/>
          <a:ext cx="1008551" cy="436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Equation" r:id="rId9" imgW="469800" imgH="203040" progId="Equation.DSMT4">
                  <p:embed/>
                </p:oleObj>
              </mc:Choice>
              <mc:Fallback>
                <p:oleObj name="Equation" r:id="rId9" imgW="46980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7608AAF-D474-4B1A-941F-C678912116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11667" y="1369893"/>
                        <a:ext cx="1008551" cy="436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4" descr="Image result for peroxyacetyl nitrate">
            <a:extLst>
              <a:ext uri="{FF2B5EF4-FFF2-40B4-BE49-F238E27FC236}">
                <a16:creationId xmlns:a16="http://schemas.microsoft.com/office/drawing/2014/main" id="{0FB388B6-6BB0-421B-9D43-333C0E948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 bwMode="auto">
          <a:xfrm>
            <a:off x="3535952" y="1199033"/>
            <a:ext cx="1531431" cy="9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177F6498-91B7-4B76-A3A8-E5C7CB448C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000361"/>
              </p:ext>
            </p:extLst>
          </p:nvPr>
        </p:nvGraphicFramePr>
        <p:xfrm>
          <a:off x="5183117" y="1310952"/>
          <a:ext cx="114458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1" name="Equation" r:id="rId11" imgW="533160" imgH="304560" progId="Equation.DSMT4">
                  <p:embed/>
                </p:oleObj>
              </mc:Choice>
              <mc:Fallback>
                <p:oleObj name="Equation" r:id="rId11" imgW="533160" imgH="304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CE2E72C-3040-4969-AEA8-BA05068B4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83117" y="1310952"/>
                        <a:ext cx="1144588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D1884D7-C5EE-4996-9764-28F5E60E89B5}"/>
              </a:ext>
            </a:extLst>
          </p:cNvPr>
          <p:cNvSpPr txBox="1"/>
          <p:nvPr/>
        </p:nvSpPr>
        <p:spPr>
          <a:xfrm>
            <a:off x="3291131" y="2180450"/>
            <a:ext cx="2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peroxyacetyl radical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D240E0-C27B-4035-B2A2-A3879EAFE823}"/>
              </a:ext>
            </a:extLst>
          </p:cNvPr>
          <p:cNvSpPr txBox="1"/>
          <p:nvPr/>
        </p:nvSpPr>
        <p:spPr>
          <a:xfrm>
            <a:off x="7100888" y="213896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738882-5C50-402D-9DEC-7BE2D5B8EC2D}"/>
              </a:ext>
            </a:extLst>
          </p:cNvPr>
          <p:cNvSpPr txBox="1"/>
          <p:nvPr/>
        </p:nvSpPr>
        <p:spPr>
          <a:xfrm>
            <a:off x="5656043" y="2563871"/>
            <a:ext cx="345209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PAN lifetime: 1 h at 295K</a:t>
            </a:r>
          </a:p>
          <a:p>
            <a:r>
              <a:rPr lang="en-US" b="0" dirty="0">
                <a:solidFill>
                  <a:srgbClr val="FF0000"/>
                </a:solidFill>
              </a:rPr>
              <a:t>                       1 month at 250K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294765"/>
            <a:ext cx="8915400" cy="1143000"/>
          </a:xfrm>
        </p:spPr>
        <p:txBody>
          <a:bodyPr/>
          <a:lstStyle/>
          <a:p>
            <a:r>
              <a:rPr lang="en-US" altLang="en-US" sz="2000" b="0" dirty="0">
                <a:effectLst/>
              </a:rPr>
              <a:t>Evidence for the importance of PAN in intercontinental ozone pollution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63417" y="788710"/>
            <a:ext cx="609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Helvetica" panose="020B0604020202020204" pitchFamily="34" charset="0"/>
              </a:rPr>
              <a:t>Aircraft observations of Asian plumes transported over California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2286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0"/>
          <a:stretch>
            <a:fillRect/>
          </a:stretch>
        </p:blipFill>
        <p:spPr bwMode="auto">
          <a:xfrm>
            <a:off x="0" y="2139950"/>
            <a:ext cx="64770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895600" y="2819400"/>
            <a:ext cx="43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CO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392363" y="3236913"/>
            <a:ext cx="35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Helvetica" panose="020B0604020202020204" pitchFamily="34" charset="0"/>
              </a:rPr>
              <a:t>O</a:t>
            </a:r>
            <a:r>
              <a:rPr lang="en-US" altLang="en-US" baseline="-25000">
                <a:solidFill>
                  <a:srgbClr val="FF0066"/>
                </a:solidFill>
                <a:latin typeface="Helvetica" panose="020B0604020202020204" pitchFamily="34" charset="0"/>
              </a:rPr>
              <a:t>3</a:t>
            </a: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4876800" y="4343400"/>
            <a:ext cx="731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Helvetica" panose="020B0604020202020204" pitchFamily="34" charset="0"/>
              </a:rPr>
              <a:t>PAN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059363" y="4989513"/>
            <a:ext cx="684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1"/>
                </a:solidFill>
                <a:latin typeface="Helvetica" panose="020B0604020202020204" pitchFamily="34" charset="0"/>
              </a:rPr>
              <a:t>HNO</a:t>
            </a:r>
            <a:r>
              <a:rPr lang="en-US" altLang="en-US" baseline="-25000">
                <a:solidFill>
                  <a:schemeClr val="accent1"/>
                </a:solidFill>
                <a:latin typeface="Helvetica" panose="020B0604020202020204" pitchFamily="34" charset="0"/>
              </a:rPr>
              <a:t>3</a:t>
            </a:r>
            <a:endParaRPr lang="en-US" altLang="en-US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553200" y="2590800"/>
            <a:ext cx="2390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May 5 plume at 6 km: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High CO and PAN,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no O</a:t>
            </a:r>
            <a:r>
              <a:rPr lang="en-US" altLang="en-US" baseline="-25000">
                <a:solidFill>
                  <a:schemeClr val="tx1"/>
                </a:solidFill>
                <a:latin typeface="Helvetica" panose="020B0604020202020204" pitchFamily="34" charset="0"/>
              </a:rPr>
              <a:t>3</a:t>
            </a: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 enhancement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6629400" y="4495800"/>
            <a:ext cx="2063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May 17 subsiding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plume at 2.5 km: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High CO and O</a:t>
            </a:r>
            <a:r>
              <a:rPr lang="en-US" altLang="en-US" baseline="-25000">
                <a:solidFill>
                  <a:schemeClr val="tx1"/>
                </a:solidFill>
                <a:latin typeface="Helvetica" panose="020B0604020202020204" pitchFamily="34" charset="0"/>
              </a:rPr>
              <a:t>3</a:t>
            </a: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PAN </a:t>
            </a:r>
            <a:r>
              <a:rPr lang="en-US" altLang="en-US">
                <a:solidFill>
                  <a:schemeClr val="tx1"/>
                </a:solidFill>
                <a:latin typeface="Wingdings 3" panose="05040102010807070707" pitchFamily="18" charset="2"/>
              </a:rPr>
              <a:t>g</a:t>
            </a:r>
            <a:r>
              <a:rPr lang="en-US" altLang="en-US">
                <a:solidFill>
                  <a:schemeClr val="tx1"/>
                </a:solidFill>
              </a:rPr>
              <a:t>NO</a:t>
            </a:r>
            <a:r>
              <a:rPr lang="en-US" altLang="en-US" baseline="-25000">
                <a:solidFill>
                  <a:schemeClr val="tx1"/>
                </a:solidFill>
              </a:rPr>
              <a:t>x</a:t>
            </a:r>
            <a:r>
              <a:rPr lang="en-US" altLang="en-US">
                <a:solidFill>
                  <a:schemeClr val="tx1"/>
                </a:solidFill>
                <a:latin typeface="Wingdings 3" panose="05040102010807070707" pitchFamily="18" charset="2"/>
              </a:rPr>
              <a:t>g</a:t>
            </a:r>
            <a:r>
              <a:rPr lang="en-US" altLang="en-US">
                <a:solidFill>
                  <a:schemeClr val="tx1"/>
                </a:solidFill>
              </a:rPr>
              <a:t>HNO</a:t>
            </a:r>
            <a:r>
              <a:rPr lang="en-US" altLang="en-US" baseline="-25000">
                <a:solidFill>
                  <a:schemeClr val="tx1"/>
                </a:solidFill>
              </a:rPr>
              <a:t>3</a:t>
            </a:r>
            <a:endParaRPr lang="en-US" altLang="en-US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629400" y="6273800"/>
            <a:ext cx="2070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003399"/>
                </a:solidFill>
                <a:latin typeface="Helvetica" panose="020B0604020202020204" pitchFamily="34" charset="0"/>
              </a:rPr>
              <a:t>Hudman et al. [2004]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3886200" y="5715000"/>
            <a:ext cx="61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Helvetica" panose="020B0604020202020204" pitchFamily="34" charset="0"/>
              </a:rPr>
              <a:t>NO</a:t>
            </a:r>
            <a:r>
              <a:rPr lang="en-US" altLang="en-US" baseline="-25000">
                <a:solidFill>
                  <a:srgbClr val="FF00FF"/>
                </a:solidFill>
                <a:latin typeface="Helvetica" panose="020B0604020202020204" pitchFamily="34" charset="0"/>
              </a:rPr>
              <a:t>x</a:t>
            </a:r>
            <a:endParaRPr lang="en-US" altLang="en-US">
              <a:solidFill>
                <a:srgbClr val="FF00FF"/>
              </a:solidFill>
              <a:latin typeface="Helvetica" panose="020B0604020202020204" pitchFamily="34" charset="0"/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3657600" y="3581400"/>
            <a:ext cx="61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FF"/>
                </a:solidFill>
                <a:latin typeface="Helvetica" panose="020B0604020202020204" pitchFamily="34" charset="0"/>
              </a:rPr>
              <a:t>NO</a:t>
            </a:r>
            <a:r>
              <a:rPr lang="en-US" altLang="en-US" baseline="-25000">
                <a:solidFill>
                  <a:srgbClr val="FF00FF"/>
                </a:solidFill>
                <a:latin typeface="Helvetica" panose="020B0604020202020204" pitchFamily="34" charset="0"/>
              </a:rPr>
              <a:t>x</a:t>
            </a:r>
            <a:endParaRPr lang="en-US" altLang="en-US">
              <a:solidFill>
                <a:srgbClr val="FF00FF"/>
              </a:solidFill>
              <a:latin typeface="Helvetica" panose="020B0604020202020204" pitchFamily="34" charset="0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3733800" y="3276600"/>
            <a:ext cx="684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1"/>
                </a:solidFill>
                <a:latin typeface="Helvetica" panose="020B0604020202020204" pitchFamily="34" charset="0"/>
              </a:rPr>
              <a:t>HNO</a:t>
            </a:r>
            <a:r>
              <a:rPr lang="en-US" altLang="en-US" baseline="-25000">
                <a:solidFill>
                  <a:schemeClr val="accent1"/>
                </a:solidFill>
                <a:latin typeface="Helvetica" panose="020B0604020202020204" pitchFamily="34" charset="0"/>
              </a:rPr>
              <a:t>3</a:t>
            </a:r>
            <a:endParaRPr lang="en-US" altLang="en-US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4876800" y="2819400"/>
            <a:ext cx="7318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Helvetica" panose="020B0604020202020204" pitchFamily="34" charset="0"/>
              </a:rPr>
              <a:t>PAN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2362200" y="4876800"/>
            <a:ext cx="354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66"/>
                </a:solidFill>
                <a:latin typeface="Helvetica" panose="020B0604020202020204" pitchFamily="34" charset="0"/>
              </a:rPr>
              <a:t>O</a:t>
            </a:r>
            <a:r>
              <a:rPr lang="en-US" altLang="en-US" baseline="-25000">
                <a:solidFill>
                  <a:srgbClr val="FF0066"/>
                </a:solidFill>
                <a:latin typeface="Helvetica" panose="020B0604020202020204" pitchFamily="34" charset="0"/>
              </a:rPr>
              <a:t>3</a:t>
            </a: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2667000" y="5562600"/>
            <a:ext cx="434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Helvetica" panose="020B0604020202020204" pitchFamily="34" charset="0"/>
              </a:rPr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20094682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ECE5-D1D0-4152-AE87-A99B6A9C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IASI satellite observations of PAN over Pacific:</a:t>
            </a:r>
            <a:br>
              <a:rPr lang="en-US" dirty="0"/>
            </a:br>
            <a:r>
              <a:rPr lang="en-US" dirty="0"/>
              <a:t>large transpacific influence in spring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B27EAD-BAA3-4065-8A84-18AF2701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228"/>
            <a:ext cx="5486400" cy="5784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48B21-BB77-4CC4-B1D0-9185D80C09AF}"/>
              </a:ext>
            </a:extLst>
          </p:cNvPr>
          <p:cNvSpPr txBox="1"/>
          <p:nvPr/>
        </p:nvSpPr>
        <p:spPr>
          <a:xfrm>
            <a:off x="5334000" y="2819400"/>
            <a:ext cx="3810000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Spring has active photochemistry combined with strong westerly winds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Increasing pollution in Southeast Asia may also contribute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A9B61-60F2-4E4F-9415-1C379208C95C}"/>
              </a:ext>
            </a:extLst>
          </p:cNvPr>
          <p:cNvSpPr txBox="1"/>
          <p:nvPr/>
        </p:nvSpPr>
        <p:spPr>
          <a:xfrm>
            <a:off x="6858000" y="6477000"/>
            <a:ext cx="1828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171635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DBD6EE-8BF3-090B-EF78-5EFD6382E3C4}"/>
              </a:ext>
            </a:extLst>
          </p:cNvPr>
          <p:cNvSpPr txBox="1"/>
          <p:nvPr/>
        </p:nvSpPr>
        <p:spPr>
          <a:xfrm>
            <a:off x="323699" y="1041074"/>
            <a:ext cx="67209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Daily IASI PAN from </a:t>
            </a:r>
            <a:r>
              <a:rPr lang="en-US" sz="2100" dirty="0" err="1"/>
              <a:t>Metop</a:t>
            </a:r>
            <a:r>
              <a:rPr lang="en-US" sz="2100" dirty="0"/>
              <a:t>-A: day to day animation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F231B9-970B-41F9-C0DF-935D827B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4" t="16162" r="3282" b="24848"/>
          <a:stretch/>
        </p:blipFill>
        <p:spPr>
          <a:xfrm>
            <a:off x="498764" y="1574223"/>
            <a:ext cx="8384611" cy="37095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AF5764-51EB-7441-A314-1BBF163D8813}"/>
              </a:ext>
            </a:extLst>
          </p:cNvPr>
          <p:cNvSpPr txBox="1"/>
          <p:nvPr/>
        </p:nvSpPr>
        <p:spPr>
          <a:xfrm>
            <a:off x="7847994" y="1260365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Molec</a:t>
            </a:r>
            <a:r>
              <a:rPr lang="en-US" dirty="0"/>
              <a:t> cm</a:t>
            </a:r>
            <a:r>
              <a:rPr lang="en-US" baseline="30000" dirty="0"/>
              <a:t>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208F3-C965-4AB7-BBD4-4BE7BE10F7D0}"/>
              </a:ext>
            </a:extLst>
          </p:cNvPr>
          <p:cNvSpPr txBox="1"/>
          <p:nvPr/>
        </p:nvSpPr>
        <p:spPr>
          <a:xfrm>
            <a:off x="6858000" y="6477000"/>
            <a:ext cx="18288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232111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C7E3F-DF0C-40DD-9BC0-E5C1E53AF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4" t="10091" r="6977" b="7282"/>
          <a:stretch/>
        </p:blipFill>
        <p:spPr>
          <a:xfrm>
            <a:off x="568" y="710593"/>
            <a:ext cx="9143432" cy="6167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3438E5-8C6C-4398-A445-9B721012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" y="-228600"/>
            <a:ext cx="9220200" cy="1143000"/>
          </a:xfrm>
        </p:spPr>
        <p:txBody>
          <a:bodyPr/>
          <a:lstStyle/>
          <a:p>
            <a:r>
              <a:rPr lang="en-US" sz="2200" dirty="0"/>
              <a:t>First recorded photochemical smog event: Los Angeles on July 26, 1943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51D8B-E3C1-4353-B012-992C4048D9E6}"/>
              </a:ext>
            </a:extLst>
          </p:cNvPr>
          <p:cNvSpPr txBox="1"/>
          <p:nvPr/>
        </p:nvSpPr>
        <p:spPr>
          <a:xfrm>
            <a:off x="304800" y="837930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Visibility down to three city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Air smells like bleach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/>
              <a:t>Is this Japanese chemical warfare?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8E368-2002-4C60-8D2A-28ACAAAA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995221"/>
            <a:ext cx="4809557" cy="4883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F472B-E2FC-4A69-8993-8096ACE780F3}"/>
              </a:ext>
            </a:extLst>
          </p:cNvPr>
          <p:cNvSpPr txBox="1"/>
          <p:nvPr/>
        </p:nvSpPr>
        <p:spPr>
          <a:xfrm>
            <a:off x="669388" y="6395287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</a:rPr>
              <a:t>Los Angeles Times, July 27, 1943</a:t>
            </a:r>
          </a:p>
        </p:txBody>
      </p:sp>
    </p:spTree>
    <p:extLst>
      <p:ext uri="{BB962C8B-B14F-4D97-AF65-F5344CB8AC3E}">
        <p14:creationId xmlns:p14="http://schemas.microsoft.com/office/powerpoint/2010/main" val="4120237077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440F-EB8F-4543-84CD-05F99AA8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2000" dirty="0"/>
              <a:t>Rising PAN has implications for rising ozone background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8B0F6A-11B1-416B-A6B5-D3E2BA2A1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8" t="11476" r="15942" b="15539"/>
          <a:stretch/>
        </p:blipFill>
        <p:spPr>
          <a:xfrm>
            <a:off x="357270" y="609102"/>
            <a:ext cx="8634330" cy="2701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34AB3-7C07-4C78-977D-AA57B5889D7F}"/>
              </a:ext>
            </a:extLst>
          </p:cNvPr>
          <p:cNvSpPr txBox="1"/>
          <p:nvPr/>
        </p:nvSpPr>
        <p:spPr>
          <a:xfrm>
            <a:off x="8186687" y="459061"/>
            <a:ext cx="957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</a:rPr>
              <a:t>molec</a:t>
            </a:r>
            <a:r>
              <a:rPr lang="en-US" sz="1350" b="0" dirty="0">
                <a:solidFill>
                  <a:prstClr val="black"/>
                </a:solidFill>
                <a:latin typeface="Calibri" panose="020F0502020204030204"/>
              </a:rPr>
              <a:t> cm</a:t>
            </a:r>
            <a:r>
              <a:rPr lang="en-US" sz="1350" b="0" baseline="30000" dirty="0">
                <a:solidFill>
                  <a:prstClr val="black"/>
                </a:solidFill>
                <a:latin typeface="Calibri" panose="020F0502020204030204"/>
              </a:rPr>
              <a:t>-2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F19B862-887E-46CA-A194-3D7DD100F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29" y="3460853"/>
            <a:ext cx="8935118" cy="295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500992-AE24-4ECA-9433-22E27E1DEA09}"/>
              </a:ext>
            </a:extLst>
          </p:cNvPr>
          <p:cNvSpPr txBox="1"/>
          <p:nvPr/>
        </p:nvSpPr>
        <p:spPr>
          <a:xfrm>
            <a:off x="207143" y="3383458"/>
            <a:ext cx="9573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</a:rPr>
              <a:t>molec</a:t>
            </a:r>
            <a:r>
              <a:rPr lang="en-US" sz="1350" b="0" dirty="0">
                <a:solidFill>
                  <a:prstClr val="black"/>
                </a:solidFill>
                <a:latin typeface="Calibri" panose="020F0502020204030204"/>
              </a:rPr>
              <a:t> cm</a:t>
            </a:r>
            <a:r>
              <a:rPr lang="en-US" sz="1350" b="0" baseline="30000" dirty="0">
                <a:solidFill>
                  <a:prstClr val="black"/>
                </a:solidFill>
                <a:latin typeface="Calibri" panose="020F0502020204030204"/>
              </a:rPr>
              <a:t>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C3024-F857-409A-B0DD-6792C78D6344}"/>
              </a:ext>
            </a:extLst>
          </p:cNvPr>
          <p:cNvSpPr txBox="1"/>
          <p:nvPr/>
        </p:nvSpPr>
        <p:spPr>
          <a:xfrm>
            <a:off x="2783629" y="4767914"/>
            <a:ext cx="895371" cy="30008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</a:rPr>
              <a:t>MetopA</a:t>
            </a:r>
            <a:endParaRPr lang="en-US" sz="135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E2366-864E-4708-827E-80EA4DF877A4}"/>
              </a:ext>
            </a:extLst>
          </p:cNvPr>
          <p:cNvSpPr txBox="1"/>
          <p:nvPr/>
        </p:nvSpPr>
        <p:spPr>
          <a:xfrm>
            <a:off x="4686945" y="5181600"/>
            <a:ext cx="889360" cy="30008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</a:rPr>
              <a:t>MetopB</a:t>
            </a:r>
            <a:endParaRPr lang="en-US" sz="135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A6625-7A89-4684-BB73-93FFD193B925}"/>
              </a:ext>
            </a:extLst>
          </p:cNvPr>
          <p:cNvSpPr txBox="1"/>
          <p:nvPr/>
        </p:nvSpPr>
        <p:spPr>
          <a:xfrm>
            <a:off x="6622949" y="5331641"/>
            <a:ext cx="990600" cy="300082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</a:rPr>
              <a:t>MetopC</a:t>
            </a:r>
            <a:endParaRPr lang="en-US" sz="135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EE9B7-9577-448C-B514-D49B691A6D47}"/>
              </a:ext>
            </a:extLst>
          </p:cNvPr>
          <p:cNvSpPr txBox="1"/>
          <p:nvPr/>
        </p:nvSpPr>
        <p:spPr>
          <a:xfrm>
            <a:off x="1872802" y="2436041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>
                <a:solidFill>
                  <a:srgbClr val="0432FF"/>
                </a:solidFill>
                <a:latin typeface="Calibri" panose="020F0502020204030204"/>
              </a:rPr>
              <a:t>East China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3FC08-4870-428B-BDF2-3B2B03B5B9F6}"/>
              </a:ext>
            </a:extLst>
          </p:cNvPr>
          <p:cNvSpPr txBox="1"/>
          <p:nvPr/>
        </p:nvSpPr>
        <p:spPr>
          <a:xfrm>
            <a:off x="2936029" y="2286000"/>
            <a:ext cx="14994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0" dirty="0">
                <a:solidFill>
                  <a:srgbClr val="FF0000"/>
                </a:solidFill>
                <a:latin typeface="Calibri" panose="020F0502020204030204"/>
              </a:rPr>
              <a:t>Transport pathway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44ECE-546A-46F5-8E2C-628C721C67B8}"/>
              </a:ext>
            </a:extLst>
          </p:cNvPr>
          <p:cNvSpPr txBox="1"/>
          <p:nvPr/>
        </p:nvSpPr>
        <p:spPr>
          <a:xfrm>
            <a:off x="7220191" y="6496628"/>
            <a:ext cx="1923809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Zhai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4020812950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B8E0-C4A1-433C-BCDF-3F4EFDC0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1143000"/>
          </a:xfrm>
        </p:spPr>
        <p:txBody>
          <a:bodyPr/>
          <a:lstStyle/>
          <a:p>
            <a:r>
              <a:rPr lang="en-US" dirty="0"/>
              <a:t>Take-away messages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7F896-C11A-417E-8D47-AFED22423F47}"/>
              </a:ext>
            </a:extLst>
          </p:cNvPr>
          <p:cNvSpPr txBox="1"/>
          <p:nvPr/>
        </p:nvSpPr>
        <p:spPr>
          <a:xfrm>
            <a:off x="685800" y="2114887"/>
            <a:ext cx="7772400" cy="295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Ozone pollution is very high and increasing in Korea and China</a:t>
            </a:r>
          </a:p>
          <a:p>
            <a:pPr algn="l"/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High ozone reflects NO</a:t>
            </a:r>
            <a:r>
              <a:rPr lang="en-US" sz="1600" b="0" baseline="-25000" dirty="0"/>
              <a:t>x</a:t>
            </a:r>
            <a:r>
              <a:rPr lang="en-US" sz="1600" b="0" dirty="0"/>
              <a:t> and VOC emissions on top of a very high background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Increasing ozone over Korea is driven by declining domestic NO</a:t>
            </a:r>
            <a:r>
              <a:rPr lang="en-US" sz="1600" b="0" baseline="-25000" dirty="0"/>
              <a:t>x</a:t>
            </a:r>
            <a:r>
              <a:rPr lang="en-US" sz="1600" b="0" dirty="0"/>
              <a:t> emissions under VOC-limited conditions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The Korean air quality standard of 60 ppb cannot be met unless the East Asian background decreases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Importance of ozone background requires a global perspective on ozone pollution, including the complex role of PAN.</a:t>
            </a:r>
          </a:p>
        </p:txBody>
      </p:sp>
    </p:spTree>
    <p:extLst>
      <p:ext uri="{BB962C8B-B14F-4D97-AF65-F5344CB8AC3E}">
        <p14:creationId xmlns:p14="http://schemas.microsoft.com/office/powerpoint/2010/main" val="898827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23813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5758"/>
            <a:ext cx="9144000" cy="1143000"/>
          </a:xfrm>
        </p:spPr>
        <p:txBody>
          <a:bodyPr/>
          <a:lstStyle/>
          <a:p>
            <a:r>
              <a:rPr lang="en-US" dirty="0"/>
              <a:t>Same basic mechanism for VOC oxidation but many branches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413779" y="2050459"/>
          <a:ext cx="6041794" cy="3488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Equation" r:id="rId3" imgW="2463480" imgH="1422360" progId="Equation.DSMT4">
                  <p:embed/>
                </p:oleObj>
              </mc:Choice>
              <mc:Fallback>
                <p:oleObj name="Equation" r:id="rId3" imgW="2463480" imgH="1422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779" y="2050459"/>
                        <a:ext cx="6041794" cy="3488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18"/>
          <p:cNvSpPr>
            <a:spLocks noChangeShapeType="1"/>
          </p:cNvSpPr>
          <p:nvPr/>
        </p:nvSpPr>
        <p:spPr bwMode="auto">
          <a:xfrm flipH="1">
            <a:off x="5360857" y="1679340"/>
            <a:ext cx="246" cy="39656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4350095" y="711240"/>
            <a:ext cx="39751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OH can also add to double bonds of unsaturated VOCs, producing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hydroxyorganics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-12087" y="5538901"/>
            <a:ext cx="3068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 can also decompose or isomerize to produce a range of aldehydes, ketones,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dicarbonyls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8" name="Line 18"/>
          <p:cNvSpPr>
            <a:spLocks noChangeShapeType="1"/>
          </p:cNvSpPr>
          <p:nvPr/>
        </p:nvSpPr>
        <p:spPr bwMode="auto">
          <a:xfrm flipV="1">
            <a:off x="1200845" y="3677920"/>
            <a:ext cx="1212933" cy="1751474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>
            <a:off x="6031662" y="2887787"/>
            <a:ext cx="308177" cy="6138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339839" y="2691568"/>
            <a:ext cx="30683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can also add to produce organic nitrates</a:t>
            </a: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V="1">
            <a:off x="5750560" y="5429394"/>
            <a:ext cx="4116" cy="231886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803529" y="5661280"/>
            <a:ext cx="3068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Oxidation product goes on to react with OH, adding functionality and making more ozone</a:t>
            </a:r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>
            <a:off x="1737360" y="1956028"/>
            <a:ext cx="676419" cy="784333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39" y="711280"/>
            <a:ext cx="2334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RO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can also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isomerize, or react with HO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or RO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producing peroxides, epoxides,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alcohols,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carboxylic acids…</a:t>
            </a:r>
          </a:p>
        </p:txBody>
      </p:sp>
    </p:spTree>
    <p:extLst>
      <p:ext uri="{BB962C8B-B14F-4D97-AF65-F5344CB8AC3E}">
        <p14:creationId xmlns:p14="http://schemas.microsoft.com/office/powerpoint/2010/main" val="44644153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FE1A-F0F8-4530-BAF7-30AC64BD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04800"/>
            <a:ext cx="8229600" cy="1143000"/>
          </a:xfrm>
        </p:spPr>
        <p:txBody>
          <a:bodyPr/>
          <a:lstStyle/>
          <a:p>
            <a:r>
              <a:rPr lang="en-US" dirty="0"/>
              <a:t>2015-2019 ozone increase in Korea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AB325-C04A-4B4A-8F1A-FE1BDCDBD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" t="49308" r="88200" b="7280"/>
          <a:stretch/>
        </p:blipFill>
        <p:spPr>
          <a:xfrm>
            <a:off x="0" y="2971800"/>
            <a:ext cx="763010" cy="3202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645B3-D891-4BC5-9F10-FF70B22AD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679"/>
          <a:stretch/>
        </p:blipFill>
        <p:spPr>
          <a:xfrm>
            <a:off x="228600" y="457200"/>
            <a:ext cx="8505590" cy="2013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3F9D74-D4C7-4F88-9BAE-BA8BE29CBEEE}"/>
              </a:ext>
            </a:extLst>
          </p:cNvPr>
          <p:cNvSpPr txBox="1"/>
          <p:nvPr/>
        </p:nvSpPr>
        <p:spPr>
          <a:xfrm>
            <a:off x="6553200" y="6477000"/>
            <a:ext cx="258170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Colombi et al., in prep.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9AB4F5-FDC8-4E1C-BAB8-C34F127DA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70" t="47952" b="6828"/>
          <a:stretch/>
        </p:blipFill>
        <p:spPr>
          <a:xfrm>
            <a:off x="798948" y="2897939"/>
            <a:ext cx="4038601" cy="3352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4DA39-7A83-4C91-A6A7-1CE91D0C9799}"/>
              </a:ext>
            </a:extLst>
          </p:cNvPr>
          <p:cNvSpPr txBox="1"/>
          <p:nvPr/>
        </p:nvSpPr>
        <p:spPr>
          <a:xfrm>
            <a:off x="600166" y="2716249"/>
            <a:ext cx="426720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Meteorology-corrected ozone trend in Seoul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0BF7B-A1C9-43D0-A4E3-15C2EF0F2BB9}"/>
              </a:ext>
            </a:extLst>
          </p:cNvPr>
          <p:cNvSpPr txBox="1"/>
          <p:nvPr/>
        </p:nvSpPr>
        <p:spPr>
          <a:xfrm>
            <a:off x="4575313" y="2962470"/>
            <a:ext cx="4584412" cy="221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NO</a:t>
            </a:r>
            <a:r>
              <a:rPr lang="en-US" sz="1600" b="0" baseline="-25000" dirty="0"/>
              <a:t>x</a:t>
            </a:r>
            <a:r>
              <a:rPr lang="en-US" sz="1600" b="0" dirty="0"/>
              <a:t> emissions in S. Korea decreased by 20% from 2015 to 2019 while VOCs and PM stayed flat.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Sharpest ozone increase in spring is consistent with VOC-limited conditions, influence from China</a:t>
            </a:r>
          </a:p>
        </p:txBody>
      </p:sp>
    </p:spTree>
    <p:extLst>
      <p:ext uri="{BB962C8B-B14F-4D97-AF65-F5344CB8AC3E}">
        <p14:creationId xmlns:p14="http://schemas.microsoft.com/office/powerpoint/2010/main" val="961864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" y="-254529"/>
            <a:ext cx="9144000" cy="1143000"/>
          </a:xfrm>
        </p:spPr>
        <p:txBody>
          <a:bodyPr/>
          <a:lstStyle/>
          <a:p>
            <a:r>
              <a:rPr lang="en-US" altLang="en-US" sz="2000" b="0" dirty="0" err="1">
                <a:effectLst/>
              </a:rPr>
              <a:t>Peroxyacetylnitrate</a:t>
            </a:r>
            <a:r>
              <a:rPr lang="en-US" altLang="en-US" sz="2000" b="0" dirty="0">
                <a:effectLst/>
              </a:rPr>
              <a:t> (PAN) as reservoir for intercontinental transport of NO</a:t>
            </a:r>
            <a:r>
              <a:rPr lang="en-US" altLang="en-US" sz="2000" b="0" baseline="-25000" dirty="0">
                <a:effectLst/>
              </a:rPr>
              <a:t>x</a:t>
            </a:r>
            <a:endParaRPr lang="en-US" altLang="en-US" sz="2000" b="0" dirty="0">
              <a:effectLst/>
            </a:endParaRP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2209800" y="2660120"/>
          <a:ext cx="6629400" cy="386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Bitmap Image" r:id="rId3" imgW="4572396" imgH="3200677" progId="PBrush">
                  <p:embed/>
                </p:oleObj>
              </mc:Choice>
              <mc:Fallback>
                <p:oleObj name="Bitmap Image" r:id="rId3" imgW="4572396" imgH="3200677" progId="PBrush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660120"/>
                        <a:ext cx="6629400" cy="3861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2" name="Picture 4" descr="Image result for peroxyacetyl nitrate">
            <a:extLst>
              <a:ext uri="{FF2B5EF4-FFF2-40B4-BE49-F238E27FC236}">
                <a16:creationId xmlns:a16="http://schemas.microsoft.com/office/drawing/2014/main" id="{3A831632-9146-45B0-A303-C6E245C5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55" y="638271"/>
            <a:ext cx="207391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73EDA-4E0D-42AD-97C2-D7944FB602EA}"/>
              </a:ext>
            </a:extLst>
          </p:cNvPr>
          <p:cNvSpPr txBox="1"/>
          <p:nvPr/>
        </p:nvSpPr>
        <p:spPr>
          <a:xfrm>
            <a:off x="1524000" y="4016402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169F834-8EF3-45B6-BBC1-3DCD946DA7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6300" y="208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169F834-8EF3-45B6-BBC1-3DCD946DA7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16300" y="208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64" name="Picture 4">
            <a:extLst>
              <a:ext uri="{FF2B5EF4-FFF2-40B4-BE49-F238E27FC236}">
                <a16:creationId xmlns:a16="http://schemas.microsoft.com/office/drawing/2014/main" id="{F2B7B9E7-4F13-4430-A5AE-DF0057CF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" y="670454"/>
            <a:ext cx="1219200" cy="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1BB3AE-CB42-4536-8576-7BD9C846CE30}"/>
              </a:ext>
            </a:extLst>
          </p:cNvPr>
          <p:cNvSpPr txBox="1"/>
          <p:nvPr/>
        </p:nvSpPr>
        <p:spPr>
          <a:xfrm>
            <a:off x="74043" y="1594013"/>
            <a:ext cx="243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acetaldehyde</a:t>
            </a:r>
          </a:p>
          <a:p>
            <a:r>
              <a:rPr lang="en-US" b="0" dirty="0">
                <a:solidFill>
                  <a:schemeClr val="accent2"/>
                </a:solidFill>
              </a:rPr>
              <a:t>(also methylglyoxal, acetone)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C5CC3-0373-42F7-8F1B-EA1FA7B40CBD}"/>
              </a:ext>
            </a:extLst>
          </p:cNvPr>
          <p:cNvSpPr txBox="1"/>
          <p:nvPr/>
        </p:nvSpPr>
        <p:spPr>
          <a:xfrm>
            <a:off x="1550598" y="946741"/>
            <a:ext cx="137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+ OH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7608AAF-D474-4B1A-941F-C678912116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3483" y="872270"/>
          <a:ext cx="1008551" cy="436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Equation" r:id="rId9" imgW="469800" imgH="203040" progId="Equation.DSMT4">
                  <p:embed/>
                </p:oleObj>
              </mc:Choice>
              <mc:Fallback>
                <p:oleObj name="Equation" r:id="rId9" imgW="46980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7608AAF-D474-4B1A-941F-C678912116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73483" y="872270"/>
                        <a:ext cx="1008551" cy="436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" descr="Image result for peroxyacetyl nitrate">
            <a:extLst>
              <a:ext uri="{FF2B5EF4-FFF2-40B4-BE49-F238E27FC236}">
                <a16:creationId xmlns:a16="http://schemas.microsoft.com/office/drawing/2014/main" id="{5737F2DA-B784-4DF3-B18A-DB6B3AB9A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 bwMode="auto">
          <a:xfrm>
            <a:off x="3497768" y="701410"/>
            <a:ext cx="1531431" cy="9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CE2E72C-3040-4969-AEA8-BA05068B4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4933" y="813329"/>
          <a:ext cx="114458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Equation" r:id="rId11" imgW="533160" imgH="304560" progId="Equation.DSMT4">
                  <p:embed/>
                </p:oleObj>
              </mc:Choice>
              <mc:Fallback>
                <p:oleObj name="Equation" r:id="rId11" imgW="533160" imgH="304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CE2E72C-3040-4969-AEA8-BA05068B4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44933" y="813329"/>
                        <a:ext cx="1144588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DD7FE37-D5F6-4B5B-B4CF-E1FFE7B84D32}"/>
              </a:ext>
            </a:extLst>
          </p:cNvPr>
          <p:cNvSpPr txBox="1"/>
          <p:nvPr/>
        </p:nvSpPr>
        <p:spPr>
          <a:xfrm>
            <a:off x="3252947" y="1682827"/>
            <a:ext cx="2439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peroxyacetyl radical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73EAE-A471-4363-80CC-E2A4B4640542}"/>
              </a:ext>
            </a:extLst>
          </p:cNvPr>
          <p:cNvSpPr txBox="1"/>
          <p:nvPr/>
        </p:nvSpPr>
        <p:spPr>
          <a:xfrm>
            <a:off x="7062704" y="164134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</a:rPr>
              <a:t>PAN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C2FA33-FBEE-41B0-AD42-0CDEB6BDBA17}"/>
              </a:ext>
            </a:extLst>
          </p:cNvPr>
          <p:cNvSpPr txBox="1"/>
          <p:nvPr/>
        </p:nvSpPr>
        <p:spPr>
          <a:xfrm>
            <a:off x="5617859" y="2066248"/>
            <a:ext cx="345209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PAN lifetime: 1 h at 295K</a:t>
            </a:r>
          </a:p>
          <a:p>
            <a:r>
              <a:rPr lang="en-US" b="0" dirty="0">
                <a:solidFill>
                  <a:srgbClr val="FF0000"/>
                </a:solidFill>
              </a:rPr>
              <a:t>                       1 month at 250K</a:t>
            </a:r>
          </a:p>
        </p:txBody>
      </p:sp>
    </p:spTree>
    <p:extLst>
      <p:ext uri="{BB962C8B-B14F-4D97-AF65-F5344CB8AC3E}">
        <p14:creationId xmlns:p14="http://schemas.microsoft.com/office/powerpoint/2010/main" val="940620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50900" y="2764246"/>
            <a:ext cx="7985125" cy="2286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74700" y="2992846"/>
            <a:ext cx="836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                20               40               60                 80            100              120 ppb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070100" y="2764246"/>
            <a:ext cx="6156325" cy="228600"/>
            <a:chOff x="1018" y="2352"/>
            <a:chExt cx="3878" cy="144"/>
          </a:xfrm>
        </p:grpSpPr>
        <p:sp>
          <p:nvSpPr>
            <p:cNvPr id="28702" name="Line 5"/>
            <p:cNvSpPr>
              <a:spLocks noChangeShapeType="1"/>
            </p:cNvSpPr>
            <p:nvPr/>
          </p:nvSpPr>
          <p:spPr bwMode="auto">
            <a:xfrm>
              <a:off x="1018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3" name="Line 6"/>
            <p:cNvSpPr>
              <a:spLocks noChangeShapeType="1"/>
            </p:cNvSpPr>
            <p:nvPr/>
          </p:nvSpPr>
          <p:spPr bwMode="auto">
            <a:xfrm>
              <a:off x="1786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4" name="Line 7"/>
            <p:cNvSpPr>
              <a:spLocks noChangeShapeType="1"/>
            </p:cNvSpPr>
            <p:nvPr/>
          </p:nvSpPr>
          <p:spPr bwMode="auto">
            <a:xfrm>
              <a:off x="2554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5" name="Line 8"/>
            <p:cNvSpPr>
              <a:spLocks noChangeShapeType="1"/>
            </p:cNvSpPr>
            <p:nvPr/>
          </p:nvSpPr>
          <p:spPr bwMode="auto">
            <a:xfrm>
              <a:off x="3322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6" name="Line 9"/>
            <p:cNvSpPr>
              <a:spLocks noChangeShapeType="1"/>
            </p:cNvSpPr>
            <p:nvPr/>
          </p:nvSpPr>
          <p:spPr bwMode="auto">
            <a:xfrm>
              <a:off x="4090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7" name="Line 10"/>
            <p:cNvSpPr>
              <a:spLocks noChangeShapeType="1"/>
            </p:cNvSpPr>
            <p:nvPr/>
          </p:nvSpPr>
          <p:spPr bwMode="auto">
            <a:xfrm flipV="1">
              <a:off x="4896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2070100" y="3526246"/>
            <a:ext cx="18923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>
            <a:off x="3357357" y="2445158"/>
            <a:ext cx="8143" cy="31908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1881187" y="1794283"/>
            <a:ext cx="159702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Europe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(seasonal)</a:t>
            </a: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4964856" y="1744092"/>
            <a:ext cx="1189172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U.S. AQS</a:t>
            </a:r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flipV="1">
            <a:off x="8394700" y="2154646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7773127" y="1781689"/>
            <a:ext cx="1189172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U.S. AQS</a:t>
            </a:r>
          </a:p>
        </p:txBody>
      </p:sp>
      <p:sp>
        <p:nvSpPr>
          <p:cNvPr id="28683" name="Line 17"/>
          <p:cNvSpPr>
            <a:spLocks noChangeShapeType="1"/>
          </p:cNvSpPr>
          <p:nvPr/>
        </p:nvSpPr>
        <p:spPr bwMode="auto">
          <a:xfrm>
            <a:off x="1155700" y="3526246"/>
            <a:ext cx="8255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4" name="Text Box 18"/>
          <p:cNvSpPr txBox="1">
            <a:spLocks noChangeArrowheads="1"/>
          </p:cNvSpPr>
          <p:nvPr/>
        </p:nvSpPr>
        <p:spPr bwMode="auto">
          <a:xfrm>
            <a:off x="469900" y="3678646"/>
            <a:ext cx="1590675" cy="925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Preindustrial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background</a:t>
            </a:r>
          </a:p>
        </p:txBody>
      </p:sp>
      <p:sp>
        <p:nvSpPr>
          <p:cNvPr id="28685" name="Text Box 19"/>
          <p:cNvSpPr txBox="1">
            <a:spLocks noChangeArrowheads="1"/>
          </p:cNvSpPr>
          <p:nvPr/>
        </p:nvSpPr>
        <p:spPr bwMode="auto">
          <a:xfrm>
            <a:off x="2120900" y="3678646"/>
            <a:ext cx="2679700" cy="925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Present-day ozone background at northern mid-latitudes</a:t>
            </a:r>
          </a:p>
        </p:txBody>
      </p:sp>
      <p:sp>
        <p:nvSpPr>
          <p:cNvPr id="28686" name="Line 20"/>
          <p:cNvSpPr>
            <a:spLocks noChangeShapeType="1"/>
          </p:cNvSpPr>
          <p:nvPr/>
        </p:nvSpPr>
        <p:spPr bwMode="auto">
          <a:xfrm>
            <a:off x="4178301" y="1744092"/>
            <a:ext cx="8813" cy="10462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7" name="Text Box 21"/>
          <p:cNvSpPr txBox="1">
            <a:spLocks noChangeArrowheads="1"/>
          </p:cNvSpPr>
          <p:nvPr/>
        </p:nvSpPr>
        <p:spPr bwMode="auto">
          <a:xfrm>
            <a:off x="2689679" y="1368304"/>
            <a:ext cx="1676400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Europe AQS</a:t>
            </a:r>
          </a:p>
        </p:txBody>
      </p:sp>
      <p:sp>
        <p:nvSpPr>
          <p:cNvPr id="28688" name="Line 22"/>
          <p:cNvSpPr>
            <a:spLocks noChangeShapeType="1"/>
          </p:cNvSpPr>
          <p:nvPr/>
        </p:nvSpPr>
        <p:spPr bwMode="auto">
          <a:xfrm>
            <a:off x="5091113" y="2154646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9" name="Line 23"/>
          <p:cNvSpPr>
            <a:spLocks noChangeShapeType="1"/>
          </p:cNvSpPr>
          <p:nvPr/>
        </p:nvSpPr>
        <p:spPr bwMode="auto">
          <a:xfrm flipH="1">
            <a:off x="4508499" y="1064654"/>
            <a:ext cx="8115" cy="1725676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0" name="Text Box 24"/>
          <p:cNvSpPr txBox="1">
            <a:spLocks noChangeArrowheads="1"/>
          </p:cNvSpPr>
          <p:nvPr/>
        </p:nvSpPr>
        <p:spPr bwMode="auto">
          <a:xfrm>
            <a:off x="4387850" y="697894"/>
            <a:ext cx="1968500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S. </a:t>
            </a:r>
            <a:r>
              <a:rPr lang="en-US" altLang="en-US" dirty="0">
                <a:solidFill>
                  <a:srgbClr val="000000"/>
                </a:solidFill>
                <a:ea typeface="MS PGothic" panose="020B0600070205080204" pitchFamily="34" charset="-128"/>
              </a:rPr>
              <a:t>Korea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AQS</a:t>
            </a:r>
          </a:p>
        </p:txBody>
      </p:sp>
      <p:sp>
        <p:nvSpPr>
          <p:cNvPr id="28691" name="Line 27"/>
          <p:cNvSpPr>
            <a:spLocks noChangeShapeType="1"/>
          </p:cNvSpPr>
          <p:nvPr/>
        </p:nvSpPr>
        <p:spPr bwMode="auto">
          <a:xfrm>
            <a:off x="6019800" y="2154646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2" name="Text Box 28"/>
          <p:cNvSpPr txBox="1">
            <a:spLocks noChangeArrowheads="1"/>
          </p:cNvSpPr>
          <p:nvPr/>
        </p:nvSpPr>
        <p:spPr bwMode="auto">
          <a:xfrm>
            <a:off x="1125882" y="190927"/>
            <a:ext cx="72539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  <a:r>
              <a:rPr lang="en-US" altLang="en-US" sz="2400" b="0" dirty="0">
                <a:solidFill>
                  <a:srgbClr val="3333CC"/>
                </a:solidFill>
                <a:ea typeface="MS PGothic" panose="020B0600070205080204" pitchFamily="34" charset="-128"/>
              </a:rPr>
              <a:t>zone air quality standards (AQS) around the world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3" name="Line 29"/>
          <p:cNvSpPr>
            <a:spLocks noChangeShapeType="1"/>
          </p:cNvSpPr>
          <p:nvPr/>
        </p:nvSpPr>
        <p:spPr bwMode="auto">
          <a:xfrm flipH="1">
            <a:off x="5588000" y="2459446"/>
            <a:ext cx="4048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4" name="Text Box 30"/>
          <p:cNvSpPr txBox="1">
            <a:spLocks noChangeArrowheads="1"/>
          </p:cNvSpPr>
          <p:nvPr/>
        </p:nvSpPr>
        <p:spPr bwMode="auto">
          <a:xfrm>
            <a:off x="5486400" y="2108609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2008</a:t>
            </a:r>
          </a:p>
        </p:txBody>
      </p:sp>
      <p:sp>
        <p:nvSpPr>
          <p:cNvPr id="28695" name="Text Box 30"/>
          <p:cNvSpPr txBox="1">
            <a:spLocks noChangeArrowheads="1"/>
          </p:cNvSpPr>
          <p:nvPr/>
        </p:nvSpPr>
        <p:spPr bwMode="auto">
          <a:xfrm>
            <a:off x="5029200" y="2107021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2014</a:t>
            </a:r>
          </a:p>
        </p:txBody>
      </p:sp>
      <p:sp>
        <p:nvSpPr>
          <p:cNvPr id="28696" name="Line 29"/>
          <p:cNvSpPr>
            <a:spLocks noChangeShapeType="1"/>
          </p:cNvSpPr>
          <p:nvPr/>
        </p:nvSpPr>
        <p:spPr bwMode="auto">
          <a:xfrm flipH="1">
            <a:off x="6019800" y="2445159"/>
            <a:ext cx="2347913" cy="9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7" name="Text Box 30"/>
          <p:cNvSpPr txBox="1">
            <a:spLocks noChangeArrowheads="1"/>
          </p:cNvSpPr>
          <p:nvPr/>
        </p:nvSpPr>
        <p:spPr bwMode="auto">
          <a:xfrm>
            <a:off x="6475413" y="2108609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1997</a:t>
            </a:r>
          </a:p>
        </p:txBody>
      </p:sp>
      <p:sp>
        <p:nvSpPr>
          <p:cNvPr id="28698" name="Line 27"/>
          <p:cNvSpPr>
            <a:spLocks noChangeShapeType="1"/>
          </p:cNvSpPr>
          <p:nvPr/>
        </p:nvSpPr>
        <p:spPr bwMode="auto">
          <a:xfrm>
            <a:off x="5534025" y="2154646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9" name="Line 29"/>
          <p:cNvSpPr>
            <a:spLocks noChangeShapeType="1"/>
          </p:cNvSpPr>
          <p:nvPr/>
        </p:nvSpPr>
        <p:spPr bwMode="auto">
          <a:xfrm flipH="1">
            <a:off x="5105400" y="2459446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700" name="Line 15"/>
          <p:cNvSpPr>
            <a:spLocks noChangeShapeType="1"/>
          </p:cNvSpPr>
          <p:nvPr/>
        </p:nvSpPr>
        <p:spPr bwMode="auto">
          <a:xfrm>
            <a:off x="5534025" y="3013075"/>
            <a:ext cx="0" cy="4159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701" name="TextBox 1"/>
          <p:cNvSpPr txBox="1">
            <a:spLocks noChangeArrowheads="1"/>
          </p:cNvSpPr>
          <p:nvPr/>
        </p:nvSpPr>
        <p:spPr bwMode="auto">
          <a:xfrm>
            <a:off x="4921047" y="3415068"/>
            <a:ext cx="138153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China AQS</a:t>
            </a:r>
          </a:p>
        </p:txBody>
      </p:sp>
      <p:sp>
        <p:nvSpPr>
          <p:cNvPr id="36" name="Line 23">
            <a:extLst>
              <a:ext uri="{FF2B5EF4-FFF2-40B4-BE49-F238E27FC236}">
                <a16:creationId xmlns:a16="http://schemas.microsoft.com/office/drawing/2014/main" id="{13B1C9BE-BC99-4250-981F-F95AFFEA6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89294" y="1615361"/>
            <a:ext cx="16037" cy="117547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id="{4B6A6D25-D1B6-4EF8-9AD0-48100FC28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972" y="1231742"/>
            <a:ext cx="1968500" cy="36933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Canada AQS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B7F081-BE62-42FB-924F-0B1462FEE376}"/>
              </a:ext>
            </a:extLst>
          </p:cNvPr>
          <p:cNvSpPr txBox="1"/>
          <p:nvPr/>
        </p:nvSpPr>
        <p:spPr>
          <a:xfrm>
            <a:off x="395286" y="4875899"/>
            <a:ext cx="8226425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Ozone AQS can be designed to protect against short-term effects (morbidity), long-term effects (mortality), vegetation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 Standards tend to be aspirational or practical, with different levels of enforcement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Increasing epidemiological studies are revealing adverse effects at lower thresholds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Unlike for other pollutants, adverse effects of ozone occur at concentrations only marginally higher than background</a:t>
            </a:r>
          </a:p>
        </p:txBody>
      </p:sp>
    </p:spTree>
    <p:extLst>
      <p:ext uri="{BB962C8B-B14F-4D97-AF65-F5344CB8AC3E}">
        <p14:creationId xmlns:p14="http://schemas.microsoft.com/office/powerpoint/2010/main" val="361249641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32F16D0-7321-418C-A2A2-AA15DB6DD457}"/>
              </a:ext>
            </a:extLst>
          </p:cNvPr>
          <p:cNvSpPr txBox="1"/>
          <p:nvPr/>
        </p:nvSpPr>
        <p:spPr>
          <a:xfrm>
            <a:off x="6290380" y="4355280"/>
            <a:ext cx="71262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ozone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2D938-F1F0-4AF5-A65C-718B75AD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-152082"/>
            <a:ext cx="9906000" cy="1143000"/>
          </a:xfrm>
        </p:spPr>
        <p:txBody>
          <a:bodyPr/>
          <a:lstStyle/>
          <a:p>
            <a:r>
              <a:rPr lang="en-US" sz="2200" dirty="0"/>
              <a:t>Haagen-Smit (1953) identifies ozone produced in air from car exhaust</a:t>
            </a:r>
            <a:br>
              <a:rPr lang="en-US" sz="2200" dirty="0"/>
            </a:br>
            <a:r>
              <a:rPr lang="en-US" sz="2200" dirty="0"/>
              <a:t>as the harmful component in Los Angeles smog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1CBFE3-F2A4-4457-9E0A-A0A1EEBE051B}"/>
              </a:ext>
            </a:extLst>
          </p:cNvPr>
          <p:cNvCxnSpPr>
            <a:cxnSpLocks/>
          </p:cNvCxnSpPr>
          <p:nvPr/>
        </p:nvCxnSpPr>
        <p:spPr bwMode="auto">
          <a:xfrm flipV="1">
            <a:off x="6077597" y="5873678"/>
            <a:ext cx="848591" cy="4721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86776E-06F6-4A33-8881-1189D0155AFB}"/>
              </a:ext>
            </a:extLst>
          </p:cNvPr>
          <p:cNvSpPr txBox="1"/>
          <p:nvPr/>
        </p:nvSpPr>
        <p:spPr>
          <a:xfrm>
            <a:off x="6897347" y="5521488"/>
            <a:ext cx="381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NO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VOCs, 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3B003-9835-4788-8EE7-C81925B3FFCD}"/>
              </a:ext>
            </a:extLst>
          </p:cNvPr>
          <p:cNvSpPr txBox="1"/>
          <p:nvPr/>
        </p:nvSpPr>
        <p:spPr>
          <a:xfrm>
            <a:off x="268941" y="748748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Shows in the lab that ozone is produced by photochemical oxidation of volatile organic compounds (VOCs) and CO in the presence of nitric oxide (NO)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E38906-3AB2-4C22-A81E-6A67BAEC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0" y="1562642"/>
            <a:ext cx="3947860" cy="26230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1D45E-0B87-4471-83CE-717E706D6F45}"/>
              </a:ext>
            </a:extLst>
          </p:cNvPr>
          <p:cNvSpPr txBox="1"/>
          <p:nvPr/>
        </p:nvSpPr>
        <p:spPr>
          <a:xfrm>
            <a:off x="1108028" y="3799830"/>
            <a:ext cx="2041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/>
              <a:t>Arie Haagen-Smit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B18F1-A09B-4535-9788-01FFD3398BDD}"/>
              </a:ext>
            </a:extLst>
          </p:cNvPr>
          <p:cNvSpPr txBox="1"/>
          <p:nvPr/>
        </p:nvSpPr>
        <p:spPr>
          <a:xfrm>
            <a:off x="3418794" y="4981586"/>
            <a:ext cx="1617206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0" dirty="0"/>
              <a:t>fuel (</a:t>
            </a:r>
            <a:r>
              <a:rPr lang="en-US" b="0" dirty="0" err="1"/>
              <a:t>C</a:t>
            </a:r>
            <a:r>
              <a:rPr lang="en-US" b="0" baseline="-25000" dirty="0" err="1"/>
              <a:t>x</a:t>
            </a:r>
            <a:r>
              <a:rPr lang="en-US" b="0" dirty="0" err="1"/>
              <a:t>H</a:t>
            </a:r>
            <a:r>
              <a:rPr lang="en-US" b="0" baseline="-25000" dirty="0" err="1"/>
              <a:t>y</a:t>
            </a:r>
            <a:r>
              <a:rPr lang="en-US" b="0" dirty="0"/>
              <a:t>)</a:t>
            </a:r>
          </a:p>
          <a:p>
            <a:pPr algn="l"/>
            <a:r>
              <a:rPr lang="en-US" b="0" dirty="0"/>
              <a:t>air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0A834E-BBCE-4D76-9796-8C6E152621FE}"/>
              </a:ext>
            </a:extLst>
          </p:cNvPr>
          <p:cNvSpPr txBox="1"/>
          <p:nvPr/>
        </p:nvSpPr>
        <p:spPr>
          <a:xfrm>
            <a:off x="418553" y="4513426"/>
            <a:ext cx="161720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In car engine: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5EEE5A8-0857-4861-AF22-39F5B09C31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54639"/>
              </p:ext>
            </p:extLst>
          </p:nvPr>
        </p:nvGraphicFramePr>
        <p:xfrm>
          <a:off x="418553" y="4867175"/>
          <a:ext cx="2532062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4" imgW="1612800" imgH="990360" progId="Equation.DSMT4">
                  <p:embed/>
                </p:oleObj>
              </mc:Choice>
              <mc:Fallback>
                <p:oleObj name="Equation" r:id="rId4" imgW="16128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553" y="4867175"/>
                        <a:ext cx="2532062" cy="15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08" name="Picture 60" descr="See the source image">
            <a:extLst>
              <a:ext uri="{FF2B5EF4-FFF2-40B4-BE49-F238E27FC236}">
                <a16:creationId xmlns:a16="http://schemas.microsoft.com/office/drawing/2014/main" id="{151D1FEC-888A-48F1-BC01-0A8B46E23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67"/>
          <a:stretch/>
        </p:blipFill>
        <p:spPr bwMode="auto">
          <a:xfrm flipH="1">
            <a:off x="3890121" y="5547069"/>
            <a:ext cx="2621960" cy="8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E3F6E0-7EDA-4A4F-BA44-BE9F73E785C8}"/>
              </a:ext>
            </a:extLst>
          </p:cNvPr>
          <p:cNvCxnSpPr>
            <a:cxnSpLocks/>
          </p:cNvCxnSpPr>
          <p:nvPr/>
        </p:nvCxnSpPr>
        <p:spPr bwMode="auto">
          <a:xfrm>
            <a:off x="3721480" y="5295358"/>
            <a:ext cx="543791" cy="3825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773DE2-EE64-496C-ADFD-C9FB9B447166}"/>
              </a:ext>
            </a:extLst>
          </p:cNvPr>
          <p:cNvSpPr txBox="1"/>
          <p:nvPr/>
        </p:nvSpPr>
        <p:spPr>
          <a:xfrm>
            <a:off x="8382842" y="4455899"/>
            <a:ext cx="64994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NO</a:t>
            </a:r>
            <a:r>
              <a:rPr lang="en-US" sz="1600" b="0" baseline="-25000" dirty="0"/>
              <a:t>2</a:t>
            </a:r>
            <a:endParaRPr lang="en-US" sz="1600" b="0" dirty="0"/>
          </a:p>
        </p:txBody>
      </p:sp>
      <p:pic>
        <p:nvPicPr>
          <p:cNvPr id="26" name="Picture 35" descr="Image result for nitrogen dioxide">
            <a:extLst>
              <a:ext uri="{FF2B5EF4-FFF2-40B4-BE49-F238E27FC236}">
                <a16:creationId xmlns:a16="http://schemas.microsoft.com/office/drawing/2014/main" id="{9C0AC8BB-E1ED-4CBD-8F1F-E1002483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33" y="2091839"/>
            <a:ext cx="1095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56DEE6-529A-471F-AFB8-4A79AF3F290E}"/>
              </a:ext>
            </a:extLst>
          </p:cNvPr>
          <p:cNvSpPr txBox="1"/>
          <p:nvPr/>
        </p:nvSpPr>
        <p:spPr>
          <a:xfrm>
            <a:off x="5301908" y="3047282"/>
            <a:ext cx="27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/>
              <a:t>NO</a:t>
            </a:r>
            <a:r>
              <a:rPr lang="en-US" b="0" baseline="-25000" dirty="0"/>
              <a:t>2 </a:t>
            </a:r>
            <a:r>
              <a:rPr lang="en-US" b="0" dirty="0"/>
              <a:t>absorbs in the blue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17717BE-46DC-4BFB-88C6-7E10A7A52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431591"/>
              </p:ext>
            </p:extLst>
          </p:nvPr>
        </p:nvGraphicFramePr>
        <p:xfrm>
          <a:off x="5364163" y="3357563"/>
          <a:ext cx="2397125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8" imgW="1726920" imgH="241200" progId="Equation.DSMT4">
                  <p:embed/>
                </p:oleObj>
              </mc:Choice>
              <mc:Fallback>
                <p:oleObj name="Equation" r:id="rId8" imgW="17269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64163" y="3357563"/>
                        <a:ext cx="2397125" cy="334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rc 12">
            <a:extLst>
              <a:ext uri="{FF2B5EF4-FFF2-40B4-BE49-F238E27FC236}">
                <a16:creationId xmlns:a16="http://schemas.microsoft.com/office/drawing/2014/main" id="{3382D07D-22BE-4C24-A7C4-F8B1B19C8E9C}"/>
              </a:ext>
            </a:extLst>
          </p:cNvPr>
          <p:cNvSpPr/>
          <p:nvPr/>
        </p:nvSpPr>
        <p:spPr>
          <a:xfrm flipV="1">
            <a:off x="6321302" y="3692525"/>
            <a:ext cx="2262172" cy="2029388"/>
          </a:xfrm>
          <a:prstGeom prst="arc">
            <a:avLst>
              <a:gd name="adj1" fmla="val 16200000"/>
              <a:gd name="adj2" fmla="val 21460093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D0A748B4-9F7D-4B31-BF55-5C2ED66B15E7}"/>
              </a:ext>
            </a:extLst>
          </p:cNvPr>
          <p:cNvSpPr/>
          <p:nvPr/>
        </p:nvSpPr>
        <p:spPr>
          <a:xfrm rot="10568966" flipV="1">
            <a:off x="7145592" y="4520890"/>
            <a:ext cx="2262172" cy="2029388"/>
          </a:xfrm>
          <a:prstGeom prst="arc">
            <a:avLst>
              <a:gd name="adj1" fmla="val 16200000"/>
              <a:gd name="adj2" fmla="val 21460093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A4758A7-7726-4F19-827E-A2D43E90E7F4}"/>
              </a:ext>
            </a:extLst>
          </p:cNvPr>
          <p:cNvSpPr/>
          <p:nvPr/>
        </p:nvSpPr>
        <p:spPr>
          <a:xfrm rot="1112128" flipV="1">
            <a:off x="6676612" y="4322845"/>
            <a:ext cx="1024890" cy="355482"/>
          </a:xfrm>
          <a:prstGeom prst="arc">
            <a:avLst>
              <a:gd name="adj1" fmla="val 12790608"/>
              <a:gd name="adj2" fmla="val 21460093"/>
            </a:avLst>
          </a:prstGeom>
          <a:ln w="28575">
            <a:solidFill>
              <a:schemeClr val="tx1"/>
            </a:solidFill>
            <a:headEnd type="triangle" w="lg" len="lg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BDA0C-7DBE-4DB1-AA8E-3CD3E2A212B4}"/>
              </a:ext>
            </a:extLst>
          </p:cNvPr>
          <p:cNvSpPr txBox="1"/>
          <p:nvPr/>
        </p:nvSpPr>
        <p:spPr>
          <a:xfrm>
            <a:off x="7687757" y="4324112"/>
            <a:ext cx="220943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hv</a:t>
            </a:r>
          </a:p>
        </p:txBody>
      </p:sp>
    </p:spTree>
    <p:extLst>
      <p:ext uri="{BB962C8B-B14F-4D97-AF65-F5344CB8AC3E}">
        <p14:creationId xmlns:p14="http://schemas.microsoft.com/office/powerpoint/2010/main" val="281220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353" y="53394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2D2D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US exceedances of air quality standards (AQS)</a:t>
            </a:r>
            <a:endParaRPr lang="en-US" altLang="en-US" sz="2000" dirty="0">
              <a:solidFill>
                <a:srgbClr val="2D2DB9"/>
              </a:solidFill>
            </a:endParaRPr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149225" y="6518275"/>
            <a:ext cx="16824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US EPA [2020]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043DE-6D75-4847-8DC6-E07A54BF8A05}"/>
              </a:ext>
            </a:extLst>
          </p:cNvPr>
          <p:cNvGrpSpPr/>
          <p:nvPr/>
        </p:nvGrpSpPr>
        <p:grpSpPr>
          <a:xfrm>
            <a:off x="-1676400" y="1447800"/>
            <a:ext cx="11811000" cy="4713521"/>
            <a:chOff x="-1295400" y="1470025"/>
            <a:chExt cx="11811000" cy="47135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BA95363-2F4E-4895-95CF-DB50D9E1A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039"/>
            <a:stretch/>
          </p:blipFill>
          <p:spPr>
            <a:xfrm>
              <a:off x="-331187" y="2448503"/>
              <a:ext cx="5999012" cy="3735043"/>
            </a:xfrm>
            <a:prstGeom prst="rect">
              <a:avLst/>
            </a:prstGeom>
          </p:spPr>
        </p:pic>
        <p:grpSp>
          <p:nvGrpSpPr>
            <p:cNvPr id="24586" name="Group 3"/>
            <p:cNvGrpSpPr>
              <a:grpSpLocks/>
            </p:cNvGrpSpPr>
            <p:nvPr/>
          </p:nvGrpSpPr>
          <p:grpSpPr bwMode="auto">
            <a:xfrm>
              <a:off x="-1295400" y="1470025"/>
              <a:ext cx="11811000" cy="3476959"/>
              <a:chOff x="1572670" y="728486"/>
              <a:chExt cx="9677399" cy="2589645"/>
            </a:xfrm>
          </p:grpSpPr>
          <p:sp>
            <p:nvSpPr>
              <p:cNvPr id="24599" name="TextBox 1"/>
              <p:cNvSpPr txBox="1">
                <a:spLocks noChangeArrowheads="1"/>
              </p:cNvSpPr>
              <p:nvPr/>
            </p:nvSpPr>
            <p:spPr bwMode="auto">
              <a:xfrm>
                <a:off x="1572670" y="728486"/>
                <a:ext cx="9677399" cy="481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US population (millions) exposed to air pollutants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in excess of national ambient air quality standards, 2018</a:t>
                </a:r>
              </a:p>
            </p:txBody>
          </p:sp>
          <p:sp>
            <p:nvSpPr>
              <p:cNvPr id="24600" name="TextBox 7"/>
              <p:cNvSpPr txBox="1">
                <a:spLocks noChangeArrowheads="1"/>
              </p:cNvSpPr>
              <p:nvPr/>
            </p:nvSpPr>
            <p:spPr bwMode="auto">
              <a:xfrm>
                <a:off x="1880681" y="1868705"/>
                <a:ext cx="1906047" cy="275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                   PM</a:t>
                </a:r>
                <a:r>
                  <a:rPr kumimoji="0" lang="en-US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2.5 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</a:t>
                </a:r>
              </a:p>
            </p:txBody>
          </p:sp>
          <p:sp>
            <p:nvSpPr>
              <p:cNvPr id="24601" name="TextBox 9"/>
              <p:cNvSpPr txBox="1">
                <a:spLocks noChangeArrowheads="1"/>
              </p:cNvSpPr>
              <p:nvPr/>
            </p:nvSpPr>
            <p:spPr bwMode="auto">
              <a:xfrm>
                <a:off x="2088430" y="2280152"/>
                <a:ext cx="1695898" cy="275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               PM</a:t>
                </a:r>
                <a:r>
                  <a:rPr kumimoji="0" lang="en-US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10  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</a:t>
                </a:r>
              </a:p>
            </p:txBody>
          </p:sp>
          <p:sp>
            <p:nvSpPr>
              <p:cNvPr id="24602" name="TextBox 10"/>
              <p:cNvSpPr txBox="1">
                <a:spLocks noChangeArrowheads="1"/>
              </p:cNvSpPr>
              <p:nvPr/>
            </p:nvSpPr>
            <p:spPr bwMode="auto">
              <a:xfrm>
                <a:off x="2671014" y="2653113"/>
                <a:ext cx="1090409" cy="275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      SO</a:t>
                </a:r>
                <a:r>
                  <a:rPr kumimoji="0" lang="en-US" altLang="en-US" sz="18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2 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24603" name="TextBox 11"/>
              <p:cNvSpPr txBox="1">
                <a:spLocks noChangeArrowheads="1"/>
              </p:cNvSpPr>
              <p:nvPr/>
            </p:nvSpPr>
            <p:spPr bwMode="auto">
              <a:xfrm>
                <a:off x="2423997" y="3042975"/>
                <a:ext cx="1359661" cy="275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         Lead  </a:t>
                </a:r>
              </a:p>
            </p:txBody>
          </p:sp>
          <p:sp>
            <p:nvSpPr>
              <p:cNvPr id="24604" name="TextBox 8"/>
              <p:cNvSpPr txBox="1">
                <a:spLocks noChangeArrowheads="1"/>
              </p:cNvSpPr>
              <p:nvPr/>
            </p:nvSpPr>
            <p:spPr bwMode="auto">
              <a:xfrm>
                <a:off x="2819400" y="1457258"/>
                <a:ext cx="970886" cy="275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    Ozone </a:t>
                </a:r>
              </a:p>
            </p:txBody>
          </p:sp>
        </p:grpSp>
        <p:sp>
          <p:nvSpPr>
            <p:cNvPr id="24587" name="TextBox 3"/>
            <p:cNvSpPr txBox="1">
              <a:spLocks noChangeArrowheads="1"/>
            </p:cNvSpPr>
            <p:nvPr/>
          </p:nvSpPr>
          <p:spPr bwMode="auto">
            <a:xfrm>
              <a:off x="254372" y="5152647"/>
              <a:ext cx="1107996" cy="369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CO </a:t>
              </a:r>
            </a:p>
          </p:txBody>
        </p:sp>
        <p:sp>
          <p:nvSpPr>
            <p:cNvPr id="24588" name="TextBox 4"/>
            <p:cNvSpPr txBox="1">
              <a:spLocks noChangeArrowheads="1"/>
            </p:cNvSpPr>
            <p:nvPr/>
          </p:nvSpPr>
          <p:spPr bwMode="auto">
            <a:xfrm>
              <a:off x="-495006" y="5612400"/>
              <a:ext cx="1920719" cy="369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         NO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 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89" name="TextBox 5"/>
            <p:cNvSpPr txBox="1">
              <a:spLocks noChangeArrowheads="1"/>
            </p:cNvSpPr>
            <p:nvPr/>
          </p:nvSpPr>
          <p:spPr bwMode="auto">
            <a:xfrm>
              <a:off x="4904251" y="2448503"/>
              <a:ext cx="76174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137M</a:t>
              </a:r>
            </a:p>
          </p:txBody>
        </p:sp>
        <p:sp>
          <p:nvSpPr>
            <p:cNvPr id="24590" name="TextBox 6"/>
            <p:cNvSpPr txBox="1">
              <a:spLocks noChangeArrowheads="1"/>
            </p:cNvSpPr>
            <p:nvPr/>
          </p:nvSpPr>
          <p:spPr bwMode="auto">
            <a:xfrm>
              <a:off x="2683761" y="3000927"/>
              <a:ext cx="4411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31</a:t>
              </a:r>
            </a:p>
          </p:txBody>
        </p:sp>
        <p:sp>
          <p:nvSpPr>
            <p:cNvPr id="24591" name="TextBox 21"/>
            <p:cNvSpPr txBox="1">
              <a:spLocks noChangeArrowheads="1"/>
            </p:cNvSpPr>
            <p:nvPr/>
          </p:nvSpPr>
          <p:spPr bwMode="auto">
            <a:xfrm>
              <a:off x="2509552" y="2993442"/>
              <a:ext cx="63350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38M</a:t>
              </a:r>
            </a:p>
          </p:txBody>
        </p:sp>
        <p:sp>
          <p:nvSpPr>
            <p:cNvPr id="24592" name="TextBox 22"/>
            <p:cNvSpPr txBox="1">
              <a:spLocks noChangeArrowheads="1"/>
            </p:cNvSpPr>
            <p:nvPr/>
          </p:nvSpPr>
          <p:spPr bwMode="auto">
            <a:xfrm>
              <a:off x="1438509" y="5107927"/>
              <a:ext cx="381893" cy="414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0</a:t>
              </a:r>
            </a:p>
          </p:txBody>
        </p:sp>
        <p:sp>
          <p:nvSpPr>
            <p:cNvPr id="24593" name="TextBox 23"/>
            <p:cNvSpPr txBox="1">
              <a:spLocks noChangeArrowheads="1"/>
            </p:cNvSpPr>
            <p:nvPr/>
          </p:nvSpPr>
          <p:spPr bwMode="auto">
            <a:xfrm>
              <a:off x="1439230" y="4516066"/>
              <a:ext cx="616664" cy="414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1M</a:t>
              </a:r>
            </a:p>
          </p:txBody>
        </p: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1516713" y="4032772"/>
              <a:ext cx="50526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3M</a:t>
              </a:r>
            </a:p>
          </p:txBody>
        </p:sp>
        <p:sp>
          <p:nvSpPr>
            <p:cNvPr id="24595" name="TextBox 25"/>
            <p:cNvSpPr txBox="1">
              <a:spLocks noChangeArrowheads="1"/>
            </p:cNvSpPr>
            <p:nvPr/>
          </p:nvSpPr>
          <p:spPr bwMode="auto">
            <a:xfrm>
              <a:off x="1878163" y="3441287"/>
              <a:ext cx="63350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16M</a:t>
              </a:r>
            </a:p>
          </p:txBody>
        </p:sp>
        <p:sp>
          <p:nvSpPr>
            <p:cNvPr id="24596" name="TextBox 26"/>
            <p:cNvSpPr txBox="1">
              <a:spLocks noChangeArrowheads="1"/>
            </p:cNvSpPr>
            <p:nvPr/>
          </p:nvSpPr>
          <p:spPr bwMode="auto">
            <a:xfrm>
              <a:off x="1403050" y="5593278"/>
              <a:ext cx="381893" cy="414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0</a:t>
              </a:r>
            </a:p>
          </p:txBody>
        </p:sp>
      </p:grpSp>
      <p:sp>
        <p:nvSpPr>
          <p:cNvPr id="24597" name="TextBox 1"/>
          <p:cNvSpPr txBox="1">
            <a:spLocks noChangeArrowheads="1"/>
          </p:cNvSpPr>
          <p:nvPr/>
        </p:nvSpPr>
        <p:spPr bwMode="auto">
          <a:xfrm>
            <a:off x="4523251" y="2709315"/>
            <a:ext cx="4711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70 ppb (maximum daily 8-h average, MDA8)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09AB1-4D16-4FD1-981D-A82BDB2FBCDA}"/>
              </a:ext>
            </a:extLst>
          </p:cNvPr>
          <p:cNvSpPr txBox="1"/>
          <p:nvPr/>
        </p:nvSpPr>
        <p:spPr>
          <a:xfrm>
            <a:off x="803968" y="6209315"/>
            <a:ext cx="7857170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One third of US population breathes unhealthy high-ozone air according to US EPA</a:t>
            </a:r>
          </a:p>
        </p:txBody>
      </p:sp>
    </p:spTree>
    <p:extLst>
      <p:ext uri="{BB962C8B-B14F-4D97-AF65-F5344CB8AC3E}">
        <p14:creationId xmlns:p14="http://schemas.microsoft.com/office/powerpoint/2010/main" val="85649667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Days per year exceeding 70 ppb ozone standard, 2010-2014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7616825" y="6400800"/>
            <a:ext cx="1527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TOAR [2020]</a:t>
            </a:r>
          </a:p>
        </p:txBody>
      </p:sp>
      <p:pic>
        <p:nvPicPr>
          <p:cNvPr id="2970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/>
          <a:stretch>
            <a:fillRect/>
          </a:stretch>
        </p:blipFill>
        <p:spPr bwMode="auto">
          <a:xfrm>
            <a:off x="152400" y="914400"/>
            <a:ext cx="7315200" cy="58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226689" y="521494"/>
            <a:ext cx="2129742" cy="22859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862A6-7D93-4B79-BD5E-6A339C708B10}"/>
              </a:ext>
            </a:extLst>
          </p:cNvPr>
          <p:cNvSpPr txBox="1"/>
          <p:nvPr/>
        </p:nvSpPr>
        <p:spPr>
          <a:xfrm>
            <a:off x="5291560" y="5709296"/>
            <a:ext cx="20574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Korean AQS: 60 ppb</a:t>
            </a:r>
          </a:p>
          <a:p>
            <a:pPr algn="l"/>
            <a:r>
              <a:rPr lang="en-US" sz="1600" b="0" dirty="0"/>
              <a:t>China AQS: 75 ppb</a:t>
            </a:r>
          </a:p>
        </p:txBody>
      </p:sp>
    </p:spTree>
    <p:extLst>
      <p:ext uri="{BB962C8B-B14F-4D97-AF65-F5344CB8AC3E}">
        <p14:creationId xmlns:p14="http://schemas.microsoft.com/office/powerpoint/2010/main" val="139849730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2155" y="-205198"/>
            <a:ext cx="9677399" cy="1143000"/>
          </a:xfrm>
        </p:spPr>
        <p:txBody>
          <a:bodyPr/>
          <a:lstStyle/>
          <a:p>
            <a:r>
              <a:rPr lang="en-US" dirty="0"/>
              <a:t>Very severe ozone pollution problem in China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7751091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1979" y="647317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 [2019]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7533DA-8084-4173-825B-02F983E556DD}"/>
              </a:ext>
            </a:extLst>
          </p:cNvPr>
          <p:cNvSpPr/>
          <p:nvPr/>
        </p:nvSpPr>
        <p:spPr bwMode="auto">
          <a:xfrm>
            <a:off x="3602363" y="5717727"/>
            <a:ext cx="318361" cy="542440"/>
          </a:xfrm>
          <a:custGeom>
            <a:avLst/>
            <a:gdLst>
              <a:gd name="connsiteX0" fmla="*/ 0 w 325464"/>
              <a:gd name="connsiteY0" fmla="*/ 0 h 542440"/>
              <a:gd name="connsiteX1" fmla="*/ 0 w 325464"/>
              <a:gd name="connsiteY1" fmla="*/ 542440 h 542440"/>
              <a:gd name="connsiteX2" fmla="*/ 325464 w 325464"/>
              <a:gd name="connsiteY2" fmla="*/ 542440 h 5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4" h="542440">
                <a:moveTo>
                  <a:pt x="0" y="0"/>
                </a:moveTo>
                <a:lnTo>
                  <a:pt x="0" y="542440"/>
                </a:lnTo>
                <a:lnTo>
                  <a:pt x="325464" y="542440"/>
                </a:lnTo>
              </a:path>
            </a:pathLst>
          </a:custGeom>
          <a:noFill/>
          <a:ln w="9525" cap="flat" cmpd="sng" algn="ctr">
            <a:solidFill>
              <a:srgbClr val="0099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Helvetica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8A0C1-5C48-4BD5-B04A-1461300A9AC3}"/>
              </a:ext>
            </a:extLst>
          </p:cNvPr>
          <p:cNvSpPr txBox="1"/>
          <p:nvPr/>
        </p:nvSpPr>
        <p:spPr>
          <a:xfrm flipH="1">
            <a:off x="3920724" y="5800487"/>
            <a:ext cx="148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China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air quality standard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5F3930-F26D-46D5-B971-7AA145D38E74}"/>
              </a:ext>
            </a:extLst>
          </p:cNvPr>
          <p:cNvSpPr/>
          <p:nvPr/>
        </p:nvSpPr>
        <p:spPr bwMode="auto">
          <a:xfrm flipH="1">
            <a:off x="3171513" y="5717727"/>
            <a:ext cx="318361" cy="542440"/>
          </a:xfrm>
          <a:custGeom>
            <a:avLst/>
            <a:gdLst>
              <a:gd name="connsiteX0" fmla="*/ 0 w 325464"/>
              <a:gd name="connsiteY0" fmla="*/ 0 h 542440"/>
              <a:gd name="connsiteX1" fmla="*/ 0 w 325464"/>
              <a:gd name="connsiteY1" fmla="*/ 542440 h 542440"/>
              <a:gd name="connsiteX2" fmla="*/ 325464 w 325464"/>
              <a:gd name="connsiteY2" fmla="*/ 542440 h 5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4" h="542440">
                <a:moveTo>
                  <a:pt x="0" y="0"/>
                </a:moveTo>
                <a:lnTo>
                  <a:pt x="0" y="542440"/>
                </a:lnTo>
                <a:lnTo>
                  <a:pt x="325464" y="542440"/>
                </a:lnTo>
              </a:path>
            </a:pathLst>
          </a:custGeom>
          <a:noFill/>
          <a:ln w="9525" cap="flat" cmpd="sng" algn="ctr">
            <a:solidFill>
              <a:srgbClr val="0000CC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elvetica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7C8B1-79A4-4F27-A15B-C40BA85FB8CA}"/>
              </a:ext>
            </a:extLst>
          </p:cNvPr>
          <p:cNvSpPr txBox="1"/>
          <p:nvPr/>
        </p:nvSpPr>
        <p:spPr>
          <a:xfrm flipH="1">
            <a:off x="1727116" y="5757111"/>
            <a:ext cx="148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air quality standard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01CB5-0497-400F-A27D-22067EA04A96}"/>
              </a:ext>
            </a:extLst>
          </p:cNvPr>
          <p:cNvSpPr txBox="1"/>
          <p:nvPr/>
        </p:nvSpPr>
        <p:spPr>
          <a:xfrm>
            <a:off x="1219200" y="553879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revealed by air quality network observations starting in 2013</a:t>
            </a:r>
          </a:p>
        </p:txBody>
      </p:sp>
    </p:spTree>
    <p:extLst>
      <p:ext uri="{BB962C8B-B14F-4D97-AF65-F5344CB8AC3E}">
        <p14:creationId xmlns:p14="http://schemas.microsoft.com/office/powerpoint/2010/main" val="217989008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9C191-92CD-40BD-9B31-38FA1020F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637" y="5000069"/>
            <a:ext cx="2237252" cy="1826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1E7E9-0398-4E04-9857-AB1ABAA2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304800"/>
            <a:ext cx="9372600" cy="1143000"/>
          </a:xfrm>
        </p:spPr>
        <p:txBody>
          <a:bodyPr/>
          <a:lstStyle/>
          <a:p>
            <a:r>
              <a:rPr lang="en-US" sz="2200" dirty="0"/>
              <a:t>Ozone in China and Korea has been getting worse over past decade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C82B5-85FA-4210-86F6-385546C6A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4"/>
          <a:stretch/>
        </p:blipFill>
        <p:spPr>
          <a:xfrm>
            <a:off x="0" y="535643"/>
            <a:ext cx="8924228" cy="3198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C3CE14-357B-49FE-852D-9D3E9A9F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20"/>
          <a:stretch/>
        </p:blipFill>
        <p:spPr>
          <a:xfrm>
            <a:off x="30799" y="3733959"/>
            <a:ext cx="7132001" cy="1826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CAAEF-3EB8-4AFF-B231-B5D6E76C38AC}"/>
              </a:ext>
            </a:extLst>
          </p:cNvPr>
          <p:cNvSpPr txBox="1"/>
          <p:nvPr/>
        </p:nvSpPr>
        <p:spPr>
          <a:xfrm>
            <a:off x="0" y="5913347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Li et al. [2020], </a:t>
            </a:r>
          </a:p>
          <a:p>
            <a:r>
              <a:rPr lang="en-US" b="0" i="1" dirty="0"/>
              <a:t>Pendergrass et al. [2022], Colombi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189712521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B2DF-7C9D-4773-A3A6-08C95EF09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88" y="-235856"/>
            <a:ext cx="8534400" cy="1143000"/>
          </a:xfrm>
        </p:spPr>
        <p:txBody>
          <a:bodyPr/>
          <a:lstStyle/>
          <a:p>
            <a:r>
              <a:rPr lang="en-US" dirty="0"/>
              <a:t>Role of emissions in driving 2015-2019 ozone trend in Seoul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7E312-E0E8-4527-98BD-3E5049BC9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7" r="19623"/>
          <a:stretch/>
        </p:blipFill>
        <p:spPr bwMode="auto">
          <a:xfrm>
            <a:off x="152400" y="1143000"/>
            <a:ext cx="5755684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EEFE8C-0B44-4AC5-BAA8-D8837B188282}"/>
              </a:ext>
            </a:extLst>
          </p:cNvPr>
          <p:cNvSpPr txBox="1"/>
          <p:nvPr/>
        </p:nvSpPr>
        <p:spPr>
          <a:xfrm>
            <a:off x="6096000" y="1981200"/>
            <a:ext cx="2895600" cy="221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Use random forest algorithm to correct for effect of meteorology in driving the 2015-2019 trend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Meteorology-corrected trend confirms effect of emission changes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dirty="0"/>
              <a:t>Largest increasing trend in spring, decrease in August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F58DA-2456-467D-B154-B7A08E24F68A}"/>
              </a:ext>
            </a:extLst>
          </p:cNvPr>
          <p:cNvSpPr txBox="1"/>
          <p:nvPr/>
        </p:nvSpPr>
        <p:spPr>
          <a:xfrm>
            <a:off x="345484" y="809373"/>
            <a:ext cx="4876800" cy="49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dirty="0"/>
              <a:t>90</a:t>
            </a:r>
            <a:r>
              <a:rPr lang="en-US" sz="1600" b="0" baseline="30000" dirty="0"/>
              <a:t>th</a:t>
            </a:r>
            <a:r>
              <a:rPr lang="en-US" sz="1600" b="0" dirty="0"/>
              <a:t> percentile MDA8 ozone for 79 sites </a:t>
            </a:r>
          </a:p>
          <a:p>
            <a:pPr algn="l"/>
            <a:r>
              <a:rPr lang="en-US" sz="1600" b="0" dirty="0"/>
              <a:t>in Seoul metropolitan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8DB4C-3393-426B-A27D-048956E282B6}"/>
              </a:ext>
            </a:extLst>
          </p:cNvPr>
          <p:cNvSpPr txBox="1"/>
          <p:nvPr/>
        </p:nvSpPr>
        <p:spPr>
          <a:xfrm>
            <a:off x="6781800" y="6562473"/>
            <a:ext cx="308351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0" i="1" dirty="0"/>
              <a:t>Colombi et al., in prep.</a:t>
            </a:r>
          </a:p>
        </p:txBody>
      </p:sp>
    </p:spTree>
    <p:extLst>
      <p:ext uri="{BB962C8B-B14F-4D97-AF65-F5344CB8AC3E}">
        <p14:creationId xmlns:p14="http://schemas.microsoft.com/office/powerpoint/2010/main" val="39227814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7E00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0000"/>
          </a:solidFill>
          <a:tailEnd type="none" w="lg" len="lg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38100">
          <a:solidFill>
            <a:schemeClr val="tx1"/>
          </a:solidFill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noFill/>
        </a:ln>
      </a:spPr>
      <a:bodyPr wrap="square" lIns="0" tIns="0" rIns="0" bIns="0" rtlCol="0">
        <a:spAutoFit/>
      </a:bodyPr>
      <a:lstStyle>
        <a:defPPr algn="l">
          <a:defRPr sz="1600" b="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21011</TotalTime>
  <Words>1890</Words>
  <Application>Microsoft Office PowerPoint</Application>
  <PresentationFormat>On-screen Show (4:3)</PresentationFormat>
  <Paragraphs>386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Helvetica</vt:lpstr>
      <vt:lpstr>Symbol</vt:lpstr>
      <vt:lpstr>Times New Roman</vt:lpstr>
      <vt:lpstr>Wingdings 3</vt:lpstr>
      <vt:lpstr>Default Design</vt:lpstr>
      <vt:lpstr>2_Office Theme</vt:lpstr>
      <vt:lpstr>1_Default Design</vt:lpstr>
      <vt:lpstr>2_Default Design</vt:lpstr>
      <vt:lpstr>4_Default Design</vt:lpstr>
      <vt:lpstr>Equation</vt:lpstr>
      <vt:lpstr>Bitmap Image</vt:lpstr>
      <vt:lpstr>PowerPoint Presentation</vt:lpstr>
      <vt:lpstr>Atmospheric ozone: “good up high, bad nearby”</vt:lpstr>
      <vt:lpstr>First recorded photochemical smog event: Los Angeles on July 26, 1943</vt:lpstr>
      <vt:lpstr>Haagen-Smit (1953) identifies ozone produced in air from car exhaust as the harmful component in Los Angeles smog</vt:lpstr>
      <vt:lpstr>Current US exceedances of air quality standards (AQS)</vt:lpstr>
      <vt:lpstr>Days per year exceeding 70 ppb ozone standard, 2010-2014</vt:lpstr>
      <vt:lpstr>Very severe ozone pollution problem in China</vt:lpstr>
      <vt:lpstr>Ozone in China and Korea has been getting worse over past decade</vt:lpstr>
      <vt:lpstr>Role of emissions in driving 2015-2019 ozone trend in Seoul</vt:lpstr>
      <vt:lpstr>High ozone over Korea and China due to high emissions of NOx and VOCs</vt:lpstr>
      <vt:lpstr>How does ozone production depend on NOx and VOCs? Need to understand chain mechanism</vt:lpstr>
      <vt:lpstr>PowerPoint Presentation</vt:lpstr>
      <vt:lpstr>Dependence of ozone and OH on NOx and VOCs</vt:lpstr>
      <vt:lpstr>Dependence of ozone and OH on NOx and VOCs</vt:lpstr>
      <vt:lpstr>Dependence of ozone and OH on NOx and VOCs</vt:lpstr>
      <vt:lpstr>Ozone (ppb) vs. NOx and VOC emissions Generic model calculation</vt:lpstr>
      <vt:lpstr>COVID-19 lockdown reveals fast wintertime ozone production in Beijing</vt:lpstr>
      <vt:lpstr>Decreasing NOx emission in China drives ozone pollution spread to early spring</vt:lpstr>
      <vt:lpstr>KORUS-AQ aircraft campaign targeted at air quality over Korea</vt:lpstr>
      <vt:lpstr>GEOS-Chem updates improve KORUS-AQ ozone simulation</vt:lpstr>
      <vt:lpstr>Evidence of very high residential use of volatile chemical products (VCPs)  in Korea and China</vt:lpstr>
      <vt:lpstr>GEOS-Chem simulates ozone network and sonde data with minimal bias</vt:lpstr>
      <vt:lpstr>GEOS-Chem can also reproduce 2015-2019 ozone trend in Seoul</vt:lpstr>
      <vt:lpstr>Sensitivity of ozone in Korea to anthropogenic emissions</vt:lpstr>
      <vt:lpstr>Need global perspective on ozone background and human influence</vt:lpstr>
      <vt:lpstr>Peroxyacetylnitrate (PAN) as driver of human influence on ozone background  </vt:lpstr>
      <vt:lpstr>Evidence for the importance of PAN in intercontinental ozone pollution</vt:lpstr>
      <vt:lpstr>IASI satellite observations of PAN over Pacific: large transpacific influence in spring</vt:lpstr>
      <vt:lpstr>PowerPoint Presentation</vt:lpstr>
      <vt:lpstr>Rising PAN has implications for rising ozone background</vt:lpstr>
      <vt:lpstr>Take-away messages</vt:lpstr>
      <vt:lpstr>PowerPoint Presentation</vt:lpstr>
      <vt:lpstr>Same basic mechanism for VOC oxidation but many branches</vt:lpstr>
      <vt:lpstr>2015-2019 ozone increase in Korea</vt:lpstr>
      <vt:lpstr>Peroxyacetylnitrate (PAN) as reservoir for intercontinental transport of NOx</vt:lpstr>
      <vt:lpstr>PowerPoint Presentation</vt:lpstr>
    </vt:vector>
  </TitlesOfParts>
  <Company>Harvard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1588</cp:revision>
  <dcterms:created xsi:type="dcterms:W3CDTF">2001-08-02T17:09:44Z</dcterms:created>
  <dcterms:modified xsi:type="dcterms:W3CDTF">2022-11-10T06:17:20Z</dcterms:modified>
</cp:coreProperties>
</file>