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644" r:id="rId1"/>
    <p:sldMasterId id="2147484721" r:id="rId2"/>
    <p:sldMasterId id="2147484907" r:id="rId3"/>
    <p:sldMasterId id="2147484922" r:id="rId4"/>
    <p:sldMasterId id="2147484936" r:id="rId5"/>
  </p:sldMasterIdLst>
  <p:notesMasterIdLst>
    <p:notesMasterId r:id="rId34"/>
  </p:notesMasterIdLst>
  <p:sldIdLst>
    <p:sldId id="784" r:id="rId6"/>
    <p:sldId id="514" r:id="rId7"/>
    <p:sldId id="515" r:id="rId8"/>
    <p:sldId id="499" r:id="rId9"/>
    <p:sldId id="500" r:id="rId10"/>
    <p:sldId id="618" r:id="rId11"/>
    <p:sldId id="1015" r:id="rId12"/>
    <p:sldId id="960" r:id="rId13"/>
    <p:sldId id="516" r:id="rId14"/>
    <p:sldId id="777" r:id="rId15"/>
    <p:sldId id="820" r:id="rId16"/>
    <p:sldId id="779" r:id="rId17"/>
    <p:sldId id="961" r:id="rId18"/>
    <p:sldId id="778" r:id="rId19"/>
    <p:sldId id="519" r:id="rId20"/>
    <p:sldId id="517" r:id="rId21"/>
    <p:sldId id="518" r:id="rId22"/>
    <p:sldId id="301" r:id="rId23"/>
    <p:sldId id="507" r:id="rId24"/>
    <p:sldId id="522" r:id="rId25"/>
    <p:sldId id="773" r:id="rId26"/>
    <p:sldId id="503" r:id="rId27"/>
    <p:sldId id="603" r:id="rId28"/>
    <p:sldId id="653" r:id="rId29"/>
    <p:sldId id="504" r:id="rId30"/>
    <p:sldId id="510" r:id="rId31"/>
    <p:sldId id="511" r:id="rId32"/>
    <p:sldId id="512" r:id="rId33"/>
  </p:sldIdLst>
  <p:sldSz cx="9144000" cy="6858000" type="screen4x3"/>
  <p:notesSz cx="6858000" cy="91440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imes New Roman" panose="02020603050405020304" pitchFamily="18" charset="0"/>
        <a:ea typeface="DejaVu Sans" charset="0"/>
        <a:cs typeface="DejaVu Sans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imes New Roman" panose="02020603050405020304" pitchFamily="18" charset="0"/>
        <a:ea typeface="DejaVu Sans" charset="0"/>
        <a:cs typeface="DejaVu Sans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imes New Roman" panose="02020603050405020304" pitchFamily="18" charset="0"/>
        <a:ea typeface="DejaVu Sans" charset="0"/>
        <a:cs typeface="DejaVu Sans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imes New Roman" panose="02020603050405020304" pitchFamily="18" charset="0"/>
        <a:ea typeface="DejaVu Sans" charset="0"/>
        <a:cs typeface="DejaVu Sans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sz="2400" b="1" kern="1200">
        <a:solidFill>
          <a:schemeClr val="bg1"/>
        </a:solidFill>
        <a:latin typeface="Times New Roman" panose="02020603050405020304" pitchFamily="18" charset="0"/>
        <a:ea typeface="DejaVu Sans" charset="0"/>
        <a:cs typeface="DejaVu Sans" charset="0"/>
      </a:defRPr>
    </a:lvl5pPr>
    <a:lvl6pPr marL="2286000" algn="l" defTabSz="914400" rtl="0" eaLnBrk="1" latinLnBrk="0" hangingPunct="1">
      <a:defRPr sz="2400" b="1" kern="1200">
        <a:solidFill>
          <a:schemeClr val="bg1"/>
        </a:solidFill>
        <a:latin typeface="Times New Roman" panose="02020603050405020304" pitchFamily="18" charset="0"/>
        <a:ea typeface="DejaVu Sans" charset="0"/>
        <a:cs typeface="DejaVu Sans" charset="0"/>
      </a:defRPr>
    </a:lvl6pPr>
    <a:lvl7pPr marL="2743200" algn="l" defTabSz="914400" rtl="0" eaLnBrk="1" latinLnBrk="0" hangingPunct="1">
      <a:defRPr sz="2400" b="1" kern="1200">
        <a:solidFill>
          <a:schemeClr val="bg1"/>
        </a:solidFill>
        <a:latin typeface="Times New Roman" panose="02020603050405020304" pitchFamily="18" charset="0"/>
        <a:ea typeface="DejaVu Sans" charset="0"/>
        <a:cs typeface="DejaVu Sans" charset="0"/>
      </a:defRPr>
    </a:lvl7pPr>
    <a:lvl8pPr marL="3200400" algn="l" defTabSz="914400" rtl="0" eaLnBrk="1" latinLnBrk="0" hangingPunct="1">
      <a:defRPr sz="2400" b="1" kern="1200">
        <a:solidFill>
          <a:schemeClr val="bg1"/>
        </a:solidFill>
        <a:latin typeface="Times New Roman" panose="02020603050405020304" pitchFamily="18" charset="0"/>
        <a:ea typeface="DejaVu Sans" charset="0"/>
        <a:cs typeface="DejaVu Sans" charset="0"/>
      </a:defRPr>
    </a:lvl8pPr>
    <a:lvl9pPr marL="3657600" algn="l" defTabSz="914400" rtl="0" eaLnBrk="1" latinLnBrk="0" hangingPunct="1">
      <a:defRPr sz="2400" b="1" kern="1200">
        <a:solidFill>
          <a:schemeClr val="bg1"/>
        </a:solidFill>
        <a:latin typeface="Times New Roman" panose="02020603050405020304" pitchFamily="18" charset="0"/>
        <a:ea typeface="DejaVu Sans" charset="0"/>
        <a:cs typeface="DejaVu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ob, Daniel J." initials="JDJ" lastIdx="3" clrIdx="0">
    <p:extLst>
      <p:ext uri="{19B8F6BF-5375-455C-9EA6-DF929625EA0E}">
        <p15:presenceInfo xmlns:p15="http://schemas.microsoft.com/office/powerpoint/2012/main" userId="S::djacob@fas.harvard.edu::fe095d8d-b1bd-4fd5-81a8-45c70b48fd5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66FF"/>
    <a:srgbClr val="008000"/>
    <a:srgbClr val="FF3300"/>
    <a:srgbClr val="2704BC"/>
    <a:srgbClr val="D93427"/>
    <a:srgbClr val="33CC33"/>
    <a:srgbClr val="00B8FF"/>
    <a:srgbClr val="D3D729"/>
    <a:srgbClr val="ED13B4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79" autoAdjust="0"/>
    <p:restoredTop sz="94728" autoAdjust="0"/>
  </p:normalViewPr>
  <p:slideViewPr>
    <p:cSldViewPr>
      <p:cViewPr varScale="1">
        <p:scale>
          <a:sx n="63" d="100"/>
          <a:sy n="63" d="100"/>
        </p:scale>
        <p:origin x="1404" y="60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chelsilvern:Downloads:national_tier1_caps%20(5)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rachelsilvern:Documents:Rachel's%20MacBook:Harvard:Research:NOx%20Trends:HOx:national_tier1_caps_2016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1-7ECF-4E48-888D-42AA3883E0C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3-7ECF-4E48-888D-42AA3883E0C0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effectLst/>
            </c:spPr>
            <c:extLst>
              <c:ext xmlns:c16="http://schemas.microsoft.com/office/drawing/2014/chart" uri="{C3380CC4-5D6E-409C-BE32-E72D297353CC}">
                <c16:uniqueId val="{00000005-7ECF-4E48-888D-42AA3883E0C0}"/>
              </c:ext>
            </c:extLst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7ECF-4E48-888D-42AA3883E0C0}"/>
              </c:ext>
            </c:extLst>
          </c:dPt>
          <c:val>
            <c:numRef>
              <c:f>NOX!$P$26:$P$29</c:f>
              <c:numCache>
                <c:formatCode>#,##0</c:formatCode>
                <c:ptCount val="4"/>
                <c:pt idx="0">
                  <c:v>8818.9369289999886</c:v>
                </c:pt>
                <c:pt idx="1">
                  <c:v>942.98776599999997</c:v>
                </c:pt>
                <c:pt idx="2">
                  <c:v>12560.488114</c:v>
                </c:pt>
                <c:pt idx="3">
                  <c:v>276.02077600000001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ECF-4E48-888D-42AA3883E0C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20"/>
    </mc:Choice>
    <mc:Fallback>
      <c:style val="20"/>
    </mc:Fallback>
  </mc:AlternateContent>
  <c:chart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40000"/>
                    <a:lumOff val="6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5447-4F22-88AE-232A0A1E9ED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3-5447-4F22-88AE-232A0A1E9ED0}"/>
              </c:ext>
            </c:extLst>
          </c:dPt>
          <c:dPt>
            <c:idx val="2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5447-4F22-88AE-232A0A1E9ED0}"/>
              </c:ext>
            </c:extLst>
          </c:dPt>
          <c:dPt>
            <c:idx val="3"/>
            <c:bubble3D val="0"/>
            <c:spPr>
              <a:solidFill>
                <a:schemeClr val="accent2">
                  <a:lumMod val="20000"/>
                  <a:lumOff val="8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5447-4F22-88AE-232A0A1E9ED0}"/>
              </c:ext>
            </c:extLst>
          </c:dPt>
          <c:val>
            <c:numRef>
              <c:f>NOX!$AF$26:$AF$29</c:f>
              <c:numCache>
                <c:formatCode>#,##0</c:formatCode>
                <c:ptCount val="4"/>
                <c:pt idx="0">
                  <c:v>2775.57827079248</c:v>
                </c:pt>
                <c:pt idx="1">
                  <c:v>1400.796010539711</c:v>
                </c:pt>
                <c:pt idx="2">
                  <c:v>6020.9350036189198</c:v>
                </c:pt>
                <c:pt idx="3">
                  <c:v>291.71748174010281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5447-4F22-88AE-232A0A1E9E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effectLst/>
  </c:spPr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0-14T08:19:25.873" idx="1">
    <p:pos x="10" y="10"/>
    <p:text/>
    <p:extLst>
      <p:ext uri="{C676402C-5697-4E1C-873F-D02D1690AC5C}">
        <p15:threadingInfo xmlns:p15="http://schemas.microsoft.com/office/powerpoint/2012/main" timeZoneBias="240"/>
      </p:ext>
    </p:extLs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2400" b="1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1pPr>
            <a:lvl2pPr marL="742950" indent="-285750" eaLnBrk="0" hangingPunct="0">
              <a:defRPr sz="2400" b="1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2pPr>
            <a:lvl3pPr marL="11430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3pPr>
            <a:lvl4pPr marL="16002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4pPr>
            <a:lvl5pPr marL="2057400" indent="-228600" eaLnBrk="0" hangingPunct="0">
              <a:defRPr sz="2400" b="1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400" b="1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9pPr>
          </a:lstStyle>
          <a:p>
            <a:pPr eaLnBrk="1" hangingPunct="1">
              <a:lnSpc>
                <a:spcPct val="93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lang="en-US" altLang="en-US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Helvetic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Helvetic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Helvetic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Helvetic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4517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0413" cy="3427413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7613" cy="4113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Helvetica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Helvetica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702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buClr>
                <a:srgbClr val="000000"/>
              </a:buClr>
              <a:buSzPct val="100000"/>
              <a:buFont typeface="Helvetica" panose="020B0604020202020204" pitchFamily="34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000000"/>
                </a:solidFill>
                <a:latin typeface="Helvetica" panose="020B0604020202020204" pitchFamily="34" charset="0"/>
              </a:defRPr>
            </a:lvl1pPr>
          </a:lstStyle>
          <a:p>
            <a:pPr>
              <a:defRPr/>
            </a:pPr>
            <a:fld id="{14B372C5-A25C-4D9E-9109-25899148E6AB}" type="slidenum">
              <a:rPr lang="en-GB" altLang="en-US"/>
              <a:pPr>
                <a:defRPr/>
              </a:pPr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0913295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29630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TRANSITION: in</a:t>
            </a:r>
            <a:r>
              <a:rPr lang="en-US" b="1" baseline="0" dirty="0"/>
              <a:t> order to monitor these changes in surface emissions we look to satellite observations 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3027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D0D208-AD68-5647-B5FA-FE5EAB138E0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MS PGothic" panose="020B0600070205080204" pitchFamily="34" charset="-128"/>
                <a:cs typeface="+mn-cs"/>
              </a:rPr>
              <a:pPr marL="0" marR="0" lvl="0" indent="0" algn="r" defTabSz="930275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5834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564911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56657"/>
      </p:ext>
    </p:extLst>
  </p:cSld>
  <p:clrMapOvr>
    <a:masterClrMapping/>
  </p:clrMapOvr>
  <p:transition spd="slow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183815"/>
      </p:ext>
    </p:extLst>
  </p:cSld>
  <p:clrMapOvr>
    <a:masterClrMapping/>
  </p:clrMapOvr>
  <p:transition spd="slow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143979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4603540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93983"/>
      </p:ext>
    </p:extLst>
  </p:cSld>
  <p:clrMapOvr>
    <a:masterClrMapping/>
  </p:clrMapOvr>
  <p:transition spd="slow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26594"/>
      </p:ext>
    </p:extLst>
  </p:cSld>
  <p:clrMapOvr>
    <a:masterClrMapping/>
  </p:clrMapOvr>
  <p:transition spd="slow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10001"/>
      </p:ext>
    </p:extLst>
  </p:cSld>
  <p:clrMapOvr>
    <a:masterClrMapping/>
  </p:clrMapOvr>
  <p:transition spd="slow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726325"/>
      </p:ext>
    </p:extLst>
  </p:cSld>
  <p:clrMapOvr>
    <a:masterClrMapping/>
  </p:clrMapOvr>
  <p:transition spd="slow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8138"/>
      </p:ext>
    </p:extLst>
  </p:cSld>
  <p:clrMapOvr>
    <a:masterClrMapping/>
  </p:clrMapOvr>
  <p:transition spd="slow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1328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815035"/>
      </p:ext>
    </p:extLst>
  </p:cSld>
  <p:clrMapOvr>
    <a:masterClrMapping/>
  </p:clrMapOvr>
  <p:transition spd="slow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422258"/>
      </p:ext>
    </p:extLst>
  </p:cSld>
  <p:clrMapOvr>
    <a:masterClrMapping/>
  </p:clrMapOvr>
  <p:transition spd="slow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53917"/>
      </p:ext>
    </p:extLst>
  </p:cSld>
  <p:clrMapOvr>
    <a:masterClrMapping/>
  </p:clrMapOvr>
  <p:transition spd="slow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998816"/>
      </p:ext>
    </p:extLst>
  </p:cSld>
  <p:clrMapOvr>
    <a:masterClrMapping/>
  </p:clrMapOvr>
  <p:transition spd="slow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129332"/>
      </p:ext>
    </p:extLst>
  </p:cSld>
  <p:clrMapOvr>
    <a:masterClrMapping/>
  </p:clrMapOvr>
  <p:transition spd="slow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130965"/>
      </p:ext>
    </p:extLst>
  </p:cSld>
  <p:clrMapOvr>
    <a:masterClrMapping/>
  </p:clrMapOvr>
  <p:transition spd="slow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958393"/>
      </p:ext>
    </p:extLst>
  </p:cSld>
  <p:clrMapOvr>
    <a:masterClrMapping/>
  </p:clrMapOvr>
  <p:transition spd="slow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6317"/>
      </p:ext>
    </p:extLst>
  </p:cSld>
  <p:clrMapOvr>
    <a:masterClrMapping/>
  </p:clrMapOvr>
  <p:transition spd="slow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05787"/>
      </p:ext>
    </p:extLst>
  </p:cSld>
  <p:clrMapOvr>
    <a:masterClrMapping/>
  </p:clrMapOvr>
  <p:transition spd="slow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70142"/>
      </p:ext>
    </p:extLst>
  </p:cSld>
  <p:clrMapOvr>
    <a:masterClrMapping/>
  </p:clrMapOvr>
  <p:transition spd="slow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827017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10"/>
      </p:ext>
    </p:extLst>
  </p:cSld>
  <p:clrMapOvr>
    <a:masterClrMapping/>
  </p:clrMapOvr>
  <p:transition spd="slow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370328"/>
      </p:ext>
    </p:extLst>
  </p:cSld>
  <p:clrMapOvr>
    <a:masterClrMapping/>
  </p:clrMapOvr>
  <p:transition spd="slow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825709"/>
      </p:ext>
    </p:extLst>
  </p:cSld>
  <p:clrMapOvr>
    <a:masterClrMapping/>
  </p:clrMapOvr>
  <p:transition spd="slow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189713"/>
      </p:ext>
    </p:extLst>
  </p:cSld>
  <p:clrMapOvr>
    <a:masterClrMapping/>
  </p:clrMapOvr>
  <p:transition spd="slow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3607124"/>
      </p:ext>
    </p:extLst>
  </p:cSld>
  <p:clrMapOvr>
    <a:masterClrMapping/>
  </p:clrMapOvr>
  <p:transition spd="slow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995822"/>
      </p:ext>
    </p:extLst>
  </p:cSld>
  <p:clrMapOvr>
    <a:masterClrMapping/>
  </p:clrMapOvr>
  <p:transition spd="slow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277460"/>
      </p:ext>
    </p:extLst>
  </p:cSld>
  <p:clrMapOvr>
    <a:masterClrMapping/>
  </p:clrMapOvr>
  <p:transition spd="slow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403245"/>
      </p:ext>
    </p:extLst>
  </p:cSld>
  <p:clrMapOvr>
    <a:masterClrMapping/>
  </p:clrMapOvr>
  <p:transition spd="slow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823032"/>
      </p:ext>
    </p:extLst>
  </p:cSld>
  <p:clrMapOvr>
    <a:masterClrMapping/>
  </p:clrMapOvr>
  <p:transition spd="slow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9099486"/>
      </p:ext>
    </p:extLst>
  </p:cSld>
  <p:clrMapOvr>
    <a:masterClrMapping/>
  </p:clrMapOvr>
  <p:transition spd="slow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584041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864963"/>
      </p:ext>
    </p:extLst>
  </p:cSld>
  <p:clrMapOvr>
    <a:masterClrMapping/>
  </p:clrMapOvr>
  <p:transition spd="slow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400" b="0">
                <a:solidFill>
                  <a:schemeClr val="accent2"/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srgbClr val="000000"/>
                </a:solidFill>
              </a:rPr>
              <a:pPr/>
              <a:t>11/16/2021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80586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35335"/>
      </p:ext>
    </p:extLst>
  </p:cSld>
  <p:clrMapOvr>
    <a:masterClrMapping/>
  </p:clrMapOvr>
  <p:transition spd="slow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907191"/>
      </p:ext>
    </p:extLst>
  </p:cSld>
  <p:clrMapOvr>
    <a:masterClrMapping/>
  </p:clrMapOvr>
  <p:transition spd="slow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525554"/>
      </p:ext>
    </p:extLst>
  </p:cSld>
  <p:clrMapOvr>
    <a:masterClrMapping/>
  </p:clrMapOvr>
  <p:transition spd="slow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299702"/>
      </p:ext>
    </p:extLst>
  </p:cSld>
  <p:clrMapOvr>
    <a:masterClrMapping/>
  </p:clrMapOvr>
  <p:transition spd="slow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043819"/>
      </p:ext>
    </p:extLst>
  </p:cSld>
  <p:clrMapOvr>
    <a:masterClrMapping/>
  </p:clrMapOvr>
  <p:transition spd="slow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566605"/>
      </p:ext>
    </p:extLst>
  </p:cSld>
  <p:clrMapOvr>
    <a:masterClrMapping/>
  </p:clrMapOvr>
  <p:transition spd="slow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2016"/>
      </p:ext>
    </p:extLst>
  </p:cSld>
  <p:clrMapOvr>
    <a:masterClrMapping/>
  </p:clrMapOvr>
  <p:transition spd="slow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4906"/>
      </p:ext>
    </p:extLst>
  </p:cSld>
  <p:clrMapOvr>
    <a:masterClrMapping/>
  </p:clrMapOvr>
  <p:transition spd="slow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304843"/>
      </p:ext>
    </p:extLst>
  </p:cSld>
  <p:clrMapOvr>
    <a:masterClrMapping/>
  </p:clrMapOvr>
  <p:transition spd="slow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936556"/>
      </p:ext>
    </p:extLst>
  </p:cSld>
  <p:clrMapOvr>
    <a:masterClrMapping/>
  </p:clrMapOvr>
  <p:transition spd="slow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651687"/>
      </p:ext>
    </p:extLst>
  </p:cSld>
  <p:clrMapOvr>
    <a:masterClrMapping/>
  </p:clrMapOvr>
  <p:transition spd="slow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86841"/>
      </p:ext>
    </p:extLst>
  </p:cSld>
  <p:clrMapOvr>
    <a:masterClrMapping/>
  </p:clrMapOvr>
  <p:transition spd="slow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752806"/>
      </p:ext>
    </p:extLst>
  </p:cSld>
  <p:clrMapOvr>
    <a:masterClrMapping/>
  </p:clrMapOvr>
  <p:transition spd="slow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991254"/>
      </p:ext>
    </p:extLst>
  </p:cSld>
  <p:clrMapOvr>
    <a:masterClrMapping/>
  </p:clrMapOvr>
  <p:transition spd="slow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E2A7408-8FE2-4B62-9629-D4B033EA9E1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862695"/>
      </p:ext>
    </p:extLst>
  </p:cSld>
  <p:clrMapOvr>
    <a:masterClrMapping/>
  </p:clrMapOvr>
  <p:transition spd="slow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6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C6BF1-2689-447E-AC59-A75FC10CAE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746428"/>
      </p:ext>
    </p:extLst>
  </p:cSld>
  <p:clrMapOvr>
    <a:masterClrMapping/>
  </p:clrMapOvr>
  <p:transition spd="slow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FB13B4-C8BD-4A09-8013-0BF750C256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951226"/>
      </p:ext>
    </p:extLst>
  </p:cSld>
  <p:clrMapOvr>
    <a:masterClrMapping/>
  </p:clrMapOvr>
  <p:transition spd="slow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7C9E4C-688C-499C-B574-D6CE818A617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869747"/>
      </p:ext>
    </p:extLst>
  </p:cSld>
  <p:clrMapOvr>
    <a:masterClrMapping/>
  </p:clrMapOvr>
  <p:transition spd="slow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998FCE-4677-47ED-9867-2650CD504A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38815"/>
      </p:ext>
    </p:extLst>
  </p:cSld>
  <p:clrMapOvr>
    <a:masterClrMapping/>
  </p:clrMapOvr>
  <p:transition spd="slow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744693"/>
      </p:ext>
    </p:extLst>
  </p:cSld>
  <p:clrMapOvr>
    <a:masterClrMapping/>
  </p:clrMapOvr>
  <p:transition spd="slow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CA30-31BD-41DB-98A7-727934F4171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213622"/>
      </p:ext>
    </p:extLst>
  </p:cSld>
  <p:clrMapOvr>
    <a:masterClrMapping/>
  </p:clrMapOvr>
  <p:transition spd="slow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102912"/>
      </p:ext>
    </p:extLst>
  </p:cSld>
  <p:clrMapOvr>
    <a:masterClrMapping/>
  </p:clrMapOvr>
  <p:transition spd="slow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77337"/>
      </p:ext>
    </p:extLst>
  </p:cSld>
  <p:clrMapOvr>
    <a:masterClrMapping/>
  </p:clrMapOvr>
  <p:transition spd="slow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081872"/>
      </p:ext>
    </p:extLst>
  </p:cSld>
  <p:clrMapOvr>
    <a:masterClrMapping/>
  </p:clrMapOvr>
  <p:transition spd="slow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B271E-CE47-4591-95FC-3CC2BE729DC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52860"/>
      </p:ext>
    </p:extLst>
  </p:cSld>
  <p:clrMapOvr>
    <a:masterClrMapping/>
  </p:clrMapOvr>
  <p:transition spd="slow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38900" y="533400"/>
            <a:ext cx="2019300" cy="5562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1000" y="533400"/>
            <a:ext cx="5905500" cy="5562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31476-C2F5-42A1-99F9-D87F02235B3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315467"/>
      </p:ext>
    </p:extLst>
  </p:cSld>
  <p:clrMapOvr>
    <a:masterClrMapping/>
  </p:clrMapOvr>
  <p:transition spd="slow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72AC19-2913-496E-B5D0-09095E21EC5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828046"/>
      </p:ext>
    </p:extLst>
  </p:cSld>
  <p:clrMapOvr>
    <a:masterClrMapping/>
  </p:clrMapOvr>
  <p:transition spd="slow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5334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97C468A-8A5E-499B-ABB7-2ABEC80AD3C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893712"/>
      </p:ext>
    </p:extLst>
  </p:cSld>
  <p:clrMapOvr>
    <a:masterClrMapping/>
  </p:clrMapOvr>
  <p:transition spd="slow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674433-796B-47B5-8611-813288F1E87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004948"/>
      </p:ext>
    </p:extLst>
  </p:cSld>
  <p:clrMapOvr>
    <a:masterClrMapping/>
  </p:clrMapOvr>
  <p:transition spd="slow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A5FC89-70AF-4EA8-81F4-FBEB0F6B56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836719"/>
      </p:ext>
    </p:extLst>
  </p:cSld>
  <p:clrMapOvr>
    <a:masterClrMapping/>
  </p:clrMapOvr>
  <p:transition spd="slow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76B29D-F1BB-47FF-A339-EBDCE0C95E2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8785842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slideLayout" Target="../slideLayouts/slideLayout66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pPr defTabSz="914400" eaLnBrk="1" hangingPunct="1"/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pPr defTabSz="914400" eaLnBrk="1" hangingPunct="1"/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pPr defTabSz="914400" eaLnBrk="1" hangingPunct="1"/>
            <a:fld id="{F55A390B-12EA-4937-A87C-EDEAB46C4A9F}" type="slidenum">
              <a:rPr lang="en-US">
                <a:solidFill>
                  <a:srgbClr val="000000"/>
                </a:solidFill>
                <a:ea typeface="+mn-ea"/>
                <a:cs typeface="+mn-cs"/>
              </a:rPr>
              <a:pPr defTabSz="914400" eaLnBrk="1" hangingPunct="1"/>
              <a:t>‹#›</a:t>
            </a:fld>
            <a:endParaRPr lang="en-US">
              <a:solidFill>
                <a:srgbClr val="000000"/>
              </a:solidFill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7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45" r:id="rId1"/>
    <p:sldLayoutId id="2147484646" r:id="rId2"/>
    <p:sldLayoutId id="2147484647" r:id="rId3"/>
    <p:sldLayoutId id="2147484648" r:id="rId4"/>
    <p:sldLayoutId id="2147484649" r:id="rId5"/>
    <p:sldLayoutId id="2147484650" r:id="rId6"/>
    <p:sldLayoutId id="2147484651" r:id="rId7"/>
    <p:sldLayoutId id="2147484652" r:id="rId8"/>
    <p:sldLayoutId id="2147484653" r:id="rId9"/>
    <p:sldLayoutId id="2147484654" r:id="rId10"/>
    <p:sldLayoutId id="2147484655" r:id="rId11"/>
    <p:sldLayoutId id="2147484656" r:id="rId12"/>
    <p:sldLayoutId id="2147484657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36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22" r:id="rId1"/>
    <p:sldLayoutId id="2147484723" r:id="rId2"/>
    <p:sldLayoutId id="2147484724" r:id="rId3"/>
    <p:sldLayoutId id="2147484725" r:id="rId4"/>
    <p:sldLayoutId id="2147484726" r:id="rId5"/>
    <p:sldLayoutId id="2147484727" r:id="rId6"/>
    <p:sldLayoutId id="2147484728" r:id="rId7"/>
    <p:sldLayoutId id="2147484729" r:id="rId8"/>
    <p:sldLayoutId id="2147484730" r:id="rId9"/>
    <p:sldLayoutId id="2147484731" r:id="rId10"/>
    <p:sldLayoutId id="2147484732" r:id="rId11"/>
    <p:sldLayoutId id="2147484733" r:id="rId12"/>
    <p:sldLayoutId id="2147484734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996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08" r:id="rId1"/>
    <p:sldLayoutId id="2147484909" r:id="rId2"/>
    <p:sldLayoutId id="2147484910" r:id="rId3"/>
    <p:sldLayoutId id="2147484911" r:id="rId4"/>
    <p:sldLayoutId id="2147484912" r:id="rId5"/>
    <p:sldLayoutId id="2147484913" r:id="rId6"/>
    <p:sldLayoutId id="2147484914" r:id="rId7"/>
    <p:sldLayoutId id="2147484915" r:id="rId8"/>
    <p:sldLayoutId id="2147484916" r:id="rId9"/>
    <p:sldLayoutId id="2147484917" r:id="rId10"/>
    <p:sldLayoutId id="2147484918" r:id="rId11"/>
    <p:sldLayoutId id="2147484919" r:id="rId12"/>
    <p:sldLayoutId id="2147484920" r:id="rId13"/>
    <p:sldLayoutId id="2147484921" r:id="rId14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60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23" r:id="rId1"/>
    <p:sldLayoutId id="2147484924" r:id="rId2"/>
    <p:sldLayoutId id="2147484925" r:id="rId3"/>
    <p:sldLayoutId id="2147484926" r:id="rId4"/>
    <p:sldLayoutId id="2147484927" r:id="rId5"/>
    <p:sldLayoutId id="2147484928" r:id="rId6"/>
    <p:sldLayoutId id="2147484929" r:id="rId7"/>
    <p:sldLayoutId id="2147484930" r:id="rId8"/>
    <p:sldLayoutId id="2147484931" r:id="rId9"/>
    <p:sldLayoutId id="2147484932" r:id="rId10"/>
    <p:sldLayoutId id="2147484933" r:id="rId11"/>
    <p:sldLayoutId id="2147484934" r:id="rId12"/>
    <p:sldLayoutId id="2147484935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5334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t24itle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Times New Roman" pitchFamily="18" charset="0"/>
              </a:defRPr>
            </a:lvl1pPr>
          </a:lstStyle>
          <a:p>
            <a:fld id="{F55A390B-12EA-4937-A87C-EDEAB46C4A9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495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37" r:id="rId1"/>
    <p:sldLayoutId id="2147484938" r:id="rId2"/>
    <p:sldLayoutId id="2147484939" r:id="rId3"/>
    <p:sldLayoutId id="2147484940" r:id="rId4"/>
    <p:sldLayoutId id="2147484941" r:id="rId5"/>
    <p:sldLayoutId id="2147484942" r:id="rId6"/>
    <p:sldLayoutId id="2147484943" r:id="rId7"/>
    <p:sldLayoutId id="2147484944" r:id="rId8"/>
    <p:sldLayoutId id="2147484945" r:id="rId9"/>
    <p:sldLayoutId id="2147484946" r:id="rId10"/>
    <p:sldLayoutId id="2147484947" r:id="rId11"/>
    <p:sldLayoutId id="2147484948" r:id="rId12"/>
    <p:sldLayoutId id="2147484949" r:id="rId13"/>
  </p:sldLayoutIdLst>
  <p:transition spd="slow"/>
  <p:txStyles>
    <p:titleStyle>
      <a:lvl1pPr algn="ctr" rtl="0" fontAlgn="base">
        <a:spcBef>
          <a:spcPct val="0"/>
        </a:spcBef>
        <a:spcAft>
          <a:spcPct val="0"/>
        </a:spcAft>
        <a:defRPr sz="2400" b="1">
          <a:solidFill>
            <a:schemeClr val="accent6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2pPr>
      <a:lvl3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3pPr>
      <a:lvl4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4pPr>
      <a:lvl5pPr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 b="1">
          <a:solidFill>
            <a:srgbClr val="FFFF00"/>
          </a:solidFill>
          <a:effectLst>
            <a:outerShdw blurRad="38100" dist="38100" dir="2700000" algn="tl">
              <a:srgbClr val="000000"/>
            </a:outerShdw>
          </a:effectLst>
          <a:latin typeface="Helvetica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b="1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b="1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b="1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comments" Target="../comments/comment1.xml"/><Relationship Id="rId5" Type="http://schemas.openxmlformats.org/officeDocument/2006/relationships/image" Target="../media/image20.png"/><Relationship Id="rId10" Type="http://schemas.openxmlformats.org/officeDocument/2006/relationships/image" Target="../media/image25.jpeg"/><Relationship Id="rId4" Type="http://schemas.openxmlformats.org/officeDocument/2006/relationships/image" Target="../media/image19.png"/><Relationship Id="rId9" Type="http://schemas.openxmlformats.org/officeDocument/2006/relationships/image" Target="../media/image24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conbazaar.com/bars/contributed/pg04.html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3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40.w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4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gif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A95363-2F4E-4895-95CF-DB50D9E1A4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039"/>
          <a:stretch/>
        </p:blipFill>
        <p:spPr>
          <a:xfrm>
            <a:off x="-330730" y="2462192"/>
            <a:ext cx="5999012" cy="3735043"/>
          </a:xfrm>
          <a:prstGeom prst="rect">
            <a:avLst/>
          </a:prstGeom>
        </p:spPr>
      </p:pic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436563" y="327025"/>
            <a:ext cx="8534400" cy="11430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2D2DB9"/>
                </a:solidFill>
              </a:rPr>
              <a:t>AIR POLLUTION TODAY:</a:t>
            </a:r>
            <a:br>
              <a:rPr lang="en-US" altLang="en-US">
                <a:solidFill>
                  <a:srgbClr val="2D2DB9"/>
                </a:solidFill>
              </a:rPr>
            </a:br>
            <a:r>
              <a:rPr lang="en-US" altLang="en-US" sz="2000">
                <a:solidFill>
                  <a:srgbClr val="2D2DB9"/>
                </a:solidFill>
              </a:rPr>
              <a:t>Ozone and fine particulate matter (PM</a:t>
            </a:r>
            <a:r>
              <a:rPr lang="en-US" altLang="en-US" sz="2000" baseline="-25000">
                <a:solidFill>
                  <a:srgbClr val="2D2DB9"/>
                </a:solidFill>
              </a:rPr>
              <a:t>2.5</a:t>
            </a:r>
            <a:r>
              <a:rPr lang="en-US" altLang="en-US" sz="2000">
                <a:solidFill>
                  <a:srgbClr val="2D2DB9"/>
                </a:solidFill>
              </a:rPr>
              <a:t>) are the major pollutants</a:t>
            </a:r>
          </a:p>
        </p:txBody>
      </p:sp>
      <p:sp>
        <p:nvSpPr>
          <p:cNvPr id="24579" name="Text Box 8"/>
          <p:cNvSpPr txBox="1">
            <a:spLocks noChangeArrowheads="1"/>
          </p:cNvSpPr>
          <p:nvPr/>
        </p:nvSpPr>
        <p:spPr bwMode="auto">
          <a:xfrm>
            <a:off x="149225" y="6518275"/>
            <a:ext cx="311873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5720" rIns="45720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US EPA [2020], OECD [2012]</a:t>
            </a:r>
          </a:p>
        </p:txBody>
      </p:sp>
      <p:grpSp>
        <p:nvGrpSpPr>
          <p:cNvPr id="24586" name="Group 3"/>
          <p:cNvGrpSpPr>
            <a:grpSpLocks/>
          </p:cNvGrpSpPr>
          <p:nvPr/>
        </p:nvGrpSpPr>
        <p:grpSpPr bwMode="auto">
          <a:xfrm>
            <a:off x="-1295400" y="1470025"/>
            <a:ext cx="11811000" cy="3476959"/>
            <a:chOff x="1572670" y="728486"/>
            <a:chExt cx="9677399" cy="2589645"/>
          </a:xfrm>
        </p:grpSpPr>
        <p:sp>
          <p:nvSpPr>
            <p:cNvPr id="24599" name="TextBox 1"/>
            <p:cNvSpPr txBox="1">
              <a:spLocks noChangeArrowheads="1"/>
            </p:cNvSpPr>
            <p:nvPr/>
          </p:nvSpPr>
          <p:spPr bwMode="auto">
            <a:xfrm>
              <a:off x="1572670" y="728486"/>
              <a:ext cx="9677399" cy="4815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US population exposed to air pollutants </a:t>
              </a:r>
            </a:p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in excess of national ambient air quality standards (NAAQS), 2018</a:t>
              </a:r>
            </a:p>
          </p:txBody>
        </p:sp>
        <p:sp>
          <p:nvSpPr>
            <p:cNvPr id="24600" name="TextBox 7"/>
            <p:cNvSpPr txBox="1">
              <a:spLocks noChangeArrowheads="1"/>
            </p:cNvSpPr>
            <p:nvPr/>
          </p:nvSpPr>
          <p:spPr bwMode="auto">
            <a:xfrm>
              <a:off x="1880681" y="1868705"/>
              <a:ext cx="1906047" cy="275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                      PM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2.5 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</a:t>
              </a:r>
            </a:p>
          </p:txBody>
        </p:sp>
        <p:sp>
          <p:nvSpPr>
            <p:cNvPr id="24601" name="TextBox 9"/>
            <p:cNvSpPr txBox="1">
              <a:spLocks noChangeArrowheads="1"/>
            </p:cNvSpPr>
            <p:nvPr/>
          </p:nvSpPr>
          <p:spPr bwMode="auto">
            <a:xfrm>
              <a:off x="2088430" y="2280152"/>
              <a:ext cx="1695898" cy="275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                  PM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10  </a:t>
              </a: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</a:t>
              </a:r>
            </a:p>
          </p:txBody>
        </p:sp>
        <p:sp>
          <p:nvSpPr>
            <p:cNvPr id="24602" name="TextBox 10"/>
            <p:cNvSpPr txBox="1">
              <a:spLocks noChangeArrowheads="1"/>
            </p:cNvSpPr>
            <p:nvPr/>
          </p:nvSpPr>
          <p:spPr bwMode="auto">
            <a:xfrm>
              <a:off x="2671014" y="2653113"/>
              <a:ext cx="1090409" cy="275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         SO</a:t>
              </a:r>
              <a:r>
                <a:rPr kumimoji="0" lang="en-US" altLang="en-US" sz="1800" b="0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2  </a:t>
              </a: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4603" name="TextBox 11"/>
            <p:cNvSpPr txBox="1">
              <a:spLocks noChangeArrowheads="1"/>
            </p:cNvSpPr>
            <p:nvPr/>
          </p:nvSpPr>
          <p:spPr bwMode="auto">
            <a:xfrm>
              <a:off x="2423997" y="3042975"/>
              <a:ext cx="1359661" cy="275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            Lead  </a:t>
              </a:r>
            </a:p>
          </p:txBody>
        </p:sp>
        <p:sp>
          <p:nvSpPr>
            <p:cNvPr id="24604" name="TextBox 8"/>
            <p:cNvSpPr txBox="1">
              <a:spLocks noChangeArrowheads="1"/>
            </p:cNvSpPr>
            <p:nvPr/>
          </p:nvSpPr>
          <p:spPr bwMode="auto">
            <a:xfrm>
              <a:off x="2819400" y="1457258"/>
              <a:ext cx="970886" cy="275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   Ozone </a:t>
              </a:r>
            </a:p>
          </p:txBody>
        </p:sp>
      </p:grpSp>
      <p:sp>
        <p:nvSpPr>
          <p:cNvPr id="24587" name="TextBox 3"/>
          <p:cNvSpPr txBox="1">
            <a:spLocks noChangeArrowheads="1"/>
          </p:cNvSpPr>
          <p:nvPr/>
        </p:nvSpPr>
        <p:spPr bwMode="auto">
          <a:xfrm>
            <a:off x="254372" y="5152647"/>
            <a:ext cx="1107996" cy="3694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       CO </a:t>
            </a:r>
          </a:p>
        </p:txBody>
      </p:sp>
      <p:sp>
        <p:nvSpPr>
          <p:cNvPr id="24588" name="TextBox 4"/>
          <p:cNvSpPr txBox="1">
            <a:spLocks noChangeArrowheads="1"/>
          </p:cNvSpPr>
          <p:nvPr/>
        </p:nvSpPr>
        <p:spPr bwMode="auto">
          <a:xfrm>
            <a:off x="-495006" y="5612400"/>
            <a:ext cx="1920719" cy="36943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                  NO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  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589" name="TextBox 5"/>
          <p:cNvSpPr txBox="1">
            <a:spLocks noChangeArrowheads="1"/>
          </p:cNvSpPr>
          <p:nvPr/>
        </p:nvSpPr>
        <p:spPr bwMode="auto">
          <a:xfrm>
            <a:off x="4904251" y="2448503"/>
            <a:ext cx="76174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137M</a:t>
            </a:r>
          </a:p>
        </p:txBody>
      </p:sp>
      <p:sp>
        <p:nvSpPr>
          <p:cNvPr id="24590" name="TextBox 6"/>
          <p:cNvSpPr txBox="1">
            <a:spLocks noChangeArrowheads="1"/>
          </p:cNvSpPr>
          <p:nvPr/>
        </p:nvSpPr>
        <p:spPr bwMode="auto">
          <a:xfrm>
            <a:off x="2683761" y="3000927"/>
            <a:ext cx="441146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31</a:t>
            </a:r>
          </a:p>
        </p:txBody>
      </p:sp>
      <p:sp>
        <p:nvSpPr>
          <p:cNvPr id="24591" name="TextBox 21"/>
          <p:cNvSpPr txBox="1">
            <a:spLocks noChangeArrowheads="1"/>
          </p:cNvSpPr>
          <p:nvPr/>
        </p:nvSpPr>
        <p:spPr bwMode="auto">
          <a:xfrm>
            <a:off x="2509552" y="2993442"/>
            <a:ext cx="63350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38M</a:t>
            </a:r>
          </a:p>
        </p:txBody>
      </p:sp>
      <p:sp>
        <p:nvSpPr>
          <p:cNvPr id="24592" name="TextBox 22"/>
          <p:cNvSpPr txBox="1">
            <a:spLocks noChangeArrowheads="1"/>
          </p:cNvSpPr>
          <p:nvPr/>
        </p:nvSpPr>
        <p:spPr bwMode="auto">
          <a:xfrm>
            <a:off x="1438509" y="5107927"/>
            <a:ext cx="381893" cy="4141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24593" name="TextBox 23"/>
          <p:cNvSpPr txBox="1">
            <a:spLocks noChangeArrowheads="1"/>
          </p:cNvSpPr>
          <p:nvPr/>
        </p:nvSpPr>
        <p:spPr bwMode="auto">
          <a:xfrm>
            <a:off x="1439230" y="4516066"/>
            <a:ext cx="616664" cy="4141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1M</a:t>
            </a:r>
          </a:p>
        </p:txBody>
      </p:sp>
      <p:sp>
        <p:nvSpPr>
          <p:cNvPr id="24594" name="TextBox 24"/>
          <p:cNvSpPr txBox="1">
            <a:spLocks noChangeArrowheads="1"/>
          </p:cNvSpPr>
          <p:nvPr/>
        </p:nvSpPr>
        <p:spPr bwMode="auto">
          <a:xfrm>
            <a:off x="1516713" y="4032772"/>
            <a:ext cx="50526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3M</a:t>
            </a:r>
          </a:p>
        </p:txBody>
      </p:sp>
      <p:sp>
        <p:nvSpPr>
          <p:cNvPr id="24595" name="TextBox 25"/>
          <p:cNvSpPr txBox="1">
            <a:spLocks noChangeArrowheads="1"/>
          </p:cNvSpPr>
          <p:nvPr/>
        </p:nvSpPr>
        <p:spPr bwMode="auto">
          <a:xfrm>
            <a:off x="1878163" y="3441287"/>
            <a:ext cx="633507" cy="3693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16M</a:t>
            </a:r>
          </a:p>
        </p:txBody>
      </p:sp>
      <p:sp>
        <p:nvSpPr>
          <p:cNvPr id="24596" name="TextBox 26"/>
          <p:cNvSpPr txBox="1">
            <a:spLocks noChangeArrowheads="1"/>
          </p:cNvSpPr>
          <p:nvPr/>
        </p:nvSpPr>
        <p:spPr bwMode="auto">
          <a:xfrm>
            <a:off x="1403050" y="5593278"/>
            <a:ext cx="381893" cy="41415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</a:t>
            </a:r>
          </a:p>
        </p:txBody>
      </p:sp>
      <p:sp>
        <p:nvSpPr>
          <p:cNvPr id="24597" name="TextBox 1"/>
          <p:cNvSpPr txBox="1">
            <a:spLocks noChangeArrowheads="1"/>
          </p:cNvSpPr>
          <p:nvPr/>
        </p:nvSpPr>
        <p:spPr bwMode="auto">
          <a:xfrm>
            <a:off x="5665998" y="2428307"/>
            <a:ext cx="2339103" cy="36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70 ppb (8-h average)</a:t>
            </a:r>
          </a:p>
        </p:txBody>
      </p:sp>
      <p:sp>
        <p:nvSpPr>
          <p:cNvPr id="24598" name="TextBox 1"/>
          <p:cNvSpPr txBox="1">
            <a:spLocks noChangeArrowheads="1"/>
          </p:cNvSpPr>
          <p:nvPr/>
        </p:nvSpPr>
        <p:spPr bwMode="auto">
          <a:xfrm>
            <a:off x="3094643" y="3014573"/>
            <a:ext cx="3980577" cy="36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12 µg 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(annual), 35 µg m</a:t>
            </a:r>
            <a:r>
              <a:rPr kumimoji="0" lang="en-US" alt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-3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(24-h)  </a:t>
            </a:r>
          </a:p>
        </p:txBody>
      </p:sp>
      <p:graphicFrame>
        <p:nvGraphicFramePr>
          <p:cNvPr id="24581" name="Chart 8"/>
          <p:cNvGraphicFramePr>
            <a:graphicFrameLocks/>
          </p:cNvGraphicFramePr>
          <p:nvPr/>
        </p:nvGraphicFramePr>
        <p:xfrm>
          <a:off x="4129088" y="3911600"/>
          <a:ext cx="4456112" cy="2584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2" name="Chart" r:id="rId4" imgW="4462659" imgH="2591025" progId="Excel.Chart.8">
                  <p:embed/>
                </p:oleObj>
              </mc:Choice>
              <mc:Fallback>
                <p:oleObj name="Chart" r:id="rId4" imgW="4462659" imgH="2591025" progId="Excel.Chart.8">
                  <p:embed/>
                  <p:pic>
                    <p:nvPicPr>
                      <p:cNvPr id="24581" name="Chart 8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9088" y="3911600"/>
                        <a:ext cx="4456112" cy="2584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4657725" y="3798888"/>
            <a:ext cx="40195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Million environmental deaths per year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worldwide</a:t>
            </a:r>
          </a:p>
        </p:txBody>
      </p:sp>
      <p:sp>
        <p:nvSpPr>
          <p:cNvPr id="24583" name="Rectangle 10"/>
          <p:cNvSpPr>
            <a:spLocks noChangeArrowheads="1"/>
          </p:cNvSpPr>
          <p:nvPr/>
        </p:nvSpPr>
        <p:spPr bwMode="auto">
          <a:xfrm>
            <a:off x="4179888" y="3798888"/>
            <a:ext cx="4497387" cy="2646362"/>
          </a:xfrm>
          <a:prstGeom prst="rect">
            <a:avLst/>
          </a:prstGeom>
          <a:noFill/>
          <a:ln w="9525" algn="ctr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4584" name="TextBox 1"/>
          <p:cNvSpPr txBox="1">
            <a:spLocks noChangeArrowheads="1"/>
          </p:cNvSpPr>
          <p:nvPr/>
        </p:nvSpPr>
        <p:spPr bwMode="auto">
          <a:xfrm>
            <a:off x="4110038" y="6188075"/>
            <a:ext cx="1096962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2010 data</a:t>
            </a:r>
          </a:p>
        </p:txBody>
      </p:sp>
    </p:spTree>
    <p:extLst>
      <p:ext uri="{BB962C8B-B14F-4D97-AF65-F5344CB8AC3E}">
        <p14:creationId xmlns:p14="http://schemas.microsoft.com/office/powerpoint/2010/main" val="4105091845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3687E0-8A74-4F2B-BA6A-DC20BDF8B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187" y="-336180"/>
            <a:ext cx="8247992" cy="1143000"/>
          </a:xfrm>
        </p:spPr>
        <p:txBody>
          <a:bodyPr/>
          <a:lstStyle/>
          <a:p>
            <a:r>
              <a:rPr lang="en-US" dirty="0"/>
              <a:t>Emission of biogenic VOCs first quantified in late 1980s</a:t>
            </a:r>
          </a:p>
        </p:txBody>
      </p:sp>
      <p:pic>
        <p:nvPicPr>
          <p:cNvPr id="76802" name="Picture 2" descr="Free Cartoon Pictures Of Trees, Download Free Clip Art, Free Clip Art on  Clipart Library">
            <a:extLst>
              <a:ext uri="{FF2B5EF4-FFF2-40B4-BE49-F238E27FC236}">
                <a16:creationId xmlns:a16="http://schemas.microsoft.com/office/drawing/2014/main" id="{AB2D9DFD-C54B-4345-B3D7-B35236CAF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51" y="1070417"/>
            <a:ext cx="2045410" cy="2358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81FCB7C-4761-4C83-8AE2-9064FEB6880F}"/>
              </a:ext>
            </a:extLst>
          </p:cNvPr>
          <p:cNvSpPr txBox="1"/>
          <p:nvPr/>
        </p:nvSpPr>
        <p:spPr>
          <a:xfrm>
            <a:off x="441365" y="444506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Many, many compounds emitted as photosynthesis and metabolism by-products, insect attractors or repellents, response to stress and injury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721366-F10F-47DD-9BAA-A24C364E55BD}"/>
              </a:ext>
            </a:extLst>
          </p:cNvPr>
          <p:cNvSpPr txBox="1"/>
          <p:nvPr/>
        </p:nvSpPr>
        <p:spPr>
          <a:xfrm>
            <a:off x="3172639" y="1272438"/>
            <a:ext cx="55129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Principal hydrocarbons are emitted as 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units: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BC323C-F9AB-423E-B1D4-07258BDDB088}"/>
              </a:ext>
            </a:extLst>
          </p:cNvPr>
          <p:cNvSpPr txBox="1"/>
          <p:nvPr/>
        </p:nvSpPr>
        <p:spPr>
          <a:xfrm>
            <a:off x="3283788" y="1884054"/>
            <a:ext cx="3821502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Isoprene (C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8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92EFC8A-9A93-46E4-AD90-DAE3A0636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8966701">
            <a:off x="5086698" y="1715350"/>
            <a:ext cx="1257300" cy="8863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534CA0-391F-4EEA-8D60-DDC5BAB804EF}"/>
              </a:ext>
            </a:extLst>
          </p:cNvPr>
          <p:cNvSpPr txBox="1"/>
          <p:nvPr/>
        </p:nvSpPr>
        <p:spPr>
          <a:xfrm>
            <a:off x="3268248" y="2615331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Terpenes (C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10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16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76A7E1B-3EA9-4882-BF87-29F43D47EE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4715" y="3123895"/>
            <a:ext cx="1409700" cy="14097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32FA5B-EE39-4459-BE56-AFF265520AB0}"/>
              </a:ext>
            </a:extLst>
          </p:cNvPr>
          <p:cNvSpPr txBox="1"/>
          <p:nvPr/>
        </p:nvSpPr>
        <p:spPr>
          <a:xfrm>
            <a:off x="5334844" y="4715196"/>
            <a:ext cx="1197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Limonene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DF16A49-E3A6-4C29-86DF-EF032EB276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6051" y="3039293"/>
            <a:ext cx="1553654" cy="155365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F2F43C-F285-473B-8866-ACDCC67F2D4C}"/>
              </a:ext>
            </a:extLst>
          </p:cNvPr>
          <p:cNvSpPr txBox="1"/>
          <p:nvPr/>
        </p:nvSpPr>
        <p:spPr>
          <a:xfrm>
            <a:off x="7834629" y="4715196"/>
            <a:ext cx="10695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Myrcene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7D29E57-B497-47C6-84BF-0634652815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0051" y="3183751"/>
            <a:ext cx="1261749" cy="13640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DBD29DB-2BC6-42B3-B82D-5B8FAA53BEB1}"/>
              </a:ext>
            </a:extLst>
          </p:cNvPr>
          <p:cNvSpPr txBox="1"/>
          <p:nvPr/>
        </p:nvSpPr>
        <p:spPr>
          <a:xfrm>
            <a:off x="1351070" y="4715196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α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pinene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3033818-1EE0-4619-9841-616CB4297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33969" y="3064543"/>
            <a:ext cx="1528404" cy="1528404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621501-CC03-497C-B12F-4972F5324C32}"/>
              </a:ext>
            </a:extLst>
          </p:cNvPr>
          <p:cNvSpPr txBox="1"/>
          <p:nvPr/>
        </p:nvSpPr>
        <p:spPr>
          <a:xfrm>
            <a:off x="3484425" y="4715196"/>
            <a:ext cx="110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β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-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pinene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34A5A7D-B575-4195-A2FD-C5F513BDA5B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75765" y="5212260"/>
            <a:ext cx="1556420" cy="15564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F7E8268-964E-45C0-B01F-6FCE1D7E1BC8}"/>
              </a:ext>
            </a:extLst>
          </p:cNvPr>
          <p:cNvSpPr txBox="1"/>
          <p:nvPr/>
        </p:nvSpPr>
        <p:spPr>
          <a:xfrm>
            <a:off x="5147665" y="643686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Caryophyllene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3DF36C-6A14-4BF9-8931-D581212BD69F}"/>
              </a:ext>
            </a:extLst>
          </p:cNvPr>
          <p:cNvSpPr txBox="1"/>
          <p:nvPr/>
        </p:nvSpPr>
        <p:spPr>
          <a:xfrm>
            <a:off x="3449890" y="5152908"/>
            <a:ext cx="2997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Sesquiterpenes (C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24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855F3E5-A6EB-44DC-A311-1F8557988F5E}"/>
              </a:ext>
            </a:extLst>
          </p:cNvPr>
          <p:cNvSpPr txBox="1"/>
          <p:nvPr/>
        </p:nvSpPr>
        <p:spPr>
          <a:xfrm>
            <a:off x="6171432" y="1801857"/>
            <a:ext cx="3001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50% of total biogenic VOCs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very reactive</a:t>
            </a:r>
          </a:p>
        </p:txBody>
      </p:sp>
      <p:pic>
        <p:nvPicPr>
          <p:cNvPr id="76804" name="Picture 4">
            <a:extLst>
              <a:ext uri="{FF2B5EF4-FFF2-40B4-BE49-F238E27FC236}">
                <a16:creationId xmlns:a16="http://schemas.microsoft.com/office/drawing/2014/main" id="{09F5E398-1AF1-4F6D-A0DC-35CC88DFF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20" y="5212260"/>
            <a:ext cx="916334" cy="1556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806" name="Picture 6" descr="Pat Zimmerman - CEO - C-Lock Inc. | LinkedIn">
            <a:extLst>
              <a:ext uri="{FF2B5EF4-FFF2-40B4-BE49-F238E27FC236}">
                <a16:creationId xmlns:a16="http://schemas.microsoft.com/office/drawing/2014/main" id="{3B324900-A79F-4534-AE73-4326520CE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350" y="5337574"/>
            <a:ext cx="1342207" cy="134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FE928B6-C92D-4AEF-A5F0-FAE4DB7DA1BC}"/>
              </a:ext>
            </a:extLst>
          </p:cNvPr>
          <p:cNvSpPr txBox="1"/>
          <p:nvPr/>
        </p:nvSpPr>
        <p:spPr>
          <a:xfrm>
            <a:off x="1398869" y="6357902"/>
            <a:ext cx="2015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Pat Zimmerman</a:t>
            </a:r>
          </a:p>
        </p:txBody>
      </p:sp>
    </p:spTree>
    <p:extLst>
      <p:ext uri="{BB962C8B-B14F-4D97-AF65-F5344CB8AC3E}">
        <p14:creationId xmlns:p14="http://schemas.microsoft.com/office/powerpoint/2010/main" val="75690703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 descr="http://www.daviddarling.info/images2/isopre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674688"/>
            <a:ext cx="146685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>
          <a:xfrm>
            <a:off x="549275" y="-315913"/>
            <a:ext cx="8594725" cy="1143001"/>
          </a:xfrm>
        </p:spPr>
        <p:txBody>
          <a:bodyPr/>
          <a:lstStyle/>
          <a:p>
            <a:pPr eaLnBrk="1" hangingPunct="1"/>
            <a:r>
              <a:rPr lang="en-US" altLang="en-US" sz="2000" b="0" dirty="0">
                <a:solidFill>
                  <a:srgbClr val="2D2DB9"/>
                </a:solidFill>
                <a:effectLst/>
              </a:rPr>
              <a:t>Most of US is NO</a:t>
            </a:r>
            <a:r>
              <a:rPr lang="en-US" altLang="en-US" sz="2000" b="0" baseline="-25000" dirty="0">
                <a:solidFill>
                  <a:srgbClr val="2D2DB9"/>
                </a:solidFill>
                <a:effectLst/>
              </a:rPr>
              <a:t>x</a:t>
            </a:r>
            <a:r>
              <a:rPr lang="en-US" altLang="en-US" sz="2000" b="0" dirty="0">
                <a:solidFill>
                  <a:srgbClr val="2D2DB9"/>
                </a:solidFill>
                <a:effectLst/>
              </a:rPr>
              <a:t>-limited due to high emissions of biogenic isoprene</a:t>
            </a:r>
          </a:p>
        </p:txBody>
      </p:sp>
      <p:sp>
        <p:nvSpPr>
          <p:cNvPr id="32772" name="TextBox 1"/>
          <p:cNvSpPr txBox="1">
            <a:spLocks noChangeArrowheads="1"/>
          </p:cNvSpPr>
          <p:nvPr/>
        </p:nvSpPr>
        <p:spPr bwMode="auto">
          <a:xfrm>
            <a:off x="257175" y="2209800"/>
            <a:ext cx="859631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OMI satellite observations of formaldehyde (HCHO) columns, May-Aug 2005-2014</a:t>
            </a:r>
          </a:p>
        </p:txBody>
      </p:sp>
      <p:sp>
        <p:nvSpPr>
          <p:cNvPr id="32773" name="Line 3"/>
          <p:cNvSpPr>
            <a:spLocks noChangeShapeType="1"/>
          </p:cNvSpPr>
          <p:nvPr/>
        </p:nvSpPr>
        <p:spPr bwMode="auto">
          <a:xfrm>
            <a:off x="1114425" y="2066925"/>
            <a:ext cx="6858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4" name="Line 8"/>
          <p:cNvSpPr>
            <a:spLocks noChangeShapeType="1"/>
          </p:cNvSpPr>
          <p:nvPr/>
        </p:nvSpPr>
        <p:spPr bwMode="auto">
          <a:xfrm>
            <a:off x="2759075" y="1147763"/>
            <a:ext cx="9144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5" name="Text Box 9"/>
          <p:cNvSpPr txBox="1">
            <a:spLocks noChangeArrowheads="1"/>
          </p:cNvSpPr>
          <p:nvPr/>
        </p:nvSpPr>
        <p:spPr bwMode="auto">
          <a:xfrm>
            <a:off x="3756025" y="890588"/>
            <a:ext cx="9413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HCHO</a:t>
            </a:r>
          </a:p>
        </p:txBody>
      </p:sp>
      <p:sp>
        <p:nvSpPr>
          <p:cNvPr id="32776" name="Line 10"/>
          <p:cNvSpPr>
            <a:spLocks noChangeShapeType="1"/>
          </p:cNvSpPr>
          <p:nvPr/>
        </p:nvSpPr>
        <p:spPr bwMode="auto">
          <a:xfrm>
            <a:off x="4679950" y="1112838"/>
            <a:ext cx="1139825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2777" name="Text Box 11"/>
          <p:cNvSpPr txBox="1">
            <a:spLocks noChangeArrowheads="1"/>
          </p:cNvSpPr>
          <p:nvPr/>
        </p:nvSpPr>
        <p:spPr bwMode="auto">
          <a:xfrm>
            <a:off x="4686300" y="742950"/>
            <a:ext cx="973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h</a:t>
            </a: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  <a:sym typeface="Symbol" panose="05050102010706020507" pitchFamily="18" charset="2"/>
              </a:rPr>
              <a:t>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, OH</a:t>
            </a:r>
          </a:p>
        </p:txBody>
      </p:sp>
      <p:sp>
        <p:nvSpPr>
          <p:cNvPr id="32778" name="Text Box 12"/>
          <p:cNvSpPr txBox="1">
            <a:spLocks noChangeArrowheads="1"/>
          </p:cNvSpPr>
          <p:nvPr/>
        </p:nvSpPr>
        <p:spPr bwMode="auto">
          <a:xfrm>
            <a:off x="2667000" y="808038"/>
            <a:ext cx="11080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oxidation</a:t>
            </a:r>
          </a:p>
        </p:txBody>
      </p:sp>
      <p:sp>
        <p:nvSpPr>
          <p:cNvPr id="32779" name="Text Box 14"/>
          <p:cNvSpPr txBox="1">
            <a:spLocks noChangeArrowheads="1"/>
          </p:cNvSpPr>
          <p:nvPr/>
        </p:nvSpPr>
        <p:spPr bwMode="auto">
          <a:xfrm>
            <a:off x="4624388" y="1100138"/>
            <a:ext cx="1036637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~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1 hour</a:t>
            </a: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2780" name="Line 6"/>
          <p:cNvSpPr>
            <a:spLocks noChangeShapeType="1"/>
          </p:cNvSpPr>
          <p:nvPr/>
        </p:nvSpPr>
        <p:spPr bwMode="auto">
          <a:xfrm flipV="1">
            <a:off x="1773238" y="1381125"/>
            <a:ext cx="0" cy="2952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2781" name="Picture 5" descr="http://iconbazaar.com/bars/contributed/forest.gif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421"/>
          <a:stretch>
            <a:fillRect/>
          </a:stretch>
        </p:blipFill>
        <p:spPr bwMode="auto">
          <a:xfrm>
            <a:off x="1219200" y="1706563"/>
            <a:ext cx="114300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2" name="TextBox 4"/>
          <p:cNvSpPr txBox="1">
            <a:spLocks noChangeArrowheads="1"/>
          </p:cNvSpPr>
          <p:nvPr/>
        </p:nvSpPr>
        <p:spPr bwMode="auto">
          <a:xfrm>
            <a:off x="7035800" y="6564313"/>
            <a:ext cx="19161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Zhu et al. [2017]</a:t>
            </a:r>
          </a:p>
        </p:txBody>
      </p:sp>
      <p:sp>
        <p:nvSpPr>
          <p:cNvPr id="32783" name="TextBox 2"/>
          <p:cNvSpPr txBox="1">
            <a:spLocks noChangeArrowheads="1"/>
          </p:cNvSpPr>
          <p:nvPr/>
        </p:nvSpPr>
        <p:spPr bwMode="auto">
          <a:xfrm>
            <a:off x="1863725" y="490538"/>
            <a:ext cx="10699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isoprene</a:t>
            </a:r>
          </a:p>
        </p:txBody>
      </p:sp>
      <p:sp>
        <p:nvSpPr>
          <p:cNvPr id="32784" name="Text Box 14"/>
          <p:cNvSpPr txBox="1">
            <a:spLocks noChangeArrowheads="1"/>
          </p:cNvSpPr>
          <p:nvPr/>
        </p:nvSpPr>
        <p:spPr bwMode="auto">
          <a:xfrm>
            <a:off x="2617788" y="1130300"/>
            <a:ext cx="1038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~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1 hour</a:t>
            </a:r>
            <a:endParaRPr kumimoji="0" lang="en-US" altLang="en-US" sz="1800" b="0" i="1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32785" name="Group 3"/>
          <p:cNvGrpSpPr>
            <a:grpSpLocks/>
          </p:cNvGrpSpPr>
          <p:nvPr/>
        </p:nvGrpSpPr>
        <p:grpSpPr bwMode="auto">
          <a:xfrm>
            <a:off x="238125" y="2528888"/>
            <a:ext cx="8196263" cy="4318000"/>
            <a:chOff x="1606108" y="2232961"/>
            <a:chExt cx="6538025" cy="3268445"/>
          </a:xfrm>
        </p:grpSpPr>
        <p:pic>
          <p:nvPicPr>
            <p:cNvPr id="32788" name="图片 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16" t="-2" b="35251"/>
            <a:stretch>
              <a:fillRect/>
            </a:stretch>
          </p:blipFill>
          <p:spPr bwMode="auto">
            <a:xfrm>
              <a:off x="1606108" y="2232961"/>
              <a:ext cx="6538025" cy="29097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89" name="图片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611" b="18"/>
            <a:stretch>
              <a:fillRect/>
            </a:stretch>
          </p:blipFill>
          <p:spPr bwMode="auto">
            <a:xfrm>
              <a:off x="1620781" y="5082367"/>
              <a:ext cx="2564983" cy="419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86" name="TextBox 5"/>
          <p:cNvSpPr txBox="1">
            <a:spLocks noChangeArrowheads="1"/>
          </p:cNvSpPr>
          <p:nvPr/>
        </p:nvSpPr>
        <p:spPr bwMode="auto">
          <a:xfrm>
            <a:off x="2398713" y="1684338"/>
            <a:ext cx="14414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Other VOCs</a:t>
            </a:r>
          </a:p>
        </p:txBody>
      </p:sp>
      <p:sp>
        <p:nvSpPr>
          <p:cNvPr id="32787" name="Line 10"/>
          <p:cNvSpPr>
            <a:spLocks noChangeShapeType="1"/>
          </p:cNvSpPr>
          <p:nvPr/>
        </p:nvSpPr>
        <p:spPr bwMode="auto">
          <a:xfrm flipV="1">
            <a:off x="3635375" y="1308100"/>
            <a:ext cx="204788" cy="3937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C2B60B-90E2-4D59-BBD7-1501A9D7B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75" y="1524000"/>
            <a:ext cx="809625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96706"/>
      </p:ext>
    </p:extLst>
  </p:cSld>
  <p:clrMapOvr>
    <a:masterClrMapping/>
  </p:clrMapOvr>
  <p:transition spd="slow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-304800" y="-49566"/>
            <a:ext cx="9372600" cy="1143000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But what this really means is that ozone production is NO</a:t>
            </a:r>
            <a:r>
              <a:rPr lang="en-US" altLang="en-US" sz="2000" baseline="-25000" dirty="0"/>
              <a:t>x</a:t>
            </a:r>
            <a:r>
              <a:rPr lang="en-US" altLang="en-US" sz="2000" dirty="0"/>
              <a:t>-limited</a:t>
            </a:r>
          </a:p>
        </p:txBody>
      </p:sp>
      <p:grpSp>
        <p:nvGrpSpPr>
          <p:cNvPr id="36867" name="Group 13"/>
          <p:cNvGrpSpPr>
            <a:grpSpLocks/>
          </p:cNvGrpSpPr>
          <p:nvPr/>
        </p:nvGrpSpPr>
        <p:grpSpPr bwMode="auto">
          <a:xfrm>
            <a:off x="152400" y="1069514"/>
            <a:ext cx="6975475" cy="4595813"/>
            <a:chOff x="4419600" y="3470657"/>
            <a:chExt cx="4535032" cy="3335135"/>
          </a:xfrm>
        </p:grpSpPr>
        <p:graphicFrame>
          <p:nvGraphicFramePr>
            <p:cNvPr id="36881" name="Object 3"/>
            <p:cNvGraphicFramePr>
              <a:graphicFrameLocks noChangeAspect="1"/>
            </p:cNvGraphicFramePr>
            <p:nvPr/>
          </p:nvGraphicFramePr>
          <p:xfrm>
            <a:off x="4419600" y="3485898"/>
            <a:ext cx="4341399" cy="3319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7410" name="Bitmap Image" r:id="rId3" imgW="4998095" imgH="4747671" progId="Paint.Picture">
                    <p:embed/>
                  </p:oleObj>
                </mc:Choice>
                <mc:Fallback>
                  <p:oleObj name="Bitmap Image" r:id="rId3" imgW="4998095" imgH="4747671" progId="Paint.Picture">
                    <p:embed/>
                    <p:pic>
                      <p:nvPicPr>
                        <p:cNvPr id="3688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248" t="3548" r="2248" b="19586"/>
                        <a:stretch>
                          <a:fillRect/>
                        </a:stretch>
                      </p:blipFill>
                      <p:spPr bwMode="auto">
                        <a:xfrm>
                          <a:off x="4419600" y="3485898"/>
                          <a:ext cx="4341399" cy="33198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82" name="TextBox 8"/>
            <p:cNvSpPr txBox="1">
              <a:spLocks noChangeArrowheads="1"/>
            </p:cNvSpPr>
            <p:nvPr/>
          </p:nvSpPr>
          <p:spPr bwMode="auto">
            <a:xfrm rot="-5400000">
              <a:off x="4111533" y="5899319"/>
              <a:ext cx="874988" cy="220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         VOC</a:t>
              </a:r>
            </a:p>
          </p:txBody>
        </p:sp>
        <p:sp>
          <p:nvSpPr>
            <p:cNvPr id="36883" name="Freeform 9"/>
            <p:cNvSpPr>
              <a:spLocks/>
            </p:cNvSpPr>
            <p:nvPr/>
          </p:nvSpPr>
          <p:spPr bwMode="auto">
            <a:xfrm>
              <a:off x="4772297" y="3747134"/>
              <a:ext cx="3431177" cy="2557872"/>
            </a:xfrm>
            <a:custGeom>
              <a:avLst/>
              <a:gdLst>
                <a:gd name="T0" fmla="*/ 43543 w 3431177"/>
                <a:gd name="T1" fmla="*/ 26800 h 2525486"/>
                <a:gd name="T2" fmla="*/ 3431177 w 3431177"/>
                <a:gd name="T3" fmla="*/ 0 h 2525486"/>
                <a:gd name="T4" fmla="*/ 1936206 w 3431177"/>
                <a:gd name="T5" fmla="*/ 909634 h 2525486"/>
                <a:gd name="T6" fmla="*/ 1227909 w 3431177"/>
                <a:gd name="T7" fmla="*/ 1482937 h 2525486"/>
                <a:gd name="T8" fmla="*/ 836023 w 3431177"/>
                <a:gd name="T9" fmla="*/ 2018938 h 2525486"/>
                <a:gd name="T10" fmla="*/ 670560 w 3431177"/>
                <a:gd name="T11" fmla="*/ 2313739 h 2525486"/>
                <a:gd name="T12" fmla="*/ 627017 w 3431177"/>
                <a:gd name="T13" fmla="*/ 2519206 h 2525486"/>
                <a:gd name="T14" fmla="*/ 635726 w 3431177"/>
                <a:gd name="T15" fmla="*/ 2554939 h 2525486"/>
                <a:gd name="T16" fmla="*/ 0 w 3431177"/>
                <a:gd name="T17" fmla="*/ 2590673 h 2525486"/>
                <a:gd name="T18" fmla="*/ 43543 w 3431177"/>
                <a:gd name="T19" fmla="*/ 26800 h 25254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31177" h="2525486">
                  <a:moveTo>
                    <a:pt x="43543" y="26126"/>
                  </a:moveTo>
                  <a:lnTo>
                    <a:pt x="3431177" y="0"/>
                  </a:lnTo>
                  <a:lnTo>
                    <a:pt x="1936206" y="886746"/>
                  </a:lnTo>
                  <a:lnTo>
                    <a:pt x="1227909" y="1445623"/>
                  </a:lnTo>
                  <a:lnTo>
                    <a:pt x="836023" y="1968137"/>
                  </a:lnTo>
                  <a:lnTo>
                    <a:pt x="670560" y="2255520"/>
                  </a:lnTo>
                  <a:lnTo>
                    <a:pt x="627017" y="2455817"/>
                  </a:lnTo>
                  <a:lnTo>
                    <a:pt x="635726" y="2490651"/>
                  </a:lnTo>
                  <a:lnTo>
                    <a:pt x="0" y="2525486"/>
                  </a:lnTo>
                  <a:lnTo>
                    <a:pt x="43543" y="26126"/>
                  </a:lnTo>
                  <a:close/>
                </a:path>
              </a:pathLst>
            </a:custGeom>
            <a:solidFill>
              <a:srgbClr val="3333CC">
                <a:alpha val="1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884" name="TextBox 10"/>
            <p:cNvSpPr txBox="1">
              <a:spLocks noChangeArrowheads="1"/>
            </p:cNvSpPr>
            <p:nvPr/>
          </p:nvSpPr>
          <p:spPr bwMode="auto">
            <a:xfrm>
              <a:off x="5181600" y="3470657"/>
              <a:ext cx="22573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NO</a:t>
              </a:r>
              <a:r>
                <a:rPr kumimoji="0" lang="en-US" altLang="en-US" sz="1800" b="1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x</a:t>
              </a: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-limited regime</a:t>
              </a:r>
            </a:p>
          </p:txBody>
        </p:sp>
        <p:sp>
          <p:nvSpPr>
            <p:cNvPr id="36885" name="Freeform 11"/>
            <p:cNvSpPr>
              <a:spLocks/>
            </p:cNvSpPr>
            <p:nvPr/>
          </p:nvSpPr>
          <p:spPr bwMode="auto">
            <a:xfrm>
              <a:off x="5408023" y="3753394"/>
              <a:ext cx="3190017" cy="2560320"/>
            </a:xfrm>
            <a:custGeom>
              <a:avLst/>
              <a:gdLst>
                <a:gd name="T0" fmla="*/ 3183999 w 3196046"/>
                <a:gd name="T1" fmla="*/ 2551612 h 2560320"/>
                <a:gd name="T2" fmla="*/ 3131945 w 3196046"/>
                <a:gd name="T3" fmla="*/ 0 h 2560320"/>
                <a:gd name="T4" fmla="*/ 2776239 w 3196046"/>
                <a:gd name="T5" fmla="*/ 8709 h 2560320"/>
                <a:gd name="T6" fmla="*/ 1561635 w 3196046"/>
                <a:gd name="T7" fmla="*/ 757646 h 2560320"/>
                <a:gd name="T8" fmla="*/ 728763 w 3196046"/>
                <a:gd name="T9" fmla="*/ 1367246 h 2560320"/>
                <a:gd name="T10" fmla="*/ 268949 w 3196046"/>
                <a:gd name="T11" fmla="*/ 1854926 h 2560320"/>
                <a:gd name="T12" fmla="*/ 130136 w 3196046"/>
                <a:gd name="T13" fmla="*/ 2081349 h 2560320"/>
                <a:gd name="T14" fmla="*/ 0 w 3196046"/>
                <a:gd name="T15" fmla="*/ 2481943 h 2560320"/>
                <a:gd name="T16" fmla="*/ 17351 w 3196046"/>
                <a:gd name="T17" fmla="*/ 2560320 h 2560320"/>
                <a:gd name="T18" fmla="*/ 3183999 w 3196046"/>
                <a:gd name="T19" fmla="*/ 2551612 h 2560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96046" h="2560320">
                  <a:moveTo>
                    <a:pt x="3196046" y="2551612"/>
                  </a:moveTo>
                  <a:lnTo>
                    <a:pt x="3143794" y="0"/>
                  </a:lnTo>
                  <a:lnTo>
                    <a:pt x="2786743" y="8709"/>
                  </a:lnTo>
                  <a:lnTo>
                    <a:pt x="1567543" y="757646"/>
                  </a:lnTo>
                  <a:lnTo>
                    <a:pt x="731520" y="1367246"/>
                  </a:lnTo>
                  <a:lnTo>
                    <a:pt x="269966" y="1854926"/>
                  </a:lnTo>
                  <a:lnTo>
                    <a:pt x="130628" y="2081349"/>
                  </a:lnTo>
                  <a:lnTo>
                    <a:pt x="0" y="2481943"/>
                  </a:lnTo>
                  <a:lnTo>
                    <a:pt x="17417" y="2560320"/>
                  </a:lnTo>
                  <a:lnTo>
                    <a:pt x="3196046" y="2551612"/>
                  </a:lnTo>
                  <a:close/>
                </a:path>
              </a:pathLst>
            </a:custGeom>
            <a:solidFill>
              <a:srgbClr val="FF0000">
                <a:alpha val="1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886" name="TextBox 12"/>
            <p:cNvSpPr txBox="1">
              <a:spLocks noChangeArrowheads="1"/>
            </p:cNvSpPr>
            <p:nvPr/>
          </p:nvSpPr>
          <p:spPr bwMode="auto">
            <a:xfrm rot="-5400000">
              <a:off x="7606827" y="4753945"/>
              <a:ext cx="23262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VOC-limited regime</a:t>
              </a:r>
            </a:p>
          </p:txBody>
        </p:sp>
      </p:grpSp>
      <p:sp>
        <p:nvSpPr>
          <p:cNvPr id="36873" name="Oval 28"/>
          <p:cNvSpPr>
            <a:spLocks noChangeArrowheads="1"/>
          </p:cNvSpPr>
          <p:nvPr/>
        </p:nvSpPr>
        <p:spPr bwMode="auto">
          <a:xfrm>
            <a:off x="3248333" y="3477265"/>
            <a:ext cx="242888" cy="228600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2"/>
            </a:solidFill>
            <a:round/>
            <a:headEnd/>
            <a:tailEnd type="triangle" w="lg" len="lg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81A32-F54F-4B26-8921-318FEFD917FD}"/>
              </a:ext>
            </a:extLst>
          </p:cNvPr>
          <p:cNvCxnSpPr/>
          <p:nvPr/>
        </p:nvCxnSpPr>
        <p:spPr bwMode="auto">
          <a:xfrm flipH="1">
            <a:off x="3491221" y="1947062"/>
            <a:ext cx="3546475" cy="16002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0F59F8F-DB43-4656-BD8F-F7F2A6B72B51}"/>
              </a:ext>
            </a:extLst>
          </p:cNvPr>
          <p:cNvSpPr txBox="1"/>
          <p:nvPr/>
        </p:nvSpPr>
        <p:spPr>
          <a:xfrm>
            <a:off x="7057295" y="1578453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anthropogenic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emissions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F8F4D-EA7E-48BA-BF4F-06C82FED6EA1}"/>
              </a:ext>
            </a:extLst>
          </p:cNvPr>
          <p:cNvSpPr txBox="1"/>
          <p:nvPr/>
        </p:nvSpPr>
        <p:spPr>
          <a:xfrm>
            <a:off x="520760" y="5807818"/>
            <a:ext cx="732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…so emission controls should focus on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Oval 28">
            <a:extLst>
              <a:ext uri="{FF2B5EF4-FFF2-40B4-BE49-F238E27FC236}">
                <a16:creationId xmlns:a16="http://schemas.microsoft.com/office/drawing/2014/main" id="{AA290C4D-4CE3-45FC-AE7F-47566623FA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0300" y="1899786"/>
            <a:ext cx="242888" cy="228600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2"/>
            </a:solidFill>
            <a:round/>
            <a:headEnd/>
            <a:tailEnd type="triangle" w="lg" len="lg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D43CDD-259F-43CC-B25A-A8247F2C7715}"/>
              </a:ext>
            </a:extLst>
          </p:cNvPr>
          <p:cNvCxnSpPr>
            <a:cxnSpLocks/>
            <a:endCxn id="14" idx="4"/>
          </p:cNvCxnSpPr>
          <p:nvPr/>
        </p:nvCxnSpPr>
        <p:spPr bwMode="auto">
          <a:xfrm flipV="1">
            <a:off x="3399053" y="2128386"/>
            <a:ext cx="12691" cy="157748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61611A42-5C6E-44E5-8E43-2DE8789AD9AA}"/>
              </a:ext>
            </a:extLst>
          </p:cNvPr>
          <p:cNvSpPr txBox="1"/>
          <p:nvPr/>
        </p:nvSpPr>
        <p:spPr>
          <a:xfrm>
            <a:off x="1983748" y="2353995"/>
            <a:ext cx="1333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8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biogenic emissions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37EBA6-03C8-48AB-A4CA-006F1A3906C0}"/>
              </a:ext>
            </a:extLst>
          </p:cNvPr>
          <p:cNvCxnSpPr>
            <a:cxnSpLocks/>
          </p:cNvCxnSpPr>
          <p:nvPr/>
        </p:nvCxnSpPr>
        <p:spPr bwMode="auto">
          <a:xfrm flipH="1">
            <a:off x="3552788" y="1192673"/>
            <a:ext cx="1721470" cy="739177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1BD41DF-4B94-425C-A131-F28B11076EF3}"/>
              </a:ext>
            </a:extLst>
          </p:cNvPr>
          <p:cNvSpPr txBox="1"/>
          <p:nvPr/>
        </p:nvSpPr>
        <p:spPr>
          <a:xfrm>
            <a:off x="5255777" y="792144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total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emissions</a:t>
            </a:r>
          </a:p>
        </p:txBody>
      </p:sp>
    </p:spTree>
    <p:extLst>
      <p:ext uri="{BB962C8B-B14F-4D97-AF65-F5344CB8AC3E}">
        <p14:creationId xmlns:p14="http://schemas.microsoft.com/office/powerpoint/2010/main" val="1703156757"/>
      </p:ext>
    </p:extLst>
  </p:cSld>
  <p:clrMapOvr>
    <a:masterClrMapping/>
  </p:clrMapOvr>
  <p:transition spd="slow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3A4A6-7D78-40B4-A991-5946FE07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228600"/>
            <a:ext cx="7772400" cy="1143000"/>
          </a:xfrm>
        </p:spPr>
        <p:txBody>
          <a:bodyPr/>
          <a:lstStyle/>
          <a:p>
            <a:r>
              <a:rPr lang="en-US" dirty="0"/>
              <a:t>Rethinking the ozone problem (NRC, 1991)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C486C03-42AF-45F3-86B0-540BA514F7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260" y="1295400"/>
            <a:ext cx="4177340" cy="499068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452E85-70F6-428A-A7BC-6BC974CFE749}"/>
              </a:ext>
            </a:extLst>
          </p:cNvPr>
          <p:cNvSpPr txBox="1"/>
          <p:nvPr/>
        </p:nvSpPr>
        <p:spPr>
          <a:xfrm>
            <a:off x="304800" y="729734"/>
            <a:ext cx="929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Tells EPA that ozone is a regional pollution problem, advises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emission controls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093476-568A-4463-9D97-BED638484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92" y="4314825"/>
            <a:ext cx="1905000" cy="25431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43DAD1-4818-48B6-8386-9DB130B29336}"/>
              </a:ext>
            </a:extLst>
          </p:cNvPr>
          <p:cNvSpPr txBox="1"/>
          <p:nvPr/>
        </p:nvSpPr>
        <p:spPr>
          <a:xfrm>
            <a:off x="5091740" y="6488668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John Seinfeld</a:t>
            </a:r>
          </a:p>
        </p:txBody>
      </p:sp>
      <p:pic>
        <p:nvPicPr>
          <p:cNvPr id="8" name="Picture 7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34FCB36D-421F-4404-B0D7-94C8ACB53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740" y="4289505"/>
            <a:ext cx="1905000" cy="25938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4D52BA-D546-4620-B161-5A044938146D}"/>
              </a:ext>
            </a:extLst>
          </p:cNvPr>
          <p:cNvSpPr txBox="1"/>
          <p:nvPr/>
        </p:nvSpPr>
        <p:spPr>
          <a:xfrm>
            <a:off x="7072940" y="6488668"/>
            <a:ext cx="2071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Jennifer Logan</a:t>
            </a:r>
          </a:p>
        </p:txBody>
      </p:sp>
    </p:spTree>
    <p:extLst>
      <p:ext uri="{BB962C8B-B14F-4D97-AF65-F5344CB8AC3E}">
        <p14:creationId xmlns:p14="http://schemas.microsoft.com/office/powerpoint/2010/main" val="2024038693"/>
      </p:ext>
    </p:extLst>
  </p:cSld>
  <p:clrMapOvr>
    <a:masterClrMapping/>
  </p:clrMapOvr>
  <p:transition spd="slow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1686876" y="3368311"/>
            <a:ext cx="4134714" cy="2389501"/>
            <a:chOff x="-1831856" y="2342195"/>
            <a:chExt cx="4724285" cy="2603031"/>
          </a:xfrm>
        </p:grpSpPr>
        <p:sp>
          <p:nvSpPr>
            <p:cNvPr id="16" name="Rectangle 15"/>
            <p:cNvSpPr/>
            <p:nvPr/>
          </p:nvSpPr>
          <p:spPr>
            <a:xfrm>
              <a:off x="-1708727" y="2342196"/>
              <a:ext cx="4241541" cy="252211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grpSp>
          <p:nvGrpSpPr>
            <p:cNvPr id="17" name="Group 16"/>
            <p:cNvGrpSpPr/>
            <p:nvPr/>
          </p:nvGrpSpPr>
          <p:grpSpPr>
            <a:xfrm>
              <a:off x="-1831856" y="2342195"/>
              <a:ext cx="4724285" cy="2603031"/>
              <a:chOff x="589210" y="1317980"/>
              <a:chExt cx="4724285" cy="2603031"/>
            </a:xfrm>
          </p:grpSpPr>
          <p:graphicFrame>
            <p:nvGraphicFramePr>
              <p:cNvPr id="18" name="Chart 17"/>
              <p:cNvGraphicFramePr>
                <a:graphicFrameLocks noChangeAspect="1"/>
              </p:cNvGraphicFramePr>
              <p:nvPr/>
            </p:nvGraphicFramePr>
            <p:xfrm>
              <a:off x="741983" y="1545434"/>
              <a:ext cx="3706888" cy="2368296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sp>
            <p:nvSpPr>
              <p:cNvPr id="19" name="TextBox 18"/>
              <p:cNvSpPr txBox="1"/>
              <p:nvPr/>
            </p:nvSpPr>
            <p:spPr>
              <a:xfrm>
                <a:off x="2225208" y="1317980"/>
                <a:ext cx="6980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2000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574226" y="1926976"/>
                <a:ext cx="2070784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                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P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9694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ower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       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39%   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60000"/>
                        <a:lumOff val="40000"/>
                      </a:srgbClr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plants     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MS PGothic" panose="020B0600070205080204" pitchFamily="34" charset="-128"/>
                  <a:cs typeface="Helvetica Neue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1896056" y="3274680"/>
                <a:ext cx="34174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4%  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Industry 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                      (non-power plant)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589210" y="2637979"/>
                <a:ext cx="18839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504D">
                        <a:lumMod val="75000"/>
                      </a:srgbClr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Mobile    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56%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6290"/>
            <a:ext cx="8991600" cy="1143000"/>
          </a:xfrm>
        </p:spPr>
        <p:txBody>
          <a:bodyPr/>
          <a:lstStyle/>
          <a:p>
            <a:r>
              <a:rPr lang="en-US" b="0" dirty="0">
                <a:effectLst/>
              </a:rPr>
              <a:t>US NO</a:t>
            </a:r>
            <a:r>
              <a:rPr lang="en-US" b="0" baseline="-25000" dirty="0">
                <a:effectLst/>
              </a:rPr>
              <a:t>x</a:t>
            </a:r>
            <a:r>
              <a:rPr lang="en-US" b="0" dirty="0">
                <a:effectLst/>
              </a:rPr>
              <a:t> emissions have decreased by 54% from 2000 to 2016 </a:t>
            </a:r>
          </a:p>
        </p:txBody>
      </p:sp>
      <p:pic>
        <p:nvPicPr>
          <p:cNvPr id="4" name="Picture 3" descr="NEI_NOxTrends_thru2016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3" t="12699" r="11964" b="9588"/>
          <a:stretch/>
        </p:blipFill>
        <p:spPr>
          <a:xfrm>
            <a:off x="358590" y="995438"/>
            <a:ext cx="8131641" cy="57400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76719"/>
            <a:ext cx="34679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MS PGothic" panose="020B0600070205080204" pitchFamily="34" charset="-128"/>
                <a:cs typeface="Helvetica Neue"/>
              </a:rPr>
              <a:t>US EPA, National Emission Inventory (NEI) 2011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5098723" y="3739688"/>
            <a:ext cx="4035277" cy="2288459"/>
            <a:chOff x="5098723" y="3739688"/>
            <a:chExt cx="4035277" cy="2288459"/>
          </a:xfrm>
        </p:grpSpPr>
        <p:sp>
          <p:nvSpPr>
            <p:cNvPr id="8" name="Rectangle 7"/>
            <p:cNvSpPr/>
            <p:nvPr/>
          </p:nvSpPr>
          <p:spPr>
            <a:xfrm>
              <a:off x="7800214" y="4109020"/>
              <a:ext cx="1333786" cy="18771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/>
                <a:ea typeface="+mn-ea"/>
                <a:cs typeface="+mn-cs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5098723" y="3739688"/>
              <a:ext cx="3509328" cy="2288459"/>
              <a:chOff x="5208723" y="2347625"/>
              <a:chExt cx="3509328" cy="2288459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6743671" y="2347625"/>
                <a:ext cx="6980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2016</a:t>
                </a:r>
              </a:p>
            </p:txBody>
          </p:sp>
          <p:graphicFrame>
            <p:nvGraphicFramePr>
              <p:cNvPr id="11" name="Chart 10"/>
              <p:cNvGraphicFramePr>
                <a:graphicFrameLocks/>
              </p:cNvGraphicFramePr>
              <p:nvPr/>
            </p:nvGraphicFramePr>
            <p:xfrm>
              <a:off x="5490150" y="2540185"/>
              <a:ext cx="3227901" cy="2095899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5"/>
              </a:graphicData>
            </a:graphic>
          </p:graphicFrame>
          <p:sp>
            <p:nvSpPr>
              <p:cNvPr id="12" name="TextBox 11"/>
              <p:cNvSpPr txBox="1"/>
              <p:nvPr/>
            </p:nvSpPr>
            <p:spPr>
              <a:xfrm>
                <a:off x="7390586" y="3655535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13%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Helvetica Neue"/>
                  <a:ea typeface="MS PGothic" panose="020B0600070205080204" pitchFamily="34" charset="-128"/>
                  <a:cs typeface="Helvetica Neue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5208723" y="3496118"/>
                <a:ext cx="188396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               57%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220439" y="3066461"/>
                <a:ext cx="6463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Helvetica Neue"/>
                    <a:ea typeface="MS PGothic" panose="020B0600070205080204" pitchFamily="34" charset="-128"/>
                    <a:cs typeface="Helvetica Neue"/>
                  </a:rPr>
                  <a:t>26%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elvetica Neue"/>
                  <a:ea typeface="MS PGothic" panose="020B0600070205080204" pitchFamily="34" charset="-128"/>
                  <a:cs typeface="Helvetica Neue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5117143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4" name="Group 5"/>
          <p:cNvGrpSpPr>
            <a:grpSpLocks/>
          </p:cNvGrpSpPr>
          <p:nvPr/>
        </p:nvGrpSpPr>
        <p:grpSpPr bwMode="auto">
          <a:xfrm>
            <a:off x="-157163" y="825500"/>
            <a:ext cx="9582151" cy="5267325"/>
            <a:chOff x="-157005" y="1061552"/>
            <a:chExt cx="9582150" cy="5266844"/>
          </a:xfrm>
        </p:grpSpPr>
        <p:pic>
          <p:nvPicPr>
            <p:cNvPr id="33800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005" y="1061552"/>
              <a:ext cx="9582150" cy="5266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3801" name="TextBox 4"/>
            <p:cNvSpPr txBox="1">
              <a:spLocks noChangeArrowheads="1"/>
            </p:cNvSpPr>
            <p:nvPr/>
          </p:nvSpPr>
          <p:spPr bwMode="auto">
            <a:xfrm>
              <a:off x="4114800" y="1447800"/>
              <a:ext cx="3565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OMI NO</a:t>
              </a:r>
              <a:r>
                <a:rPr kumimoji="0" lang="en-US" altLang="en-US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2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, summer 2005</a:t>
              </a:r>
            </a:p>
          </p:txBody>
        </p:sp>
      </p:grpSp>
      <p:sp>
        <p:nvSpPr>
          <p:cNvPr id="33795" name="Title 1"/>
          <p:cNvSpPr>
            <a:spLocks noGrp="1"/>
          </p:cNvSpPr>
          <p:nvPr>
            <p:ph type="title"/>
          </p:nvPr>
        </p:nvSpPr>
        <p:spPr>
          <a:xfrm>
            <a:off x="519113" y="-152400"/>
            <a:ext cx="8229600" cy="1143000"/>
          </a:xfrm>
        </p:spPr>
        <p:txBody>
          <a:bodyPr/>
          <a:lstStyle/>
          <a:p>
            <a:pPr eaLnBrk="1" hangingPunct="1"/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Evidence of NO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x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 emission decrease from satellite NO</a:t>
            </a:r>
            <a:r>
              <a:rPr kumimoji="0" lang="en-US" altLang="en-US" sz="2400" b="0" i="0" u="none" strike="noStrike" kern="0" cap="none" spc="0" normalizeH="0" baseline="-2500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2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/>
                <a:ea typeface="+mj-ea"/>
                <a:cs typeface="+mj-cs"/>
              </a:rPr>
              <a:t> data</a:t>
            </a:r>
            <a:endParaRPr lang="en-US" altLang="en-US" dirty="0"/>
          </a:p>
        </p:txBody>
      </p:sp>
      <p:sp>
        <p:nvSpPr>
          <p:cNvPr id="33796" name="Rectangle 9"/>
          <p:cNvSpPr>
            <a:spLocks noChangeArrowheads="1"/>
          </p:cNvSpPr>
          <p:nvPr/>
        </p:nvSpPr>
        <p:spPr bwMode="auto">
          <a:xfrm>
            <a:off x="6818313" y="6488113"/>
            <a:ext cx="232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Russell et al. [2012]</a:t>
            </a:r>
          </a:p>
        </p:txBody>
      </p:sp>
      <p:pic>
        <p:nvPicPr>
          <p:cNvPr id="33798" name="Picture 2" descr="https://encrypted-tbn1.gstatic.com/images?q=tbn:ANd9GcSHvOeTk4Y0xuOYv0-GzjwTsN1cjsnkE00dL2loCRtXJ022wMLx58CrcuZi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144938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4" descr="https://encrypted-tbn3.gstatic.com/images?q=tbn:ANd9GcQX5y1sAsiT45T9Hxs-gQSL7U4DN7YkFEnrFV1FQft48Tncj0c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57863"/>
            <a:ext cx="17526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5"/>
          <p:cNvGrpSpPr>
            <a:grpSpLocks/>
          </p:cNvGrpSpPr>
          <p:nvPr/>
        </p:nvGrpSpPr>
        <p:grpSpPr bwMode="auto">
          <a:xfrm>
            <a:off x="-157163" y="825500"/>
            <a:ext cx="9582151" cy="5267325"/>
            <a:chOff x="-157005" y="1061552"/>
            <a:chExt cx="9582150" cy="5266844"/>
          </a:xfrm>
        </p:grpSpPr>
        <p:pic>
          <p:nvPicPr>
            <p:cNvPr id="34828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57005" y="1061552"/>
              <a:ext cx="9582150" cy="52668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9" name="TextBox 4"/>
            <p:cNvSpPr txBox="1">
              <a:spLocks noChangeArrowheads="1"/>
            </p:cNvSpPr>
            <p:nvPr/>
          </p:nvSpPr>
          <p:spPr bwMode="auto">
            <a:xfrm>
              <a:off x="4114800" y="1447800"/>
              <a:ext cx="35654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OMI NO</a:t>
              </a:r>
              <a:r>
                <a:rPr kumimoji="0" lang="en-US" altLang="en-US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2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, summer 2005</a:t>
              </a:r>
            </a:p>
          </p:txBody>
        </p:sp>
      </p:grp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-228600" y="762000"/>
            <a:ext cx="9669463" cy="5346700"/>
            <a:chOff x="-635098" y="1066800"/>
            <a:chExt cx="10934700" cy="6010275"/>
          </a:xfrm>
        </p:grpSpPr>
        <p:pic>
          <p:nvPicPr>
            <p:cNvPr id="34826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5098" y="1066800"/>
              <a:ext cx="10934700" cy="60102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4827" name="TextBox 8"/>
            <p:cNvSpPr txBox="1">
              <a:spLocks noChangeArrowheads="1"/>
            </p:cNvSpPr>
            <p:nvPr/>
          </p:nvSpPr>
          <p:spPr bwMode="auto">
            <a:xfrm>
              <a:off x="4267435" y="1519535"/>
              <a:ext cx="3548407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OMI NO</a:t>
              </a:r>
              <a:r>
                <a:rPr kumimoji="0" lang="en-US" altLang="en-US" sz="2400" b="1" i="0" u="none" strike="noStrike" kern="1200" cap="none" spc="0" normalizeH="0" baseline="-2500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2</a:t>
              </a: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, summer 2011</a:t>
              </a:r>
            </a:p>
          </p:txBody>
        </p:sp>
      </p:grpSp>
      <p:sp>
        <p:nvSpPr>
          <p:cNvPr id="34820" name="Title 1"/>
          <p:cNvSpPr>
            <a:spLocks noGrp="1"/>
          </p:cNvSpPr>
          <p:nvPr>
            <p:ph type="title"/>
          </p:nvPr>
        </p:nvSpPr>
        <p:spPr>
          <a:xfrm>
            <a:off x="519113" y="-15240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Evidence of NO</a:t>
            </a:r>
            <a:r>
              <a:rPr lang="en-US" altLang="en-US" baseline="-25000" dirty="0"/>
              <a:t>x</a:t>
            </a:r>
            <a:r>
              <a:rPr lang="en-US" altLang="en-US" dirty="0"/>
              <a:t> emission decrease from satellite NO</a:t>
            </a:r>
            <a:r>
              <a:rPr lang="en-US" altLang="en-US" baseline="-25000" dirty="0"/>
              <a:t>2</a:t>
            </a:r>
            <a:r>
              <a:rPr lang="en-US" altLang="en-US" dirty="0"/>
              <a:t> data</a:t>
            </a:r>
          </a:p>
        </p:txBody>
      </p:sp>
      <p:pic>
        <p:nvPicPr>
          <p:cNvPr id="34822" name="Picture 2" descr="https://encrypted-tbn1.gstatic.com/images?q=tbn:ANd9GcSHvOeTk4Y0xuOYv0-GzjwTsN1cjsnkE00dL2loCRtXJ022wMLx58CrcuZ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7863"/>
            <a:ext cx="144938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4" descr="https://encrypted-tbn3.gstatic.com/images?q=tbn:ANd9GcQX5y1sAsiT45T9Hxs-gQSL7U4DN7YkFEnrFV1FQft48Tncj0c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57863"/>
            <a:ext cx="17526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TextBox 2"/>
          <p:cNvSpPr txBox="1">
            <a:spLocks noChangeArrowheads="1"/>
          </p:cNvSpPr>
          <p:nvPr/>
        </p:nvSpPr>
        <p:spPr bwMode="auto">
          <a:xfrm>
            <a:off x="3429000" y="5970588"/>
            <a:ext cx="56689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30% decrease in NO</a:t>
            </a:r>
            <a:r>
              <a:rPr kumimoji="0" lang="en-US" alt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x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emissions from 2005 to 2011</a:t>
            </a:r>
          </a:p>
        </p:txBody>
      </p:sp>
      <p:sp>
        <p:nvSpPr>
          <p:cNvPr id="34825" name="Rectangle 13"/>
          <p:cNvSpPr>
            <a:spLocks noChangeArrowheads="1"/>
          </p:cNvSpPr>
          <p:nvPr/>
        </p:nvSpPr>
        <p:spPr bwMode="auto">
          <a:xfrm>
            <a:off x="6818313" y="6488113"/>
            <a:ext cx="232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Russell et al. [2012]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3B1BF-EBBD-4EE3-96EB-97B68772B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228600"/>
            <a:ext cx="7770813" cy="1141413"/>
          </a:xfrm>
        </p:spPr>
        <p:txBody>
          <a:bodyPr/>
          <a:lstStyle/>
          <a:p>
            <a:r>
              <a:rPr lang="en-US" b="0" dirty="0">
                <a:effectLst/>
              </a:rPr>
              <a:t>Take it from the communicator-in-chief…</a:t>
            </a:r>
          </a:p>
        </p:txBody>
      </p:sp>
      <p:pic>
        <p:nvPicPr>
          <p:cNvPr id="3" name="President Obama Explains How Pollution Affects Our Planet">
            <a:hlinkClick r:id="" action="ppaction://media"/>
            <a:extLst>
              <a:ext uri="{FF2B5EF4-FFF2-40B4-BE49-F238E27FC236}">
                <a16:creationId xmlns:a16="http://schemas.microsoft.com/office/drawing/2014/main" id="{A1640583-7DA2-45D0-884A-02B8C74429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378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6"/>
          <a:stretch>
            <a:fillRect/>
          </a:stretch>
        </p:blipFill>
        <p:spPr bwMode="auto">
          <a:xfrm>
            <a:off x="152400" y="990600"/>
            <a:ext cx="5592763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4114800" y="542925"/>
            <a:ext cx="1981200" cy="2476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 type="triangle" w="lg" len="lg"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39940" name="Picture 3" descr="Layout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3" r="8002" b="1840"/>
          <a:stretch>
            <a:fillRect/>
          </a:stretch>
        </p:blipFill>
        <p:spPr bwMode="auto">
          <a:xfrm>
            <a:off x="6096000" y="1066800"/>
            <a:ext cx="2878138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Title 1"/>
          <p:cNvSpPr>
            <a:spLocks noGrp="1"/>
          </p:cNvSpPr>
          <p:nvPr>
            <p:ph type="title"/>
          </p:nvPr>
        </p:nvSpPr>
        <p:spPr>
          <a:xfrm>
            <a:off x="-1509713" y="-214313"/>
            <a:ext cx="8915401" cy="1143001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2D2DB9"/>
                </a:solidFill>
              </a:rPr>
              <a:t>Trend in #days/year with ozone &gt; 70 ppb, </a:t>
            </a:r>
            <a:br>
              <a:rPr lang="en-US" altLang="en-US">
                <a:solidFill>
                  <a:srgbClr val="2D2DB9"/>
                </a:solidFill>
              </a:rPr>
            </a:br>
            <a:r>
              <a:rPr lang="en-US" altLang="en-US">
                <a:solidFill>
                  <a:srgbClr val="2D2DB9"/>
                </a:solidFill>
              </a:rPr>
              <a:t>summer 2000-2014</a:t>
            </a:r>
          </a:p>
        </p:txBody>
      </p:sp>
      <p:sp>
        <p:nvSpPr>
          <p:cNvPr id="39942" name="TextBox 4"/>
          <p:cNvSpPr txBox="1">
            <a:spLocks noChangeArrowheads="1"/>
          </p:cNvSpPr>
          <p:nvPr/>
        </p:nvSpPr>
        <p:spPr bwMode="auto">
          <a:xfrm>
            <a:off x="6781800" y="806450"/>
            <a:ext cx="18129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Megacity trends</a:t>
            </a:r>
          </a:p>
        </p:txBody>
      </p:sp>
      <p:sp>
        <p:nvSpPr>
          <p:cNvPr id="39945" name="TextBox 7"/>
          <p:cNvSpPr txBox="1">
            <a:spLocks noChangeArrowheads="1"/>
          </p:cNvSpPr>
          <p:nvPr/>
        </p:nvSpPr>
        <p:spPr bwMode="auto">
          <a:xfrm>
            <a:off x="4114800" y="6423025"/>
            <a:ext cx="5087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Parrish [2014], TOAR [2017], Wang et al. [2017]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169863" y="317500"/>
            <a:ext cx="88042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charset="0"/>
                <a:ea typeface="MS PGothic" panose="020B0600070205080204" pitchFamily="34" charset="-128"/>
                <a:cs typeface="+mn-cs"/>
              </a:rPr>
              <a:t>Ozone effect on crops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288" y="1676400"/>
            <a:ext cx="6767512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1"/>
          <p:cNvSpPr txBox="1">
            <a:spLocks noChangeArrowheads="1"/>
          </p:cNvSpPr>
          <p:nvPr/>
        </p:nvSpPr>
        <p:spPr bwMode="auto">
          <a:xfrm>
            <a:off x="838200" y="920750"/>
            <a:ext cx="777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Many crops show decreased yield at ozone &gt;40 ppb</a:t>
            </a:r>
          </a:p>
        </p:txBody>
      </p:sp>
    </p:spTree>
  </p:cSld>
  <p:clrMapOvr>
    <a:masterClrMapping/>
  </p:clrMapOvr>
  <p:transition spd="slow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>
          <a:xfrm>
            <a:off x="304800" y="-162804"/>
            <a:ext cx="9144000" cy="1143000"/>
          </a:xfrm>
        </p:spPr>
        <p:txBody>
          <a:bodyPr/>
          <a:lstStyle/>
          <a:p>
            <a:r>
              <a:rPr lang="en-US" altLang="en-US" dirty="0"/>
              <a:t>Ozone production efficiency (OPE) per unit NO</a:t>
            </a:r>
            <a:r>
              <a:rPr lang="en-US" altLang="en-US" baseline="-25000" dirty="0"/>
              <a:t>x</a:t>
            </a:r>
            <a:r>
              <a:rPr lang="en-US" altLang="en-US" dirty="0"/>
              <a:t> emitted</a:t>
            </a:r>
          </a:p>
        </p:txBody>
      </p:sp>
      <p:grpSp>
        <p:nvGrpSpPr>
          <p:cNvPr id="37891" name="Group 1"/>
          <p:cNvGrpSpPr>
            <a:grpSpLocks/>
          </p:cNvGrpSpPr>
          <p:nvPr/>
        </p:nvGrpSpPr>
        <p:grpSpPr bwMode="auto">
          <a:xfrm>
            <a:off x="0" y="976976"/>
            <a:ext cx="9144000" cy="4547797"/>
            <a:chOff x="0" y="914400"/>
            <a:chExt cx="9144000" cy="5300946"/>
          </a:xfrm>
        </p:grpSpPr>
        <p:sp>
          <p:nvSpPr>
            <p:cNvPr id="37893" name="Text Box 13"/>
            <p:cNvSpPr txBox="1">
              <a:spLocks noChangeArrowheads="1"/>
            </p:cNvSpPr>
            <p:nvPr/>
          </p:nvSpPr>
          <p:spPr bwMode="auto">
            <a:xfrm>
              <a:off x="3209925" y="2474913"/>
              <a:ext cx="615874" cy="43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HO</a:t>
              </a:r>
              <a:r>
                <a:rPr kumimoji="0" lang="en-US" altLang="en-US" sz="18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94" name="Text Box 15"/>
            <p:cNvSpPr txBox="1">
              <a:spLocks noChangeArrowheads="1"/>
            </p:cNvSpPr>
            <p:nvPr/>
          </p:nvSpPr>
          <p:spPr bwMode="auto">
            <a:xfrm>
              <a:off x="5305425" y="2474913"/>
              <a:ext cx="530915" cy="43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OH</a:t>
              </a:r>
            </a:p>
          </p:txBody>
        </p:sp>
        <p:sp>
          <p:nvSpPr>
            <p:cNvPr id="37895" name="Freeform 18"/>
            <p:cNvSpPr>
              <a:spLocks/>
            </p:cNvSpPr>
            <p:nvPr/>
          </p:nvSpPr>
          <p:spPr bwMode="auto">
            <a:xfrm flipV="1">
              <a:off x="4086225" y="2284413"/>
              <a:ext cx="1219200" cy="266700"/>
            </a:xfrm>
            <a:custGeom>
              <a:avLst/>
              <a:gdLst>
                <a:gd name="T0" fmla="*/ 0 w 864"/>
                <a:gd name="T1" fmla="*/ 0 h 168"/>
                <a:gd name="T2" fmla="*/ 2147483646 w 864"/>
                <a:gd name="T3" fmla="*/ 2147483646 h 168"/>
                <a:gd name="T4" fmla="*/ 2147483646 w 864"/>
                <a:gd name="T5" fmla="*/ 2147483646 h 168"/>
                <a:gd name="T6" fmla="*/ 2147483646 w 864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168"/>
                <a:gd name="T14" fmla="*/ 864 w 864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168">
                  <a:moveTo>
                    <a:pt x="0" y="0"/>
                  </a:moveTo>
                  <a:cubicBezTo>
                    <a:pt x="92" y="60"/>
                    <a:pt x="184" y="120"/>
                    <a:pt x="288" y="144"/>
                  </a:cubicBezTo>
                  <a:cubicBezTo>
                    <a:pt x="392" y="168"/>
                    <a:pt x="528" y="168"/>
                    <a:pt x="624" y="144"/>
                  </a:cubicBezTo>
                  <a:cubicBezTo>
                    <a:pt x="720" y="120"/>
                    <a:pt x="792" y="60"/>
                    <a:pt x="864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96" name="Text Box 19"/>
            <p:cNvSpPr txBox="1">
              <a:spLocks noChangeArrowheads="1"/>
            </p:cNvSpPr>
            <p:nvPr/>
          </p:nvSpPr>
          <p:spPr bwMode="auto">
            <a:xfrm>
              <a:off x="5381625" y="3478213"/>
              <a:ext cx="615874" cy="43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NO</a:t>
              </a:r>
              <a:r>
                <a:rPr kumimoji="0" lang="en-US" altLang="en-US" sz="18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2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>
              <a:off x="7286625" y="3464254"/>
              <a:ext cx="0" cy="1683866"/>
            </a:xfrm>
            <a:prstGeom prst="line">
              <a:avLst/>
            </a:prstGeom>
            <a:noFill/>
            <a:ln w="38100">
              <a:solidFill>
                <a:schemeClr val="accent6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98" name="Freeform 24"/>
            <p:cNvSpPr>
              <a:spLocks/>
            </p:cNvSpPr>
            <p:nvPr/>
          </p:nvSpPr>
          <p:spPr bwMode="auto">
            <a:xfrm flipH="1" flipV="1">
              <a:off x="4162425" y="3294063"/>
              <a:ext cx="1219200" cy="292100"/>
            </a:xfrm>
            <a:custGeom>
              <a:avLst/>
              <a:gdLst>
                <a:gd name="T0" fmla="*/ 0 w 864"/>
                <a:gd name="T1" fmla="*/ 0 h 168"/>
                <a:gd name="T2" fmla="*/ 2147483646 w 864"/>
                <a:gd name="T3" fmla="*/ 2147483646 h 168"/>
                <a:gd name="T4" fmla="*/ 2147483646 w 864"/>
                <a:gd name="T5" fmla="*/ 2147483646 h 168"/>
                <a:gd name="T6" fmla="*/ 2147483646 w 864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168"/>
                <a:gd name="T14" fmla="*/ 864 w 864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168">
                  <a:moveTo>
                    <a:pt x="0" y="0"/>
                  </a:moveTo>
                  <a:cubicBezTo>
                    <a:pt x="92" y="60"/>
                    <a:pt x="184" y="120"/>
                    <a:pt x="288" y="144"/>
                  </a:cubicBezTo>
                  <a:cubicBezTo>
                    <a:pt x="392" y="168"/>
                    <a:pt x="528" y="168"/>
                    <a:pt x="624" y="144"/>
                  </a:cubicBezTo>
                  <a:cubicBezTo>
                    <a:pt x="720" y="120"/>
                    <a:pt x="792" y="60"/>
                    <a:pt x="864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99" name="Text Box 25"/>
            <p:cNvSpPr txBox="1">
              <a:spLocks noChangeArrowheads="1"/>
            </p:cNvSpPr>
            <p:nvPr/>
          </p:nvSpPr>
          <p:spPr bwMode="auto">
            <a:xfrm>
              <a:off x="3400425" y="3478213"/>
              <a:ext cx="530915" cy="43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NO</a:t>
              </a:r>
            </a:p>
          </p:txBody>
        </p:sp>
        <p:sp>
          <p:nvSpPr>
            <p:cNvPr id="37900" name="Freeform 24"/>
            <p:cNvSpPr>
              <a:spLocks/>
            </p:cNvSpPr>
            <p:nvPr/>
          </p:nvSpPr>
          <p:spPr bwMode="auto">
            <a:xfrm>
              <a:off x="4162425" y="3986213"/>
              <a:ext cx="1219200" cy="292100"/>
            </a:xfrm>
            <a:custGeom>
              <a:avLst/>
              <a:gdLst>
                <a:gd name="T0" fmla="*/ 0 w 864"/>
                <a:gd name="T1" fmla="*/ 0 h 168"/>
                <a:gd name="T2" fmla="*/ 2147483646 w 864"/>
                <a:gd name="T3" fmla="*/ 2147483646 h 168"/>
                <a:gd name="T4" fmla="*/ 2147483646 w 864"/>
                <a:gd name="T5" fmla="*/ 2147483646 h 168"/>
                <a:gd name="T6" fmla="*/ 2147483646 w 864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168"/>
                <a:gd name="T14" fmla="*/ 864 w 864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168">
                  <a:moveTo>
                    <a:pt x="0" y="0"/>
                  </a:moveTo>
                  <a:cubicBezTo>
                    <a:pt x="92" y="60"/>
                    <a:pt x="184" y="120"/>
                    <a:pt x="288" y="144"/>
                  </a:cubicBezTo>
                  <a:cubicBezTo>
                    <a:pt x="392" y="168"/>
                    <a:pt x="528" y="168"/>
                    <a:pt x="624" y="144"/>
                  </a:cubicBezTo>
                  <a:cubicBezTo>
                    <a:pt x="720" y="120"/>
                    <a:pt x="792" y="60"/>
                    <a:pt x="864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01" name="Freeform 24"/>
            <p:cNvSpPr>
              <a:spLocks/>
            </p:cNvSpPr>
            <p:nvPr/>
          </p:nvSpPr>
          <p:spPr bwMode="auto">
            <a:xfrm flipH="1">
              <a:off x="4162425" y="3021013"/>
              <a:ext cx="1219200" cy="292100"/>
            </a:xfrm>
            <a:custGeom>
              <a:avLst/>
              <a:gdLst>
                <a:gd name="T0" fmla="*/ 0 w 864"/>
                <a:gd name="T1" fmla="*/ 0 h 168"/>
                <a:gd name="T2" fmla="*/ 2147483646 w 864"/>
                <a:gd name="T3" fmla="*/ 2147483646 h 168"/>
                <a:gd name="T4" fmla="*/ 2147483646 w 864"/>
                <a:gd name="T5" fmla="*/ 2147483646 h 168"/>
                <a:gd name="T6" fmla="*/ 2147483646 w 864"/>
                <a:gd name="T7" fmla="*/ 0 h 1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4"/>
                <a:gd name="T13" fmla="*/ 0 h 168"/>
                <a:gd name="T14" fmla="*/ 864 w 864"/>
                <a:gd name="T15" fmla="*/ 168 h 1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4" h="168">
                  <a:moveTo>
                    <a:pt x="0" y="0"/>
                  </a:moveTo>
                  <a:cubicBezTo>
                    <a:pt x="92" y="60"/>
                    <a:pt x="184" y="120"/>
                    <a:pt x="288" y="144"/>
                  </a:cubicBezTo>
                  <a:cubicBezTo>
                    <a:pt x="392" y="168"/>
                    <a:pt x="528" y="168"/>
                    <a:pt x="624" y="144"/>
                  </a:cubicBezTo>
                  <a:cubicBezTo>
                    <a:pt x="720" y="120"/>
                    <a:pt x="792" y="60"/>
                    <a:pt x="864" y="0"/>
                  </a:cubicBez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triangle" w="lg" len="lg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Arc 23"/>
            <p:cNvSpPr/>
            <p:nvPr/>
          </p:nvSpPr>
          <p:spPr bwMode="auto">
            <a:xfrm rot="3395619" flipV="1">
              <a:off x="5524634" y="1871965"/>
              <a:ext cx="1752331" cy="1206500"/>
            </a:xfrm>
            <a:prstGeom prst="arc">
              <a:avLst>
                <a:gd name="adj1" fmla="val 17670685"/>
                <a:gd name="adj2" fmla="val 21360544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Arc 24"/>
            <p:cNvSpPr/>
            <p:nvPr/>
          </p:nvSpPr>
          <p:spPr bwMode="auto">
            <a:xfrm rot="18204381">
              <a:off x="5491297" y="3481814"/>
              <a:ext cx="1752331" cy="1206500"/>
            </a:xfrm>
            <a:prstGeom prst="arc">
              <a:avLst>
                <a:gd name="adj1" fmla="val 17670685"/>
                <a:gd name="adj2" fmla="val 20470859"/>
              </a:avLst>
            </a:prstGeom>
            <a:noFill/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lg" len="lg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04" name="TextBox 25"/>
            <p:cNvSpPr txBox="1">
              <a:spLocks noChangeArrowheads="1"/>
            </p:cNvSpPr>
            <p:nvPr/>
          </p:nvSpPr>
          <p:spPr bwMode="auto">
            <a:xfrm>
              <a:off x="6883400" y="3003550"/>
              <a:ext cx="782587" cy="43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HNO</a:t>
              </a:r>
              <a:r>
                <a:rPr kumimoji="0" lang="en-US" altLang="en-US" sz="1800" b="1" i="0" u="none" strike="noStrike" kern="1200" cap="none" spc="0" normalizeH="0" baseline="-2500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 bwMode="auto">
            <a:xfrm>
              <a:off x="1905000" y="3756617"/>
              <a:ext cx="1446213" cy="1502526"/>
            </a:xfrm>
            <a:custGeom>
              <a:avLst/>
              <a:gdLst>
                <a:gd name="connsiteX0" fmla="*/ 0 w 1446963"/>
                <a:gd name="connsiteY0" fmla="*/ 763675 h 763675"/>
                <a:gd name="connsiteX1" fmla="*/ 40194 w 1446963"/>
                <a:gd name="connsiteY1" fmla="*/ 0 h 763675"/>
                <a:gd name="connsiteX2" fmla="*/ 1446963 w 1446963"/>
                <a:gd name="connsiteY2" fmla="*/ 20097 h 763675"/>
                <a:gd name="connsiteX0" fmla="*/ 0 w 1446963"/>
                <a:gd name="connsiteY0" fmla="*/ 744350 h 744350"/>
                <a:gd name="connsiteX1" fmla="*/ 10049 w 1446963"/>
                <a:gd name="connsiteY1" fmla="*/ 0 h 744350"/>
                <a:gd name="connsiteX2" fmla="*/ 1446963 w 1446963"/>
                <a:gd name="connsiteY2" fmla="*/ 772 h 744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46963" h="744350">
                  <a:moveTo>
                    <a:pt x="0" y="744350"/>
                  </a:moveTo>
                  <a:lnTo>
                    <a:pt x="10049" y="0"/>
                  </a:lnTo>
                  <a:lnTo>
                    <a:pt x="1446963" y="772"/>
                  </a:lnTo>
                </a:path>
              </a:pathLst>
            </a:custGeom>
            <a:noFill/>
            <a:ln w="3810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06" name="TextBox 28"/>
            <p:cNvSpPr txBox="1">
              <a:spLocks noChangeArrowheads="1"/>
            </p:cNvSpPr>
            <p:nvPr/>
          </p:nvSpPr>
          <p:spPr bwMode="auto">
            <a:xfrm>
              <a:off x="4352925" y="1906588"/>
              <a:ext cx="684803" cy="43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VOC</a:t>
              </a:r>
            </a:p>
          </p:txBody>
        </p:sp>
        <p:sp>
          <p:nvSpPr>
            <p:cNvPr id="37907" name="TextBox 29"/>
            <p:cNvSpPr txBox="1">
              <a:spLocks noChangeArrowheads="1"/>
            </p:cNvSpPr>
            <p:nvPr/>
          </p:nvSpPr>
          <p:spPr bwMode="auto">
            <a:xfrm>
              <a:off x="4584700" y="3908425"/>
              <a:ext cx="453970" cy="43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1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hv</a:t>
              </a:r>
            </a:p>
          </p:txBody>
        </p:sp>
        <p:cxnSp>
          <p:nvCxnSpPr>
            <p:cNvPr id="37908" name="Straight Connector 31"/>
            <p:cNvCxnSpPr>
              <a:cxnSpLocks noChangeShapeType="1"/>
            </p:cNvCxnSpPr>
            <p:nvPr/>
          </p:nvCxnSpPr>
          <p:spPr bwMode="auto">
            <a:xfrm flipH="1">
              <a:off x="4391025" y="4227513"/>
              <a:ext cx="647700" cy="457200"/>
            </a:xfrm>
            <a:prstGeom prst="line">
              <a:avLst/>
            </a:prstGeom>
            <a:noFill/>
            <a:ln w="38100" algn="ctr">
              <a:solidFill>
                <a:srgbClr val="006600"/>
              </a:solidFill>
              <a:round/>
              <a:headEnd/>
              <a:tailEnd type="triangl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7909" name="TextBox 33"/>
            <p:cNvSpPr txBox="1">
              <a:spLocks noChangeArrowheads="1"/>
            </p:cNvSpPr>
            <p:nvPr/>
          </p:nvSpPr>
          <p:spPr bwMode="auto">
            <a:xfrm>
              <a:off x="3930650" y="4379913"/>
              <a:ext cx="449162" cy="43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O</a:t>
              </a:r>
              <a:r>
                <a:rPr kumimoji="0" lang="en-US" altLang="en-US" sz="1800" b="1" i="0" u="none" strike="noStrike" kern="1200" cap="none" spc="0" normalizeH="0" baseline="-2500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3</a:t>
              </a: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37910" name="Straight Connector 35"/>
            <p:cNvCxnSpPr>
              <a:cxnSpLocks noChangeShapeType="1"/>
            </p:cNvCxnSpPr>
            <p:nvPr/>
          </p:nvCxnSpPr>
          <p:spPr bwMode="auto">
            <a:xfrm flipV="1">
              <a:off x="0" y="5221288"/>
              <a:ext cx="9144000" cy="76200"/>
            </a:xfrm>
            <a:prstGeom prst="line">
              <a:avLst/>
            </a:prstGeom>
            <a:noFill/>
            <a:ln w="76200" algn="ctr">
              <a:solidFill>
                <a:srgbClr val="7E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0" name="TextBox 39"/>
            <p:cNvSpPr txBox="1"/>
            <p:nvPr/>
          </p:nvSpPr>
          <p:spPr>
            <a:xfrm>
              <a:off x="708025" y="4840953"/>
              <a:ext cx="1210588" cy="4304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Emission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431088" y="4778039"/>
              <a:ext cx="1377300" cy="43049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2D2DB9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Deposition</a:t>
              </a:r>
            </a:p>
          </p:txBody>
        </p:sp>
        <p:graphicFrame>
          <p:nvGraphicFramePr>
            <p:cNvPr id="37913" name="Object 41"/>
            <p:cNvGraphicFramePr>
              <a:graphicFrameLocks noChangeAspect="1"/>
            </p:cNvGraphicFramePr>
            <p:nvPr/>
          </p:nvGraphicFramePr>
          <p:xfrm>
            <a:off x="1350963" y="914400"/>
            <a:ext cx="6442075" cy="7604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34" name="Equation" r:id="rId3" imgW="3657600" imgH="431800" progId="Equation.DSMT4">
                    <p:embed/>
                  </p:oleObj>
                </mc:Choice>
                <mc:Fallback>
                  <p:oleObj name="Equation" r:id="rId3" imgW="3657600" imgH="431800" progId="Equation.DSMT4">
                    <p:embed/>
                    <p:pic>
                      <p:nvPicPr>
                        <p:cNvPr id="37913" name="Object 4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50963" y="914400"/>
                          <a:ext cx="6442075" cy="76041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7914" name="TextBox 42"/>
            <p:cNvSpPr txBox="1">
              <a:spLocks noChangeArrowheads="1"/>
            </p:cNvSpPr>
            <p:nvPr/>
          </p:nvSpPr>
          <p:spPr bwMode="auto">
            <a:xfrm>
              <a:off x="823439" y="5784850"/>
              <a:ext cx="5513048" cy="430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accent2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</a:rPr>
                <a:t>OPE 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  <a:sym typeface="Symbol" panose="05050102010706020507" pitchFamily="18" charset="2"/>
                </a:rPr>
                <a:t> as OH   and therefore as NO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  <a:sym typeface="Symbol" panose="05050102010706020507" pitchFamily="18" charset="2"/>
                </a:rPr>
                <a:t>x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+mn-ea"/>
                  <a:cs typeface="+mn-cs"/>
                  <a:sym typeface="Symbol" panose="05050102010706020507" pitchFamily="18" charset="2"/>
                </a:rPr>
                <a:t>  and VOC </a:t>
              </a:r>
              <a:endPara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42">
            <a:extLst>
              <a:ext uri="{FF2B5EF4-FFF2-40B4-BE49-F238E27FC236}">
                <a16:creationId xmlns:a16="http://schemas.microsoft.com/office/drawing/2014/main" id="{EEBA3F58-8649-4844-BAF6-C69C5EBD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439" y="5920560"/>
            <a:ext cx="733630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accent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So the efficacy of NO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emission controls decreases as NO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x</a:t>
            </a:r>
            <a:r>
              <a:rPr kumimoji="0" lang="en-US" altLang="en-US" sz="1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+mn-cs"/>
              </a:rPr>
              <a:t> decreases</a:t>
            </a:r>
            <a:endParaRPr kumimoji="0" lang="en-US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137324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2D00A-F408-46ED-947A-72B3E95C8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52400" y="152400"/>
            <a:ext cx="9266208" cy="1143000"/>
          </a:xfrm>
        </p:spPr>
        <p:txBody>
          <a:bodyPr/>
          <a:lstStyle/>
          <a:p>
            <a:r>
              <a:rPr lang="en-US" sz="2000" dirty="0"/>
              <a:t>Ozone in China has been increasing despite Clean Air Action starting in 2013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148DAE-3596-48D1-A817-6DA333EC7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4"/>
          <a:stretch/>
        </p:blipFill>
        <p:spPr>
          <a:xfrm>
            <a:off x="256259" y="1143000"/>
            <a:ext cx="8857549" cy="3429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EABE89-3C64-4830-8A14-A547053ED77D}"/>
              </a:ext>
            </a:extLst>
          </p:cNvPr>
          <p:cNvSpPr txBox="1"/>
          <p:nvPr/>
        </p:nvSpPr>
        <p:spPr>
          <a:xfrm>
            <a:off x="350808" y="5029200"/>
            <a:ext cx="76501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Emission controls have been targeted (successfully!) at PM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2.5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emissions have decreased by 30% since 2013 while VOC emissions have stayed flat. </a:t>
            </a:r>
          </a:p>
        </p:txBody>
      </p:sp>
    </p:spTree>
    <p:extLst>
      <p:ext uri="{BB962C8B-B14F-4D97-AF65-F5344CB8AC3E}">
        <p14:creationId xmlns:p14="http://schemas.microsoft.com/office/powerpoint/2010/main" val="1167465234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149225" y="-12700"/>
            <a:ext cx="9018588" cy="1143000"/>
          </a:xfrm>
        </p:spPr>
        <p:txBody>
          <a:bodyPr/>
          <a:lstStyle/>
          <a:p>
            <a:pPr eaLnBrk="1" hangingPunct="1"/>
            <a:r>
              <a:rPr lang="en-US" altLang="en-US" dirty="0"/>
              <a:t>Unlike in US, ozone production in China is VOC-limited</a:t>
            </a:r>
          </a:p>
        </p:txBody>
      </p:sp>
      <p:pic>
        <p:nvPicPr>
          <p:cNvPr id="358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026525" cy="35591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839913" y="779463"/>
            <a:ext cx="5903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OMI annual mean tropospheric column data, 2006-2007</a:t>
            </a:r>
          </a:p>
        </p:txBody>
      </p:sp>
      <p:sp>
        <p:nvSpPr>
          <p:cNvPr id="35845" name="TextBox 5"/>
          <p:cNvSpPr txBox="1">
            <a:spLocks noChangeArrowheads="1"/>
          </p:cNvSpPr>
          <p:nvPr/>
        </p:nvSpPr>
        <p:spPr bwMode="auto">
          <a:xfrm>
            <a:off x="458788" y="1266825"/>
            <a:ext cx="7891462" cy="646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Glyoxal (CHOCHO)           Formaldehyde (HCHO)                       NO</a:t>
            </a:r>
            <a:r>
              <a:rPr kumimoji="0" lang="en-US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   </a:t>
            </a:r>
            <a:r>
              <a: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(440-460 nm)                              (340-360 nm)                               (420-450 nm)</a:t>
            </a:r>
          </a:p>
        </p:txBody>
      </p:sp>
      <p:sp>
        <p:nvSpPr>
          <p:cNvPr id="35846" name="TextBox 7"/>
          <p:cNvSpPr txBox="1">
            <a:spLocks noChangeArrowheads="1"/>
          </p:cNvSpPr>
          <p:nvPr/>
        </p:nvSpPr>
        <p:spPr bwMode="auto">
          <a:xfrm>
            <a:off x="650346" y="5195385"/>
            <a:ext cx="8534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emissions are very high and VOC emissions are largely anthropogenic</a:t>
            </a:r>
          </a:p>
        </p:txBody>
      </p:sp>
      <p:sp>
        <p:nvSpPr>
          <p:cNvPr id="35847" name="TextBox 8"/>
          <p:cNvSpPr txBox="1">
            <a:spLocks noChangeArrowheads="1"/>
          </p:cNvSpPr>
          <p:nvPr/>
        </p:nvSpPr>
        <p:spPr bwMode="auto">
          <a:xfrm>
            <a:off x="6405563" y="6324600"/>
            <a:ext cx="2620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Chan Miller et al. [2016]</a:t>
            </a:r>
          </a:p>
        </p:txBody>
      </p:sp>
    </p:spTree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6691" y="-222801"/>
            <a:ext cx="8867309" cy="1143000"/>
          </a:xfrm>
        </p:spPr>
        <p:txBody>
          <a:bodyPr/>
          <a:lstStyle/>
          <a:p>
            <a:r>
              <a:rPr lang="en-US" sz="2000" dirty="0"/>
              <a:t>Decrease in PM</a:t>
            </a:r>
            <a:r>
              <a:rPr lang="en-US" sz="2000" baseline="-25000" dirty="0"/>
              <a:t>2.5</a:t>
            </a:r>
            <a:r>
              <a:rPr lang="en-US" sz="2000" dirty="0"/>
              <a:t> pollution may be responsible for increase in ozone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8124" y="3226654"/>
            <a:ext cx="4315876" cy="3098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813" y="6324600"/>
            <a:ext cx="3732263" cy="462968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406806" y="2880836"/>
            <a:ext cx="473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Model increase in ozone due to PM changes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14300" y="3592900"/>
            <a:ext cx="434340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2013-2017 decrease in PM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2.5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increases radicals for ozone production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6903" y="6428093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Li et al. [2019a]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8311" y="2209800"/>
            <a:ext cx="2428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Nitrogen oxides (NO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Organics (VOCs)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2387051" y="2610894"/>
            <a:ext cx="1422949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3810000" y="2426228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Ozone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87051" y="693859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Sunlight</a:t>
            </a:r>
          </a:p>
        </p:txBody>
      </p:sp>
      <p:cxnSp>
        <p:nvCxnSpPr>
          <p:cNvPr id="31" name="Straight Connector 30"/>
          <p:cNvCxnSpPr>
            <a:cxnSpLocks/>
            <a:stCxn id="20" idx="2"/>
          </p:cNvCxnSpPr>
          <p:nvPr/>
        </p:nvCxnSpPr>
        <p:spPr bwMode="auto">
          <a:xfrm>
            <a:off x="2896165" y="1063191"/>
            <a:ext cx="0" cy="6887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1905000" y="1739839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radicals</a:t>
            </a:r>
          </a:p>
        </p:txBody>
      </p:sp>
      <p:cxnSp>
        <p:nvCxnSpPr>
          <p:cNvPr id="33" name="Straight Connector 32"/>
          <p:cNvCxnSpPr/>
          <p:nvPr/>
        </p:nvCxnSpPr>
        <p:spPr bwMode="auto">
          <a:xfrm flipH="1">
            <a:off x="2896165" y="2125598"/>
            <a:ext cx="1" cy="46886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pic>
        <p:nvPicPr>
          <p:cNvPr id="35" name="Picture 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0123" y="1710416"/>
            <a:ext cx="539460" cy="541868"/>
          </a:xfrm>
          <a:prstGeom prst="rect">
            <a:avLst/>
          </a:prstGeom>
        </p:spPr>
      </p:pic>
      <p:cxnSp>
        <p:nvCxnSpPr>
          <p:cNvPr id="36" name="Straight Connector 35"/>
          <p:cNvCxnSpPr/>
          <p:nvPr/>
        </p:nvCxnSpPr>
        <p:spPr bwMode="auto">
          <a:xfrm>
            <a:off x="3320689" y="1944800"/>
            <a:ext cx="576922" cy="973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3441847" y="1382589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particles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F1D62E-6669-4037-8F87-DF4F2326FF04}"/>
              </a:ext>
            </a:extLst>
          </p:cNvPr>
          <p:cNvSpPr txBox="1"/>
          <p:nvPr/>
        </p:nvSpPr>
        <p:spPr>
          <a:xfrm>
            <a:off x="4828124" y="1335019"/>
            <a:ext cx="3858671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particles scavenge HO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radicals that would otherwise produce ozone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035E4CB-40AC-4441-92D9-E62FDE55FCF3}"/>
              </a:ext>
            </a:extLst>
          </p:cNvPr>
          <p:cNvSpPr txBox="1"/>
          <p:nvPr/>
        </p:nvSpPr>
        <p:spPr>
          <a:xfrm>
            <a:off x="2349533" y="1149970"/>
            <a:ext cx="615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H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595393001"/>
      </p:ext>
    </p:extLst>
  </p:cSld>
  <p:clrMapOvr>
    <a:masterClrMapping/>
  </p:clrMapOvr>
  <p:transition spd="slow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2318D-3DB2-4648-8A7D-42557FE53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4300" y="-204056"/>
            <a:ext cx="9372599" cy="1143000"/>
          </a:xfrm>
        </p:spPr>
        <p:txBody>
          <a:bodyPr/>
          <a:lstStyle/>
          <a:p>
            <a:r>
              <a:rPr lang="en-US" sz="2000" dirty="0"/>
              <a:t>COVID-19 lockdown reveals fast wintertime ozone production in Beijing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116FB9-44D1-4C8A-83D2-23E7269A862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002" y="1046785"/>
            <a:ext cx="3657600" cy="4343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CDB67A-474B-4881-87AF-1B0043030B92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8" t="11265" b="48464"/>
          <a:stretch/>
        </p:blipFill>
        <p:spPr>
          <a:xfrm>
            <a:off x="4229100" y="1120663"/>
            <a:ext cx="1416538" cy="12415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909649-2AC0-4630-A8BD-494F1A0E9132}"/>
              </a:ext>
            </a:extLst>
          </p:cNvPr>
          <p:cNvSpPr txBox="1"/>
          <p:nvPr/>
        </p:nvSpPr>
        <p:spPr>
          <a:xfrm>
            <a:off x="228598" y="5533542"/>
            <a:ext cx="80772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As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emissions decrease during lockdown, ozone production surges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Formaldehyde from VOCs provides the main radical source: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513C44-1CD3-4A2E-9605-2D30BF53119D}"/>
              </a:ext>
            </a:extLst>
          </p:cNvPr>
          <p:cNvSpPr txBox="1"/>
          <p:nvPr/>
        </p:nvSpPr>
        <p:spPr>
          <a:xfrm>
            <a:off x="7010400" y="6385301"/>
            <a:ext cx="2438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Li et al., 2021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1892ECA-687F-4241-BD3A-2AE0586A8C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36" b="20976"/>
          <a:stretch/>
        </p:blipFill>
        <p:spPr>
          <a:xfrm>
            <a:off x="4023103" y="3989269"/>
            <a:ext cx="3132858" cy="145192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F910E23-7783-4597-9B26-A2081FE00CD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74" b="23169"/>
          <a:stretch/>
        </p:blipFill>
        <p:spPr>
          <a:xfrm>
            <a:off x="3927063" y="2572593"/>
            <a:ext cx="3228898" cy="145193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894B45E-7E9F-4DAC-A892-0B92C1EE40DF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18" t="52904"/>
          <a:stretch/>
        </p:blipFill>
        <p:spPr>
          <a:xfrm>
            <a:off x="5683056" y="1120663"/>
            <a:ext cx="1472905" cy="1451929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26726C5-9D08-4CB2-A746-C82FD7B7D1DD}"/>
              </a:ext>
            </a:extLst>
          </p:cNvPr>
          <p:cNvSpPr txBox="1"/>
          <p:nvPr/>
        </p:nvSpPr>
        <p:spPr>
          <a:xfrm>
            <a:off x="4129859" y="762000"/>
            <a:ext cx="3026102" cy="38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before Jan 24   after Jan 24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8D16F97-6E1A-4805-B92E-FAFD8B96030F}"/>
              </a:ext>
            </a:extLst>
          </p:cNvPr>
          <p:cNvSpPr txBox="1"/>
          <p:nvPr/>
        </p:nvSpPr>
        <p:spPr>
          <a:xfrm>
            <a:off x="7159798" y="1294103"/>
            <a:ext cx="19842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MDA8 ozone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in N China Plain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B14ADE6-2B6C-4F79-B681-621C1DE2C30E}"/>
              </a:ext>
            </a:extLst>
          </p:cNvPr>
          <p:cNvSpPr txBox="1"/>
          <p:nvPr/>
        </p:nvSpPr>
        <p:spPr>
          <a:xfrm>
            <a:off x="381000" y="701125"/>
            <a:ext cx="350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Beijing observations and model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23F460F-7CA6-472E-B545-BFA51DBF9D2D}"/>
              </a:ext>
            </a:extLst>
          </p:cNvPr>
          <p:cNvSpPr txBox="1"/>
          <p:nvPr/>
        </p:nvSpPr>
        <p:spPr>
          <a:xfrm>
            <a:off x="7239000" y="3048000"/>
            <a:ext cx="134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TROPOMI 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ACF591C-E4C0-4516-811B-B587026B5830}"/>
              </a:ext>
            </a:extLst>
          </p:cNvPr>
          <p:cNvSpPr txBox="1"/>
          <p:nvPr/>
        </p:nvSpPr>
        <p:spPr>
          <a:xfrm>
            <a:off x="7238999" y="4201732"/>
            <a:ext cx="13479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TROPOMI HCHO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2604D6-2FD9-4C1C-A8BC-F316E00BAB2A}"/>
              </a:ext>
            </a:extLst>
          </p:cNvPr>
          <p:cNvSpPr txBox="1"/>
          <p:nvPr/>
        </p:nvSpPr>
        <p:spPr>
          <a:xfrm>
            <a:off x="2582108" y="2090077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MDA8 ozone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87D9695-582D-4B4E-96B4-3B621E757416}"/>
              </a:ext>
            </a:extLst>
          </p:cNvPr>
          <p:cNvSpPr txBox="1"/>
          <p:nvPr/>
        </p:nvSpPr>
        <p:spPr>
          <a:xfrm>
            <a:off x="2989735" y="2745620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PM</a:t>
            </a:r>
            <a:r>
              <a:rPr kumimoji="0" lang="en-US" sz="1600" b="1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2.5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0BF916-214A-43BD-B39A-42F2EAF9A553}"/>
              </a:ext>
            </a:extLst>
          </p:cNvPr>
          <p:cNvSpPr txBox="1"/>
          <p:nvPr/>
        </p:nvSpPr>
        <p:spPr>
          <a:xfrm>
            <a:off x="3048000" y="4486639"/>
            <a:ext cx="1308406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PAN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C53C01-A9A5-4467-80F6-BAA83AA666EB}"/>
              </a:ext>
            </a:extLst>
          </p:cNvPr>
          <p:cNvSpPr txBox="1"/>
          <p:nvPr/>
        </p:nvSpPr>
        <p:spPr>
          <a:xfrm>
            <a:off x="572514" y="4350067"/>
            <a:ext cx="165591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Observations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Model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693FDFCE-6A45-4869-83F2-A644F598F7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94276" y="6115844"/>
          <a:ext cx="5073124" cy="6341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8" name="Equation" r:id="rId8" imgW="1930320" imgH="241200" progId="Equation.DSMT4">
                  <p:embed/>
                </p:oleObj>
              </mc:Choice>
              <mc:Fallback>
                <p:oleObj name="Equation" r:id="rId8" imgW="1930320" imgH="24120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693FDFCE-6A45-4869-83F2-A644F598F75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794276" y="6115844"/>
                        <a:ext cx="5073124" cy="6341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86094882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-76200"/>
            <a:ext cx="9372600" cy="1143000"/>
          </a:xfrm>
        </p:spPr>
        <p:txBody>
          <a:bodyPr/>
          <a:lstStyle/>
          <a:p>
            <a:pPr eaLnBrk="1" hangingPunct="1"/>
            <a:r>
              <a:rPr lang="en-US" altLang="en-US"/>
              <a:t>NO</a:t>
            </a:r>
            <a:r>
              <a:rPr lang="en-US" altLang="en-US" baseline="-25000"/>
              <a:t>x</a:t>
            </a:r>
            <a:r>
              <a:rPr lang="en-US" altLang="en-US"/>
              <a:t> controls are needed to meet current ozone standards …</a:t>
            </a:r>
            <a:br>
              <a:rPr lang="en-US" altLang="en-US"/>
            </a:br>
            <a:r>
              <a:rPr lang="en-US" altLang="en-US"/>
              <a:t>even if production is locally VOC-limited</a:t>
            </a:r>
          </a:p>
        </p:txBody>
      </p:sp>
      <p:grpSp>
        <p:nvGrpSpPr>
          <p:cNvPr id="36867" name="Group 13"/>
          <p:cNvGrpSpPr>
            <a:grpSpLocks/>
          </p:cNvGrpSpPr>
          <p:nvPr/>
        </p:nvGrpSpPr>
        <p:grpSpPr bwMode="auto">
          <a:xfrm>
            <a:off x="914400" y="990600"/>
            <a:ext cx="6975475" cy="4595813"/>
            <a:chOff x="4419600" y="3470657"/>
            <a:chExt cx="4535032" cy="3335135"/>
          </a:xfrm>
        </p:grpSpPr>
        <p:graphicFrame>
          <p:nvGraphicFramePr>
            <p:cNvPr id="36881" name="Object 3"/>
            <p:cNvGraphicFramePr>
              <a:graphicFrameLocks noChangeAspect="1"/>
            </p:cNvGraphicFramePr>
            <p:nvPr/>
          </p:nvGraphicFramePr>
          <p:xfrm>
            <a:off x="4419600" y="3485898"/>
            <a:ext cx="4341399" cy="3319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482" name="Bitmap Image" r:id="rId3" imgW="4998095" imgH="4747671" progId="Paint.Picture">
                    <p:embed/>
                  </p:oleObj>
                </mc:Choice>
                <mc:Fallback>
                  <p:oleObj name="Bitmap Image" r:id="rId3" imgW="4998095" imgH="4747671" progId="Paint.Picture">
                    <p:embed/>
                    <p:pic>
                      <p:nvPicPr>
                        <p:cNvPr id="3688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248" t="3548" r="2248" b="19586"/>
                        <a:stretch>
                          <a:fillRect/>
                        </a:stretch>
                      </p:blipFill>
                      <p:spPr bwMode="auto">
                        <a:xfrm>
                          <a:off x="4419600" y="3485898"/>
                          <a:ext cx="4341399" cy="33198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82" name="TextBox 8"/>
            <p:cNvSpPr txBox="1">
              <a:spLocks noChangeArrowheads="1"/>
            </p:cNvSpPr>
            <p:nvPr/>
          </p:nvSpPr>
          <p:spPr bwMode="auto">
            <a:xfrm rot="-5400000">
              <a:off x="4111533" y="5899319"/>
              <a:ext cx="874988" cy="220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         VOC</a:t>
              </a:r>
            </a:p>
          </p:txBody>
        </p:sp>
        <p:sp>
          <p:nvSpPr>
            <p:cNvPr id="36883" name="Freeform 9"/>
            <p:cNvSpPr>
              <a:spLocks/>
            </p:cNvSpPr>
            <p:nvPr/>
          </p:nvSpPr>
          <p:spPr bwMode="auto">
            <a:xfrm>
              <a:off x="4772297" y="3747134"/>
              <a:ext cx="3431177" cy="2557872"/>
            </a:xfrm>
            <a:custGeom>
              <a:avLst/>
              <a:gdLst>
                <a:gd name="T0" fmla="*/ 43543 w 3431177"/>
                <a:gd name="T1" fmla="*/ 26800 h 2525486"/>
                <a:gd name="T2" fmla="*/ 3431177 w 3431177"/>
                <a:gd name="T3" fmla="*/ 0 h 2525486"/>
                <a:gd name="T4" fmla="*/ 1936206 w 3431177"/>
                <a:gd name="T5" fmla="*/ 909634 h 2525486"/>
                <a:gd name="T6" fmla="*/ 1227909 w 3431177"/>
                <a:gd name="T7" fmla="*/ 1482937 h 2525486"/>
                <a:gd name="T8" fmla="*/ 836023 w 3431177"/>
                <a:gd name="T9" fmla="*/ 2018938 h 2525486"/>
                <a:gd name="T10" fmla="*/ 670560 w 3431177"/>
                <a:gd name="T11" fmla="*/ 2313739 h 2525486"/>
                <a:gd name="T12" fmla="*/ 627017 w 3431177"/>
                <a:gd name="T13" fmla="*/ 2519206 h 2525486"/>
                <a:gd name="T14" fmla="*/ 635726 w 3431177"/>
                <a:gd name="T15" fmla="*/ 2554939 h 2525486"/>
                <a:gd name="T16" fmla="*/ 0 w 3431177"/>
                <a:gd name="T17" fmla="*/ 2590673 h 2525486"/>
                <a:gd name="T18" fmla="*/ 43543 w 3431177"/>
                <a:gd name="T19" fmla="*/ 26800 h 25254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31177" h="2525486">
                  <a:moveTo>
                    <a:pt x="43543" y="26126"/>
                  </a:moveTo>
                  <a:lnTo>
                    <a:pt x="3431177" y="0"/>
                  </a:lnTo>
                  <a:lnTo>
                    <a:pt x="1936206" y="886746"/>
                  </a:lnTo>
                  <a:lnTo>
                    <a:pt x="1227909" y="1445623"/>
                  </a:lnTo>
                  <a:lnTo>
                    <a:pt x="836023" y="1968137"/>
                  </a:lnTo>
                  <a:lnTo>
                    <a:pt x="670560" y="2255520"/>
                  </a:lnTo>
                  <a:lnTo>
                    <a:pt x="627017" y="2455817"/>
                  </a:lnTo>
                  <a:lnTo>
                    <a:pt x="635726" y="2490651"/>
                  </a:lnTo>
                  <a:lnTo>
                    <a:pt x="0" y="2525486"/>
                  </a:lnTo>
                  <a:lnTo>
                    <a:pt x="43543" y="26126"/>
                  </a:lnTo>
                  <a:close/>
                </a:path>
              </a:pathLst>
            </a:custGeom>
            <a:solidFill>
              <a:srgbClr val="3333CC">
                <a:alpha val="1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884" name="TextBox 10"/>
            <p:cNvSpPr txBox="1">
              <a:spLocks noChangeArrowheads="1"/>
            </p:cNvSpPr>
            <p:nvPr/>
          </p:nvSpPr>
          <p:spPr bwMode="auto">
            <a:xfrm>
              <a:off x="5181600" y="3470657"/>
              <a:ext cx="22573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NO</a:t>
              </a:r>
              <a:r>
                <a:rPr kumimoji="0" lang="en-US" altLang="en-US" sz="1800" b="1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x</a:t>
              </a: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-limited regime</a:t>
              </a:r>
            </a:p>
          </p:txBody>
        </p:sp>
        <p:sp>
          <p:nvSpPr>
            <p:cNvPr id="36885" name="Freeform 11"/>
            <p:cNvSpPr>
              <a:spLocks/>
            </p:cNvSpPr>
            <p:nvPr/>
          </p:nvSpPr>
          <p:spPr bwMode="auto">
            <a:xfrm>
              <a:off x="5408023" y="3753394"/>
              <a:ext cx="3190017" cy="2560320"/>
            </a:xfrm>
            <a:custGeom>
              <a:avLst/>
              <a:gdLst>
                <a:gd name="T0" fmla="*/ 3183999 w 3196046"/>
                <a:gd name="T1" fmla="*/ 2551612 h 2560320"/>
                <a:gd name="T2" fmla="*/ 3131945 w 3196046"/>
                <a:gd name="T3" fmla="*/ 0 h 2560320"/>
                <a:gd name="T4" fmla="*/ 2776239 w 3196046"/>
                <a:gd name="T5" fmla="*/ 8709 h 2560320"/>
                <a:gd name="T6" fmla="*/ 1561635 w 3196046"/>
                <a:gd name="T7" fmla="*/ 757646 h 2560320"/>
                <a:gd name="T8" fmla="*/ 728763 w 3196046"/>
                <a:gd name="T9" fmla="*/ 1367246 h 2560320"/>
                <a:gd name="T10" fmla="*/ 268949 w 3196046"/>
                <a:gd name="T11" fmla="*/ 1854926 h 2560320"/>
                <a:gd name="T12" fmla="*/ 130136 w 3196046"/>
                <a:gd name="T13" fmla="*/ 2081349 h 2560320"/>
                <a:gd name="T14" fmla="*/ 0 w 3196046"/>
                <a:gd name="T15" fmla="*/ 2481943 h 2560320"/>
                <a:gd name="T16" fmla="*/ 17351 w 3196046"/>
                <a:gd name="T17" fmla="*/ 2560320 h 2560320"/>
                <a:gd name="T18" fmla="*/ 3183999 w 3196046"/>
                <a:gd name="T19" fmla="*/ 2551612 h 2560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96046" h="2560320">
                  <a:moveTo>
                    <a:pt x="3196046" y="2551612"/>
                  </a:moveTo>
                  <a:lnTo>
                    <a:pt x="3143794" y="0"/>
                  </a:lnTo>
                  <a:lnTo>
                    <a:pt x="2786743" y="8709"/>
                  </a:lnTo>
                  <a:lnTo>
                    <a:pt x="1567543" y="757646"/>
                  </a:lnTo>
                  <a:lnTo>
                    <a:pt x="731520" y="1367246"/>
                  </a:lnTo>
                  <a:lnTo>
                    <a:pt x="269966" y="1854926"/>
                  </a:lnTo>
                  <a:lnTo>
                    <a:pt x="130628" y="2081349"/>
                  </a:lnTo>
                  <a:lnTo>
                    <a:pt x="0" y="2481943"/>
                  </a:lnTo>
                  <a:lnTo>
                    <a:pt x="17417" y="2560320"/>
                  </a:lnTo>
                  <a:lnTo>
                    <a:pt x="3196046" y="2551612"/>
                  </a:lnTo>
                  <a:close/>
                </a:path>
              </a:pathLst>
            </a:custGeom>
            <a:solidFill>
              <a:srgbClr val="FF0000">
                <a:alpha val="1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886" name="TextBox 12"/>
            <p:cNvSpPr txBox="1">
              <a:spLocks noChangeArrowheads="1"/>
            </p:cNvSpPr>
            <p:nvPr/>
          </p:nvSpPr>
          <p:spPr bwMode="auto">
            <a:xfrm rot="-5400000">
              <a:off x="7606827" y="4753945"/>
              <a:ext cx="23262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VOC-limited regime</a:t>
              </a: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1525588" y="3733800"/>
            <a:ext cx="5795962" cy="1162050"/>
            <a:chOff x="1600200" y="3886200"/>
            <a:chExt cx="5795774" cy="1162683"/>
          </a:xfrm>
        </p:grpSpPr>
        <p:sp>
          <p:nvSpPr>
            <p:cNvPr id="36879" name="Rectangle 14"/>
            <p:cNvSpPr>
              <a:spLocks noChangeArrowheads="1"/>
            </p:cNvSpPr>
            <p:nvPr/>
          </p:nvSpPr>
          <p:spPr bwMode="auto">
            <a:xfrm>
              <a:off x="1600200" y="3886200"/>
              <a:ext cx="5795774" cy="1162683"/>
            </a:xfrm>
            <a:prstGeom prst="rect">
              <a:avLst/>
            </a:prstGeom>
            <a:solidFill>
              <a:srgbClr val="00CC00">
                <a:alpha val="4588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lg" len="lg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880" name="TextBox 15"/>
            <p:cNvSpPr txBox="1">
              <a:spLocks noChangeArrowheads="1"/>
            </p:cNvSpPr>
            <p:nvPr/>
          </p:nvSpPr>
          <p:spPr bwMode="auto">
            <a:xfrm>
              <a:off x="3221796" y="3886200"/>
              <a:ext cx="310854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Biogenic VOC background</a:t>
              </a:r>
            </a:p>
          </p:txBody>
        </p:sp>
      </p:grpSp>
      <p:grpSp>
        <p:nvGrpSpPr>
          <p:cNvPr id="20" name="Group 19"/>
          <p:cNvGrpSpPr>
            <a:grpSpLocks/>
          </p:cNvGrpSpPr>
          <p:nvPr/>
        </p:nvGrpSpPr>
        <p:grpSpPr bwMode="auto">
          <a:xfrm>
            <a:off x="1389063" y="1411288"/>
            <a:ext cx="369887" cy="3454400"/>
            <a:chOff x="1463648" y="1563051"/>
            <a:chExt cx="369332" cy="3455408"/>
          </a:xfrm>
        </p:grpSpPr>
        <p:sp>
          <p:nvSpPr>
            <p:cNvPr id="36877" name="Rectangle 16"/>
            <p:cNvSpPr>
              <a:spLocks noChangeArrowheads="1"/>
            </p:cNvSpPr>
            <p:nvPr/>
          </p:nvSpPr>
          <p:spPr bwMode="auto">
            <a:xfrm>
              <a:off x="1571333" y="1563051"/>
              <a:ext cx="161673" cy="3455408"/>
            </a:xfrm>
            <a:prstGeom prst="rect">
              <a:avLst/>
            </a:prstGeom>
            <a:solidFill>
              <a:srgbClr val="00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 type="triangle" w="lg" len="lg"/>
                </a14:hiddenLine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878" name="TextBox 17"/>
            <p:cNvSpPr txBox="1">
              <a:spLocks noChangeArrowheads="1"/>
            </p:cNvSpPr>
            <p:nvPr/>
          </p:nvSpPr>
          <p:spPr bwMode="auto">
            <a:xfrm rot="-5400000">
              <a:off x="218275" y="3011425"/>
              <a:ext cx="28600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Natural NO</a:t>
              </a:r>
              <a:r>
                <a:rPr kumimoji="0" lang="en-US" altLang="en-US" sz="1800" b="1" i="0" u="none" strike="noStrike" kern="1200" cap="none" spc="0" normalizeH="0" baseline="-2500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x</a:t>
              </a: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background</a:t>
              </a:r>
            </a:p>
          </p:txBody>
        </p:sp>
      </p:grp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5335588" y="2819400"/>
            <a:ext cx="0" cy="914400"/>
          </a:xfrm>
          <a:prstGeom prst="straightConnector1">
            <a:avLst/>
          </a:prstGeom>
          <a:noFill/>
          <a:ln w="57150" algn="ctr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 flipH="1">
            <a:off x="1658938" y="2924175"/>
            <a:ext cx="3556000" cy="0"/>
          </a:xfrm>
          <a:prstGeom prst="straightConnector1">
            <a:avLst/>
          </a:prstGeom>
          <a:noFill/>
          <a:ln w="57150" algn="ctr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8" name="Freeform 27"/>
          <p:cNvSpPr>
            <a:spLocks/>
          </p:cNvSpPr>
          <p:nvPr/>
        </p:nvSpPr>
        <p:spPr bwMode="auto">
          <a:xfrm>
            <a:off x="1658938" y="2924175"/>
            <a:ext cx="3676650" cy="790575"/>
          </a:xfrm>
          <a:custGeom>
            <a:avLst/>
            <a:gdLst>
              <a:gd name="T0" fmla="*/ 3696346 w 3657600"/>
              <a:gd name="T1" fmla="*/ 0 h 888275"/>
              <a:gd name="T2" fmla="*/ 1399331 w 3657600"/>
              <a:gd name="T3" fmla="*/ 703012 h 888275"/>
              <a:gd name="T4" fmla="*/ 0 w 3657600"/>
              <a:gd name="T5" fmla="*/ 703012 h 888275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3657600" h="888275">
                <a:moveTo>
                  <a:pt x="3657600" y="0"/>
                </a:moveTo>
                <a:lnTo>
                  <a:pt x="1384663" y="888275"/>
                </a:lnTo>
                <a:lnTo>
                  <a:pt x="0" y="888275"/>
                </a:lnTo>
              </a:path>
            </a:pathLst>
          </a:custGeom>
          <a:noFill/>
          <a:ln w="571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6873" name="Oval 28"/>
          <p:cNvSpPr>
            <a:spLocks noChangeArrowheads="1"/>
          </p:cNvSpPr>
          <p:nvPr/>
        </p:nvSpPr>
        <p:spPr bwMode="auto">
          <a:xfrm>
            <a:off x="5194300" y="2814638"/>
            <a:ext cx="242888" cy="228600"/>
          </a:xfrm>
          <a:prstGeom prst="ellipse">
            <a:avLst/>
          </a:prstGeom>
          <a:solidFill>
            <a:schemeClr val="tx1"/>
          </a:solidFill>
          <a:ln w="9525" algn="ctr">
            <a:solidFill>
              <a:schemeClr val="tx2"/>
            </a:solidFill>
            <a:round/>
            <a:headEnd/>
            <a:tailEnd type="triangle" w="lg" len="lg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36874" name="TextBox 29"/>
          <p:cNvSpPr txBox="1">
            <a:spLocks noChangeArrowheads="1"/>
          </p:cNvSpPr>
          <p:nvPr/>
        </p:nvSpPr>
        <p:spPr bwMode="auto">
          <a:xfrm>
            <a:off x="4718050" y="2368550"/>
            <a:ext cx="11969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start point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600" y="5961063"/>
            <a:ext cx="8950325" cy="646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MS PGothic" panose="020B0600070205080204" pitchFamily="34" charset="-128"/>
                <a:cs typeface="+mn-cs"/>
              </a:rPr>
              <a:t>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MS PGothic" panose="020B0600070205080204" pitchFamily="34" charset="-128"/>
                <a:cs typeface="+mn-cs"/>
              </a:rPr>
              <a:t>x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MS PGothic" panose="020B0600070205080204" pitchFamily="34" charset="-128"/>
                <a:cs typeface="+mn-cs"/>
              </a:rPr>
              <a:t> controls are only way to get to current ozone standards and have side benefits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MS PGothic" panose="020B0600070205080204" pitchFamily="34" charset="-128"/>
                <a:cs typeface="+mn-cs"/>
              </a:rPr>
              <a:t>     (NO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MS PGothic" panose="020B0600070205080204" pitchFamily="34" charset="-128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charset="0"/>
                <a:ea typeface="MS PGothic" panose="020B0600070205080204" pitchFamily="34" charset="-128"/>
                <a:cs typeface="+mn-cs"/>
              </a:rPr>
              <a:t> air quality, nitrogen deposition)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109538" y="5595938"/>
            <a:ext cx="873125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VOC controls will only get you so far until you are limited by biogenic background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8915400" cy="1143000"/>
          </a:xfrm>
        </p:spPr>
        <p:txBody>
          <a:bodyPr/>
          <a:lstStyle/>
          <a:p>
            <a:pPr eaLnBrk="1" hangingPunct="1"/>
            <a:r>
              <a:rPr lang="en-US" altLang="en-US"/>
              <a:t>As ozone standard tightens, the nature of the problem changes</a:t>
            </a:r>
          </a:p>
        </p:txBody>
      </p:sp>
      <p:grpSp>
        <p:nvGrpSpPr>
          <p:cNvPr id="43011" name="Group 2"/>
          <p:cNvGrpSpPr>
            <a:grpSpLocks/>
          </p:cNvGrpSpPr>
          <p:nvPr/>
        </p:nvGrpSpPr>
        <p:grpSpPr bwMode="auto">
          <a:xfrm>
            <a:off x="533400" y="1524000"/>
            <a:ext cx="9620250" cy="4191000"/>
            <a:chOff x="47897" y="-65810"/>
            <a:chExt cx="8176497" cy="3842064"/>
          </a:xfrm>
        </p:grpSpPr>
        <p:pic>
          <p:nvPicPr>
            <p:cNvPr id="43013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040"/>
            <a:stretch>
              <a:fillRect/>
            </a:stretch>
          </p:blipFill>
          <p:spPr bwMode="auto">
            <a:xfrm>
              <a:off x="47897" y="423454"/>
              <a:ext cx="6248400" cy="3352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14" name="TextBox 4"/>
            <p:cNvSpPr txBox="1">
              <a:spLocks noChangeArrowheads="1"/>
            </p:cNvSpPr>
            <p:nvPr/>
          </p:nvSpPr>
          <p:spPr bwMode="auto">
            <a:xfrm>
              <a:off x="1278423" y="-65810"/>
              <a:ext cx="6945971" cy="3385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Seasonal dose in excess of 60 ppb [EPA, 2014]</a:t>
              </a:r>
            </a:p>
          </p:txBody>
        </p:sp>
      </p:grpSp>
      <p:sp>
        <p:nvSpPr>
          <p:cNvPr id="43012" name="TextBox 5"/>
          <p:cNvSpPr txBox="1">
            <a:spLocks noChangeArrowheads="1"/>
          </p:cNvSpPr>
          <p:nvPr/>
        </p:nvSpPr>
        <p:spPr bwMode="auto">
          <a:xfrm>
            <a:off x="1371600" y="5943600"/>
            <a:ext cx="5772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60 ppb exceedances are largest in Intermountain West</a:t>
            </a:r>
          </a:p>
        </p:txBody>
      </p:sp>
    </p:spTree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>
          <a:xfrm>
            <a:off x="-68263" y="-180975"/>
            <a:ext cx="9677401" cy="1143000"/>
          </a:xfrm>
        </p:spPr>
        <p:txBody>
          <a:bodyPr/>
          <a:lstStyle/>
          <a:p>
            <a:pPr eaLnBrk="1" hangingPunct="1"/>
            <a:r>
              <a:rPr lang="en-US" altLang="en-US"/>
              <a:t>Ozone in Intermountain West originates out of N America</a:t>
            </a:r>
          </a:p>
        </p:txBody>
      </p:sp>
      <p:sp>
        <p:nvSpPr>
          <p:cNvPr id="44035" name="TextBox 6"/>
          <p:cNvSpPr txBox="1">
            <a:spLocks noChangeArrowheads="1"/>
          </p:cNvSpPr>
          <p:nvPr/>
        </p:nvSpPr>
        <p:spPr bwMode="auto">
          <a:xfrm>
            <a:off x="246063" y="590550"/>
            <a:ext cx="87439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Background = ozone present in absence of anthropogenic sources in North America</a:t>
            </a:r>
          </a:p>
        </p:txBody>
      </p:sp>
      <p:sp>
        <p:nvSpPr>
          <p:cNvPr id="44036" name="TextBox 8"/>
          <p:cNvSpPr txBox="1">
            <a:spLocks noChangeArrowheads="1"/>
          </p:cNvSpPr>
          <p:nvPr/>
        </p:nvSpPr>
        <p:spPr bwMode="auto">
          <a:xfrm>
            <a:off x="296863" y="5348288"/>
            <a:ext cx="83915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Domestic emissions have little influence on intermountain west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Anthropogenic background contributes ~15 ppb with little day-to-day variability</a:t>
            </a:r>
          </a:p>
        </p:txBody>
      </p:sp>
      <p:sp>
        <p:nvSpPr>
          <p:cNvPr id="44037" name="TextBox 9"/>
          <p:cNvSpPr txBox="1">
            <a:spLocks noChangeArrowheads="1"/>
          </p:cNvSpPr>
          <p:nvPr/>
        </p:nvSpPr>
        <p:spPr bwMode="auto">
          <a:xfrm>
            <a:off x="6881813" y="6426200"/>
            <a:ext cx="2108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Zhang et al. [2014]</a:t>
            </a:r>
          </a:p>
        </p:txBody>
      </p:sp>
      <p:grpSp>
        <p:nvGrpSpPr>
          <p:cNvPr id="44038" name="Group 2"/>
          <p:cNvGrpSpPr>
            <a:grpSpLocks/>
          </p:cNvGrpSpPr>
          <p:nvPr/>
        </p:nvGrpSpPr>
        <p:grpSpPr bwMode="auto">
          <a:xfrm>
            <a:off x="5600700" y="1295400"/>
            <a:ext cx="3416300" cy="3954463"/>
            <a:chOff x="5600441" y="1295292"/>
            <a:chExt cx="3416904" cy="3953910"/>
          </a:xfrm>
        </p:grpSpPr>
        <p:grpSp>
          <p:nvGrpSpPr>
            <p:cNvPr id="44055" name="Group 9"/>
            <p:cNvGrpSpPr>
              <a:grpSpLocks/>
            </p:cNvGrpSpPr>
            <p:nvPr/>
          </p:nvGrpSpPr>
          <p:grpSpPr bwMode="auto">
            <a:xfrm>
              <a:off x="5854722" y="1295292"/>
              <a:ext cx="3162623" cy="3953910"/>
              <a:chOff x="6096000" y="890101"/>
              <a:chExt cx="3162623" cy="3953910"/>
            </a:xfrm>
          </p:grpSpPr>
          <p:grpSp>
            <p:nvGrpSpPr>
              <p:cNvPr id="44057" name="Group 7"/>
              <p:cNvGrpSpPr>
                <a:grpSpLocks/>
              </p:cNvGrpSpPr>
              <p:nvPr/>
            </p:nvGrpSpPr>
            <p:grpSpPr bwMode="auto">
              <a:xfrm>
                <a:off x="6096000" y="890101"/>
                <a:ext cx="3162623" cy="3801024"/>
                <a:chOff x="6096000" y="890101"/>
                <a:chExt cx="3162623" cy="3801024"/>
              </a:xfrm>
            </p:grpSpPr>
            <p:sp>
              <p:nvSpPr>
                <p:cNvPr id="44059" name="Rectangle 11"/>
                <p:cNvSpPr>
                  <a:spLocks noChangeArrowheads="1"/>
                </p:cNvSpPr>
                <p:nvPr/>
              </p:nvSpPr>
              <p:spPr bwMode="auto">
                <a:xfrm>
                  <a:off x="7315200" y="1916112"/>
                  <a:ext cx="762000" cy="32385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28575" algn="ctr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alt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endParaRPr>
                </a:p>
              </p:txBody>
            </p:sp>
            <p:sp>
              <p:nvSpPr>
                <p:cNvPr id="44060" name="TextBox 21"/>
                <p:cNvSpPr txBox="1">
                  <a:spLocks noChangeArrowheads="1"/>
                </p:cNvSpPr>
                <p:nvPr/>
              </p:nvSpPr>
              <p:spPr bwMode="auto">
                <a:xfrm>
                  <a:off x="6376680" y="890101"/>
                  <a:ext cx="2881943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ea typeface="MS PGothic" panose="020B0600070205080204" pitchFamily="34" charset="-128"/>
                      <a:cs typeface="+mn-cs"/>
                    </a:rPr>
                    <a:t>Ozone over NE Pacific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ea typeface="MS PGothic" panose="020B0600070205080204" pitchFamily="34" charset="-128"/>
                      <a:cs typeface="+mn-cs"/>
                    </a:rPr>
                    <a:t>(INTEX-B, Apr-May 2006)</a:t>
                  </a:r>
                </a:p>
              </p:txBody>
            </p:sp>
            <p:pic>
              <p:nvPicPr>
                <p:cNvPr id="44061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485" r="92775"/>
                <a:stretch>
                  <a:fillRect/>
                </a:stretch>
              </p:blipFill>
              <p:spPr bwMode="auto">
                <a:xfrm>
                  <a:off x="6096000" y="968625"/>
                  <a:ext cx="312662" cy="3722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44062" name="Picture 2"/>
                <p:cNvPicPr>
                  <a:picLocks noChangeAspect="1" noChangeArrowheads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4609"/>
                <a:stretch>
                  <a:fillRect/>
                </a:stretch>
              </p:blipFill>
              <p:spPr bwMode="auto">
                <a:xfrm>
                  <a:off x="6348443" y="908494"/>
                  <a:ext cx="2897683" cy="37225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44063" name="TextBox 23"/>
                <p:cNvSpPr txBox="1">
                  <a:spLocks noChangeArrowheads="1"/>
                </p:cNvSpPr>
                <p:nvPr/>
              </p:nvSpPr>
              <p:spPr bwMode="auto">
                <a:xfrm>
                  <a:off x="6398765" y="1310678"/>
                  <a:ext cx="1544012" cy="6463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b="1">
                      <a:solidFill>
                        <a:schemeClr val="bg1"/>
                      </a:solidFill>
                      <a:latin typeface="Helvetica" panose="020B0604020202020204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ea typeface="MS PGothic" panose="020B0600070205080204" pitchFamily="34" charset="-128"/>
                      <a:cs typeface="+mn-cs"/>
                    </a:rPr>
                    <a:t>observed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Helvetica" panose="020B0604020202020204" pitchFamily="34" charset="0"/>
                      <a:ea typeface="MS PGothic" panose="020B0600070205080204" pitchFamily="34" charset="-128"/>
                      <a:cs typeface="+mn-cs"/>
                    </a:rPr>
                    <a:t>GEOS-Chem</a:t>
                  </a:r>
                </a:p>
              </p:txBody>
            </p:sp>
          </p:grpSp>
          <p:sp>
            <p:nvSpPr>
              <p:cNvPr id="44058" name="TextBox 22"/>
              <p:cNvSpPr txBox="1">
                <a:spLocks noChangeArrowheads="1"/>
              </p:cNvSpPr>
              <p:nvPr/>
            </p:nvSpPr>
            <p:spPr bwMode="auto">
              <a:xfrm>
                <a:off x="6881842" y="4474679"/>
                <a:ext cx="1377300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b="1">
                    <a:solidFill>
                      <a:schemeClr val="bg1"/>
                    </a:solidFill>
                    <a:latin typeface="Helvetica" panose="020B0604020202020204" pitchFamily="34" charset="0"/>
                  </a:defRPr>
                </a:lvl9pPr>
              </a:lstStyle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Helvetica" panose="020B0604020202020204" pitchFamily="34" charset="0"/>
                    <a:ea typeface="MS PGothic" panose="020B0600070205080204" pitchFamily="34" charset="-128"/>
                    <a:cs typeface="+mn-cs"/>
                  </a:rPr>
                  <a:t>Ozone, ppb</a:t>
                </a:r>
              </a:p>
            </p:txBody>
          </p:sp>
        </p:grpSp>
        <p:sp>
          <p:nvSpPr>
            <p:cNvPr id="44056" name="TextBox 8"/>
            <p:cNvSpPr txBox="1">
              <a:spLocks noChangeArrowheads="1"/>
            </p:cNvSpPr>
            <p:nvPr/>
          </p:nvSpPr>
          <p:spPr bwMode="auto">
            <a:xfrm rot="-5400000">
              <a:off x="5090045" y="3087582"/>
              <a:ext cx="1390124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Altitude, km</a:t>
              </a:r>
            </a:p>
          </p:txBody>
        </p:sp>
      </p:grpSp>
      <p:sp>
        <p:nvSpPr>
          <p:cNvPr id="44039" name="TextBox 24"/>
          <p:cNvSpPr txBox="1">
            <a:spLocks noChangeArrowheads="1"/>
          </p:cNvSpPr>
          <p:nvPr/>
        </p:nvSpPr>
        <p:spPr bwMode="auto">
          <a:xfrm>
            <a:off x="7700963" y="3392488"/>
            <a:ext cx="15017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downwelling</a:t>
            </a:r>
          </a:p>
        </p:txBody>
      </p:sp>
      <p:sp>
        <p:nvSpPr>
          <p:cNvPr id="44040" name="TextBox 13"/>
          <p:cNvSpPr txBox="1">
            <a:spLocks noChangeArrowheads="1"/>
          </p:cNvSpPr>
          <p:nvPr/>
        </p:nvSpPr>
        <p:spPr bwMode="auto">
          <a:xfrm>
            <a:off x="6013450" y="1101725"/>
            <a:ext cx="31591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Mean profile over NE Pacific,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Apr-May 2006 (INTEX-B)</a:t>
            </a:r>
          </a:p>
        </p:txBody>
      </p:sp>
      <p:grpSp>
        <p:nvGrpSpPr>
          <p:cNvPr id="44041" name="Group 14"/>
          <p:cNvGrpSpPr>
            <a:grpSpLocks/>
          </p:cNvGrpSpPr>
          <p:nvPr/>
        </p:nvGrpSpPr>
        <p:grpSpPr bwMode="auto">
          <a:xfrm>
            <a:off x="26988" y="1101725"/>
            <a:ext cx="5573712" cy="4014788"/>
            <a:chOff x="26382" y="1447800"/>
            <a:chExt cx="5574059" cy="3668518"/>
          </a:xfrm>
        </p:grpSpPr>
        <p:pic>
          <p:nvPicPr>
            <p:cNvPr id="4404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6" t="4463" r="46408" b="53346"/>
            <a:stretch>
              <a:fillRect/>
            </a:stretch>
          </p:blipFill>
          <p:spPr bwMode="auto">
            <a:xfrm>
              <a:off x="432700" y="1447800"/>
              <a:ext cx="5078061" cy="32660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5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804" r="45239" b="-2"/>
            <a:stretch>
              <a:fillRect/>
            </a:stretch>
          </p:blipFill>
          <p:spPr bwMode="auto">
            <a:xfrm>
              <a:off x="26382" y="4713876"/>
              <a:ext cx="5574059" cy="4024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46" name="Rectangle 4"/>
            <p:cNvSpPr>
              <a:spLocks noChangeArrowheads="1"/>
            </p:cNvSpPr>
            <p:nvPr/>
          </p:nvSpPr>
          <p:spPr bwMode="auto">
            <a:xfrm>
              <a:off x="898692" y="4081046"/>
              <a:ext cx="4354733" cy="338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857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4047" name="TextBox 1"/>
            <p:cNvSpPr txBox="1">
              <a:spLocks noChangeArrowheads="1"/>
            </p:cNvSpPr>
            <p:nvPr/>
          </p:nvSpPr>
          <p:spPr bwMode="auto">
            <a:xfrm rot="-5400000">
              <a:off x="-773955" y="2968665"/>
              <a:ext cx="2155569" cy="3770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C"/>
                  </a:solidFill>
                  <a:effectLst/>
                  <a:uLnTx/>
                  <a:uFillTx/>
                  <a:latin typeface="Arial" panose="020B0604020202020204" pitchFamily="34" charset="0"/>
                  <a:ea typeface="MS PGothic" panose="020B0600070205080204" pitchFamily="34" charset="-128"/>
                  <a:cs typeface="Arial" panose="020B0604020202020204" pitchFamily="34" charset="0"/>
                </a:rPr>
                <a:t>MDA8 ozone, ppb</a:t>
              </a:r>
            </a:p>
          </p:txBody>
        </p:sp>
        <p:sp>
          <p:nvSpPr>
            <p:cNvPr id="44048" name="TextBox 7"/>
            <p:cNvSpPr txBox="1">
              <a:spLocks noChangeArrowheads="1"/>
            </p:cNvSpPr>
            <p:nvPr/>
          </p:nvSpPr>
          <p:spPr bwMode="auto">
            <a:xfrm>
              <a:off x="4661496" y="3976599"/>
              <a:ext cx="748948" cy="4828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2006</a:t>
              </a:r>
            </a:p>
          </p:txBody>
        </p:sp>
        <p:sp>
          <p:nvSpPr>
            <p:cNvPr id="44049" name="Rectangle 10"/>
            <p:cNvSpPr>
              <a:spLocks noChangeArrowheads="1"/>
            </p:cNvSpPr>
            <p:nvPr/>
          </p:nvSpPr>
          <p:spPr bwMode="auto">
            <a:xfrm>
              <a:off x="4681265" y="1988364"/>
              <a:ext cx="628860" cy="24258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4050" name="Freeform 3"/>
            <p:cNvSpPr>
              <a:spLocks/>
            </p:cNvSpPr>
            <p:nvPr/>
          </p:nvSpPr>
          <p:spPr bwMode="auto">
            <a:xfrm>
              <a:off x="2406869" y="1660634"/>
              <a:ext cx="2932386" cy="882869"/>
            </a:xfrm>
            <a:custGeom>
              <a:avLst/>
              <a:gdLst>
                <a:gd name="T0" fmla="*/ 21021 w 2932386"/>
                <a:gd name="T1" fmla="*/ 0 h 882869"/>
                <a:gd name="T2" fmla="*/ 2932386 w 2932386"/>
                <a:gd name="T3" fmla="*/ 0 h 882869"/>
                <a:gd name="T4" fmla="*/ 2869324 w 2932386"/>
                <a:gd name="T5" fmla="*/ 882869 h 882869"/>
                <a:gd name="T6" fmla="*/ 2648607 w 2932386"/>
                <a:gd name="T7" fmla="*/ 798787 h 882869"/>
                <a:gd name="T8" fmla="*/ 2028497 w 2932386"/>
                <a:gd name="T9" fmla="*/ 861849 h 882869"/>
                <a:gd name="T10" fmla="*/ 0 w 2932386"/>
                <a:gd name="T11" fmla="*/ 304800 h 882869"/>
                <a:gd name="T12" fmla="*/ 73572 w 2932386"/>
                <a:gd name="T13" fmla="*/ 21021 h 88286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32386" h="882869">
                  <a:moveTo>
                    <a:pt x="21021" y="0"/>
                  </a:moveTo>
                  <a:lnTo>
                    <a:pt x="2932386" y="0"/>
                  </a:lnTo>
                  <a:lnTo>
                    <a:pt x="2869324" y="882869"/>
                  </a:lnTo>
                  <a:lnTo>
                    <a:pt x="2648607" y="798787"/>
                  </a:lnTo>
                  <a:lnTo>
                    <a:pt x="2028497" y="861849"/>
                  </a:lnTo>
                  <a:lnTo>
                    <a:pt x="0" y="304800"/>
                  </a:lnTo>
                  <a:lnTo>
                    <a:pt x="73572" y="21021"/>
                  </a:lnTo>
                </a:path>
              </a:pathLst>
            </a:cu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 w="lg" len="lg"/>
            </a:ln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4051" name="Rectangle 4"/>
            <p:cNvSpPr>
              <a:spLocks noChangeArrowheads="1"/>
            </p:cNvSpPr>
            <p:nvPr/>
          </p:nvSpPr>
          <p:spPr bwMode="auto">
            <a:xfrm>
              <a:off x="4685796" y="2321303"/>
              <a:ext cx="340712" cy="25588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44052" name="TextBox 5"/>
            <p:cNvSpPr txBox="1">
              <a:spLocks noChangeArrowheads="1"/>
            </p:cNvSpPr>
            <p:nvPr/>
          </p:nvSpPr>
          <p:spPr bwMode="auto">
            <a:xfrm>
              <a:off x="807432" y="1529143"/>
              <a:ext cx="2236510" cy="590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observed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GEOS-Chem model</a:t>
              </a:r>
            </a:p>
          </p:txBody>
        </p:sp>
        <p:sp>
          <p:nvSpPr>
            <p:cNvPr id="44053" name="TextBox 11"/>
            <p:cNvSpPr txBox="1">
              <a:spLocks noChangeArrowheads="1"/>
            </p:cNvSpPr>
            <p:nvPr/>
          </p:nvSpPr>
          <p:spPr bwMode="auto">
            <a:xfrm>
              <a:off x="807432" y="4010302"/>
              <a:ext cx="2313454" cy="25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66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GEOS-Chem natural</a:t>
              </a:r>
            </a:p>
          </p:txBody>
        </p:sp>
        <p:sp>
          <p:nvSpPr>
            <p:cNvPr id="44054" name="TextBox 29"/>
            <p:cNvSpPr txBox="1">
              <a:spLocks noChangeArrowheads="1"/>
            </p:cNvSpPr>
            <p:nvPr/>
          </p:nvSpPr>
          <p:spPr bwMode="auto">
            <a:xfrm>
              <a:off x="772952" y="3411105"/>
              <a:ext cx="2813591" cy="2531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t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GEOS-Chem background</a:t>
              </a:r>
            </a:p>
          </p:txBody>
        </p:sp>
      </p:grpSp>
      <p:sp>
        <p:nvSpPr>
          <p:cNvPr id="44042" name="TextBox 15"/>
          <p:cNvSpPr txBox="1">
            <a:spLocks noChangeArrowheads="1"/>
          </p:cNvSpPr>
          <p:nvPr/>
        </p:nvSpPr>
        <p:spPr bwMode="auto">
          <a:xfrm>
            <a:off x="3217863" y="1281113"/>
            <a:ext cx="2170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Pinedale, Wyoming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2.4 km altitude</a:t>
            </a:r>
          </a:p>
        </p:txBody>
      </p:sp>
      <p:cxnSp>
        <p:nvCxnSpPr>
          <p:cNvPr id="44043" name="Straight Arrow Connector 25"/>
          <p:cNvCxnSpPr>
            <a:cxnSpLocks noChangeShapeType="1"/>
          </p:cNvCxnSpPr>
          <p:nvPr/>
        </p:nvCxnSpPr>
        <p:spPr bwMode="auto">
          <a:xfrm>
            <a:off x="7700963" y="3578225"/>
            <a:ext cx="0" cy="627063"/>
          </a:xfrm>
          <a:prstGeom prst="straightConnector1">
            <a:avLst/>
          </a:prstGeom>
          <a:noFill/>
          <a:ln w="4762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588963" y="-304800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/>
              <a:t>Intercontinental transport of ozone pollution</a:t>
            </a:r>
          </a:p>
        </p:txBody>
      </p:sp>
      <p:pic>
        <p:nvPicPr>
          <p:cNvPr id="45059" name="Picture 2" descr="Public Release of a New Aura-OMI Global Atmospheric NO2 Produc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22832" b="49133"/>
          <a:stretch>
            <a:fillRect/>
          </a:stretch>
        </p:blipFill>
        <p:spPr bwMode="auto">
          <a:xfrm>
            <a:off x="247650" y="827088"/>
            <a:ext cx="6991350" cy="177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Box 2"/>
          <p:cNvSpPr txBox="1">
            <a:spLocks noChangeArrowheads="1"/>
          </p:cNvSpPr>
          <p:nvPr/>
        </p:nvSpPr>
        <p:spPr bwMode="auto">
          <a:xfrm>
            <a:off x="228600" y="457200"/>
            <a:ext cx="4859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2012 OMI NO</a:t>
            </a:r>
            <a:r>
              <a:rPr kumimoji="0" lang="en-US" altLang="en-US" sz="1800" b="1" i="0" u="none" strike="noStrike" kern="1200" cap="none" spc="0" normalizeH="0" baseline="-25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2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column, 10</a:t>
            </a:r>
            <a:r>
              <a:rPr kumimoji="0" lang="en-US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15</a:t>
            </a: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 molecules cm</a:t>
            </a:r>
            <a:r>
              <a:rPr kumimoji="0" lang="en-US" altLang="en-US" sz="1800" b="1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t>-2</a:t>
            </a: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5061" name="Picture 2" descr="Public Release of a New Aura-OMI Global Atmospheric NO2 Product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" t="85275" b="7016"/>
          <a:stretch>
            <a:fillRect/>
          </a:stretch>
        </p:blipFill>
        <p:spPr bwMode="auto">
          <a:xfrm>
            <a:off x="0" y="2286000"/>
            <a:ext cx="7620000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Notched Right Arrow 10"/>
          <p:cNvSpPr>
            <a:spLocks noChangeArrowheads="1"/>
          </p:cNvSpPr>
          <p:nvPr/>
        </p:nvSpPr>
        <p:spPr bwMode="auto">
          <a:xfrm>
            <a:off x="6324600" y="1600200"/>
            <a:ext cx="1066800" cy="398463"/>
          </a:xfrm>
          <a:prstGeom prst="notchedRightArrow">
            <a:avLst>
              <a:gd name="adj1" fmla="val 50000"/>
              <a:gd name="adj2" fmla="val 5001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5063" name="Notched Right Arrow 12"/>
          <p:cNvSpPr>
            <a:spLocks noChangeArrowheads="1"/>
          </p:cNvSpPr>
          <p:nvPr/>
        </p:nvSpPr>
        <p:spPr bwMode="auto">
          <a:xfrm>
            <a:off x="1590675" y="1438275"/>
            <a:ext cx="1066800" cy="398463"/>
          </a:xfrm>
          <a:prstGeom prst="notchedRightArrow">
            <a:avLst>
              <a:gd name="adj1" fmla="val 50000"/>
              <a:gd name="adj2" fmla="val 5001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45064" name="Notched Right Arrow 13"/>
          <p:cNvSpPr>
            <a:spLocks noChangeArrowheads="1"/>
          </p:cNvSpPr>
          <p:nvPr/>
        </p:nvSpPr>
        <p:spPr bwMode="auto">
          <a:xfrm>
            <a:off x="4021138" y="1201738"/>
            <a:ext cx="1066800" cy="398462"/>
          </a:xfrm>
          <a:prstGeom prst="notchedRightArrow">
            <a:avLst>
              <a:gd name="adj1" fmla="val 50000"/>
              <a:gd name="adj2" fmla="val 50013"/>
            </a:avLst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45065" name="Picture 15" descr="Transport_O3_200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8" y="3187700"/>
            <a:ext cx="49911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6" name="TextBox 16"/>
          <p:cNvSpPr txBox="1">
            <a:spLocks noChangeArrowheads="1"/>
          </p:cNvSpPr>
          <p:nvPr/>
        </p:nvSpPr>
        <p:spPr bwMode="auto">
          <a:xfrm>
            <a:off x="2347913" y="2914650"/>
            <a:ext cx="5032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Ozone pollution transport (GEOS-Chem model)</a:t>
            </a:r>
          </a:p>
        </p:txBody>
      </p:sp>
      <p:sp>
        <p:nvSpPr>
          <p:cNvPr id="45067" name="TextBox 18"/>
          <p:cNvSpPr txBox="1">
            <a:spLocks noChangeArrowheads="1"/>
          </p:cNvSpPr>
          <p:nvPr/>
        </p:nvSpPr>
        <p:spPr bwMode="auto">
          <a:xfrm>
            <a:off x="6781800" y="685800"/>
            <a:ext cx="2466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Strong westerlies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transport ozone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around mid-latitudes</a:t>
            </a:r>
          </a:p>
        </p:txBody>
      </p:sp>
      <p:sp>
        <p:nvSpPr>
          <p:cNvPr id="45068" name="TextBox 19"/>
          <p:cNvSpPr txBox="1">
            <a:spLocks noChangeArrowheads="1"/>
          </p:cNvSpPr>
          <p:nvPr/>
        </p:nvSpPr>
        <p:spPr bwMode="auto">
          <a:xfrm>
            <a:off x="1455738" y="3686175"/>
            <a:ext cx="1317625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N America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Europe</a:t>
            </a: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2D2DB9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Asia</a:t>
            </a:r>
          </a:p>
        </p:txBody>
      </p:sp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" y="152400"/>
            <a:ext cx="5524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152400"/>
            <a:ext cx="3313113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charset="0"/>
                <a:ea typeface="MS PGothic" panose="020B0600070205080204" pitchFamily="34" charset="-128"/>
                <a:cs typeface="+mn-cs"/>
              </a:rPr>
              <a:t>Ozone effect on trees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D2DB9"/>
                </a:solidFill>
                <a:effectLst/>
                <a:uLnTx/>
                <a:uFillTx/>
                <a:latin typeface="Helvetica" charset="0"/>
                <a:ea typeface="MS PGothic" panose="020B0600070205080204" pitchFamily="34" charset="-128"/>
                <a:cs typeface="+mn-cs"/>
              </a:rPr>
              <a:t>[EPA, 2014]</a:t>
            </a:r>
          </a:p>
        </p:txBody>
      </p:sp>
      <p:sp>
        <p:nvSpPr>
          <p:cNvPr id="27652" name="TextBox 2"/>
          <p:cNvSpPr txBox="1">
            <a:spLocks noChangeArrowheads="1"/>
          </p:cNvSpPr>
          <p:nvPr/>
        </p:nvSpPr>
        <p:spPr bwMode="auto">
          <a:xfrm>
            <a:off x="5613400" y="1214438"/>
            <a:ext cx="35052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W126 metric: weighted seasonal dose of ozone in excess of 60 ppbv</a:t>
            </a:r>
          </a:p>
        </p:txBody>
      </p:sp>
      <p:cxnSp>
        <p:nvCxnSpPr>
          <p:cNvPr id="27653" name="Straight Connector 4"/>
          <p:cNvCxnSpPr>
            <a:cxnSpLocks noChangeShapeType="1"/>
          </p:cNvCxnSpPr>
          <p:nvPr/>
        </p:nvCxnSpPr>
        <p:spPr bwMode="auto">
          <a:xfrm>
            <a:off x="1371600" y="3048000"/>
            <a:ext cx="762000" cy="0"/>
          </a:xfrm>
          <a:prstGeom prst="line">
            <a:avLst/>
          </a:prstGeom>
          <a:noFill/>
          <a:ln w="31750" algn="ctr">
            <a:solidFill>
              <a:srgbClr val="FF0000"/>
            </a:solidFill>
            <a:round/>
            <a:headEnd type="triangle" w="lg" len="med"/>
            <a:tailEnd type="triangle" w="lg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54" name="TextBox 5"/>
          <p:cNvSpPr txBox="1">
            <a:spLocks noChangeArrowheads="1"/>
          </p:cNvSpPr>
          <p:nvPr/>
        </p:nvSpPr>
        <p:spPr bwMode="auto">
          <a:xfrm>
            <a:off x="533400" y="3048000"/>
            <a:ext cx="2286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proposed secondary standard: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W126 = 7-15 ppm h</a:t>
            </a:r>
          </a:p>
        </p:txBody>
      </p:sp>
      <p:pic>
        <p:nvPicPr>
          <p:cNvPr id="2765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263" y="3200400"/>
            <a:ext cx="5148262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Box 6"/>
          <p:cNvSpPr txBox="1">
            <a:spLocks noChangeArrowheads="1"/>
          </p:cNvSpPr>
          <p:nvPr/>
        </p:nvSpPr>
        <p:spPr bwMode="auto">
          <a:xfrm>
            <a:off x="2743200" y="2895600"/>
            <a:ext cx="1608138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W126, ppm h</a:t>
            </a:r>
          </a:p>
        </p:txBody>
      </p:sp>
      <p:sp>
        <p:nvSpPr>
          <p:cNvPr id="27657" name="TextBox 7"/>
          <p:cNvSpPr txBox="1">
            <a:spLocks noChangeArrowheads="1"/>
          </p:cNvSpPr>
          <p:nvPr/>
        </p:nvSpPr>
        <p:spPr bwMode="auto">
          <a:xfrm rot="-5400000">
            <a:off x="-1150938" y="1265238"/>
            <a:ext cx="2595563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Relative biomass loss</a:t>
            </a:r>
          </a:p>
        </p:txBody>
      </p:sp>
      <p:sp>
        <p:nvSpPr>
          <p:cNvPr id="27658" name="Freeform 11"/>
          <p:cNvSpPr>
            <a:spLocks/>
          </p:cNvSpPr>
          <p:nvPr/>
        </p:nvSpPr>
        <p:spPr bwMode="auto">
          <a:xfrm>
            <a:off x="3843338" y="5486400"/>
            <a:ext cx="5214937" cy="1314450"/>
          </a:xfrm>
          <a:custGeom>
            <a:avLst/>
            <a:gdLst>
              <a:gd name="T0" fmla="*/ 200025 w 5214937"/>
              <a:gd name="T1" fmla="*/ 57150 h 1314450"/>
              <a:gd name="T2" fmla="*/ 1714500 w 5214937"/>
              <a:gd name="T3" fmla="*/ 228600 h 1314450"/>
              <a:gd name="T4" fmla="*/ 2457450 w 5214937"/>
              <a:gd name="T5" fmla="*/ 842963 h 1314450"/>
              <a:gd name="T6" fmla="*/ 5214937 w 5214937"/>
              <a:gd name="T7" fmla="*/ 885825 h 1314450"/>
              <a:gd name="T8" fmla="*/ 5200650 w 5214937"/>
              <a:gd name="T9" fmla="*/ 1285875 h 1314450"/>
              <a:gd name="T10" fmla="*/ 0 w 5214937"/>
              <a:gd name="T11" fmla="*/ 1314450 h 1314450"/>
              <a:gd name="T12" fmla="*/ 214312 w 5214937"/>
              <a:gd name="T13" fmla="*/ 0 h 131445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5214937" h="1314450">
                <a:moveTo>
                  <a:pt x="200025" y="57150"/>
                </a:moveTo>
                <a:lnTo>
                  <a:pt x="1714500" y="228600"/>
                </a:lnTo>
                <a:lnTo>
                  <a:pt x="2457450" y="842963"/>
                </a:lnTo>
                <a:lnTo>
                  <a:pt x="5214937" y="885825"/>
                </a:lnTo>
                <a:lnTo>
                  <a:pt x="5200650" y="1285875"/>
                </a:lnTo>
                <a:lnTo>
                  <a:pt x="0" y="1314450"/>
                </a:lnTo>
                <a:lnTo>
                  <a:pt x="214312" y="0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85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7659" name="TextBox 10"/>
          <p:cNvSpPr txBox="1">
            <a:spLocks noChangeArrowheads="1"/>
          </p:cNvSpPr>
          <p:nvPr/>
        </p:nvSpPr>
        <p:spPr bwMode="auto">
          <a:xfrm>
            <a:off x="5334000" y="6297613"/>
            <a:ext cx="30575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W126 ozone for 2006-2008</a:t>
            </a:r>
          </a:p>
        </p:txBody>
      </p:sp>
      <p:pic>
        <p:nvPicPr>
          <p:cNvPr id="2766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20" r="67343" b="15140"/>
          <a:stretch>
            <a:fillRect/>
          </a:stretch>
        </p:blipFill>
        <p:spPr bwMode="auto">
          <a:xfrm>
            <a:off x="1371600" y="5326063"/>
            <a:ext cx="3640138" cy="119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850900" y="4191000"/>
            <a:ext cx="7985125" cy="228600"/>
          </a:xfrm>
          <a:prstGeom prst="rect">
            <a:avLst/>
          </a:prstGeom>
          <a:gradFill rotWithShape="0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0" scaled="1"/>
          </a:gra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75" name="Text Box 3"/>
          <p:cNvSpPr txBox="1">
            <a:spLocks noChangeArrowheads="1"/>
          </p:cNvSpPr>
          <p:nvPr/>
        </p:nvSpPr>
        <p:spPr bwMode="auto">
          <a:xfrm>
            <a:off x="774700" y="4419600"/>
            <a:ext cx="83661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0                20               40               60                 80            100              120 ppb</a:t>
            </a:r>
          </a:p>
        </p:txBody>
      </p:sp>
      <p:grpSp>
        <p:nvGrpSpPr>
          <p:cNvPr id="28676" name="Group 4"/>
          <p:cNvGrpSpPr>
            <a:grpSpLocks/>
          </p:cNvGrpSpPr>
          <p:nvPr/>
        </p:nvGrpSpPr>
        <p:grpSpPr bwMode="auto">
          <a:xfrm>
            <a:off x="2070100" y="4191000"/>
            <a:ext cx="6156325" cy="228600"/>
            <a:chOff x="1018" y="2352"/>
            <a:chExt cx="3878" cy="144"/>
          </a:xfrm>
        </p:grpSpPr>
        <p:sp>
          <p:nvSpPr>
            <p:cNvPr id="28702" name="Line 5"/>
            <p:cNvSpPr>
              <a:spLocks noChangeShapeType="1"/>
            </p:cNvSpPr>
            <p:nvPr/>
          </p:nvSpPr>
          <p:spPr bwMode="auto">
            <a:xfrm>
              <a:off x="1018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703" name="Line 6"/>
            <p:cNvSpPr>
              <a:spLocks noChangeShapeType="1"/>
            </p:cNvSpPr>
            <p:nvPr/>
          </p:nvSpPr>
          <p:spPr bwMode="auto">
            <a:xfrm>
              <a:off x="1786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704" name="Line 7"/>
            <p:cNvSpPr>
              <a:spLocks noChangeShapeType="1"/>
            </p:cNvSpPr>
            <p:nvPr/>
          </p:nvSpPr>
          <p:spPr bwMode="auto">
            <a:xfrm>
              <a:off x="2554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705" name="Line 8"/>
            <p:cNvSpPr>
              <a:spLocks noChangeShapeType="1"/>
            </p:cNvSpPr>
            <p:nvPr/>
          </p:nvSpPr>
          <p:spPr bwMode="auto">
            <a:xfrm>
              <a:off x="3322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706" name="Line 9"/>
            <p:cNvSpPr>
              <a:spLocks noChangeShapeType="1"/>
            </p:cNvSpPr>
            <p:nvPr/>
          </p:nvSpPr>
          <p:spPr bwMode="auto">
            <a:xfrm>
              <a:off x="4090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28707" name="Line 10"/>
            <p:cNvSpPr>
              <a:spLocks noChangeShapeType="1"/>
            </p:cNvSpPr>
            <p:nvPr/>
          </p:nvSpPr>
          <p:spPr bwMode="auto">
            <a:xfrm flipV="1">
              <a:off x="4896" y="2352"/>
              <a:ext cx="0" cy="144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28677" name="Line 11"/>
          <p:cNvSpPr>
            <a:spLocks noChangeShapeType="1"/>
          </p:cNvSpPr>
          <p:nvPr/>
        </p:nvSpPr>
        <p:spPr bwMode="auto">
          <a:xfrm>
            <a:off x="2070100" y="4953000"/>
            <a:ext cx="18923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78" name="Line 12"/>
          <p:cNvSpPr>
            <a:spLocks noChangeShapeType="1"/>
          </p:cNvSpPr>
          <p:nvPr/>
        </p:nvSpPr>
        <p:spPr bwMode="auto">
          <a:xfrm>
            <a:off x="3365500" y="3581400"/>
            <a:ext cx="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79" name="Text Box 13"/>
          <p:cNvSpPr txBox="1">
            <a:spLocks noChangeArrowheads="1"/>
          </p:cNvSpPr>
          <p:nvPr/>
        </p:nvSpPr>
        <p:spPr bwMode="auto">
          <a:xfrm>
            <a:off x="2301875" y="2895600"/>
            <a:ext cx="1597025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Europe AQS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(seasonal)</a:t>
            </a:r>
          </a:p>
        </p:txBody>
      </p:sp>
      <p:sp>
        <p:nvSpPr>
          <p:cNvPr id="28680" name="Text Box 14"/>
          <p:cNvSpPr txBox="1">
            <a:spLocks noChangeArrowheads="1"/>
          </p:cNvSpPr>
          <p:nvPr/>
        </p:nvSpPr>
        <p:spPr bwMode="auto">
          <a:xfrm>
            <a:off x="4953000" y="2895600"/>
            <a:ext cx="1209675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U.S. AQS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(8-h avg.)</a:t>
            </a:r>
          </a:p>
        </p:txBody>
      </p:sp>
      <p:sp>
        <p:nvSpPr>
          <p:cNvPr id="28681" name="Line 15"/>
          <p:cNvSpPr>
            <a:spLocks noChangeShapeType="1"/>
          </p:cNvSpPr>
          <p:nvPr/>
        </p:nvSpPr>
        <p:spPr bwMode="auto">
          <a:xfrm flipV="1">
            <a:off x="8394700" y="3581400"/>
            <a:ext cx="0" cy="60960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82" name="Text Box 16"/>
          <p:cNvSpPr txBox="1">
            <a:spLocks noChangeArrowheads="1"/>
          </p:cNvSpPr>
          <p:nvPr/>
        </p:nvSpPr>
        <p:spPr bwMode="auto">
          <a:xfrm>
            <a:off x="7848600" y="2895600"/>
            <a:ext cx="1206500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U.S. AQS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(1-h avg.)</a:t>
            </a:r>
          </a:p>
        </p:txBody>
      </p:sp>
      <p:sp>
        <p:nvSpPr>
          <p:cNvPr id="28683" name="Line 17"/>
          <p:cNvSpPr>
            <a:spLocks noChangeShapeType="1"/>
          </p:cNvSpPr>
          <p:nvPr/>
        </p:nvSpPr>
        <p:spPr bwMode="auto">
          <a:xfrm>
            <a:off x="1155700" y="4953000"/>
            <a:ext cx="825500" cy="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84" name="Text Box 18"/>
          <p:cNvSpPr txBox="1">
            <a:spLocks noChangeArrowheads="1"/>
          </p:cNvSpPr>
          <p:nvPr/>
        </p:nvSpPr>
        <p:spPr bwMode="auto">
          <a:xfrm>
            <a:off x="469900" y="5105400"/>
            <a:ext cx="1590675" cy="9255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Preindustrial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ozone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background</a:t>
            </a:r>
          </a:p>
        </p:txBody>
      </p:sp>
      <p:sp>
        <p:nvSpPr>
          <p:cNvPr id="28685" name="Text Box 19"/>
          <p:cNvSpPr txBox="1">
            <a:spLocks noChangeArrowheads="1"/>
          </p:cNvSpPr>
          <p:nvPr/>
        </p:nvSpPr>
        <p:spPr bwMode="auto">
          <a:xfrm>
            <a:off x="2120900" y="5105400"/>
            <a:ext cx="2679700" cy="925513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Present-day ozone background at northern mid-latitudes</a:t>
            </a:r>
          </a:p>
        </p:txBody>
      </p:sp>
      <p:sp>
        <p:nvSpPr>
          <p:cNvPr id="28686" name="Line 20"/>
          <p:cNvSpPr>
            <a:spLocks noChangeShapeType="1"/>
          </p:cNvSpPr>
          <p:nvPr/>
        </p:nvSpPr>
        <p:spPr bwMode="auto">
          <a:xfrm>
            <a:off x="4203700" y="2743200"/>
            <a:ext cx="0" cy="14128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87" name="Text Box 21"/>
          <p:cNvSpPr txBox="1">
            <a:spLocks noChangeArrowheads="1"/>
          </p:cNvSpPr>
          <p:nvPr/>
        </p:nvSpPr>
        <p:spPr bwMode="auto">
          <a:xfrm>
            <a:off x="2679700" y="2071688"/>
            <a:ext cx="1676400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 Europe AQS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(8-h avg.)</a:t>
            </a:r>
          </a:p>
        </p:txBody>
      </p:sp>
      <p:sp>
        <p:nvSpPr>
          <p:cNvPr id="28688" name="Line 22"/>
          <p:cNvSpPr>
            <a:spLocks noChangeShapeType="1"/>
          </p:cNvSpPr>
          <p:nvPr/>
        </p:nvSpPr>
        <p:spPr bwMode="auto">
          <a:xfrm>
            <a:off x="5091113" y="3581400"/>
            <a:ext cx="0" cy="609600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89" name="Line 23"/>
          <p:cNvSpPr>
            <a:spLocks noChangeShapeType="1"/>
          </p:cNvSpPr>
          <p:nvPr/>
        </p:nvSpPr>
        <p:spPr bwMode="auto">
          <a:xfrm>
            <a:off x="4783138" y="2714625"/>
            <a:ext cx="0" cy="148907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0" name="Text Box 24"/>
          <p:cNvSpPr txBox="1">
            <a:spLocks noChangeArrowheads="1"/>
          </p:cNvSpPr>
          <p:nvPr/>
        </p:nvSpPr>
        <p:spPr bwMode="auto">
          <a:xfrm>
            <a:off x="4508500" y="2057400"/>
            <a:ext cx="1968500" cy="6508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 Canadian AQS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 (8-h avg.)</a:t>
            </a:r>
          </a:p>
        </p:txBody>
      </p:sp>
      <p:sp>
        <p:nvSpPr>
          <p:cNvPr id="28691" name="Line 27"/>
          <p:cNvSpPr>
            <a:spLocks noChangeShapeType="1"/>
          </p:cNvSpPr>
          <p:nvPr/>
        </p:nvSpPr>
        <p:spPr bwMode="auto">
          <a:xfrm>
            <a:off x="6019800" y="3581400"/>
            <a:ext cx="0" cy="60960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2" name="Text Box 28"/>
          <p:cNvSpPr txBox="1">
            <a:spLocks noChangeArrowheads="1"/>
          </p:cNvSpPr>
          <p:nvPr/>
        </p:nvSpPr>
        <p:spPr bwMode="auto">
          <a:xfrm>
            <a:off x="746125" y="868363"/>
            <a:ext cx="7545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Ozone air quality standards in the US and in the world</a:t>
            </a:r>
          </a:p>
        </p:txBody>
      </p:sp>
      <p:sp>
        <p:nvSpPr>
          <p:cNvPr id="28693" name="Line 29"/>
          <p:cNvSpPr>
            <a:spLocks noChangeShapeType="1"/>
          </p:cNvSpPr>
          <p:nvPr/>
        </p:nvSpPr>
        <p:spPr bwMode="auto">
          <a:xfrm flipH="1">
            <a:off x="5588000" y="3886200"/>
            <a:ext cx="40481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4" name="Text Box 30"/>
          <p:cNvSpPr txBox="1">
            <a:spLocks noChangeArrowheads="1"/>
          </p:cNvSpPr>
          <p:nvPr/>
        </p:nvSpPr>
        <p:spPr bwMode="auto">
          <a:xfrm>
            <a:off x="5486400" y="3535363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2008</a:t>
            </a:r>
          </a:p>
        </p:txBody>
      </p:sp>
      <p:sp>
        <p:nvSpPr>
          <p:cNvPr id="28695" name="Text Box 30"/>
          <p:cNvSpPr txBox="1">
            <a:spLocks noChangeArrowheads="1"/>
          </p:cNvSpPr>
          <p:nvPr/>
        </p:nvSpPr>
        <p:spPr bwMode="auto">
          <a:xfrm>
            <a:off x="5029200" y="3533775"/>
            <a:ext cx="5826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2014</a:t>
            </a:r>
          </a:p>
        </p:txBody>
      </p:sp>
      <p:sp>
        <p:nvSpPr>
          <p:cNvPr id="28696" name="Line 29"/>
          <p:cNvSpPr>
            <a:spLocks noChangeShapeType="1"/>
          </p:cNvSpPr>
          <p:nvPr/>
        </p:nvSpPr>
        <p:spPr bwMode="auto">
          <a:xfrm flipH="1">
            <a:off x="6019800" y="3871913"/>
            <a:ext cx="2347913" cy="95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7" name="Text Box 30"/>
          <p:cNvSpPr txBox="1">
            <a:spLocks noChangeArrowheads="1"/>
          </p:cNvSpPr>
          <p:nvPr/>
        </p:nvSpPr>
        <p:spPr bwMode="auto">
          <a:xfrm>
            <a:off x="6475413" y="3535363"/>
            <a:ext cx="58261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1997</a:t>
            </a:r>
          </a:p>
        </p:txBody>
      </p:sp>
      <p:sp>
        <p:nvSpPr>
          <p:cNvPr id="28698" name="Line 27"/>
          <p:cNvSpPr>
            <a:spLocks noChangeShapeType="1"/>
          </p:cNvSpPr>
          <p:nvPr/>
        </p:nvSpPr>
        <p:spPr bwMode="auto">
          <a:xfrm>
            <a:off x="5534025" y="3581400"/>
            <a:ext cx="0" cy="60960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699" name="Line 29"/>
          <p:cNvSpPr>
            <a:spLocks noChangeShapeType="1"/>
          </p:cNvSpPr>
          <p:nvPr/>
        </p:nvSpPr>
        <p:spPr bwMode="auto">
          <a:xfrm flipH="1">
            <a:off x="5105400" y="3886200"/>
            <a:ext cx="5334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700" name="Line 15"/>
          <p:cNvSpPr>
            <a:spLocks noChangeShapeType="1"/>
          </p:cNvSpPr>
          <p:nvPr/>
        </p:nvSpPr>
        <p:spPr bwMode="auto">
          <a:xfrm>
            <a:off x="5727700" y="4419600"/>
            <a:ext cx="0" cy="415925"/>
          </a:xfrm>
          <a:prstGeom prst="line">
            <a:avLst/>
          </a:prstGeom>
          <a:noFill/>
          <a:ln w="38100">
            <a:solidFill>
              <a:schemeClr val="tx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8701" name="TextBox 1"/>
          <p:cNvSpPr txBox="1">
            <a:spLocks noChangeArrowheads="1"/>
          </p:cNvSpPr>
          <p:nvPr/>
        </p:nvSpPr>
        <p:spPr bwMode="auto">
          <a:xfrm>
            <a:off x="5248275" y="4840288"/>
            <a:ext cx="1381125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China AQS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(8-h avg.)</a:t>
            </a:r>
          </a:p>
        </p:txBody>
      </p:sp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/>
              <a:t>Days per year exceeding 70 ppb ozone standard, 2010-2014</a:t>
            </a:r>
          </a:p>
        </p:txBody>
      </p:sp>
      <p:sp>
        <p:nvSpPr>
          <p:cNvPr id="29699" name="TextBox 6"/>
          <p:cNvSpPr txBox="1">
            <a:spLocks noChangeArrowheads="1"/>
          </p:cNvSpPr>
          <p:nvPr/>
        </p:nvSpPr>
        <p:spPr bwMode="auto">
          <a:xfrm>
            <a:off x="7616825" y="6400800"/>
            <a:ext cx="1527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TOAR [2017]</a:t>
            </a:r>
          </a:p>
        </p:txBody>
      </p:sp>
      <p:grpSp>
        <p:nvGrpSpPr>
          <p:cNvPr id="29700" name="Group 9"/>
          <p:cNvGrpSpPr>
            <a:grpSpLocks/>
          </p:cNvGrpSpPr>
          <p:nvPr/>
        </p:nvGrpSpPr>
        <p:grpSpPr bwMode="auto">
          <a:xfrm>
            <a:off x="152400" y="609600"/>
            <a:ext cx="6019800" cy="6272213"/>
            <a:chOff x="152400" y="609600"/>
            <a:chExt cx="6019800" cy="6272412"/>
          </a:xfrm>
        </p:grpSpPr>
        <p:pic>
          <p:nvPicPr>
            <p:cNvPr id="29703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75"/>
            <a:stretch>
              <a:fillRect/>
            </a:stretch>
          </p:blipFill>
          <p:spPr bwMode="auto">
            <a:xfrm>
              <a:off x="152400" y="990600"/>
              <a:ext cx="6019800" cy="5891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704" name="Rectangle 8"/>
            <p:cNvSpPr>
              <a:spLocks noChangeArrowheads="1"/>
            </p:cNvSpPr>
            <p:nvPr/>
          </p:nvSpPr>
          <p:spPr bwMode="auto">
            <a:xfrm>
              <a:off x="3505200" y="609600"/>
              <a:ext cx="1752600" cy="228600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 type="triangle" w="lg" len="lg"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</p:grpSp>
      <p:sp>
        <p:nvSpPr>
          <p:cNvPr id="29701" name="Rectangle 2"/>
          <p:cNvSpPr>
            <a:spLocks noChangeArrowheads="1"/>
          </p:cNvSpPr>
          <p:nvPr/>
        </p:nvSpPr>
        <p:spPr bwMode="auto">
          <a:xfrm>
            <a:off x="152400" y="533400"/>
            <a:ext cx="6019800" cy="3276600"/>
          </a:xfrm>
          <a:prstGeom prst="rect">
            <a:avLst/>
          </a:prstGeom>
          <a:noFill/>
          <a:ln w="28575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29702" name="Rectangle 3"/>
          <p:cNvSpPr>
            <a:spLocks noChangeArrowheads="1"/>
          </p:cNvSpPr>
          <p:nvPr/>
        </p:nvSpPr>
        <p:spPr bwMode="auto">
          <a:xfrm>
            <a:off x="152400" y="3886200"/>
            <a:ext cx="3352800" cy="2971800"/>
          </a:xfrm>
          <a:prstGeom prst="rect">
            <a:avLst/>
          </a:prstGeom>
          <a:noFill/>
          <a:ln w="38100" algn="ctr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82155" y="-205198"/>
            <a:ext cx="9677399" cy="1143000"/>
          </a:xfrm>
        </p:spPr>
        <p:txBody>
          <a:bodyPr/>
          <a:lstStyle/>
          <a:p>
            <a:r>
              <a:rPr lang="en-US" dirty="0"/>
              <a:t>Very severe ozone pollution problem in China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371600"/>
            <a:ext cx="7751091" cy="441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81979" y="6473170"/>
            <a:ext cx="15888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Li et al. [2019a]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A7533DA-8084-4173-825B-02F983E556DD}"/>
              </a:ext>
            </a:extLst>
          </p:cNvPr>
          <p:cNvSpPr/>
          <p:nvPr/>
        </p:nvSpPr>
        <p:spPr bwMode="auto">
          <a:xfrm>
            <a:off x="3704094" y="5717727"/>
            <a:ext cx="318361" cy="542440"/>
          </a:xfrm>
          <a:custGeom>
            <a:avLst/>
            <a:gdLst>
              <a:gd name="connsiteX0" fmla="*/ 0 w 325464"/>
              <a:gd name="connsiteY0" fmla="*/ 0 h 542440"/>
              <a:gd name="connsiteX1" fmla="*/ 0 w 325464"/>
              <a:gd name="connsiteY1" fmla="*/ 542440 h 542440"/>
              <a:gd name="connsiteX2" fmla="*/ 325464 w 325464"/>
              <a:gd name="connsiteY2" fmla="*/ 542440 h 5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4" h="542440">
                <a:moveTo>
                  <a:pt x="0" y="0"/>
                </a:moveTo>
                <a:lnTo>
                  <a:pt x="0" y="542440"/>
                </a:lnTo>
                <a:lnTo>
                  <a:pt x="325464" y="542440"/>
                </a:lnTo>
              </a:path>
            </a:pathLst>
          </a:custGeom>
          <a:noFill/>
          <a:ln w="9525" cap="flat" cmpd="sng" algn="ctr">
            <a:solidFill>
              <a:srgbClr val="009900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8A3E"/>
              </a:solidFill>
              <a:effectLst/>
              <a:uLnTx/>
              <a:uFillTx/>
              <a:latin typeface="Helvetica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58A0C1-5C48-4BD5-B04A-1461300A9AC3}"/>
              </a:ext>
            </a:extLst>
          </p:cNvPr>
          <p:cNvSpPr txBox="1"/>
          <p:nvPr/>
        </p:nvSpPr>
        <p:spPr>
          <a:xfrm flipH="1">
            <a:off x="4022455" y="5800487"/>
            <a:ext cx="148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China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air quality standard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35F3930-F26D-46D5-B971-7AA145D38E74}"/>
              </a:ext>
            </a:extLst>
          </p:cNvPr>
          <p:cNvSpPr/>
          <p:nvPr/>
        </p:nvSpPr>
        <p:spPr bwMode="auto">
          <a:xfrm flipH="1">
            <a:off x="3171513" y="5717727"/>
            <a:ext cx="318361" cy="542440"/>
          </a:xfrm>
          <a:custGeom>
            <a:avLst/>
            <a:gdLst>
              <a:gd name="connsiteX0" fmla="*/ 0 w 325464"/>
              <a:gd name="connsiteY0" fmla="*/ 0 h 542440"/>
              <a:gd name="connsiteX1" fmla="*/ 0 w 325464"/>
              <a:gd name="connsiteY1" fmla="*/ 542440 h 542440"/>
              <a:gd name="connsiteX2" fmla="*/ 325464 w 325464"/>
              <a:gd name="connsiteY2" fmla="*/ 542440 h 54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5464" h="542440">
                <a:moveTo>
                  <a:pt x="0" y="0"/>
                </a:moveTo>
                <a:lnTo>
                  <a:pt x="0" y="542440"/>
                </a:lnTo>
                <a:lnTo>
                  <a:pt x="325464" y="542440"/>
                </a:lnTo>
              </a:path>
            </a:pathLst>
          </a:custGeom>
          <a:noFill/>
          <a:ln w="9525" cap="flat" cmpd="sng" algn="ctr">
            <a:solidFill>
              <a:srgbClr val="0000CC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Helvetica" pitchFamily="34" charset="0"/>
              <a:ea typeface="MS PGothic" panose="020B0600070205080204" pitchFamily="34" charset="-128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77C8B1-79A4-4F27-A15B-C40BA85FB8CA}"/>
              </a:ext>
            </a:extLst>
          </p:cNvPr>
          <p:cNvSpPr txBox="1"/>
          <p:nvPr/>
        </p:nvSpPr>
        <p:spPr>
          <a:xfrm flipH="1">
            <a:off x="1727116" y="5757111"/>
            <a:ext cx="14894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US</a:t>
            </a:r>
          </a:p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air quality standard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AE01CB5-0497-400F-A27D-22067EA04A96}"/>
              </a:ext>
            </a:extLst>
          </p:cNvPr>
          <p:cNvSpPr txBox="1"/>
          <p:nvPr/>
        </p:nvSpPr>
        <p:spPr>
          <a:xfrm>
            <a:off x="1219200" y="553879"/>
            <a:ext cx="891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revealed by air quality network observations starting in 2013</a:t>
            </a:r>
          </a:p>
        </p:txBody>
      </p:sp>
    </p:spTree>
    <p:extLst>
      <p:ext uri="{BB962C8B-B14F-4D97-AF65-F5344CB8AC3E}">
        <p14:creationId xmlns:p14="http://schemas.microsoft.com/office/powerpoint/2010/main" val="2026642238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343D68-48C0-4B2B-9B9B-90156F087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007546"/>
            <a:ext cx="7772400" cy="1143000"/>
          </a:xfrm>
        </p:spPr>
        <p:txBody>
          <a:bodyPr/>
          <a:lstStyle/>
          <a:p>
            <a:r>
              <a:rPr lang="en-US" dirty="0"/>
              <a:t>Controlling ozone pollution requires understanding</a:t>
            </a:r>
            <a:br>
              <a:rPr lang="en-US" dirty="0"/>
            </a:br>
            <a:r>
              <a:rPr lang="en-US" dirty="0"/>
              <a:t>of whether ozone production is NO</a:t>
            </a:r>
            <a:r>
              <a:rPr lang="en-US" baseline="-25000" dirty="0"/>
              <a:t>x</a:t>
            </a:r>
            <a:r>
              <a:rPr lang="en-US" dirty="0"/>
              <a:t>- or VOC-limited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8A5AB6-92F7-4381-A476-AA8705628412}"/>
              </a:ext>
            </a:extLst>
          </p:cNvPr>
          <p:cNvSpPr txBox="1"/>
          <p:nvPr/>
        </p:nvSpPr>
        <p:spPr>
          <a:xfrm>
            <a:off x="1458532" y="2216190"/>
            <a:ext cx="594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because anthropogenic sources are different:</a:t>
            </a:r>
          </a:p>
        </p:txBody>
      </p:sp>
      <p:pic>
        <p:nvPicPr>
          <p:cNvPr id="4" name="Picture 2" descr="https://encrypted-tbn1.gstatic.com/images?q=tbn:ANd9GcSHvOeTk4Y0xuOYv0-GzjwTsN1cjsnkE00dL2loCRtXJ022wMLx58CrcuZi">
            <a:extLst>
              <a:ext uri="{FF2B5EF4-FFF2-40B4-BE49-F238E27FC236}">
                <a16:creationId xmlns:a16="http://schemas.microsoft.com/office/drawing/2014/main" id="{669D513B-35E8-43CB-8BA5-E56617A67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3494644"/>
            <a:ext cx="1449388" cy="110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s://encrypted-tbn3.gstatic.com/images?q=tbn:ANd9GcQX5y1sAsiT45T9Hxs-gQSL7U4DN7YkFEnrFV1FQft48Tncj0c5">
            <a:extLst>
              <a:ext uri="{FF2B5EF4-FFF2-40B4-BE49-F238E27FC236}">
                <a16:creationId xmlns:a16="http://schemas.microsoft.com/office/drawing/2014/main" id="{8C09BBE0-667E-4632-90F7-B573127D0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532" y="3494644"/>
            <a:ext cx="1752600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3C82EB3-8B7D-4AF7-9D4A-A1E93D14BAB5}"/>
              </a:ext>
            </a:extLst>
          </p:cNvPr>
          <p:cNvSpPr txBox="1"/>
          <p:nvPr/>
        </p:nvSpPr>
        <p:spPr>
          <a:xfrm>
            <a:off x="211170" y="3059668"/>
            <a:ext cx="29999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lang="en-US" sz="1800" b="0" baseline="-2500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 </a:t>
            </a:r>
            <a:r>
              <a:rPr lang="en-US" sz="1800" b="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is from fuel combustion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49A88-EDF4-45D2-BEAE-040240282161}"/>
              </a:ext>
            </a:extLst>
          </p:cNvPr>
          <p:cNvSpPr txBox="1"/>
          <p:nvPr/>
        </p:nvSpPr>
        <p:spPr>
          <a:xfrm>
            <a:off x="3819144" y="3038332"/>
            <a:ext cx="5324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VOCs are from leaks, industry, domestic products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AF1FE35-A081-46B5-8B28-9B109189A1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436"/>
          <a:stretch/>
        </p:blipFill>
        <p:spPr>
          <a:xfrm flipV="1">
            <a:off x="4297649" y="3521927"/>
            <a:ext cx="1543528" cy="1119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1125D4-ACC1-45F5-8663-E3EC0C57E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5912" y="3510946"/>
            <a:ext cx="1130355" cy="11303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0BC374-5CBB-4388-A407-2D578C18C7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79290" y="3503359"/>
            <a:ext cx="1479177" cy="111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38449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0" y="-73486"/>
            <a:ext cx="9372600" cy="1143000"/>
          </a:xfrm>
        </p:spPr>
        <p:txBody>
          <a:bodyPr/>
          <a:lstStyle/>
          <a:p>
            <a:pPr eaLnBrk="1" hangingPunct="1"/>
            <a:r>
              <a:rPr lang="en-US" altLang="en-US" sz="2000" dirty="0"/>
              <a:t>Until 2000s, ozone production in US was thought to be VOC-limited…</a:t>
            </a:r>
          </a:p>
        </p:txBody>
      </p:sp>
      <p:grpSp>
        <p:nvGrpSpPr>
          <p:cNvPr id="36867" name="Group 13"/>
          <p:cNvGrpSpPr>
            <a:grpSpLocks/>
          </p:cNvGrpSpPr>
          <p:nvPr/>
        </p:nvGrpSpPr>
        <p:grpSpPr bwMode="auto">
          <a:xfrm>
            <a:off x="152400" y="1069514"/>
            <a:ext cx="6975475" cy="4595813"/>
            <a:chOff x="4419600" y="3470657"/>
            <a:chExt cx="4535032" cy="3335135"/>
          </a:xfrm>
        </p:grpSpPr>
        <p:graphicFrame>
          <p:nvGraphicFramePr>
            <p:cNvPr id="36881" name="Object 3"/>
            <p:cNvGraphicFramePr>
              <a:graphicFrameLocks noChangeAspect="1"/>
            </p:cNvGraphicFramePr>
            <p:nvPr/>
          </p:nvGraphicFramePr>
          <p:xfrm>
            <a:off x="4419600" y="3485898"/>
            <a:ext cx="4341399" cy="331989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386" name="Bitmap Image" r:id="rId3" imgW="4998095" imgH="4747671" progId="Paint.Picture">
                    <p:embed/>
                  </p:oleObj>
                </mc:Choice>
                <mc:Fallback>
                  <p:oleObj name="Bitmap Image" r:id="rId3" imgW="4998095" imgH="4747671" progId="Paint.Picture">
                    <p:embed/>
                    <p:pic>
                      <p:nvPicPr>
                        <p:cNvPr id="36881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2248" t="3548" r="2248" b="19586"/>
                        <a:stretch>
                          <a:fillRect/>
                        </a:stretch>
                      </p:blipFill>
                      <p:spPr bwMode="auto">
                        <a:xfrm>
                          <a:off x="4419600" y="3485898"/>
                          <a:ext cx="4341399" cy="331989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882" name="TextBox 8"/>
            <p:cNvSpPr txBox="1">
              <a:spLocks noChangeArrowheads="1"/>
            </p:cNvSpPr>
            <p:nvPr/>
          </p:nvSpPr>
          <p:spPr bwMode="auto">
            <a:xfrm rot="-5400000">
              <a:off x="4111533" y="5899319"/>
              <a:ext cx="874988" cy="2201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          VOC</a:t>
              </a:r>
            </a:p>
          </p:txBody>
        </p:sp>
        <p:sp>
          <p:nvSpPr>
            <p:cNvPr id="36883" name="Freeform 9"/>
            <p:cNvSpPr>
              <a:spLocks/>
            </p:cNvSpPr>
            <p:nvPr/>
          </p:nvSpPr>
          <p:spPr bwMode="auto">
            <a:xfrm>
              <a:off x="4772297" y="3747134"/>
              <a:ext cx="3431177" cy="2557872"/>
            </a:xfrm>
            <a:custGeom>
              <a:avLst/>
              <a:gdLst>
                <a:gd name="T0" fmla="*/ 43543 w 3431177"/>
                <a:gd name="T1" fmla="*/ 26800 h 2525486"/>
                <a:gd name="T2" fmla="*/ 3431177 w 3431177"/>
                <a:gd name="T3" fmla="*/ 0 h 2525486"/>
                <a:gd name="T4" fmla="*/ 1936206 w 3431177"/>
                <a:gd name="T5" fmla="*/ 909634 h 2525486"/>
                <a:gd name="T6" fmla="*/ 1227909 w 3431177"/>
                <a:gd name="T7" fmla="*/ 1482937 h 2525486"/>
                <a:gd name="T8" fmla="*/ 836023 w 3431177"/>
                <a:gd name="T9" fmla="*/ 2018938 h 2525486"/>
                <a:gd name="T10" fmla="*/ 670560 w 3431177"/>
                <a:gd name="T11" fmla="*/ 2313739 h 2525486"/>
                <a:gd name="T12" fmla="*/ 627017 w 3431177"/>
                <a:gd name="T13" fmla="*/ 2519206 h 2525486"/>
                <a:gd name="T14" fmla="*/ 635726 w 3431177"/>
                <a:gd name="T15" fmla="*/ 2554939 h 2525486"/>
                <a:gd name="T16" fmla="*/ 0 w 3431177"/>
                <a:gd name="T17" fmla="*/ 2590673 h 2525486"/>
                <a:gd name="T18" fmla="*/ 43543 w 3431177"/>
                <a:gd name="T19" fmla="*/ 26800 h 252548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431177" h="2525486">
                  <a:moveTo>
                    <a:pt x="43543" y="26126"/>
                  </a:moveTo>
                  <a:lnTo>
                    <a:pt x="3431177" y="0"/>
                  </a:lnTo>
                  <a:lnTo>
                    <a:pt x="1936206" y="886746"/>
                  </a:lnTo>
                  <a:lnTo>
                    <a:pt x="1227909" y="1445623"/>
                  </a:lnTo>
                  <a:lnTo>
                    <a:pt x="836023" y="1968137"/>
                  </a:lnTo>
                  <a:lnTo>
                    <a:pt x="670560" y="2255520"/>
                  </a:lnTo>
                  <a:lnTo>
                    <a:pt x="627017" y="2455817"/>
                  </a:lnTo>
                  <a:lnTo>
                    <a:pt x="635726" y="2490651"/>
                  </a:lnTo>
                  <a:lnTo>
                    <a:pt x="0" y="2525486"/>
                  </a:lnTo>
                  <a:lnTo>
                    <a:pt x="43543" y="26126"/>
                  </a:lnTo>
                  <a:close/>
                </a:path>
              </a:pathLst>
            </a:custGeom>
            <a:solidFill>
              <a:srgbClr val="3333CC">
                <a:alpha val="1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884" name="TextBox 10"/>
            <p:cNvSpPr txBox="1">
              <a:spLocks noChangeArrowheads="1"/>
            </p:cNvSpPr>
            <p:nvPr/>
          </p:nvSpPr>
          <p:spPr bwMode="auto">
            <a:xfrm>
              <a:off x="5181600" y="3470657"/>
              <a:ext cx="225734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NO</a:t>
              </a:r>
              <a:r>
                <a:rPr kumimoji="0" lang="en-US" altLang="en-US" sz="1800" b="1" i="0" u="none" strike="noStrike" kern="1200" cap="none" spc="0" normalizeH="0" baseline="-2500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x</a:t>
              </a: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-limited regime</a:t>
              </a:r>
            </a:p>
          </p:txBody>
        </p:sp>
        <p:sp>
          <p:nvSpPr>
            <p:cNvPr id="36885" name="Freeform 11"/>
            <p:cNvSpPr>
              <a:spLocks/>
            </p:cNvSpPr>
            <p:nvPr/>
          </p:nvSpPr>
          <p:spPr bwMode="auto">
            <a:xfrm>
              <a:off x="5408023" y="3753394"/>
              <a:ext cx="3190017" cy="2560320"/>
            </a:xfrm>
            <a:custGeom>
              <a:avLst/>
              <a:gdLst>
                <a:gd name="T0" fmla="*/ 3183999 w 3196046"/>
                <a:gd name="T1" fmla="*/ 2551612 h 2560320"/>
                <a:gd name="T2" fmla="*/ 3131945 w 3196046"/>
                <a:gd name="T3" fmla="*/ 0 h 2560320"/>
                <a:gd name="T4" fmla="*/ 2776239 w 3196046"/>
                <a:gd name="T5" fmla="*/ 8709 h 2560320"/>
                <a:gd name="T6" fmla="*/ 1561635 w 3196046"/>
                <a:gd name="T7" fmla="*/ 757646 h 2560320"/>
                <a:gd name="T8" fmla="*/ 728763 w 3196046"/>
                <a:gd name="T9" fmla="*/ 1367246 h 2560320"/>
                <a:gd name="T10" fmla="*/ 268949 w 3196046"/>
                <a:gd name="T11" fmla="*/ 1854926 h 2560320"/>
                <a:gd name="T12" fmla="*/ 130136 w 3196046"/>
                <a:gd name="T13" fmla="*/ 2081349 h 2560320"/>
                <a:gd name="T14" fmla="*/ 0 w 3196046"/>
                <a:gd name="T15" fmla="*/ 2481943 h 2560320"/>
                <a:gd name="T16" fmla="*/ 17351 w 3196046"/>
                <a:gd name="T17" fmla="*/ 2560320 h 2560320"/>
                <a:gd name="T18" fmla="*/ 3183999 w 3196046"/>
                <a:gd name="T19" fmla="*/ 2551612 h 25603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3196046" h="2560320">
                  <a:moveTo>
                    <a:pt x="3196046" y="2551612"/>
                  </a:moveTo>
                  <a:lnTo>
                    <a:pt x="3143794" y="0"/>
                  </a:lnTo>
                  <a:lnTo>
                    <a:pt x="2786743" y="8709"/>
                  </a:lnTo>
                  <a:lnTo>
                    <a:pt x="1567543" y="757646"/>
                  </a:lnTo>
                  <a:lnTo>
                    <a:pt x="731520" y="1367246"/>
                  </a:lnTo>
                  <a:lnTo>
                    <a:pt x="269966" y="1854926"/>
                  </a:lnTo>
                  <a:lnTo>
                    <a:pt x="130628" y="2081349"/>
                  </a:lnTo>
                  <a:lnTo>
                    <a:pt x="0" y="2481943"/>
                  </a:lnTo>
                  <a:lnTo>
                    <a:pt x="17417" y="2560320"/>
                  </a:lnTo>
                  <a:lnTo>
                    <a:pt x="3196046" y="2551612"/>
                  </a:lnTo>
                  <a:close/>
                </a:path>
              </a:pathLst>
            </a:custGeom>
            <a:solidFill>
              <a:srgbClr val="FF0000">
                <a:alpha val="18823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triangle" w="lg" len="lg"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endParaRPr>
            </a:p>
          </p:txBody>
        </p:sp>
        <p:sp>
          <p:nvSpPr>
            <p:cNvPr id="36886" name="TextBox 12"/>
            <p:cNvSpPr txBox="1">
              <a:spLocks noChangeArrowheads="1"/>
            </p:cNvSpPr>
            <p:nvPr/>
          </p:nvSpPr>
          <p:spPr bwMode="auto">
            <a:xfrm rot="-5400000">
              <a:off x="7606827" y="4753945"/>
              <a:ext cx="232627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b="1">
                  <a:solidFill>
                    <a:schemeClr val="bg1"/>
                  </a:solidFill>
                  <a:latin typeface="Helvetica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elvetica" panose="020B0604020202020204" pitchFamily="34" charset="0"/>
                  <a:ea typeface="MS PGothic" panose="020B0600070205080204" pitchFamily="34" charset="-128"/>
                  <a:cs typeface="+mn-cs"/>
                </a:rPr>
                <a:t>VOC-limited regime</a:t>
              </a:r>
            </a:p>
          </p:txBody>
        </p:sp>
      </p:grpSp>
      <p:sp>
        <p:nvSpPr>
          <p:cNvPr id="36873" name="Oval 28"/>
          <p:cNvSpPr>
            <a:spLocks noChangeArrowheads="1"/>
          </p:cNvSpPr>
          <p:nvPr/>
        </p:nvSpPr>
        <p:spPr bwMode="auto">
          <a:xfrm>
            <a:off x="3228734" y="3505200"/>
            <a:ext cx="242888" cy="228600"/>
          </a:xfrm>
          <a:prstGeom prst="ellipse">
            <a:avLst/>
          </a:prstGeom>
          <a:solidFill>
            <a:srgbClr val="00B050"/>
          </a:solidFill>
          <a:ln w="9525" algn="ctr">
            <a:solidFill>
              <a:schemeClr val="tx2"/>
            </a:solidFill>
            <a:round/>
            <a:headEnd/>
            <a:tailEnd type="triangle" w="lg" len="lg"/>
          </a:ln>
        </p:spPr>
        <p:txBody>
          <a:bodyPr/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elvetica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981A32-F54F-4B26-8921-318FEFD917FD}"/>
              </a:ext>
            </a:extLst>
          </p:cNvPr>
          <p:cNvCxnSpPr/>
          <p:nvPr/>
        </p:nvCxnSpPr>
        <p:spPr bwMode="auto">
          <a:xfrm flipH="1">
            <a:off x="3491221" y="1947062"/>
            <a:ext cx="3546475" cy="16002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B05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0F59F8F-DB43-4656-BD8F-F7F2A6B72B51}"/>
              </a:ext>
            </a:extLst>
          </p:cNvPr>
          <p:cNvSpPr txBox="1"/>
          <p:nvPr/>
        </p:nvSpPr>
        <p:spPr>
          <a:xfrm>
            <a:off x="7057294" y="1578453"/>
            <a:ext cx="20867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Typical</a:t>
            </a:r>
          </a:p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anthropogenic</a:t>
            </a:r>
          </a:p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emission inventory</a:t>
            </a:r>
          </a:p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B05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estimate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7F8F4D-EA7E-48BA-BF4F-06C82FED6EA1}"/>
              </a:ext>
            </a:extLst>
          </p:cNvPr>
          <p:cNvSpPr txBox="1"/>
          <p:nvPr/>
        </p:nvSpPr>
        <p:spPr>
          <a:xfrm>
            <a:off x="520760" y="5807818"/>
            <a:ext cx="7327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chemeClr val="accent6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…motivating strategy of VOC emission controls</a:t>
            </a:r>
          </a:p>
        </p:txBody>
      </p:sp>
    </p:spTree>
    <p:extLst>
      <p:ext uri="{BB962C8B-B14F-4D97-AF65-F5344CB8AC3E}">
        <p14:creationId xmlns:p14="http://schemas.microsoft.com/office/powerpoint/2010/main" val="2001752168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-228600"/>
            <a:ext cx="8610600" cy="1143000"/>
          </a:xfrm>
        </p:spPr>
        <p:txBody>
          <a:bodyPr/>
          <a:lstStyle/>
          <a:p>
            <a:pPr eaLnBrk="1" hangingPunct="1"/>
            <a:r>
              <a:rPr lang="en-US" altLang="en-US" b="0" dirty="0">
                <a:solidFill>
                  <a:srgbClr val="2D2DB9"/>
                </a:solidFill>
              </a:rPr>
              <a:t>1970-2003 trend of US emissions</a:t>
            </a:r>
          </a:p>
        </p:txBody>
      </p:sp>
      <p:pic>
        <p:nvPicPr>
          <p:cNvPr id="31747" name="Picture 3" descr="fig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4953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8" name="TextBox 3"/>
          <p:cNvSpPr txBox="1">
            <a:spLocks noChangeArrowheads="1"/>
          </p:cNvSpPr>
          <p:nvPr/>
        </p:nvSpPr>
        <p:spPr bwMode="auto">
          <a:xfrm>
            <a:off x="4953000" y="1143000"/>
            <a:ext cx="48768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b="1">
                <a:solidFill>
                  <a:schemeClr val="bg1"/>
                </a:solidFill>
                <a:latin typeface="Helvetica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Focus until 2000s was on VOC controls,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but ozone was not decreasing except 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 panose="020B0604020202020204" pitchFamily="34" charset="0"/>
                <a:ea typeface="MS PGothic" panose="020B0600070205080204" pitchFamily="34" charset="-128"/>
                <a:cs typeface="+mn-cs"/>
              </a:rPr>
              <a:t>Los Angeles and New York. Why?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11D8A-2DEC-42CD-82CB-6D1AD5DA8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045234" y="3377414"/>
            <a:ext cx="2514600" cy="3989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C60AC-337E-46BA-AD06-3E7668111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9202" y="4114800"/>
            <a:ext cx="4516678" cy="268385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F5E96B-CB5C-40C4-BCBB-C85D55DE7852}"/>
              </a:ext>
            </a:extLst>
          </p:cNvPr>
          <p:cNvSpPr txBox="1"/>
          <p:nvPr/>
        </p:nvSpPr>
        <p:spPr>
          <a:xfrm>
            <a:off x="7391400" y="6519446"/>
            <a:ext cx="2133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i="1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Fiore et al. [1998]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137DD-4294-416C-A9E6-E3BAE82ADD99}"/>
              </a:ext>
            </a:extLst>
          </p:cNvPr>
          <p:cNvSpPr txBox="1"/>
          <p:nvPr/>
        </p:nvSpPr>
        <p:spPr>
          <a:xfrm>
            <a:off x="436322" y="3945523"/>
            <a:ext cx="451667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600" b="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1980-1995 trend in summer ozone (ppb a</a:t>
            </a:r>
            <a:r>
              <a:rPr lang="en-US" sz="1600" b="0" baseline="3000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r>
              <a:rPr lang="en-US" sz="1600" b="0" dirty="0">
                <a:solidFill>
                  <a:srgbClr val="00000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</a:t>
            </a:r>
          </a:p>
        </p:txBody>
      </p:sp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4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1800" b="0" dirty="0" smtClean="0">
            <a:solidFill>
              <a:schemeClr val="tx1"/>
            </a:solidFill>
            <a:latin typeface="+mj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7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8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solidFill>
          <a:schemeClr val="accent1"/>
        </a:solidFill>
        <a:ln w="2857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square" rtlCol="0">
        <a:spAutoFit/>
      </a:bodyPr>
      <a:lstStyle>
        <a:defPPr algn="l">
          <a:defRPr sz="18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rgbClr val="FF0000"/>
          </a:solidFill>
          <a:prstDash val="solid"/>
          <a:round/>
          <a:headEnd type="none" w="med" len="med"/>
          <a:tailEnd type="triangle" w="lg" len="lg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Helvetica" charset="0"/>
          </a:defRPr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rgbClr val="7E00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9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  <a:txDef>
      <a:spPr>
        <a:noFill/>
      </a:spPr>
      <a:bodyPr wrap="none" rtlCol="0">
        <a:spAutoFit/>
      </a:bodyPr>
      <a:lstStyle>
        <a:defPPr>
          <a:defRPr b="0" dirty="0" smtClean="0"/>
        </a:defPPr>
      </a:lstStyle>
    </a:tx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3876</TotalTime>
  <Words>1200</Words>
  <Application>Microsoft Office PowerPoint</Application>
  <PresentationFormat>On-screen Show (4:3)</PresentationFormat>
  <Paragraphs>245</Paragraphs>
  <Slides>28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Arial</vt:lpstr>
      <vt:lpstr>Courier New</vt:lpstr>
      <vt:lpstr>Helvetica</vt:lpstr>
      <vt:lpstr>Helvetica Neue</vt:lpstr>
      <vt:lpstr>Times New Roman</vt:lpstr>
      <vt:lpstr>4_Default Design</vt:lpstr>
      <vt:lpstr>7_Default Design</vt:lpstr>
      <vt:lpstr>8_Default Design</vt:lpstr>
      <vt:lpstr>1_Default Design</vt:lpstr>
      <vt:lpstr>9_Default Design</vt:lpstr>
      <vt:lpstr>Chart</vt:lpstr>
      <vt:lpstr>Bitmap Image</vt:lpstr>
      <vt:lpstr>Equation</vt:lpstr>
      <vt:lpstr>AIR POLLUTION TODAY: Ozone and fine particulate matter (PM2.5) are the major pollutants</vt:lpstr>
      <vt:lpstr>PowerPoint Presentation</vt:lpstr>
      <vt:lpstr>PowerPoint Presentation</vt:lpstr>
      <vt:lpstr>PowerPoint Presentation</vt:lpstr>
      <vt:lpstr>Days per year exceeding 70 ppb ozone standard, 2010-2014</vt:lpstr>
      <vt:lpstr>Very severe ozone pollution problem in China</vt:lpstr>
      <vt:lpstr>Controlling ozone pollution requires understanding of whether ozone production is NOx- or VOC-limited</vt:lpstr>
      <vt:lpstr>Until 2000s, ozone production in US was thought to be VOC-limited…</vt:lpstr>
      <vt:lpstr>1970-2003 trend of US emissions</vt:lpstr>
      <vt:lpstr>Emission of biogenic VOCs first quantified in late 1980s</vt:lpstr>
      <vt:lpstr>Most of US is NOx-limited due to high emissions of biogenic isoprene</vt:lpstr>
      <vt:lpstr>PowerPoint Presentation</vt:lpstr>
      <vt:lpstr>But what this really means is that ozone production is NOx-limited</vt:lpstr>
      <vt:lpstr>Rethinking the ozone problem (NRC, 1991)</vt:lpstr>
      <vt:lpstr>US NOx emissions have decreased by 54% from 2000 to 2016 </vt:lpstr>
      <vt:lpstr>Evidence of NOx emission decrease from satellite NO2 data</vt:lpstr>
      <vt:lpstr>Evidence of NOx emission decrease from satellite NO2 data</vt:lpstr>
      <vt:lpstr>Take it from the communicator-in-chief…</vt:lpstr>
      <vt:lpstr>Trend in #days/year with ozone &gt; 70 ppb,  summer 2000-2014</vt:lpstr>
      <vt:lpstr>Ozone production efficiency (OPE) per unit NOx emitted</vt:lpstr>
      <vt:lpstr>Ozone in China has been increasing despite Clean Air Action starting in 2013</vt:lpstr>
      <vt:lpstr>Unlike in US, ozone production in China is VOC-limited</vt:lpstr>
      <vt:lpstr>Decrease in PM2.5 pollution may be responsible for increase in ozone</vt:lpstr>
      <vt:lpstr>COVID-19 lockdown reveals fast wintertime ozone production in Beijing</vt:lpstr>
      <vt:lpstr>NOx controls are needed to meet current ozone standards … even if production is locally VOC-limited</vt:lpstr>
      <vt:lpstr>As ozone standard tightens, the nature of the problem changes</vt:lpstr>
      <vt:lpstr>Ozone in Intermountain West originates out of N America</vt:lpstr>
      <vt:lpstr>Intercontinental transport of ozone pollution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J. Jacob</dc:creator>
  <cp:lastModifiedBy>Jacob, Daniel J.</cp:lastModifiedBy>
  <cp:revision>329</cp:revision>
  <dcterms:modified xsi:type="dcterms:W3CDTF">2021-11-16T15:53:01Z</dcterms:modified>
</cp:coreProperties>
</file>