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644" r:id="rId1"/>
    <p:sldMasterId id="2147484659" r:id="rId2"/>
    <p:sldMasterId id="2147484672" r:id="rId3"/>
    <p:sldMasterId id="2147484685" r:id="rId4"/>
    <p:sldMasterId id="2147484697" r:id="rId5"/>
    <p:sldMasterId id="2147484709" r:id="rId6"/>
    <p:sldMasterId id="2147484721" r:id="rId7"/>
    <p:sldMasterId id="2147484747" r:id="rId8"/>
  </p:sldMasterIdLst>
  <p:notesMasterIdLst>
    <p:notesMasterId r:id="rId40"/>
  </p:notesMasterIdLst>
  <p:sldIdLst>
    <p:sldId id="305" r:id="rId9"/>
    <p:sldId id="306" r:id="rId10"/>
    <p:sldId id="307" r:id="rId11"/>
    <p:sldId id="264" r:id="rId12"/>
    <p:sldId id="318" r:id="rId13"/>
    <p:sldId id="319" r:id="rId14"/>
    <p:sldId id="265" r:id="rId15"/>
    <p:sldId id="907" r:id="rId16"/>
    <p:sldId id="324" r:id="rId17"/>
    <p:sldId id="325" r:id="rId18"/>
    <p:sldId id="908" r:id="rId19"/>
    <p:sldId id="302" r:id="rId20"/>
    <p:sldId id="910" r:id="rId21"/>
    <p:sldId id="398" r:id="rId22"/>
    <p:sldId id="399" r:id="rId23"/>
    <p:sldId id="400" r:id="rId24"/>
    <p:sldId id="401" r:id="rId25"/>
    <p:sldId id="455" r:id="rId26"/>
    <p:sldId id="402" r:id="rId27"/>
    <p:sldId id="404" r:id="rId28"/>
    <p:sldId id="915" r:id="rId29"/>
    <p:sldId id="406" r:id="rId30"/>
    <p:sldId id="407" r:id="rId31"/>
    <p:sldId id="408" r:id="rId32"/>
    <p:sldId id="409" r:id="rId33"/>
    <p:sldId id="410" r:id="rId34"/>
    <p:sldId id="411" r:id="rId35"/>
    <p:sldId id="911" r:id="rId36"/>
    <p:sldId id="458" r:id="rId37"/>
    <p:sldId id="912" r:id="rId38"/>
    <p:sldId id="479" r:id="rId39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anose="02020603050405020304" pitchFamily="18" charset="0"/>
        <a:ea typeface="DejaVu Sans" charset="0"/>
        <a:cs typeface="DejaVu Sans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anose="02020603050405020304" pitchFamily="18" charset="0"/>
        <a:ea typeface="DejaVu Sans" charset="0"/>
        <a:cs typeface="DejaVu Sans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anose="02020603050405020304" pitchFamily="18" charset="0"/>
        <a:ea typeface="DejaVu Sans" charset="0"/>
        <a:cs typeface="DejaVu Sans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anose="02020603050405020304" pitchFamily="18" charset="0"/>
        <a:ea typeface="DejaVu Sans" charset="0"/>
        <a:cs typeface="DejaVu Sans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anose="02020603050405020304" pitchFamily="18" charset="0"/>
        <a:ea typeface="DejaVu Sans" charset="0"/>
        <a:cs typeface="DejaVu Sans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Times New Roman" panose="02020603050405020304" pitchFamily="18" charset="0"/>
        <a:ea typeface="DejaVu Sans" charset="0"/>
        <a:cs typeface="DejaVu Sans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Times New Roman" panose="02020603050405020304" pitchFamily="18" charset="0"/>
        <a:ea typeface="DejaVu Sans" charset="0"/>
        <a:cs typeface="DejaVu Sans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Times New Roman" panose="02020603050405020304" pitchFamily="18" charset="0"/>
        <a:ea typeface="DejaVu Sans" charset="0"/>
        <a:cs typeface="DejaVu Sans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Times New Roman" panose="02020603050405020304" pitchFamily="18" charset="0"/>
        <a:ea typeface="DejaVu Sans" charset="0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ob, Daniel J." initials="JDJ" lastIdx="1" clrIdx="0">
    <p:extLst>
      <p:ext uri="{19B8F6BF-5375-455C-9EA6-DF929625EA0E}">
        <p15:presenceInfo xmlns:p15="http://schemas.microsoft.com/office/powerpoint/2012/main" userId="S::djacob@fas.harvard.edu::fe095d8d-b1bd-4fd5-81a8-45c70b48fd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3300"/>
    <a:srgbClr val="33CC33"/>
    <a:srgbClr val="00B8FF"/>
    <a:srgbClr val="D3D729"/>
    <a:srgbClr val="ED13B4"/>
    <a:srgbClr val="CC0000"/>
    <a:srgbClr val="0066FF"/>
    <a:srgbClr val="D93427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 autoAdjust="0"/>
    <p:restoredTop sz="94693" autoAdjust="0"/>
  </p:normalViewPr>
  <p:slideViewPr>
    <p:cSldViewPr>
      <p:cViewPr varScale="1">
        <p:scale>
          <a:sx n="58" d="100"/>
          <a:sy n="58" d="100"/>
        </p:scale>
        <p:origin x="1554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bg1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chemeClr val="bg1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chemeClr val="bg1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chemeClr val="bg1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chemeClr val="bg1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Helvetic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Helvetic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1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Helvetic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Helvetica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14B372C5-A25C-4D9E-9109-25899148E6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1329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1149AD-152B-4C6D-923C-FDE6C428C0A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0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35500" cy="347662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/>
              <a:t>DEMO:  the freezing experiment</a:t>
            </a:r>
            <a:r>
              <a:rPr lang="en-US" altLang="en-US"/>
              <a:t>.  ask for student predictions.</a:t>
            </a:r>
          </a:p>
          <a:p>
            <a:pPr eaLnBrk="1" hangingPunct="1"/>
            <a:r>
              <a:rPr lang="en-US" altLang="en-US"/>
              <a:t>Explain about nucleation of the bubbles.  Why are bubbles formed in the liquid and what are they made from?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freezing:  more energy in the ordered lattice, latent heat of "fusion" = 0.34 x 10</a:t>
            </a:r>
            <a:r>
              <a:rPr lang="en-US" altLang="en-US" baseline="30000"/>
              <a:t>6</a:t>
            </a:r>
            <a:r>
              <a:rPr lang="en-US" altLang="en-US"/>
              <a:t> J/kg  (less than evaporation, but still considerable).</a:t>
            </a:r>
          </a:p>
          <a:p>
            <a:pPr eaLnBrk="1" hangingPunct="1"/>
            <a:r>
              <a:rPr lang="en-US" altLang="en-US"/>
              <a:t>relate to boiling – what is boiling?</a:t>
            </a:r>
          </a:p>
          <a:p>
            <a:pPr eaLnBrk="1" hangingPunct="1"/>
            <a:r>
              <a:rPr lang="en-US" altLang="en-US"/>
              <a:t>condensation—as in a shower stall.  Is heat released on condensation?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To evaporate 1 kg of ice, 2.26 + .34 = 2.6 kJ/kg.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Clausius-Clapeyron relationship—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P</a:t>
            </a:r>
            <a:r>
              <a:rPr lang="en-US" altLang="en-US" b="1" baseline="-25000"/>
              <a:t>sat</a:t>
            </a:r>
            <a:r>
              <a:rPr lang="en-US" altLang="en-US" b="1"/>
              <a:t> </a:t>
            </a:r>
            <a:r>
              <a:rPr lang="en-US" altLang="en-US"/>
              <a:t>= A exp [B( 1/273.15 – 1/T)]  A=6.11 mbar, B= 5308K.  A=water vap. pressure at 0C.</a:t>
            </a:r>
            <a:endParaRPr lang="en-US" altLang="en-US" b="1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209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489E90-07EB-4F37-BC6E-7029972B593A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add A30 sea breeze</a:t>
            </a:r>
          </a:p>
        </p:txBody>
      </p:sp>
    </p:spTree>
    <p:extLst>
      <p:ext uri="{BB962C8B-B14F-4D97-AF65-F5344CB8AC3E}">
        <p14:creationId xmlns:p14="http://schemas.microsoft.com/office/powerpoint/2010/main" val="834316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9A6B7E70-D8F0-4907-A45C-F146375D95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688AFB-5DCE-41C9-970A-FF2746E2C5B5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F1A3FA3-01F3-494C-B4EB-C08404A95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74688"/>
            <a:ext cx="46037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6083082-DFF4-4153-8D01-4823F13D01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4513"/>
            <a:ext cx="5013325" cy="4125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A picture to illustrate.  Not the same place/time, but the same phenomenon!!</a:t>
            </a:r>
          </a:p>
          <a:p>
            <a:pPr eaLnBrk="1" hangingPunct="1"/>
            <a:r>
              <a:rPr lang="en-US" altLang="en-US"/>
              <a:t>Have the students work out:  why the clouds start where they do, and why they stop.  </a:t>
            </a:r>
          </a:p>
          <a:p>
            <a:pPr eaLnBrk="1" hangingPunct="1"/>
            <a:r>
              <a:rPr lang="en-US" altLang="en-US"/>
              <a:t>Air is turbulent (cf. airplane take off and landing) below the cloud base and usually smooth above—why?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3EC158-0623-48B6-AB74-8E32329B1A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0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“official chart”</a:t>
            </a:r>
          </a:p>
        </p:txBody>
      </p:sp>
    </p:spTree>
    <p:extLst>
      <p:ext uri="{BB962C8B-B14F-4D97-AF65-F5344CB8AC3E}">
        <p14:creationId xmlns:p14="http://schemas.microsoft.com/office/powerpoint/2010/main" val="258800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A7408-8FE2-4B62-9629-D4B033EA9E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6491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B271E-CE47-4591-95FC-3CC2BE729D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5665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533400"/>
            <a:ext cx="20193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59055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31476-C2F5-42A1-99F9-D87F02235B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83815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72AC19-2913-496E-B5D0-09095E21EC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4397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97C468A-8A5E-499B-ABB7-2ABEC80AD3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03540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EE125-88D5-42B1-9A08-41D920525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18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DBBF-672C-4E4A-B428-FF7D24698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67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0A26B-B25D-4FBC-BB80-1E805A037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03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587CE-0E08-4A94-9E53-B3AAC23B6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99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CFA51-500C-4C16-B9AA-68444489C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8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9120"/>
            <a:ext cx="7772400" cy="11430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3FF94-8244-4E72-A34A-339915278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2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6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C6BF1-2689-447E-AC59-A75FC10CAE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15035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FCC59-9B17-46AF-9365-CA6F8CB31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66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AF2D1-12B9-4D5B-9ED7-53D9DE027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12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836C0-1784-48E1-95BB-24BFDA914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71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906BD-EFAC-4602-86F8-15DDE0A94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02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14D77-862B-4B93-BF97-F2EADABA1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08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>
                <a:solidFill>
                  <a:srgbClr val="3B2F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3D22613-8049-49E5-84ED-F876B275FA39}" type="datetimeFigureOut">
              <a:rPr lang="en-US">
                <a:solidFill>
                  <a:srgbClr val="000000"/>
                </a:solidFill>
                <a:ea typeface="MS PGothic" panose="020B0600070205080204" pitchFamily="34" charset="-128"/>
              </a:rPr>
              <a:pPr>
                <a:defRPr/>
              </a:pPr>
              <a:t>11/16/2021</a:t>
            </a:fld>
            <a:endParaRPr 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54140B9-F8E9-4CDF-9646-23C9F1CB2A34}" type="slidenum">
              <a:rPr lang="en-US">
                <a:solidFill>
                  <a:srgbClr val="000000"/>
                </a:solidFill>
                <a:ea typeface="MS PGothic" panose="020B0600070205080204" pitchFamily="34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7331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19C22-AB29-4EAA-B256-E56C5B24B0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69337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248400"/>
            <a:ext cx="7315200" cy="457200"/>
          </a:xfrm>
        </p:spPr>
        <p:txBody>
          <a:bodyPr/>
          <a:lstStyle>
            <a:lvl1pPr>
              <a:defRPr i="1"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</p:spTree>
    <p:extLst>
      <p:ext uri="{BB962C8B-B14F-4D97-AF65-F5344CB8AC3E}">
        <p14:creationId xmlns:p14="http://schemas.microsoft.com/office/powerpoint/2010/main" val="33170288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6714D-9946-458E-9305-2719947AC2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61359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93D88-9B0C-412E-8B03-574280BAE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03126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B13B4-C8BD-4A09-8013-0BF750C256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10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B1F55-86FF-4FCF-A680-40844F49D4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81313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9DDF3-53D4-4A8E-9CD5-5220713D5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53355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02CEA-8E01-414E-B11C-2F3BFCBE21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47030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6D8BB-4EAD-4AFF-A63F-50DE7F2574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66960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EC2D7-F4BB-4BAB-83E8-21780C92DC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93977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2D258-B62A-48CB-BA17-7EC93EB020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61564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DAD9A-1A80-4787-81C8-BC31C40C5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99102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533400"/>
            <a:ext cx="20193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59055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F0B50-981E-4DB0-8F65-77A0434981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52848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F5E17-5842-43A5-B46B-32E3DB82D8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27720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7CE0C-C638-4C38-A1ED-456E5F4D96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8455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C9E4C-688C-499C-B574-D6CE818A61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64963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E3AAB-0A10-4502-BB44-75668DD1D0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51978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91DD4-8EB1-4E0F-8308-BC5A145D7E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48184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BB4FF-D5DF-49A3-A9AD-9004359D4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31682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CA256-5005-49F9-81CA-9ABBD4234D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7853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0A1FC-F746-40A4-85C9-5F88EACDD4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30289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8D9BF-F476-4394-8840-8EECB6F1E2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88140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3EDDD-B5BA-4AFD-B007-80F0DD34DC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09475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DEA06-2695-4C60-9008-415EC0C0FF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55797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533400"/>
            <a:ext cx="20193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59055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72368-F223-4DB0-BE79-7B53250CB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24450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F8C3DE-20B1-4611-AF0D-2EC142808D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116073-8BE8-4E2E-B8D7-AB344087A9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062C3D-2BF2-4009-84A5-0F65DCB2B7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D2401-1A27-4CF9-9F97-469E754069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2309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98FCE-4677-47ED-9867-2650CD504A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36556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06C10D-1051-4A06-86CF-A91A27DDE3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A1988F-0533-43D1-A9DA-32C27BA5F1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AC8381-B140-40B4-A998-5349EF65C5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76B6E-95A1-4B3E-96CB-0C8C8C6E35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00372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6FF617-47E4-47A0-9CCC-9068A61B5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9E5C17-70B3-4CB6-8B20-0CC2CF419C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D2ABCF-FB88-4127-BBA9-D8FE69B159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31D14-7744-4845-941F-B9D7C8BEB0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06184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827080-0F6B-4E52-A4AE-14BA5CFFF7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D6C6B1-E3A1-4B27-AB24-03E4C154B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D1371F-8924-4E8C-8085-1DA7026924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7EA92-B996-4D61-8EF8-A4C66F2950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83541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6D4B207-0112-4C87-9213-EE5524D2E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6962D6F-976A-40C5-B03B-CF081F185A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2274483-B9FA-4170-AA22-B066CB3B4B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94CD2-7606-4582-B2BE-C60FB49B1A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97197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55E54EF-32DA-4EE9-970B-BB6A98643A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5026C4D-FD28-408F-832C-CB54A5450D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DAAF95-76B0-4A21-AAB3-0553571F8A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874A3-3C5F-45EF-A757-F729BC9C41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37166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0EE67BE-8865-4A52-8366-1AE4D280EF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92B190-58D8-485C-8228-B1E7C6025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9505BF-D057-4214-82AB-89DC9C444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BCDB5E-B2B1-4BEB-87D9-D4A67EBA66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76862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51F3AC-A386-44F7-B748-DE6755EA57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A0BC6-C3BE-4230-824D-6732D0EC0A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6C7A69-C5BB-4042-88D0-4201CCFD59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CF36E-9F28-4F02-8F80-45807E67F2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50509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CCEE97-4093-4A7B-83E9-CF503E9667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490143-5573-4BE2-AC39-36312ED09E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4B0DDE-3BC3-46EF-AFDD-370CDCC6D9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181F1D-3BF2-4B65-99E0-31DF8BB4A7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49034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C5DF3D-AFDF-40A2-8172-6B93DBAA6D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8105DF-F7D2-471F-AFB0-8BE990A5AB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8FD65E-E625-4833-9586-817001A5C0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1F1B2-61ED-4B76-B95F-EBABA6C55E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92588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533400"/>
            <a:ext cx="20193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59055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73827E-7C69-4231-933A-E83EB4FAF8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97A772-A672-4EC7-8A4A-86D6717836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34ADE2-896D-4DBE-BBFE-048122BE5A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B5C45-0F24-4AB1-AF57-B21CF32822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2552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FCA30-31BD-41DB-98A7-727934F417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13622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3FF4318-17D2-4FBB-B1E8-EEDD254D3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3187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148B397-03CF-4F42-8A19-F665661BE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5621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02ACF4A-20B2-43AB-8E4F-F5B9E85F6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9101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5993605-701B-4030-B624-38BE79D4D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1746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99EB525-397A-4D4A-9BD7-69D6D495C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3236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810E5B4-E9F0-4FC6-B4CE-80C0869E4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2086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5880E4E-4702-417E-BCDB-FCD65E6BE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3217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FC66491-B64E-4883-8CE9-60D8AB2AF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7229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FB9CCD1-7DD6-431C-94B1-41411C244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4336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0E6BD75-7346-4246-999C-3C693A543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59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74433-796B-47B5-8611-813288F1E8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04948"/>
      </p:ext>
    </p:extLst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533400"/>
            <a:ext cx="20193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59055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BAC7A7C-099B-492B-8503-161EFB9E8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715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A7408-8FE2-4B62-9629-D4B033EA9E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93983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6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C6BF1-2689-447E-AC59-A75FC10CAE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26594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B13B4-C8BD-4A09-8013-0BF750C25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10001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C9E4C-688C-499C-B574-D6CE818A61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26325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98FCE-4677-47ED-9867-2650CD504A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8138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FCA30-31BD-41DB-98A7-727934F41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13289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74433-796B-47B5-8611-813288F1E8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22258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5FC89-70AF-4EA8-81F4-FBEB0F6B56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53917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6B29D-F1BB-47FF-A339-EBDCE0C95E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9881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5FC89-70AF-4EA8-81F4-FBEB0F6B56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36719"/>
      </p:ext>
    </p:extLst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B271E-CE47-4591-95FC-3CC2BE729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29332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533400"/>
            <a:ext cx="20193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59055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31476-C2F5-42A1-99F9-D87F02235B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30965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72AC19-2913-496E-B5D0-09095E21EC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58393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97C468A-8A5E-499B-ABB7-2ABEC80AD3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6317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F10A5F-1AE1-4C34-B13E-327582B947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C86A50-FD95-45B9-98CB-651B4A1120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D77D9D-D30E-48B3-8787-6AD35DB139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1CF4D-F852-48DC-B1A2-54D902976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78642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DB2848-980C-4476-B852-D61E5732D0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392042-F4F6-4E40-B39C-1ED95B1D5B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91E31-9AD0-4A94-A425-347BD7117C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082FD-C084-4524-9A18-AD8CDC8250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91712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DECCF5-1245-4013-B6B3-D9AF292283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508DBB-361D-4696-A13E-EBD6624562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600276-5C2F-446A-8DF6-F431BB1FA3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1109E-66DB-49C0-AFC1-3039DEE700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013077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0EF1D2-590F-4AE1-84CF-205D72A80C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C2028-457A-4316-9D6D-A573365B76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AC2D9E-FBDF-41E1-B6CE-E02A901C8D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4D073-FBD7-4972-A15A-6F4AEC964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61032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A56BDC-6E6C-4770-B852-C8F7DE244B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C9C7615-2790-48F7-B473-8233732F0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12E573E-A4ED-4C65-8E55-18463F296B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A7966-4F09-4C9D-B068-DB0376233C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62294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1836"/>
            <a:ext cx="7772400" cy="1143000"/>
          </a:xfrm>
        </p:spPr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E5183D-9A44-433E-BA4F-6B02EEB691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EA2BCE-5533-46D3-B9AB-959C4A1CD2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8D6F71E-14E8-471D-8443-3E80A744F4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F0B08-8A08-4086-84ED-EEF5A46160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17490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6B29D-F1BB-47FF-A339-EBDCE0C95E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85842"/>
      </p:ext>
    </p:extLst>
  </p:cSld>
  <p:clrMapOvr>
    <a:masterClrMapping/>
  </p:clrMapOvr>
  <p:transition spd="slow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D6A74A5-39D9-447F-9942-6FD4C48723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4B8B8E1-1A06-44DE-9C34-CDDBDAD4CA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01E96D-4099-4D3C-A929-C1E4D61108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4CE4C-409A-446B-9DC2-3A2965EB5F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979320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DE3ACA-CC97-4EB7-8F01-3565C58EFF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6C8DF-D248-46D7-A1D6-B870780E8A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D22110-F6B5-46FD-99DC-75F0D5613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DA344-6FAC-4780-983A-58A6A23E8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915837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98C6B6-B418-450D-BDDF-5F3804CA2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915CE0-2F62-4201-A54A-46BC61E50C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1C574-35B8-45C0-A152-BE56C61593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D9B33-762E-431C-A71E-D2B8CF3660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07551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33B1BD-948A-4916-B76A-EDFE6A64FA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231EE6-230D-4B15-8838-598756605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0CC4CA-A926-4730-B496-86A7FFD031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1974-BED3-405D-9B64-23A86345BE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984952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533400"/>
            <a:ext cx="20193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59055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337F06-550D-4DA9-B35F-C992E47B9B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3EA2CE-7496-480A-A975-D27665ECCC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2674AE-A82C-4923-B657-E16BF06E14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A951A-5544-44BD-92B7-667BBC6502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6916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t24itle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eaLnBrk="1" hangingPunct="1"/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eaLnBrk="1" hangingPunct="1"/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eaLnBrk="1" hangingPunct="1"/>
            <a:fld id="{F55A390B-12EA-4937-A87C-EDEAB46C4A9F}" type="slidenum">
              <a:rPr lang="en-US">
                <a:solidFill>
                  <a:srgbClr val="000000"/>
                </a:solidFill>
                <a:ea typeface="+mn-ea"/>
                <a:cs typeface="+mn-cs"/>
              </a:rPr>
              <a:pPr defTabSz="914400" eaLnBrk="1" hangingPunct="1"/>
              <a:t>‹#›</a:t>
            </a:fld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47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655" r:id="rId11"/>
    <p:sldLayoutId id="2147484656" r:id="rId12"/>
    <p:sldLayoutId id="2147484657" r:id="rId13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chemeClr val="accent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t24itle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0C788AD-0B5A-463F-BDBA-366E2E53B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5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0" r:id="rId1"/>
    <p:sldLayoutId id="2147484661" r:id="rId2"/>
    <p:sldLayoutId id="2147484662" r:id="rId3"/>
    <p:sldLayoutId id="2147484663" r:id="rId4"/>
    <p:sldLayoutId id="2147484664" r:id="rId5"/>
    <p:sldLayoutId id="2147484665" r:id="rId6"/>
    <p:sldLayoutId id="2147484666" r:id="rId7"/>
    <p:sldLayoutId id="2147484667" r:id="rId8"/>
    <p:sldLayoutId id="2147484668" r:id="rId9"/>
    <p:sldLayoutId id="2147484669" r:id="rId10"/>
    <p:sldLayoutId id="2147484670" r:id="rId11"/>
    <p:sldLayoutId id="21474846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t24itle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09646AD-079E-4D38-89D8-264E03E630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77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3" r:id="rId1"/>
    <p:sldLayoutId id="2147484674" r:id="rId2"/>
    <p:sldLayoutId id="2147484675" r:id="rId3"/>
    <p:sldLayoutId id="2147484676" r:id="rId4"/>
    <p:sldLayoutId id="2147484677" r:id="rId5"/>
    <p:sldLayoutId id="2147484678" r:id="rId6"/>
    <p:sldLayoutId id="2147484679" r:id="rId7"/>
    <p:sldLayoutId id="2147484680" r:id="rId8"/>
    <p:sldLayoutId id="2147484681" r:id="rId9"/>
    <p:sldLayoutId id="2147484682" r:id="rId10"/>
    <p:sldLayoutId id="2147484683" r:id="rId11"/>
    <p:sldLayoutId id="2147484684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t24itle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D8C8E20-CA30-47D1-9435-E2F95554B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42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6" r:id="rId1"/>
    <p:sldLayoutId id="2147484687" r:id="rId2"/>
    <p:sldLayoutId id="2147484688" r:id="rId3"/>
    <p:sldLayoutId id="2147484689" r:id="rId4"/>
    <p:sldLayoutId id="2147484690" r:id="rId5"/>
    <p:sldLayoutId id="2147484691" r:id="rId6"/>
    <p:sldLayoutId id="2147484692" r:id="rId7"/>
    <p:sldLayoutId id="2147484693" r:id="rId8"/>
    <p:sldLayoutId id="2147484694" r:id="rId9"/>
    <p:sldLayoutId id="2147484695" r:id="rId10"/>
    <p:sldLayoutId id="21474846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E67225A-53E3-42DD-9DFC-A13A22AD5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t24itle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99138D2-785D-4E10-81FC-9998CC4C96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FBC4EAC-3F8E-42A4-BBAF-F8CEA4093A6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D19F3F1-6588-42A3-AC60-69A1E5263F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37F6825-7F5A-43D0-9940-7641F6AE0E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Times New Roman" panose="02020603050405020304" pitchFamily="18" charset="0"/>
              </a:defRPr>
            </a:lvl1pPr>
          </a:lstStyle>
          <a:p>
            <a:fld id="{5114A2C7-1C87-4DA6-84F6-1D588ED16C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12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8" r:id="rId1"/>
    <p:sldLayoutId id="2147484699" r:id="rId2"/>
    <p:sldLayoutId id="2147484700" r:id="rId3"/>
    <p:sldLayoutId id="2147484701" r:id="rId4"/>
    <p:sldLayoutId id="2147484702" r:id="rId5"/>
    <p:sldLayoutId id="2147484703" r:id="rId6"/>
    <p:sldLayoutId id="2147484704" r:id="rId7"/>
    <p:sldLayoutId id="2147484705" r:id="rId8"/>
    <p:sldLayoutId id="2147484706" r:id="rId9"/>
    <p:sldLayoutId id="2147484707" r:id="rId10"/>
    <p:sldLayoutId id="214748470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t24itle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E905F564-83C6-488F-9BC2-D94A945A3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0" r:id="rId1"/>
    <p:sldLayoutId id="2147484711" r:id="rId2"/>
    <p:sldLayoutId id="2147484712" r:id="rId3"/>
    <p:sldLayoutId id="2147484713" r:id="rId4"/>
    <p:sldLayoutId id="2147484714" r:id="rId5"/>
    <p:sldLayoutId id="2147484715" r:id="rId6"/>
    <p:sldLayoutId id="2147484716" r:id="rId7"/>
    <p:sldLayoutId id="2147484717" r:id="rId8"/>
    <p:sldLayoutId id="2147484718" r:id="rId9"/>
    <p:sldLayoutId id="2147484719" r:id="rId10"/>
    <p:sldLayoutId id="214748472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t24itle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F55A390B-12EA-4937-A87C-EDEAB46C4A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2" r:id="rId1"/>
    <p:sldLayoutId id="2147484723" r:id="rId2"/>
    <p:sldLayoutId id="2147484724" r:id="rId3"/>
    <p:sldLayoutId id="2147484725" r:id="rId4"/>
    <p:sldLayoutId id="2147484726" r:id="rId5"/>
    <p:sldLayoutId id="2147484727" r:id="rId6"/>
    <p:sldLayoutId id="2147484728" r:id="rId7"/>
    <p:sldLayoutId id="2147484729" r:id="rId8"/>
    <p:sldLayoutId id="2147484730" r:id="rId9"/>
    <p:sldLayoutId id="2147484731" r:id="rId10"/>
    <p:sldLayoutId id="2147484732" r:id="rId11"/>
    <p:sldLayoutId id="2147484733" r:id="rId12"/>
    <p:sldLayoutId id="2147484734" r:id="rId13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chemeClr val="accent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343DFD6-6ABA-4545-9401-9E816F64C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t24itle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73082A0-DB19-4672-A030-BCB09D9150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9DA83C4-525A-4594-9D2A-E9E20E1592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F0934DD-D971-4C61-A232-DA994DEC8E2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ABDEBB6-D7F5-440D-BD45-83FEE36BB5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012E27E-65A8-494E-AAE3-61C0E9039C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52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8" r:id="rId1"/>
    <p:sldLayoutId id="2147484749" r:id="rId2"/>
    <p:sldLayoutId id="2147484750" r:id="rId3"/>
    <p:sldLayoutId id="2147484751" r:id="rId4"/>
    <p:sldLayoutId id="2147484752" r:id="rId5"/>
    <p:sldLayoutId id="2147484753" r:id="rId6"/>
    <p:sldLayoutId id="2147484754" r:id="rId7"/>
    <p:sldLayoutId id="2147484755" r:id="rId8"/>
    <p:sldLayoutId id="2147484756" r:id="rId9"/>
    <p:sldLayoutId id="2147484757" r:id="rId10"/>
    <p:sldLayoutId id="214748475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jpeg"/><Relationship Id="rId5" Type="http://schemas.openxmlformats.org/officeDocument/2006/relationships/hyperlink" Target="http://www-as.harvard.edu/chemistry/trop/satellite/index.html" TargetMode="External"/><Relationship Id="rId4" Type="http://schemas.openxmlformats.org/officeDocument/2006/relationships/image" Target="../media/image11.wmf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0.jpeg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1D3BC-2EF6-4122-9FA6-570184F1C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7200" y="1447800"/>
            <a:ext cx="10058400" cy="1143000"/>
          </a:xfrm>
        </p:spPr>
        <p:txBody>
          <a:bodyPr/>
          <a:lstStyle/>
          <a:p>
            <a:r>
              <a:rPr lang="en-US" sz="2200" dirty="0"/>
              <a:t>Introduction: overview of atmospheric structure, radiation, circulation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38B3E7-9037-4663-9C5F-46E3D6A7049D}"/>
              </a:ext>
            </a:extLst>
          </p:cNvPr>
          <p:cNvSpPr txBox="1"/>
          <p:nvPr/>
        </p:nvSpPr>
        <p:spPr>
          <a:xfrm>
            <a:off x="685800" y="30480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reading: chapters 1, 2, 4, 7 of Jacob (1999)</a:t>
            </a:r>
          </a:p>
          <a:p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reading: chapters 2 and 5.2 of Brasseur and Jacob (2017)</a:t>
            </a:r>
          </a:p>
        </p:txBody>
      </p:sp>
    </p:spTree>
    <p:extLst>
      <p:ext uri="{BB962C8B-B14F-4D97-AF65-F5344CB8AC3E}">
        <p14:creationId xmlns:p14="http://schemas.microsoft.com/office/powerpoint/2010/main" val="311079937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ig_water_vap1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6"/>
          <a:stretch>
            <a:fillRect/>
          </a:stretch>
        </p:blipFill>
        <p:spPr bwMode="auto">
          <a:xfrm>
            <a:off x="1371600" y="1727200"/>
            <a:ext cx="63246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1361536" y="279849"/>
            <a:ext cx="6231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Clausius-Clapeyron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equation: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p</a:t>
            </a:r>
            <a:r>
              <a:rPr kumimoji="0" lang="en-US" alt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H2O, SAT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=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f(T)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5844" name="Object 6"/>
          <p:cNvGraphicFramePr>
            <a:graphicFrameLocks noChangeAspect="1"/>
          </p:cNvGraphicFramePr>
          <p:nvPr/>
        </p:nvGraphicFramePr>
        <p:xfrm>
          <a:off x="976313" y="762000"/>
          <a:ext cx="39909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5" imgW="1752600" imgH="431800" progId="Equation.DSMT4">
                  <p:embed/>
                </p:oleObj>
              </mc:Choice>
              <mc:Fallback>
                <p:oleObj name="Equation" r:id="rId5" imgW="1752600" imgH="431800" progId="Equation.DSMT4">
                  <p:embed/>
                  <p:pic>
                    <p:nvPicPr>
                      <p:cNvPr id="3584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762000"/>
                        <a:ext cx="39909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5486400" y="838200"/>
            <a:ext cx="15367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= 6.11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hPa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B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= - 5310 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o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= 273 K</a:t>
            </a:r>
          </a:p>
        </p:txBody>
      </p:sp>
      <p:sp>
        <p:nvSpPr>
          <p:cNvPr id="35846" name="Text Box 8"/>
          <p:cNvSpPr txBox="1">
            <a:spLocks noChangeArrowheads="1"/>
          </p:cNvSpPr>
          <p:nvPr/>
        </p:nvSpPr>
        <p:spPr bwMode="auto">
          <a:xfrm rot="-5400000">
            <a:off x="431800" y="3835400"/>
            <a:ext cx="2246313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P</a:t>
            </a:r>
            <a:r>
              <a:rPr kumimoji="0" lang="en-US" altLang="en-US" sz="1800" b="1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H2O,SAT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(hPa)          </a:t>
            </a:r>
            <a:endParaRPr kumimoji="0" lang="en-US" altLang="en-US" sz="18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4438650" y="6491288"/>
            <a:ext cx="8953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T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(K)   </a:t>
            </a:r>
            <a:endParaRPr kumimoji="0" lang="en-US" altLang="en-US" sz="18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8"/>
          <p:cNvGrpSpPr>
            <a:grpSpLocks/>
          </p:cNvGrpSpPr>
          <p:nvPr/>
        </p:nvGrpSpPr>
        <p:grpSpPr bwMode="auto">
          <a:xfrm>
            <a:off x="1066800" y="876300"/>
            <a:ext cx="6386513" cy="5387975"/>
            <a:chOff x="2690880" y="742123"/>
            <a:chExt cx="6386859" cy="5389494"/>
          </a:xfrm>
        </p:grpSpPr>
        <p:pic>
          <p:nvPicPr>
            <p:cNvPr id="38920" name="Picture 9" descr="Fig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880" y="742123"/>
              <a:ext cx="6386859" cy="5389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7282179" y="5794972"/>
              <a:ext cx="165109" cy="3366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22" name="TextBox 11"/>
            <p:cNvSpPr txBox="1">
              <a:spLocks noChangeArrowheads="1"/>
            </p:cNvSpPr>
            <p:nvPr/>
          </p:nvSpPr>
          <p:spPr bwMode="auto">
            <a:xfrm>
              <a:off x="7211528" y="5643257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Helvetica" panose="020B0604020202020204" pitchFamily="34" charset="0"/>
                </a:rPr>
                <a:t>o</a:t>
              </a:r>
            </a:p>
          </p:txBody>
        </p:sp>
      </p:grp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400" b="0" dirty="0"/>
              <a:t>Phase diagram for water</a:t>
            </a:r>
          </a:p>
        </p:txBody>
      </p:sp>
      <p:sp>
        <p:nvSpPr>
          <p:cNvPr id="38916" name="Line 5"/>
          <p:cNvSpPr>
            <a:spLocks noChangeShapeType="1"/>
          </p:cNvSpPr>
          <p:nvPr/>
        </p:nvSpPr>
        <p:spPr bwMode="auto">
          <a:xfrm>
            <a:off x="3200400" y="3657600"/>
            <a:ext cx="0" cy="304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2641600" y="2840038"/>
            <a:ext cx="11398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8000"/>
                </a:solidFill>
                <a:latin typeface="Helvetica" panose="020B0604020202020204" pitchFamily="34" charset="0"/>
              </a:rPr>
              <a:t>gas-liquid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8000"/>
                </a:solidFill>
                <a:latin typeface="Helvetica" panose="020B0604020202020204" pitchFamily="34" charset="0"/>
              </a:rPr>
              <a:t>metastable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8000"/>
                </a:solidFill>
                <a:latin typeface="Helvetica" panose="020B0604020202020204" pitchFamily="34" charset="0"/>
              </a:rPr>
              <a:t>equilibrium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F0168C-6E73-4250-A401-24212A704760}"/>
              </a:ext>
            </a:extLst>
          </p:cNvPr>
          <p:cNvSpPr/>
          <p:nvPr/>
        </p:nvSpPr>
        <p:spPr bwMode="auto">
          <a:xfrm>
            <a:off x="5805487" y="3052763"/>
            <a:ext cx="119062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20F0B4-64C3-4E04-9784-23239E05A90A}"/>
              </a:ext>
            </a:extLst>
          </p:cNvPr>
          <p:cNvSpPr txBox="1"/>
          <p:nvPr/>
        </p:nvSpPr>
        <p:spPr>
          <a:xfrm>
            <a:off x="5893680" y="2942821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+mn-lt"/>
              </a:rPr>
              <a:t>Initial state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CEC8517-5F4C-4B7D-8B89-B78E0BFC1C93}"/>
              </a:ext>
            </a:extLst>
          </p:cNvPr>
          <p:cNvCxnSpPr>
            <a:cxnSpLocks/>
            <a:stCxn id="2" idx="1"/>
          </p:cNvCxnSpPr>
          <p:nvPr/>
        </p:nvCxnSpPr>
        <p:spPr bwMode="auto">
          <a:xfrm flipH="1">
            <a:off x="3999439" y="3128963"/>
            <a:ext cx="180604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E67D3EF-F32A-423D-9298-1B3D32053EE6}"/>
              </a:ext>
            </a:extLst>
          </p:cNvPr>
          <p:cNvSpPr txBox="1"/>
          <p:nvPr/>
        </p:nvSpPr>
        <p:spPr>
          <a:xfrm>
            <a:off x="4685066" y="2773544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>
                <a:solidFill>
                  <a:srgbClr val="FF0000"/>
                </a:solidFill>
                <a:latin typeface="+mn-lt"/>
              </a:rPr>
              <a:t>cooling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FC17BC-30B9-46FE-9054-BCC6165B3A19}"/>
              </a:ext>
            </a:extLst>
          </p:cNvPr>
          <p:cNvSpPr txBox="1"/>
          <p:nvPr/>
        </p:nvSpPr>
        <p:spPr>
          <a:xfrm>
            <a:off x="4058849" y="3166417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>
                <a:solidFill>
                  <a:srgbClr val="FF0000"/>
                </a:solidFill>
                <a:latin typeface="+mn-lt"/>
              </a:rPr>
              <a:t>cloud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B1F3350-5923-42C7-AD06-1D30F2D39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3" y="6141178"/>
            <a:ext cx="58469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Helvetica" panose="020B0604020202020204" pitchFamily="34" charset="0"/>
              </a:rPr>
              <a:t>Relative humidity (%) = 100(</a:t>
            </a:r>
            <a:r>
              <a:rPr lang="en-US" altLang="en-US" sz="1800" b="0" i="1" dirty="0">
                <a:solidFill>
                  <a:srgbClr val="FF0000"/>
                </a:solidFill>
                <a:latin typeface="Helvetica" panose="020B0604020202020204" pitchFamily="34" charset="0"/>
              </a:rPr>
              <a:t>p</a:t>
            </a:r>
            <a:r>
              <a:rPr lang="en-US" altLang="en-US" sz="1800" b="0" i="1" baseline="-25000" dirty="0">
                <a:solidFill>
                  <a:srgbClr val="FF0000"/>
                </a:solidFill>
                <a:latin typeface="Helvetica" panose="020B0604020202020204" pitchFamily="34" charset="0"/>
              </a:rPr>
              <a:t>H2O</a:t>
            </a:r>
            <a:r>
              <a:rPr lang="en-US" altLang="en-US" sz="1800" b="0" i="1" dirty="0">
                <a:solidFill>
                  <a:srgbClr val="FF0000"/>
                </a:solidFill>
                <a:latin typeface="Helvetica" panose="020B0604020202020204" pitchFamily="34" charset="0"/>
              </a:rPr>
              <a:t>/p</a:t>
            </a:r>
            <a:r>
              <a:rPr lang="en-US" altLang="en-US" sz="1800" b="0" i="1" baseline="-25000" dirty="0">
                <a:solidFill>
                  <a:srgbClr val="FF0000"/>
                </a:solidFill>
                <a:latin typeface="Helvetica" panose="020B0604020202020204" pitchFamily="34" charset="0"/>
              </a:rPr>
              <a:t>H2O,SAT</a:t>
            </a:r>
            <a:r>
              <a:rPr lang="en-US" altLang="en-US" sz="1800" b="0" dirty="0">
                <a:solidFill>
                  <a:srgbClr val="FF0000"/>
                </a:solidFill>
                <a:latin typeface="Helvetica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Helvetica" panose="020B0604020202020204" pitchFamily="34" charset="0"/>
              </a:rPr>
              <a:t>Dew point: Temperature </a:t>
            </a:r>
            <a:r>
              <a:rPr lang="en-US" altLang="en-US" sz="1800" b="0" i="1" dirty="0">
                <a:solidFill>
                  <a:srgbClr val="FF0000"/>
                </a:solidFill>
                <a:latin typeface="Helvetica" panose="020B0604020202020204" pitchFamily="34" charset="0"/>
              </a:rPr>
              <a:t>T</a:t>
            </a:r>
            <a:r>
              <a:rPr lang="en-US" altLang="en-US" sz="1800" b="0" i="1" baseline="-25000" dirty="0">
                <a:solidFill>
                  <a:srgbClr val="FF0000"/>
                </a:solidFill>
                <a:latin typeface="Helvetica" panose="020B0604020202020204" pitchFamily="34" charset="0"/>
              </a:rPr>
              <a:t>d</a:t>
            </a:r>
            <a:r>
              <a:rPr lang="en-US" altLang="en-US" sz="1800" b="0" i="1" dirty="0">
                <a:solidFill>
                  <a:srgbClr val="FF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800" b="0" dirty="0">
                <a:solidFill>
                  <a:srgbClr val="FF0000"/>
                </a:solidFill>
                <a:latin typeface="Helvetica" panose="020B0604020202020204" pitchFamily="34" charset="0"/>
              </a:rPr>
              <a:t>such that </a:t>
            </a:r>
            <a:r>
              <a:rPr lang="en-US" altLang="en-US" sz="1800" b="0" i="1" dirty="0">
                <a:solidFill>
                  <a:srgbClr val="FF0000"/>
                </a:solidFill>
                <a:latin typeface="Helvetica" panose="020B0604020202020204" pitchFamily="34" charset="0"/>
              </a:rPr>
              <a:t>p</a:t>
            </a:r>
            <a:r>
              <a:rPr lang="en-US" altLang="en-US" sz="1800" b="0" i="1" baseline="-25000" dirty="0">
                <a:solidFill>
                  <a:srgbClr val="FF0000"/>
                </a:solidFill>
                <a:latin typeface="Helvetica" panose="020B0604020202020204" pitchFamily="34" charset="0"/>
              </a:rPr>
              <a:t>H2O</a:t>
            </a:r>
            <a:r>
              <a:rPr lang="en-US" altLang="en-US" sz="1800" b="0" dirty="0">
                <a:solidFill>
                  <a:srgbClr val="FF0000"/>
                </a:solidFill>
                <a:latin typeface="Helvetica" panose="020B0604020202020204" pitchFamily="34" charset="0"/>
              </a:rPr>
              <a:t> = </a:t>
            </a:r>
            <a:r>
              <a:rPr lang="en-US" altLang="en-US" sz="1800" b="0" i="1" dirty="0">
                <a:solidFill>
                  <a:srgbClr val="FF0000"/>
                </a:solidFill>
                <a:latin typeface="Helvetica" panose="020B0604020202020204" pitchFamily="34" charset="0"/>
              </a:rPr>
              <a:t>p</a:t>
            </a:r>
            <a:r>
              <a:rPr lang="en-US" altLang="en-US" sz="1800" b="0" i="1" baseline="-25000" dirty="0">
                <a:solidFill>
                  <a:srgbClr val="FF0000"/>
                </a:solidFill>
                <a:latin typeface="Helvetica" panose="020B0604020202020204" pitchFamily="34" charset="0"/>
              </a:rPr>
              <a:t>H2O,SAT</a:t>
            </a:r>
            <a:r>
              <a:rPr lang="en-US" altLang="en-US" sz="1800" b="0" dirty="0">
                <a:solidFill>
                  <a:srgbClr val="FF0000"/>
                </a:solidFill>
                <a:latin typeface="Helvetica" panose="020B0604020202020204" pitchFamily="34" charset="0"/>
              </a:rPr>
              <a:t>(</a:t>
            </a:r>
            <a:r>
              <a:rPr lang="en-US" altLang="en-US" sz="1800" b="0" i="1" dirty="0">
                <a:solidFill>
                  <a:srgbClr val="FF0000"/>
                </a:solidFill>
                <a:latin typeface="Helvetica" panose="020B0604020202020204" pitchFamily="34" charset="0"/>
              </a:rPr>
              <a:t>T</a:t>
            </a:r>
            <a:r>
              <a:rPr lang="en-US" altLang="en-US" sz="1800" b="0" i="1" baseline="-25000" dirty="0">
                <a:solidFill>
                  <a:srgbClr val="FF0000"/>
                </a:solidFill>
                <a:latin typeface="Helvetica" panose="020B0604020202020204" pitchFamily="34" charset="0"/>
              </a:rPr>
              <a:t>d</a:t>
            </a:r>
            <a:r>
              <a:rPr lang="en-US" altLang="en-US" sz="1800" b="0" dirty="0">
                <a:solidFill>
                  <a:srgbClr val="FF0000"/>
                </a:solidFill>
                <a:latin typeface="Helvetica" panose="020B0604020202020204" pitchFamily="34" charset="0"/>
              </a:rPr>
              <a:t>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8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 b="0" dirty="0">
                <a:effectLst/>
              </a:rPr>
              <a:t>Vertical profiles of pressure and temperature</a:t>
            </a:r>
            <a:br>
              <a:rPr lang="en-US" altLang="en-US" b="0" dirty="0">
                <a:effectLst/>
              </a:rPr>
            </a:br>
            <a:endParaRPr lang="en-US" altLang="en-US" b="0" dirty="0">
              <a:effectLst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9E2E53-6E30-429D-96BF-81B05661D3A7}"/>
              </a:ext>
            </a:extLst>
          </p:cNvPr>
          <p:cNvGrpSpPr/>
          <p:nvPr/>
        </p:nvGrpSpPr>
        <p:grpSpPr>
          <a:xfrm>
            <a:off x="903288" y="1142999"/>
            <a:ext cx="7181850" cy="3657883"/>
            <a:chOff x="903288" y="1143000"/>
            <a:chExt cx="7181850" cy="5715000"/>
          </a:xfrm>
        </p:grpSpPr>
        <p:pic>
          <p:nvPicPr>
            <p:cNvPr id="10242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288" y="1143000"/>
              <a:ext cx="7181850" cy="57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1752600" y="5029200"/>
              <a:ext cx="1492250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+mn-cs"/>
                </a:rPr>
                <a:t>Tropopause</a:t>
              </a:r>
            </a:p>
          </p:txBody>
        </p:sp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2819400" y="2895600"/>
              <a:ext cx="1504950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+mn-cs"/>
                </a:rPr>
                <a:t>Stratopause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745594"/>
            <a:ext cx="3167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mean values for 30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o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N, March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8" name="Object 12">
            <a:extLst>
              <a:ext uri="{FF2B5EF4-FFF2-40B4-BE49-F238E27FC236}">
                <a16:creationId xmlns:a16="http://schemas.microsoft.com/office/drawing/2014/main" id="{79B9C9CF-556A-4FAF-AEEF-6B0A36E833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757412"/>
              </p:ext>
            </p:extLst>
          </p:nvPr>
        </p:nvGraphicFramePr>
        <p:xfrm>
          <a:off x="1219200" y="5098823"/>
          <a:ext cx="7181850" cy="715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4" imgW="4343400" imgH="431800" progId="Equation.DSMT4">
                  <p:embed/>
                </p:oleObj>
              </mc:Choice>
              <mc:Fallback>
                <p:oleObj name="Equation" r:id="rId4" imgW="4343400" imgH="431800" progId="Equation.DSMT4">
                  <p:embed/>
                  <p:pic>
                    <p:nvPicPr>
                      <p:cNvPr id="112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098823"/>
                        <a:ext cx="7181850" cy="7156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506E703-487C-43DA-B71D-AF3FDB1616CE}"/>
              </a:ext>
            </a:extLst>
          </p:cNvPr>
          <p:cNvSpPr txBox="1"/>
          <p:nvPr/>
        </p:nvSpPr>
        <p:spPr bwMode="auto">
          <a:xfrm>
            <a:off x="43912" y="4859891"/>
            <a:ext cx="27432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B050"/>
                </a:solidFill>
                <a:latin typeface="+mn-lt"/>
              </a:rPr>
              <a:t>Barometric law: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FAB724-A850-47F9-B2B7-6C33B1F91A9C}"/>
              </a:ext>
            </a:extLst>
          </p:cNvPr>
          <p:cNvSpPr txBox="1"/>
          <p:nvPr/>
        </p:nvSpPr>
        <p:spPr bwMode="auto">
          <a:xfrm>
            <a:off x="-34871" y="6112406"/>
            <a:ext cx="96774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B050"/>
                </a:solidFill>
                <a:latin typeface="+mj-lt"/>
              </a:rPr>
              <a:t>Troposphere has 85% of atmospheric mass, stratosphere 15%, little above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0">
                <a:effectLst/>
              </a:rPr>
              <a:t>Application of barometric law: the sea-breeze effect</a:t>
            </a:r>
          </a:p>
        </p:txBody>
      </p:sp>
      <p:pic>
        <p:nvPicPr>
          <p:cNvPr id="1229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6553200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16775BD-9B06-4C56-BCAB-BA414D164D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2100" y="-228600"/>
            <a:ext cx="8305800" cy="1143001"/>
          </a:xfrm>
        </p:spPr>
        <p:txBody>
          <a:bodyPr/>
          <a:lstStyle/>
          <a:p>
            <a:pPr eaLnBrk="1" hangingPunct="1"/>
            <a:r>
              <a:rPr lang="en-US" altLang="en-US" b="0" dirty="0">
                <a:effectLst/>
              </a:rPr>
              <a:t>The Hadley circulation (1735): global sea breeze</a:t>
            </a:r>
          </a:p>
        </p:txBody>
      </p:sp>
      <p:grpSp>
        <p:nvGrpSpPr>
          <p:cNvPr id="24579" name="Group 3">
            <a:extLst>
              <a:ext uri="{FF2B5EF4-FFF2-40B4-BE49-F238E27FC236}">
                <a16:creationId xmlns:a16="http://schemas.microsoft.com/office/drawing/2014/main" id="{2FCFD808-4B37-4C6B-8809-15B46E29A8B9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804383"/>
            <a:ext cx="4114800" cy="4114800"/>
            <a:chOff x="1488" y="1200"/>
            <a:chExt cx="2592" cy="2592"/>
          </a:xfrm>
        </p:grpSpPr>
        <p:sp>
          <p:nvSpPr>
            <p:cNvPr id="24603" name="Oval 4">
              <a:extLst>
                <a:ext uri="{FF2B5EF4-FFF2-40B4-BE49-F238E27FC236}">
                  <a16:creationId xmlns:a16="http://schemas.microsoft.com/office/drawing/2014/main" id="{276B2C5C-6B79-4F63-98FD-96758ACF9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200"/>
              <a:ext cx="2592" cy="2592"/>
            </a:xfrm>
            <a:prstGeom prst="ellipse">
              <a:avLst/>
            </a:prstGeom>
            <a:gradFill rotWithShape="0">
              <a:gsLst>
                <a:gs pos="0">
                  <a:srgbClr val="000082"/>
                </a:gs>
                <a:gs pos="14999">
                  <a:srgbClr val="66008F"/>
                </a:gs>
                <a:gs pos="32500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0">
                  <a:srgbClr val="FF0000"/>
                </a:gs>
                <a:gs pos="67500">
                  <a:srgbClr val="BA0066"/>
                </a:gs>
                <a:gs pos="85001">
                  <a:srgbClr val="66008F"/>
                </a:gs>
                <a:gs pos="100000">
                  <a:srgbClr val="00008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+mn-cs"/>
                </a:rPr>
                <a:t>HOT</a:t>
              </a:r>
            </a:p>
          </p:txBody>
        </p:sp>
        <p:sp>
          <p:nvSpPr>
            <p:cNvPr id="24604" name="Text Box 5">
              <a:extLst>
                <a:ext uri="{FF2B5EF4-FFF2-40B4-BE49-F238E27FC236}">
                  <a16:creationId xmlns:a16="http://schemas.microsoft.com/office/drawing/2014/main" id="{B3559F06-8CAA-47E0-899E-F1EFF076F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1248"/>
              <a:ext cx="9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+mn-cs"/>
                </a:rPr>
                <a:t>COLD</a:t>
              </a:r>
            </a:p>
          </p:txBody>
        </p:sp>
        <p:sp>
          <p:nvSpPr>
            <p:cNvPr id="24605" name="Text Box 6">
              <a:extLst>
                <a:ext uri="{FF2B5EF4-FFF2-40B4-BE49-F238E27FC236}">
                  <a16:creationId xmlns:a16="http://schemas.microsoft.com/office/drawing/2014/main" id="{8F7B7767-5DA3-4833-80D8-D6DA70814E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312"/>
              <a:ext cx="9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+mn-cs"/>
                </a:rPr>
                <a:t>COLD</a:t>
              </a:r>
            </a:p>
          </p:txBody>
        </p:sp>
      </p:grpSp>
      <p:grpSp>
        <p:nvGrpSpPr>
          <p:cNvPr id="24580" name="Group 7">
            <a:extLst>
              <a:ext uri="{FF2B5EF4-FFF2-40B4-BE49-F238E27FC236}">
                <a16:creationId xmlns:a16="http://schemas.microsoft.com/office/drawing/2014/main" id="{C3E88744-C867-40C3-96EA-C43CAABC9865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1116996"/>
            <a:ext cx="5240338" cy="2668587"/>
            <a:chOff x="250" y="719"/>
            <a:chExt cx="3301" cy="1681"/>
          </a:xfrm>
        </p:grpSpPr>
        <p:grpSp>
          <p:nvGrpSpPr>
            <p:cNvPr id="24594" name="Group 8">
              <a:extLst>
                <a:ext uri="{FF2B5EF4-FFF2-40B4-BE49-F238E27FC236}">
                  <a16:creationId xmlns:a16="http://schemas.microsoft.com/office/drawing/2014/main" id="{5CEFDA40-5F3B-436E-BA46-4229D8CE04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" y="816"/>
              <a:ext cx="1680" cy="1584"/>
              <a:chOff x="250" y="816"/>
              <a:chExt cx="1680" cy="1584"/>
            </a:xfrm>
          </p:grpSpPr>
          <p:sp>
            <p:nvSpPr>
              <p:cNvPr id="24599" name="Arc 9">
                <a:extLst>
                  <a:ext uri="{FF2B5EF4-FFF2-40B4-BE49-F238E27FC236}">
                    <a16:creationId xmlns:a16="http://schemas.microsoft.com/office/drawing/2014/main" id="{147187A1-DD82-4034-B38B-056E639DCCA6}"/>
                  </a:ext>
                </a:extLst>
              </p:cNvPr>
              <p:cNvSpPr>
                <a:spLocks/>
              </p:cNvSpPr>
              <p:nvPr/>
            </p:nvSpPr>
            <p:spPr bwMode="auto">
              <a:xfrm rot="10478045" flipV="1">
                <a:off x="534" y="1104"/>
                <a:ext cx="1337" cy="1296"/>
              </a:xfrm>
              <a:custGeom>
                <a:avLst/>
                <a:gdLst>
                  <a:gd name="T0" fmla="*/ 0 w 21495"/>
                  <a:gd name="T1" fmla="*/ 0 h 21600"/>
                  <a:gd name="T2" fmla="*/ 0 w 21495"/>
                  <a:gd name="T3" fmla="*/ 0 h 21600"/>
                  <a:gd name="T4" fmla="*/ 0 w 2149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495"/>
                  <a:gd name="T10" fmla="*/ 0 h 21600"/>
                  <a:gd name="T11" fmla="*/ 21495 w 2149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95" h="21600" fill="none" extrusionOk="0">
                    <a:moveTo>
                      <a:pt x="-1" y="0"/>
                    </a:moveTo>
                    <a:cubicBezTo>
                      <a:pt x="11104" y="0"/>
                      <a:pt x="20399" y="8419"/>
                      <a:pt x="21494" y="19470"/>
                    </a:cubicBezTo>
                  </a:path>
                  <a:path w="21495" h="21600" stroke="0" extrusionOk="0">
                    <a:moveTo>
                      <a:pt x="-1" y="0"/>
                    </a:moveTo>
                    <a:cubicBezTo>
                      <a:pt x="11104" y="0"/>
                      <a:pt x="20399" y="8419"/>
                      <a:pt x="21494" y="1947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600" name="Arc 10">
                <a:extLst>
                  <a:ext uri="{FF2B5EF4-FFF2-40B4-BE49-F238E27FC236}">
                    <a16:creationId xmlns:a16="http://schemas.microsoft.com/office/drawing/2014/main" id="{889E3A01-8522-4F56-B2FC-BD6D727EEA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478045" flipV="1">
                <a:off x="250" y="863"/>
                <a:ext cx="1680" cy="1487"/>
              </a:xfrm>
              <a:custGeom>
                <a:avLst/>
                <a:gdLst>
                  <a:gd name="T0" fmla="*/ 0 w 21484"/>
                  <a:gd name="T1" fmla="*/ 0 h 21597"/>
                  <a:gd name="T2" fmla="*/ 0 w 21484"/>
                  <a:gd name="T3" fmla="*/ 0 h 21597"/>
                  <a:gd name="T4" fmla="*/ 0 w 21484"/>
                  <a:gd name="T5" fmla="*/ 0 h 21597"/>
                  <a:gd name="T6" fmla="*/ 0 60000 65536"/>
                  <a:gd name="T7" fmla="*/ 0 60000 65536"/>
                  <a:gd name="T8" fmla="*/ 0 60000 65536"/>
                  <a:gd name="T9" fmla="*/ 0 w 21484"/>
                  <a:gd name="T10" fmla="*/ 0 h 21597"/>
                  <a:gd name="T11" fmla="*/ 21484 w 21484"/>
                  <a:gd name="T12" fmla="*/ 21597 h 215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84" h="21597" fill="none" extrusionOk="0">
                    <a:moveTo>
                      <a:pt x="373" y="0"/>
                    </a:moveTo>
                    <a:cubicBezTo>
                      <a:pt x="11292" y="189"/>
                      <a:pt x="20352" y="8497"/>
                      <a:pt x="21483" y="19359"/>
                    </a:cubicBezTo>
                  </a:path>
                  <a:path w="21484" h="21597" stroke="0" extrusionOk="0">
                    <a:moveTo>
                      <a:pt x="373" y="0"/>
                    </a:moveTo>
                    <a:cubicBezTo>
                      <a:pt x="11292" y="189"/>
                      <a:pt x="20352" y="8497"/>
                      <a:pt x="21483" y="19359"/>
                    </a:cubicBezTo>
                    <a:lnTo>
                      <a:pt x="0" y="21597"/>
                    </a:lnTo>
                    <a:lnTo>
                      <a:pt x="373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601" name="Line 11">
                <a:extLst>
                  <a:ext uri="{FF2B5EF4-FFF2-40B4-BE49-F238E27FC236}">
                    <a16:creationId xmlns:a16="http://schemas.microsoft.com/office/drawing/2014/main" id="{7AAEC9CC-B726-48D0-8A0E-63702F526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8" y="2400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602" name="Line 12">
                <a:extLst>
                  <a:ext uri="{FF2B5EF4-FFF2-40B4-BE49-F238E27FC236}">
                    <a16:creationId xmlns:a16="http://schemas.microsoft.com/office/drawing/2014/main" id="{0951B08C-77C8-481D-8F4C-57EF08D181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816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4595" name="Arc 13">
              <a:extLst>
                <a:ext uri="{FF2B5EF4-FFF2-40B4-BE49-F238E27FC236}">
                  <a16:creationId xmlns:a16="http://schemas.microsoft.com/office/drawing/2014/main" id="{670D66A8-CBF3-492C-B191-113C6571FC40}"/>
                </a:ext>
              </a:extLst>
            </p:cNvPr>
            <p:cNvSpPr>
              <a:spLocks/>
            </p:cNvSpPr>
            <p:nvPr/>
          </p:nvSpPr>
          <p:spPr bwMode="auto">
            <a:xfrm rot="15878045" flipV="1">
              <a:off x="1955" y="1031"/>
              <a:ext cx="1324" cy="1296"/>
            </a:xfrm>
            <a:custGeom>
              <a:avLst/>
              <a:gdLst>
                <a:gd name="T0" fmla="*/ 0 w 21281"/>
                <a:gd name="T1" fmla="*/ 0 h 21600"/>
                <a:gd name="T2" fmla="*/ 0 w 21281"/>
                <a:gd name="T3" fmla="*/ 0 h 21600"/>
                <a:gd name="T4" fmla="*/ 0 w 212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281"/>
                <a:gd name="T10" fmla="*/ 0 h 21600"/>
                <a:gd name="T11" fmla="*/ 21281 w 212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81" h="21600" fill="none" extrusionOk="0">
                  <a:moveTo>
                    <a:pt x="-1" y="0"/>
                  </a:moveTo>
                  <a:cubicBezTo>
                    <a:pt x="10501" y="0"/>
                    <a:pt x="19481" y="7553"/>
                    <a:pt x="21280" y="17900"/>
                  </a:cubicBezTo>
                </a:path>
                <a:path w="21281" h="21600" stroke="0" extrusionOk="0">
                  <a:moveTo>
                    <a:pt x="-1" y="0"/>
                  </a:moveTo>
                  <a:cubicBezTo>
                    <a:pt x="10501" y="0"/>
                    <a:pt x="19481" y="7553"/>
                    <a:pt x="21280" y="179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596" name="Arc 14">
              <a:extLst>
                <a:ext uri="{FF2B5EF4-FFF2-40B4-BE49-F238E27FC236}">
                  <a16:creationId xmlns:a16="http://schemas.microsoft.com/office/drawing/2014/main" id="{107C4858-52D8-477E-9AE5-A3E424F28242}"/>
                </a:ext>
              </a:extLst>
            </p:cNvPr>
            <p:cNvSpPr>
              <a:spLocks/>
            </p:cNvSpPr>
            <p:nvPr/>
          </p:nvSpPr>
          <p:spPr bwMode="auto">
            <a:xfrm rot="15878045" flipV="1">
              <a:off x="1920" y="815"/>
              <a:ext cx="1680" cy="1487"/>
            </a:xfrm>
            <a:custGeom>
              <a:avLst/>
              <a:gdLst>
                <a:gd name="T0" fmla="*/ 0 w 21484"/>
                <a:gd name="T1" fmla="*/ 0 h 21597"/>
                <a:gd name="T2" fmla="*/ 0 w 21484"/>
                <a:gd name="T3" fmla="*/ 0 h 21597"/>
                <a:gd name="T4" fmla="*/ 0 w 21484"/>
                <a:gd name="T5" fmla="*/ 0 h 21597"/>
                <a:gd name="T6" fmla="*/ 0 60000 65536"/>
                <a:gd name="T7" fmla="*/ 0 60000 65536"/>
                <a:gd name="T8" fmla="*/ 0 60000 65536"/>
                <a:gd name="T9" fmla="*/ 0 w 21484"/>
                <a:gd name="T10" fmla="*/ 0 h 21597"/>
                <a:gd name="T11" fmla="*/ 21484 w 21484"/>
                <a:gd name="T12" fmla="*/ 21597 h 215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84" h="21597" fill="none" extrusionOk="0">
                  <a:moveTo>
                    <a:pt x="373" y="0"/>
                  </a:moveTo>
                  <a:cubicBezTo>
                    <a:pt x="11292" y="189"/>
                    <a:pt x="20352" y="8497"/>
                    <a:pt x="21483" y="19359"/>
                  </a:cubicBezTo>
                </a:path>
                <a:path w="21484" h="21597" stroke="0" extrusionOk="0">
                  <a:moveTo>
                    <a:pt x="373" y="0"/>
                  </a:moveTo>
                  <a:cubicBezTo>
                    <a:pt x="11292" y="189"/>
                    <a:pt x="20352" y="8497"/>
                    <a:pt x="21483" y="19359"/>
                  </a:cubicBezTo>
                  <a:lnTo>
                    <a:pt x="0" y="21597"/>
                  </a:lnTo>
                  <a:lnTo>
                    <a:pt x="373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597" name="Line 15">
              <a:extLst>
                <a:ext uri="{FF2B5EF4-FFF2-40B4-BE49-F238E27FC236}">
                  <a16:creationId xmlns:a16="http://schemas.microsoft.com/office/drawing/2014/main" id="{3A79FD84-6E29-4AFF-9736-3CB4473D950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902" y="930"/>
              <a:ext cx="22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598" name="Line 16">
              <a:extLst>
                <a:ext uri="{FF2B5EF4-FFF2-40B4-BE49-F238E27FC236}">
                  <a16:creationId xmlns:a16="http://schemas.microsoft.com/office/drawing/2014/main" id="{C2E5C660-57DC-41B9-A19E-62B64A25991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431" y="2221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4581" name="Group 17">
            <a:extLst>
              <a:ext uri="{FF2B5EF4-FFF2-40B4-BE49-F238E27FC236}">
                <a16:creationId xmlns:a16="http://schemas.microsoft.com/office/drawing/2014/main" id="{43EF9AAE-1DB0-4E61-B453-331DEA61D508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81000" y="3937983"/>
            <a:ext cx="2667000" cy="2514600"/>
            <a:chOff x="250" y="816"/>
            <a:chExt cx="1680" cy="1584"/>
          </a:xfrm>
        </p:grpSpPr>
        <p:sp>
          <p:nvSpPr>
            <p:cNvPr id="24590" name="Arc 18">
              <a:extLst>
                <a:ext uri="{FF2B5EF4-FFF2-40B4-BE49-F238E27FC236}">
                  <a16:creationId xmlns:a16="http://schemas.microsoft.com/office/drawing/2014/main" id="{0A91892F-696B-4678-B565-296027F33487}"/>
                </a:ext>
              </a:extLst>
            </p:cNvPr>
            <p:cNvSpPr>
              <a:spLocks/>
            </p:cNvSpPr>
            <p:nvPr/>
          </p:nvSpPr>
          <p:spPr bwMode="auto">
            <a:xfrm rot="10478045" flipV="1">
              <a:off x="534" y="1104"/>
              <a:ext cx="1337" cy="1296"/>
            </a:xfrm>
            <a:custGeom>
              <a:avLst/>
              <a:gdLst>
                <a:gd name="T0" fmla="*/ 0 w 21495"/>
                <a:gd name="T1" fmla="*/ 0 h 21600"/>
                <a:gd name="T2" fmla="*/ 0 w 21495"/>
                <a:gd name="T3" fmla="*/ 0 h 21600"/>
                <a:gd name="T4" fmla="*/ 0 w 2149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495"/>
                <a:gd name="T10" fmla="*/ 0 h 21600"/>
                <a:gd name="T11" fmla="*/ 21495 w 214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95" h="21600" fill="none" extrusionOk="0">
                  <a:moveTo>
                    <a:pt x="-1" y="0"/>
                  </a:moveTo>
                  <a:cubicBezTo>
                    <a:pt x="11104" y="0"/>
                    <a:pt x="20399" y="8419"/>
                    <a:pt x="21494" y="19470"/>
                  </a:cubicBezTo>
                </a:path>
                <a:path w="21495" h="21600" stroke="0" extrusionOk="0">
                  <a:moveTo>
                    <a:pt x="-1" y="0"/>
                  </a:moveTo>
                  <a:cubicBezTo>
                    <a:pt x="11104" y="0"/>
                    <a:pt x="20399" y="8419"/>
                    <a:pt x="21494" y="1947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591" name="Arc 19">
              <a:extLst>
                <a:ext uri="{FF2B5EF4-FFF2-40B4-BE49-F238E27FC236}">
                  <a16:creationId xmlns:a16="http://schemas.microsoft.com/office/drawing/2014/main" id="{6FAEA172-562F-4FF0-82BE-3E9AAD123B47}"/>
                </a:ext>
              </a:extLst>
            </p:cNvPr>
            <p:cNvSpPr>
              <a:spLocks/>
            </p:cNvSpPr>
            <p:nvPr/>
          </p:nvSpPr>
          <p:spPr bwMode="auto">
            <a:xfrm rot="10478045" flipV="1">
              <a:off x="250" y="863"/>
              <a:ext cx="1680" cy="1487"/>
            </a:xfrm>
            <a:custGeom>
              <a:avLst/>
              <a:gdLst>
                <a:gd name="T0" fmla="*/ 0 w 21484"/>
                <a:gd name="T1" fmla="*/ 0 h 21597"/>
                <a:gd name="T2" fmla="*/ 0 w 21484"/>
                <a:gd name="T3" fmla="*/ 0 h 21597"/>
                <a:gd name="T4" fmla="*/ 0 w 21484"/>
                <a:gd name="T5" fmla="*/ 0 h 21597"/>
                <a:gd name="T6" fmla="*/ 0 60000 65536"/>
                <a:gd name="T7" fmla="*/ 0 60000 65536"/>
                <a:gd name="T8" fmla="*/ 0 60000 65536"/>
                <a:gd name="T9" fmla="*/ 0 w 21484"/>
                <a:gd name="T10" fmla="*/ 0 h 21597"/>
                <a:gd name="T11" fmla="*/ 21484 w 21484"/>
                <a:gd name="T12" fmla="*/ 21597 h 215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84" h="21597" fill="none" extrusionOk="0">
                  <a:moveTo>
                    <a:pt x="373" y="0"/>
                  </a:moveTo>
                  <a:cubicBezTo>
                    <a:pt x="11292" y="189"/>
                    <a:pt x="20352" y="8497"/>
                    <a:pt x="21483" y="19359"/>
                  </a:cubicBezTo>
                </a:path>
                <a:path w="21484" h="21597" stroke="0" extrusionOk="0">
                  <a:moveTo>
                    <a:pt x="373" y="0"/>
                  </a:moveTo>
                  <a:cubicBezTo>
                    <a:pt x="11292" y="189"/>
                    <a:pt x="20352" y="8497"/>
                    <a:pt x="21483" y="19359"/>
                  </a:cubicBezTo>
                  <a:lnTo>
                    <a:pt x="0" y="21597"/>
                  </a:lnTo>
                  <a:lnTo>
                    <a:pt x="373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592" name="Line 20">
              <a:extLst>
                <a:ext uri="{FF2B5EF4-FFF2-40B4-BE49-F238E27FC236}">
                  <a16:creationId xmlns:a16="http://schemas.microsoft.com/office/drawing/2014/main" id="{672875C2-90C7-4FAB-97B2-11C42CE0C7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2400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593" name="Line 21">
              <a:extLst>
                <a:ext uri="{FF2B5EF4-FFF2-40B4-BE49-F238E27FC236}">
                  <a16:creationId xmlns:a16="http://schemas.microsoft.com/office/drawing/2014/main" id="{95CC67DE-F81E-44EC-AAD6-946C022571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816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582" name="Arc 22">
            <a:extLst>
              <a:ext uri="{FF2B5EF4-FFF2-40B4-BE49-F238E27FC236}">
                <a16:creationId xmlns:a16="http://schemas.microsoft.com/office/drawing/2014/main" id="{55226E55-C129-4B61-96AC-CB76E3E8C2EA}"/>
              </a:ext>
            </a:extLst>
          </p:cNvPr>
          <p:cNvSpPr>
            <a:spLocks/>
          </p:cNvSpPr>
          <p:nvPr/>
        </p:nvSpPr>
        <p:spPr bwMode="auto">
          <a:xfrm rot="5721955">
            <a:off x="3087688" y="4053871"/>
            <a:ext cx="2101850" cy="2057400"/>
          </a:xfrm>
          <a:custGeom>
            <a:avLst/>
            <a:gdLst>
              <a:gd name="T0" fmla="*/ 0 w 21281"/>
              <a:gd name="T1" fmla="*/ 0 h 21600"/>
              <a:gd name="T2" fmla="*/ 2147483646 w 21281"/>
              <a:gd name="T3" fmla="*/ 2147483646 h 21600"/>
              <a:gd name="T4" fmla="*/ 0 w 21281"/>
              <a:gd name="T5" fmla="*/ 2147483646 h 21600"/>
              <a:gd name="T6" fmla="*/ 0 60000 65536"/>
              <a:gd name="T7" fmla="*/ 0 60000 65536"/>
              <a:gd name="T8" fmla="*/ 0 60000 65536"/>
              <a:gd name="T9" fmla="*/ 0 w 21281"/>
              <a:gd name="T10" fmla="*/ 0 h 21600"/>
              <a:gd name="T11" fmla="*/ 21281 w 2128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1" h="21600" fill="none" extrusionOk="0">
                <a:moveTo>
                  <a:pt x="-1" y="0"/>
                </a:moveTo>
                <a:cubicBezTo>
                  <a:pt x="10501" y="0"/>
                  <a:pt x="19481" y="7553"/>
                  <a:pt x="21280" y="17900"/>
                </a:cubicBezTo>
              </a:path>
              <a:path w="21281" h="21600" stroke="0" extrusionOk="0">
                <a:moveTo>
                  <a:pt x="-1" y="0"/>
                </a:moveTo>
                <a:cubicBezTo>
                  <a:pt x="10501" y="0"/>
                  <a:pt x="19481" y="7553"/>
                  <a:pt x="21280" y="179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3" name="Arc 23">
            <a:extLst>
              <a:ext uri="{FF2B5EF4-FFF2-40B4-BE49-F238E27FC236}">
                <a16:creationId xmlns:a16="http://schemas.microsoft.com/office/drawing/2014/main" id="{3BD65B4D-2451-4D8D-8753-8450502C2813}"/>
              </a:ext>
            </a:extLst>
          </p:cNvPr>
          <p:cNvSpPr>
            <a:spLocks/>
          </p:cNvSpPr>
          <p:nvPr/>
        </p:nvSpPr>
        <p:spPr bwMode="auto">
          <a:xfrm rot="5721955">
            <a:off x="3031332" y="4092764"/>
            <a:ext cx="2667000" cy="2360613"/>
          </a:xfrm>
          <a:custGeom>
            <a:avLst/>
            <a:gdLst>
              <a:gd name="T0" fmla="*/ 2147483646 w 21484"/>
              <a:gd name="T1" fmla="*/ 0 h 21597"/>
              <a:gd name="T2" fmla="*/ 2147483646 w 21484"/>
              <a:gd name="T3" fmla="*/ 2147483646 h 21597"/>
              <a:gd name="T4" fmla="*/ 0 w 21484"/>
              <a:gd name="T5" fmla="*/ 2147483646 h 21597"/>
              <a:gd name="T6" fmla="*/ 0 60000 65536"/>
              <a:gd name="T7" fmla="*/ 0 60000 65536"/>
              <a:gd name="T8" fmla="*/ 0 60000 65536"/>
              <a:gd name="T9" fmla="*/ 0 w 21484"/>
              <a:gd name="T10" fmla="*/ 0 h 21597"/>
              <a:gd name="T11" fmla="*/ 21484 w 21484"/>
              <a:gd name="T12" fmla="*/ 21597 h 21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84" h="21597" fill="none" extrusionOk="0">
                <a:moveTo>
                  <a:pt x="373" y="0"/>
                </a:moveTo>
                <a:cubicBezTo>
                  <a:pt x="11292" y="189"/>
                  <a:pt x="20352" y="8497"/>
                  <a:pt x="21483" y="19359"/>
                </a:cubicBezTo>
              </a:path>
              <a:path w="21484" h="21597" stroke="0" extrusionOk="0">
                <a:moveTo>
                  <a:pt x="373" y="0"/>
                </a:moveTo>
                <a:cubicBezTo>
                  <a:pt x="11292" y="189"/>
                  <a:pt x="20352" y="8497"/>
                  <a:pt x="21483" y="19359"/>
                </a:cubicBezTo>
                <a:lnTo>
                  <a:pt x="0" y="21597"/>
                </a:lnTo>
                <a:lnTo>
                  <a:pt x="373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4" name="Line 24">
            <a:extLst>
              <a:ext uri="{FF2B5EF4-FFF2-40B4-BE49-F238E27FC236}">
                <a16:creationId xmlns:a16="http://schemas.microsoft.com/office/drawing/2014/main" id="{B292665D-6D82-4E3B-A168-381ABF4FCE08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3003550" y="6270021"/>
            <a:ext cx="363537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5" name="Line 25">
            <a:extLst>
              <a:ext uri="{FF2B5EF4-FFF2-40B4-BE49-F238E27FC236}">
                <a16:creationId xmlns:a16="http://schemas.microsoft.com/office/drawing/2014/main" id="{526E4165-F8BC-4425-A1A7-86703848BC92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5448300" y="3747483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6" name="Text Box 26">
            <a:extLst>
              <a:ext uri="{FF2B5EF4-FFF2-40B4-BE49-F238E27FC236}">
                <a16:creationId xmlns:a16="http://schemas.microsoft.com/office/drawing/2014/main" id="{9F432A70-9A17-4E3B-80DE-738059A41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7492" y="993547"/>
            <a:ext cx="3352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Explains: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Intertropical Convergence Zone (ITCZ)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Wet tropics, dry poles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Easterly trade winds in the tropics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But…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Direct meridional transport of air between Equator and poles is not possible because Coriolis force is too strong</a:t>
            </a: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40D3784F-AC70-4581-AA6D-0DA2A4E0D539}"/>
              </a:ext>
            </a:extLst>
          </p:cNvPr>
          <p:cNvSpPr/>
          <p:nvPr/>
        </p:nvSpPr>
        <p:spPr bwMode="auto">
          <a:xfrm rot="5147497">
            <a:off x="1343025" y="1755171"/>
            <a:ext cx="2074863" cy="1487487"/>
          </a:xfrm>
          <a:prstGeom prst="arc">
            <a:avLst>
              <a:gd name="adj1" fmla="val 16289568"/>
              <a:gd name="adj2" fmla="val 0"/>
            </a:avLst>
          </a:prstGeom>
          <a:noFill/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979F48B5-70FA-421D-9B86-0E44CB20791C}"/>
              </a:ext>
            </a:extLst>
          </p:cNvPr>
          <p:cNvSpPr/>
          <p:nvPr/>
        </p:nvSpPr>
        <p:spPr bwMode="auto">
          <a:xfrm rot="5400000" flipH="1">
            <a:off x="1343025" y="4425346"/>
            <a:ext cx="2074863" cy="1487487"/>
          </a:xfrm>
          <a:prstGeom prst="arc">
            <a:avLst>
              <a:gd name="adj1" fmla="val 16289568"/>
              <a:gd name="adj2" fmla="val 0"/>
            </a:avLst>
          </a:prstGeom>
          <a:noFill/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9" name="TextBox 2">
            <a:extLst>
              <a:ext uri="{FF2B5EF4-FFF2-40B4-BE49-F238E27FC236}">
                <a16:creationId xmlns:a16="http://schemas.microsoft.com/office/drawing/2014/main" id="{F8C1CDB6-267A-4376-A67A-20BED5539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363" y="3245833"/>
            <a:ext cx="151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Trade winds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FF118DC8-C54D-46C1-9121-9E3BEA2E165D}"/>
              </a:ext>
            </a:extLst>
          </p:cNvPr>
          <p:cNvSpPr/>
          <p:nvPr/>
        </p:nvSpPr>
        <p:spPr bwMode="auto">
          <a:xfrm rot="16045222" flipV="1">
            <a:off x="3077763" y="272787"/>
            <a:ext cx="331947" cy="1212195"/>
          </a:xfrm>
          <a:prstGeom prst="arc">
            <a:avLst>
              <a:gd name="adj1" fmla="val 16200000"/>
              <a:gd name="adj2" fmla="val 13462635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AA00CD-F6E9-4049-973D-07D21F19CFE5}"/>
              </a:ext>
            </a:extLst>
          </p:cNvPr>
          <p:cNvSpPr txBox="1"/>
          <p:nvPr/>
        </p:nvSpPr>
        <p:spPr>
          <a:xfrm>
            <a:off x="4114800" y="6223983"/>
            <a:ext cx="525144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>
                <a:solidFill>
                  <a:srgbClr val="00B050"/>
                </a:solidFill>
                <a:latin typeface="+mj-lt"/>
              </a:rPr>
              <a:t>Coriolis force in rotating frame of reference: </a:t>
            </a:r>
          </a:p>
          <a:p>
            <a:pPr algn="l"/>
            <a:r>
              <a:rPr lang="en-US" sz="1800" b="0" dirty="0">
                <a:solidFill>
                  <a:srgbClr val="00B050"/>
                </a:solidFill>
                <a:latin typeface="+mj-lt"/>
              </a:rPr>
              <a:t>acts to R of direction of motion in NH, to L in SH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EAB2D2A-63B1-4EC3-AC19-0A1774C07D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762000"/>
          </a:xfrm>
        </p:spPr>
        <p:txBody>
          <a:bodyPr/>
          <a:lstStyle/>
          <a:p>
            <a:pPr eaLnBrk="1" hangingPunct="1"/>
            <a:r>
              <a:rPr lang="en-US" altLang="en-US" b="0">
                <a:effectLst/>
              </a:rPr>
              <a:t>Hadley circulation only extends to about 30</a:t>
            </a:r>
            <a:r>
              <a:rPr lang="en-US" altLang="en-US" b="0" baseline="30000">
                <a:effectLst/>
              </a:rPr>
              <a:t>o</a:t>
            </a:r>
            <a:r>
              <a:rPr lang="en-US" altLang="en-US" b="0">
                <a:effectLst/>
              </a:rPr>
              <a:t> latitude</a:t>
            </a:r>
          </a:p>
        </p:txBody>
      </p:sp>
      <p:pic>
        <p:nvPicPr>
          <p:cNvPr id="25603" name="Picture 3" descr="~AUT0001">
            <a:extLst>
              <a:ext uri="{FF2B5EF4-FFF2-40B4-BE49-F238E27FC236}">
                <a16:creationId xmlns:a16="http://schemas.microsoft.com/office/drawing/2014/main" id="{A6CE3660-2A52-4157-92BC-DBAD92983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86013"/>
            <a:ext cx="7848600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>
            <a:extLst>
              <a:ext uri="{FF2B5EF4-FFF2-40B4-BE49-F238E27FC236}">
                <a16:creationId xmlns:a16="http://schemas.microsoft.com/office/drawing/2014/main" id="{91918271-6DD5-4BA2-8A99-BEDEC0729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5368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Easterly trade winds in the tropics at low altitudes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Subtropical anticyclones at about 30</a:t>
            </a:r>
            <a:r>
              <a:rPr kumimoji="0" lang="en-US" altLang="en-US" sz="1800" b="0" i="0" u="none" strike="noStrike" kern="1200" cap="none" spc="0" normalizeH="0" baseline="3000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o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latitude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Westerlies at mid-latitudes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6914158-EC8D-4B9B-8F0B-71877FF9B0C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b="0">
                <a:effectLst/>
              </a:rPr>
              <a:t>Climatological surface winds and pressures</a:t>
            </a:r>
            <a:br>
              <a:rPr lang="en-US" altLang="en-US" b="0">
                <a:effectLst/>
              </a:rPr>
            </a:br>
            <a:r>
              <a:rPr lang="en-US" altLang="en-US" b="0">
                <a:effectLst/>
              </a:rPr>
              <a:t>(January)</a:t>
            </a:r>
          </a:p>
        </p:txBody>
      </p:sp>
      <p:pic>
        <p:nvPicPr>
          <p:cNvPr id="29699" name="Picture 3" descr="~AUT0007">
            <a:extLst>
              <a:ext uri="{FF2B5EF4-FFF2-40B4-BE49-F238E27FC236}">
                <a16:creationId xmlns:a16="http://schemas.microsoft.com/office/drawing/2014/main" id="{5DA39C05-8CD5-487D-9B25-E14A693D6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/>
          <a:stretch>
            <a:fillRect/>
          </a:stretch>
        </p:blipFill>
        <p:spPr bwMode="auto">
          <a:xfrm>
            <a:off x="0" y="1192213"/>
            <a:ext cx="9144000" cy="566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E6C87EDC-CD46-4C7B-ADE8-1678458DD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>
                <a:effectLst/>
              </a:rPr>
              <a:t>Climatological surface winds and pressures </a:t>
            </a:r>
            <a:br>
              <a:rPr lang="en-US" b="0" dirty="0">
                <a:effectLst/>
              </a:rPr>
            </a:br>
            <a:r>
              <a:rPr lang="en-US" b="0" dirty="0"/>
              <a:t>(July)</a:t>
            </a:r>
          </a:p>
        </p:txBody>
      </p:sp>
      <p:pic>
        <p:nvPicPr>
          <p:cNvPr id="30723" name="Picture 3" descr="~AUT0008">
            <a:extLst>
              <a:ext uri="{FF2B5EF4-FFF2-40B4-BE49-F238E27FC236}">
                <a16:creationId xmlns:a16="http://schemas.microsoft.com/office/drawing/2014/main" id="{FE74197F-C872-4761-81F1-4E52D382593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09713"/>
            <a:ext cx="9372600" cy="5500687"/>
          </a:xfr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LOBALVIEW movi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7467600" cy="576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338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b="0" dirty="0"/>
              <a:t>Rising atmospheric CO</a:t>
            </a:r>
            <a:r>
              <a:rPr lang="en-US" b="0" baseline="-25000" dirty="0"/>
              <a:t>2</a:t>
            </a:r>
            <a:r>
              <a:rPr lang="en-US" b="0" dirty="0"/>
              <a:t> vs. latitude, 2001-2012</a:t>
            </a: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152400" y="6356350"/>
            <a:ext cx="571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https://www.esrl.noaa.gov/gmd/ccgg/globalview/</a:t>
            </a:r>
          </a:p>
        </p:txBody>
      </p:sp>
    </p:spTree>
    <p:extLst>
      <p:ext uri="{BB962C8B-B14F-4D97-AF65-F5344CB8AC3E}">
        <p14:creationId xmlns:p14="http://schemas.microsoft.com/office/powerpoint/2010/main" val="202954934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F833082-5454-4988-A5C5-37419A716F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0">
                <a:effectLst/>
              </a:rPr>
              <a:t>Time scales for horizontal transport</a:t>
            </a:r>
            <a:br>
              <a:rPr lang="en-US" altLang="en-US" b="0">
                <a:effectLst/>
              </a:rPr>
            </a:br>
            <a:r>
              <a:rPr lang="en-US" altLang="en-US" b="0">
                <a:effectLst/>
              </a:rPr>
              <a:t>(troposphere)</a:t>
            </a:r>
          </a:p>
        </p:txBody>
      </p:sp>
      <p:pic>
        <p:nvPicPr>
          <p:cNvPr id="33795" name="Picture 3" descr="~AUT0007">
            <a:extLst>
              <a:ext uri="{FF2B5EF4-FFF2-40B4-BE49-F238E27FC236}">
                <a16:creationId xmlns:a16="http://schemas.microsoft.com/office/drawing/2014/main" id="{EE0D5F8F-A768-4CD1-BD94-B0CB070A2F0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30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11263"/>
            <a:ext cx="8686800" cy="5294312"/>
          </a:xfrm>
        </p:spPr>
      </p:pic>
      <p:sp>
        <p:nvSpPr>
          <p:cNvPr id="33796" name="Line 4">
            <a:extLst>
              <a:ext uri="{FF2B5EF4-FFF2-40B4-BE49-F238E27FC236}">
                <a16:creationId xmlns:a16="http://schemas.microsoft.com/office/drawing/2014/main" id="{7BFDF497-CCC9-467D-A642-A40986BDCC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048000"/>
            <a:ext cx="4648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99CB9F0A-53F0-4C86-B464-30BFFF4F3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514600"/>
            <a:ext cx="13541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2 weeks</a:t>
            </a:r>
          </a:p>
        </p:txBody>
      </p:sp>
      <p:sp>
        <p:nvSpPr>
          <p:cNvPr id="33798" name="Line 6">
            <a:extLst>
              <a:ext uri="{FF2B5EF4-FFF2-40B4-BE49-F238E27FC236}">
                <a16:creationId xmlns:a16="http://schemas.microsoft.com/office/drawing/2014/main" id="{ED74D1AB-0D4B-425C-BEA2-0CE765E305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1676400"/>
            <a:ext cx="0" cy="1295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C04A3615-28D4-43E5-AC32-72B319A32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097088"/>
            <a:ext cx="18097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1-2 months</a:t>
            </a:r>
          </a:p>
        </p:txBody>
      </p:sp>
      <p:sp>
        <p:nvSpPr>
          <p:cNvPr id="33800" name="Line 8">
            <a:extLst>
              <a:ext uri="{FF2B5EF4-FFF2-40B4-BE49-F238E27FC236}">
                <a16:creationId xmlns:a16="http://schemas.microsoft.com/office/drawing/2014/main" id="{F3AE12F8-AA67-4128-A243-71461F92AF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1242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Text Box 9">
            <a:extLst>
              <a:ext uri="{FF2B5EF4-FFF2-40B4-BE49-F238E27FC236}">
                <a16:creationId xmlns:a16="http://schemas.microsoft.com/office/drawing/2014/main" id="{F7BBDF71-F247-4C17-8E6B-541ACC132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352800"/>
            <a:ext cx="18097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1-2 months</a:t>
            </a:r>
          </a:p>
        </p:txBody>
      </p:sp>
      <p:sp>
        <p:nvSpPr>
          <p:cNvPr id="33802" name="Line 10">
            <a:extLst>
              <a:ext uri="{FF2B5EF4-FFF2-40B4-BE49-F238E27FC236}">
                <a16:creationId xmlns:a16="http://schemas.microsoft.com/office/drawing/2014/main" id="{90C28D10-3F02-4E3D-ADC5-69D6083CDC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124200"/>
            <a:ext cx="76200" cy="2514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Text Box 11">
            <a:extLst>
              <a:ext uri="{FF2B5EF4-FFF2-40B4-BE49-F238E27FC236}">
                <a16:creationId xmlns:a16="http://schemas.microsoft.com/office/drawing/2014/main" id="{E048E656-4804-4F69-9C78-7295C7331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4196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 year</a:t>
            </a:r>
          </a:p>
        </p:txBody>
      </p:sp>
      <p:sp>
        <p:nvSpPr>
          <p:cNvPr id="33804" name="Line 12">
            <a:extLst>
              <a:ext uri="{FF2B5EF4-FFF2-40B4-BE49-F238E27FC236}">
                <a16:creationId xmlns:a16="http://schemas.microsoft.com/office/drawing/2014/main" id="{A2DA19DC-0E64-4B17-B75F-FD4A84DF78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" y="3962400"/>
            <a:ext cx="8001000" cy="76200"/>
          </a:xfrm>
          <a:prstGeom prst="line">
            <a:avLst/>
          </a:prstGeom>
          <a:noFill/>
          <a:ln w="38100">
            <a:solidFill>
              <a:srgbClr val="66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6B1692-483E-4CC8-835F-26B42D394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31" y="819808"/>
            <a:ext cx="4108907" cy="437635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E72B6FB-E650-4F36-AAE1-947D01578AD3}"/>
              </a:ext>
            </a:extLst>
          </p:cNvPr>
          <p:cNvCxnSpPr>
            <a:cxnSpLocks/>
          </p:cNvCxnSpPr>
          <p:nvPr/>
        </p:nvCxnSpPr>
        <p:spPr bwMode="auto">
          <a:xfrm>
            <a:off x="3608151" y="2600357"/>
            <a:ext cx="0" cy="20367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3EE1367-550C-4F33-8C70-BD1747EB5156}"/>
              </a:ext>
            </a:extLst>
          </p:cNvPr>
          <p:cNvSpPr txBox="1"/>
          <p:nvPr/>
        </p:nvSpPr>
        <p:spPr>
          <a:xfrm>
            <a:off x="3608151" y="329557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</a:t>
            </a:r>
          </a:p>
          <a:p>
            <a:pPr algn="l"/>
            <a:r>
              <a:rPr lang="en-US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gases</a:t>
            </a:r>
          </a:p>
        </p:txBody>
      </p:sp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B78FD4BD-32D6-41F6-BA41-4A405B25F1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669555"/>
              </p:ext>
            </p:extLst>
          </p:nvPr>
        </p:nvGraphicFramePr>
        <p:xfrm>
          <a:off x="4749800" y="979488"/>
          <a:ext cx="18573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4" imgW="1091880" imgH="393480" progId="Equation.DSMT4">
                  <p:embed/>
                </p:oleObj>
              </mc:Choice>
              <mc:Fallback>
                <p:oleObj name="Equation" r:id="rId4" imgW="1091880" imgH="393480" progId="Equation.DSMT4">
                  <p:embed/>
                  <p:pic>
                    <p:nvPicPr>
                      <p:cNvPr id="276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979488"/>
                        <a:ext cx="185737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CEB2F96-21C9-4851-A4D6-1B729E9FE716}"/>
              </a:ext>
            </a:extLst>
          </p:cNvPr>
          <p:cNvSpPr txBox="1"/>
          <p:nvPr/>
        </p:nvSpPr>
        <p:spPr>
          <a:xfrm>
            <a:off x="253784" y="5391861"/>
            <a:ext cx="863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1" hangingPunct="1"/>
            <a:r>
              <a:rPr lang="en-US" altLang="en-US" sz="1800" b="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+mn-cs"/>
              </a:rPr>
              <a:t>Air also contains variable H</a:t>
            </a:r>
            <a:r>
              <a:rPr lang="en-US" altLang="en-US" sz="1800" b="0" baseline="-2500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+mn-cs"/>
              </a:rPr>
              <a:t>2</a:t>
            </a:r>
            <a:r>
              <a:rPr lang="en-US" altLang="en-US" sz="1800" b="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+mn-cs"/>
              </a:rPr>
              <a:t>O vapor (10</a:t>
            </a:r>
            <a:r>
              <a:rPr lang="en-US" altLang="en-US" sz="1800" b="0" baseline="3000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+mn-cs"/>
              </a:rPr>
              <a:t>-6</a:t>
            </a:r>
            <a:r>
              <a:rPr lang="en-US" altLang="en-US" sz="1800" b="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+mn-cs"/>
              </a:rPr>
              <a:t>-10</a:t>
            </a:r>
            <a:r>
              <a:rPr lang="en-US" altLang="en-US" sz="1800" b="0" baseline="3000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+mn-cs"/>
              </a:rPr>
              <a:t>-2</a:t>
            </a:r>
            <a:r>
              <a:rPr lang="en-US" altLang="en-US" sz="1800" b="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+mn-cs"/>
              </a:rPr>
              <a:t> mol mol</a:t>
            </a:r>
            <a:r>
              <a:rPr lang="en-US" altLang="en-US" sz="1800" b="0" baseline="3000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+mn-cs"/>
              </a:rPr>
              <a:t>-1</a:t>
            </a:r>
            <a:r>
              <a:rPr lang="en-US" altLang="en-US" sz="1800" b="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+mn-cs"/>
              </a:rPr>
              <a:t>), aerosol particles, </a:t>
            </a:r>
          </a:p>
          <a:p>
            <a:pPr lvl="0" defTabSz="914400" eaLnBrk="1" hangingPunct="1"/>
            <a:r>
              <a:rPr lang="en-US" altLang="en-US" sz="1800" b="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+mn-cs"/>
              </a:rPr>
              <a:t>and many other trace gases at &lt; 1x10</a:t>
            </a:r>
            <a:r>
              <a:rPr lang="en-US" altLang="en-US" sz="1800" b="0" baseline="3000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+mn-cs"/>
              </a:rPr>
              <a:t>-6</a:t>
            </a:r>
            <a:r>
              <a:rPr lang="en-US" altLang="en-US" sz="1800" b="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+mn-cs"/>
              </a:rPr>
              <a:t> mol mol</a:t>
            </a:r>
            <a:r>
              <a:rPr lang="en-US" altLang="en-US" sz="1800" b="0" baseline="30000" dirty="0">
                <a:solidFill>
                  <a:srgbClr val="000000"/>
                </a:solidFill>
                <a:latin typeface="Helvetica" panose="020B0604020202020204" pitchFamily="34" charset="0"/>
                <a:ea typeface="+mn-ea"/>
                <a:cs typeface="+mn-cs"/>
              </a:rPr>
              <a:t>-1</a:t>
            </a:r>
            <a:endParaRPr lang="en-US" altLang="en-US" sz="1800" b="0" dirty="0">
              <a:solidFill>
                <a:srgbClr val="000000"/>
              </a:solidFill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7F914B06-3ED4-4241-B38A-B4528ECD9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821" y="3143355"/>
            <a:ext cx="4647426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Trace gas concentration units: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   1 ppm = 1 µ</a:t>
            </a:r>
            <a:r>
              <a:rPr lang="en-US" altLang="en-US" sz="1800" b="0" dirty="0" err="1">
                <a:solidFill>
                  <a:schemeClr val="tx1"/>
                </a:solidFill>
              </a:rPr>
              <a:t>mol</a:t>
            </a:r>
            <a:r>
              <a:rPr lang="en-US" altLang="en-US" sz="1800" b="0" dirty="0">
                <a:solidFill>
                  <a:schemeClr val="tx1"/>
                </a:solidFill>
              </a:rPr>
              <a:t> mol</a:t>
            </a:r>
            <a:r>
              <a:rPr lang="en-US" altLang="en-US" sz="1800" b="0" baseline="30000" dirty="0">
                <a:solidFill>
                  <a:schemeClr val="tx1"/>
                </a:solidFill>
              </a:rPr>
              <a:t>-1</a:t>
            </a:r>
            <a:r>
              <a:rPr lang="en-US" altLang="en-US" sz="1800" b="0" dirty="0">
                <a:solidFill>
                  <a:schemeClr val="tx1"/>
                </a:solidFill>
              </a:rPr>
              <a:t> = 1x10</a:t>
            </a:r>
            <a:r>
              <a:rPr lang="en-US" altLang="en-US" sz="1800" b="0" baseline="30000" dirty="0">
                <a:solidFill>
                  <a:schemeClr val="tx1"/>
                </a:solidFill>
              </a:rPr>
              <a:t>-6 </a:t>
            </a:r>
            <a:r>
              <a:rPr lang="en-US" altLang="en-US" sz="1800" b="0" dirty="0" err="1">
                <a:solidFill>
                  <a:schemeClr val="tx1"/>
                </a:solidFill>
              </a:rPr>
              <a:t>mol</a:t>
            </a:r>
            <a:r>
              <a:rPr lang="en-US" altLang="en-US" sz="1800" b="0" dirty="0">
                <a:solidFill>
                  <a:schemeClr val="tx1"/>
                </a:solidFill>
              </a:rPr>
              <a:t> mol</a:t>
            </a:r>
            <a:r>
              <a:rPr lang="en-US" altLang="en-US" sz="1800" b="0" baseline="30000" dirty="0">
                <a:solidFill>
                  <a:schemeClr val="tx1"/>
                </a:solidFill>
              </a:rPr>
              <a:t>-1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baseline="30000" dirty="0">
                <a:solidFill>
                  <a:schemeClr val="tx1"/>
                </a:solidFill>
              </a:rPr>
              <a:t>    </a:t>
            </a:r>
            <a:r>
              <a:rPr lang="en-US" altLang="en-US" sz="1800" b="0" dirty="0">
                <a:solidFill>
                  <a:schemeClr val="tx1"/>
                </a:solidFill>
              </a:rPr>
              <a:t>1 ppb  =  1 </a:t>
            </a:r>
            <a:r>
              <a:rPr lang="en-US" altLang="en-US" sz="1800" b="0" dirty="0" err="1">
                <a:solidFill>
                  <a:schemeClr val="tx1"/>
                </a:solidFill>
              </a:rPr>
              <a:t>nmol</a:t>
            </a:r>
            <a:r>
              <a:rPr lang="en-US" altLang="en-US" sz="1800" b="0" dirty="0">
                <a:solidFill>
                  <a:schemeClr val="tx1"/>
                </a:solidFill>
              </a:rPr>
              <a:t> mol</a:t>
            </a:r>
            <a:r>
              <a:rPr lang="en-US" altLang="en-US" sz="1800" b="0" baseline="30000" dirty="0">
                <a:solidFill>
                  <a:schemeClr val="tx1"/>
                </a:solidFill>
              </a:rPr>
              <a:t>-1</a:t>
            </a:r>
            <a:r>
              <a:rPr lang="en-US" altLang="en-US" sz="1800" b="0" dirty="0">
                <a:solidFill>
                  <a:schemeClr val="tx1"/>
                </a:solidFill>
              </a:rPr>
              <a:t> =  1x10</a:t>
            </a:r>
            <a:r>
              <a:rPr lang="en-US" altLang="en-US" sz="1800" b="0" baseline="30000" dirty="0">
                <a:solidFill>
                  <a:schemeClr val="tx1"/>
                </a:solidFill>
              </a:rPr>
              <a:t>-9 </a:t>
            </a:r>
            <a:r>
              <a:rPr lang="en-US" altLang="en-US" sz="1800" b="0" dirty="0" err="1">
                <a:solidFill>
                  <a:schemeClr val="tx1"/>
                </a:solidFill>
              </a:rPr>
              <a:t>mol</a:t>
            </a:r>
            <a:r>
              <a:rPr lang="en-US" altLang="en-US" sz="1800" b="0" dirty="0">
                <a:solidFill>
                  <a:schemeClr val="tx1"/>
                </a:solidFill>
              </a:rPr>
              <a:t> mol</a:t>
            </a:r>
            <a:r>
              <a:rPr lang="en-US" altLang="en-US" sz="1800" b="0" baseline="30000" dirty="0">
                <a:solidFill>
                  <a:schemeClr val="tx1"/>
                </a:solidFill>
              </a:rPr>
              <a:t>-1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baseline="30000" dirty="0">
                <a:solidFill>
                  <a:schemeClr val="tx1"/>
                </a:solidFill>
              </a:rPr>
              <a:t>    </a:t>
            </a:r>
            <a:r>
              <a:rPr lang="en-US" altLang="en-US" sz="1800" b="0" dirty="0">
                <a:solidFill>
                  <a:schemeClr val="tx1"/>
                </a:solidFill>
              </a:rPr>
              <a:t>1 </a:t>
            </a:r>
            <a:r>
              <a:rPr lang="en-US" altLang="en-US" sz="1800" b="0" dirty="0" err="1">
                <a:solidFill>
                  <a:schemeClr val="tx1"/>
                </a:solidFill>
              </a:rPr>
              <a:t>ppt</a:t>
            </a:r>
            <a:r>
              <a:rPr lang="en-US" altLang="en-US" sz="1800" b="0" dirty="0">
                <a:solidFill>
                  <a:schemeClr val="tx1"/>
                </a:solidFill>
              </a:rPr>
              <a:t>   =  1 </a:t>
            </a:r>
            <a:r>
              <a:rPr lang="en-US" altLang="en-US" sz="1800" b="0" dirty="0" err="1">
                <a:solidFill>
                  <a:schemeClr val="tx1"/>
                </a:solidFill>
              </a:rPr>
              <a:t>pmol</a:t>
            </a:r>
            <a:r>
              <a:rPr lang="en-US" altLang="en-US" sz="1800" b="0" dirty="0">
                <a:solidFill>
                  <a:schemeClr val="tx1"/>
                </a:solidFill>
              </a:rPr>
              <a:t> mol</a:t>
            </a:r>
            <a:r>
              <a:rPr lang="en-US" altLang="en-US" sz="1800" b="0" baseline="30000" dirty="0">
                <a:solidFill>
                  <a:schemeClr val="tx1"/>
                </a:solidFill>
              </a:rPr>
              <a:t>-1</a:t>
            </a:r>
            <a:r>
              <a:rPr lang="en-US" altLang="en-US" sz="1800" b="0" dirty="0">
                <a:solidFill>
                  <a:schemeClr val="tx1"/>
                </a:solidFill>
              </a:rPr>
              <a:t> =  1x10</a:t>
            </a:r>
            <a:r>
              <a:rPr lang="en-US" altLang="en-US" sz="1800" b="0" baseline="30000" dirty="0">
                <a:solidFill>
                  <a:schemeClr val="tx1"/>
                </a:solidFill>
              </a:rPr>
              <a:t>-12</a:t>
            </a:r>
            <a:r>
              <a:rPr lang="en-US" altLang="en-US" sz="1800" b="0" dirty="0">
                <a:solidFill>
                  <a:schemeClr val="tx1"/>
                </a:solidFill>
              </a:rPr>
              <a:t> </a:t>
            </a:r>
            <a:r>
              <a:rPr lang="en-US" altLang="en-US" sz="1800" b="0" dirty="0" err="1">
                <a:solidFill>
                  <a:schemeClr val="tx1"/>
                </a:solidFill>
              </a:rPr>
              <a:t>mol</a:t>
            </a:r>
            <a:r>
              <a:rPr lang="en-US" altLang="en-US" sz="1800" b="0" dirty="0">
                <a:solidFill>
                  <a:schemeClr val="tx1"/>
                </a:solidFill>
              </a:rPr>
              <a:t> mol</a:t>
            </a:r>
            <a:r>
              <a:rPr lang="en-US" altLang="en-US" sz="1800" b="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084D2968-B33F-4405-ABCE-38D604610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28173" y="-362848"/>
            <a:ext cx="10085987" cy="1143000"/>
          </a:xfrm>
        </p:spPr>
        <p:txBody>
          <a:bodyPr/>
          <a:lstStyle/>
          <a:p>
            <a:pPr marL="457200" indent="-457200" algn="l" eaLnBrk="1" hangingPunct="1"/>
            <a:r>
              <a:rPr lang="en-US" altLang="en-US" sz="2000" b="0" dirty="0">
                <a:effectLst/>
              </a:rPr>
              <a:t>           Measure of relative concentration: mixing ratio (mole fraction) </a:t>
            </a:r>
            <a:r>
              <a:rPr lang="en-US" altLang="en-US" sz="2000" b="0" i="1" dirty="0">
                <a:effectLst/>
              </a:rPr>
              <a:t>C</a:t>
            </a:r>
            <a:r>
              <a:rPr lang="en-US" altLang="en-US" sz="2000" b="0" i="1" baseline="-25000" dirty="0">
                <a:effectLst/>
              </a:rPr>
              <a:t>X</a:t>
            </a:r>
            <a:r>
              <a:rPr lang="en-US" altLang="en-US" sz="2000" b="0" i="1" dirty="0">
                <a:effectLst/>
              </a:rPr>
              <a:t> </a:t>
            </a:r>
            <a:r>
              <a:rPr lang="en-US" altLang="en-US" sz="2000" b="0" dirty="0">
                <a:effectLst/>
              </a:rPr>
              <a:t>[mol mol</a:t>
            </a:r>
            <a:r>
              <a:rPr lang="en-US" altLang="en-US" sz="2000" b="0" baseline="30000" dirty="0">
                <a:effectLst/>
              </a:rPr>
              <a:t>-1</a:t>
            </a:r>
            <a:r>
              <a:rPr lang="en-US" altLang="en-US" sz="2000" b="0" dirty="0">
                <a:effectLst/>
              </a:rPr>
              <a:t>]</a:t>
            </a:r>
            <a:endParaRPr lang="en-US" altLang="en-US" sz="2000" b="0" dirty="0">
              <a:solidFill>
                <a:srgbClr val="FF0000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412EC5-0B52-46B7-99C8-E1A0935081D2}"/>
              </a:ext>
            </a:extLst>
          </p:cNvPr>
          <p:cNvSpPr txBox="1"/>
          <p:nvPr/>
        </p:nvSpPr>
        <p:spPr>
          <a:xfrm>
            <a:off x="4347754" y="662994"/>
            <a:ext cx="281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(wet) mixing ratio: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BE5B99-4938-4E14-A270-381CF75B20F6}"/>
              </a:ext>
            </a:extLst>
          </p:cNvPr>
          <p:cNvSpPr txBox="1"/>
          <p:nvPr/>
        </p:nvSpPr>
        <p:spPr>
          <a:xfrm>
            <a:off x="4347755" y="168835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mixing ratio:</a:t>
            </a:r>
          </a:p>
        </p:txBody>
      </p:sp>
      <p:graphicFrame>
        <p:nvGraphicFramePr>
          <p:cNvPr id="18" name="Object 5">
            <a:extLst>
              <a:ext uri="{FF2B5EF4-FFF2-40B4-BE49-F238E27FC236}">
                <a16:creationId xmlns:a16="http://schemas.microsoft.com/office/drawing/2014/main" id="{62DE4908-860F-4705-928E-986043C39E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951045"/>
              </p:ext>
            </p:extLst>
          </p:nvPr>
        </p:nvGraphicFramePr>
        <p:xfrm>
          <a:off x="4640182" y="2057690"/>
          <a:ext cx="3605213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6" imgW="2120760" imgH="431640" progId="Equation.DSMT4">
                  <p:embed/>
                </p:oleObj>
              </mc:Choice>
              <mc:Fallback>
                <p:oleObj name="Equation" r:id="rId6" imgW="2120760" imgH="431640" progId="Equation.DSMT4">
                  <p:embed/>
                  <p:pic>
                    <p:nvPicPr>
                      <p:cNvPr id="8" name="Object 5">
                        <a:extLst>
                          <a:ext uri="{FF2B5EF4-FFF2-40B4-BE49-F238E27FC236}">
                            <a16:creationId xmlns:a16="http://schemas.microsoft.com/office/drawing/2014/main" id="{B78FD4BD-32D6-41F6-BA41-4A405B25F1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182" y="2057690"/>
                        <a:ext cx="3605213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561839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26E44BF-BBAF-42D4-A6DC-BA6AC8B8B7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-228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b="0" dirty="0">
                <a:effectLst/>
              </a:rPr>
              <a:t>Vertical transport: atmospheric lapse rate and stability</a:t>
            </a:r>
          </a:p>
        </p:txBody>
      </p:sp>
      <p:sp>
        <p:nvSpPr>
          <p:cNvPr id="6147" name="Freeform 3">
            <a:extLst>
              <a:ext uri="{FF2B5EF4-FFF2-40B4-BE49-F238E27FC236}">
                <a16:creationId xmlns:a16="http://schemas.microsoft.com/office/drawing/2014/main" id="{20D9BB89-D5A8-4974-87E7-90578F3615C6}"/>
              </a:ext>
            </a:extLst>
          </p:cNvPr>
          <p:cNvSpPr>
            <a:spLocks/>
          </p:cNvSpPr>
          <p:nvPr/>
        </p:nvSpPr>
        <p:spPr bwMode="auto">
          <a:xfrm>
            <a:off x="838200" y="1295400"/>
            <a:ext cx="2438400" cy="3657600"/>
          </a:xfrm>
          <a:custGeom>
            <a:avLst/>
            <a:gdLst>
              <a:gd name="T0" fmla="*/ 0 w 1488"/>
              <a:gd name="T1" fmla="*/ 0 h 2208"/>
              <a:gd name="T2" fmla="*/ 0 w 1488"/>
              <a:gd name="T3" fmla="*/ 2147483646 h 2208"/>
              <a:gd name="T4" fmla="*/ 2147483646 w 1488"/>
              <a:gd name="T5" fmla="*/ 2147483646 h 2208"/>
              <a:gd name="T6" fmla="*/ 0 60000 65536"/>
              <a:gd name="T7" fmla="*/ 0 60000 65536"/>
              <a:gd name="T8" fmla="*/ 0 60000 65536"/>
              <a:gd name="T9" fmla="*/ 0 w 1488"/>
              <a:gd name="T10" fmla="*/ 0 h 2208"/>
              <a:gd name="T11" fmla="*/ 1488 w 1488"/>
              <a:gd name="T12" fmla="*/ 2208 h 2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8" h="2208">
                <a:moveTo>
                  <a:pt x="0" y="0"/>
                </a:moveTo>
                <a:lnTo>
                  <a:pt x="0" y="2208"/>
                </a:lnTo>
                <a:lnTo>
                  <a:pt x="1488" y="220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9B90F804-D526-4DA0-9D89-4DAB16C65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816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D512C319-DECF-449F-95F2-7289FBD02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954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6150" name="Line 6">
            <a:extLst>
              <a:ext uri="{FF2B5EF4-FFF2-40B4-BE49-F238E27FC236}">
                <a16:creationId xmlns:a16="http://schemas.microsoft.com/office/drawing/2014/main" id="{415DAA2E-F701-4F4E-A382-DE38F1D255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438400"/>
            <a:ext cx="3810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A59B6A36-90F0-402A-BACD-58FA41019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2209800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G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= 9.8 K km</a:t>
            </a:r>
            <a:r>
              <a:rPr kumimoji="0" lang="en-US" altLang="en-US" sz="18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-1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96A52160-7956-47EE-A455-F674D957F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200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8BF7CBF5-B2E7-4036-9B85-6B7101722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219200"/>
            <a:ext cx="6324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Consider an air parcel at 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z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lifted to 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z+dz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and released.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It cools upon lifting (expansion).  Assuming lifting to be adiabatic, the cooling follows the adiabatic lapse rate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G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: </a:t>
            </a:r>
            <a:endParaRPr kumimoji="0" lang="en-US" altLang="en-US" sz="18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1D8983E7-3992-4D47-9C0B-9AC254F69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0480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C614FA74-2C41-4CE9-A99E-99866C194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60375"/>
            <a:ext cx="3066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“Lapse rate” = -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dT/dz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156" name="Object 12">
            <a:extLst>
              <a:ext uri="{FF2B5EF4-FFF2-40B4-BE49-F238E27FC236}">
                <a16:creationId xmlns:a16="http://schemas.microsoft.com/office/drawing/2014/main" id="{21C5D455-301B-44FF-A4E0-E4CB79EB49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84650" y="2209800"/>
          <a:ext cx="3821113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3" imgW="1739900" imgH="444500" progId="Equation.DSMT4">
                  <p:embed/>
                </p:oleObj>
              </mc:Choice>
              <mc:Fallback>
                <p:oleObj name="Equation" r:id="rId3" imgW="1739900" imgH="444500" progId="Equation.DSMT4">
                  <p:embed/>
                  <p:pic>
                    <p:nvPicPr>
                      <p:cNvPr id="6156" name="Object 12">
                        <a:extLst>
                          <a:ext uri="{FF2B5EF4-FFF2-40B4-BE49-F238E27FC236}">
                            <a16:creationId xmlns:a16="http://schemas.microsoft.com/office/drawing/2014/main" id="{21C5D455-301B-44FF-A4E0-E4CB79EB49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2209800"/>
                        <a:ext cx="3821113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Freeform 13">
            <a:extLst>
              <a:ext uri="{FF2B5EF4-FFF2-40B4-BE49-F238E27FC236}">
                <a16:creationId xmlns:a16="http://schemas.microsoft.com/office/drawing/2014/main" id="{205E04D1-BD16-48A6-A108-10B719CFE1B4}"/>
              </a:ext>
            </a:extLst>
          </p:cNvPr>
          <p:cNvSpPr>
            <a:spLocks/>
          </p:cNvSpPr>
          <p:nvPr/>
        </p:nvSpPr>
        <p:spPr bwMode="auto">
          <a:xfrm>
            <a:off x="1289050" y="2024063"/>
            <a:ext cx="1225550" cy="2928937"/>
          </a:xfrm>
          <a:custGeom>
            <a:avLst/>
            <a:gdLst>
              <a:gd name="T0" fmla="*/ 2147483646 w 772"/>
              <a:gd name="T1" fmla="*/ 2147483646 h 1845"/>
              <a:gd name="T2" fmla="*/ 2147483646 w 772"/>
              <a:gd name="T3" fmla="*/ 2147483646 h 1845"/>
              <a:gd name="T4" fmla="*/ 2147483646 w 772"/>
              <a:gd name="T5" fmla="*/ 2147483646 h 1845"/>
              <a:gd name="T6" fmla="*/ 2147483646 w 772"/>
              <a:gd name="T7" fmla="*/ 2147483646 h 1845"/>
              <a:gd name="T8" fmla="*/ 2147483646 w 772"/>
              <a:gd name="T9" fmla="*/ 2147483646 h 1845"/>
              <a:gd name="T10" fmla="*/ 0 w 772"/>
              <a:gd name="T11" fmla="*/ 0 h 1845"/>
              <a:gd name="T12" fmla="*/ 0 w 772"/>
              <a:gd name="T13" fmla="*/ 0 h 18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2"/>
              <a:gd name="T22" fmla="*/ 0 h 1845"/>
              <a:gd name="T23" fmla="*/ 772 w 772"/>
              <a:gd name="T24" fmla="*/ 1845 h 18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2" h="1845">
                <a:moveTo>
                  <a:pt x="772" y="1845"/>
                </a:moveTo>
                <a:lnTo>
                  <a:pt x="436" y="1557"/>
                </a:lnTo>
                <a:lnTo>
                  <a:pt x="772" y="1125"/>
                </a:lnTo>
                <a:lnTo>
                  <a:pt x="52" y="501"/>
                </a:lnTo>
                <a:lnTo>
                  <a:pt x="4" y="21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2E6B790-8742-4AE7-BE09-ECC6B7361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3922713"/>
            <a:ext cx="135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ATM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(observed)</a:t>
            </a:r>
          </a:p>
        </p:txBody>
      </p:sp>
      <p:sp>
        <p:nvSpPr>
          <p:cNvPr id="6159" name="Text Box 15">
            <a:extLst>
              <a:ext uri="{FF2B5EF4-FFF2-40B4-BE49-F238E27FC236}">
                <a16:creationId xmlns:a16="http://schemas.microsoft.com/office/drawing/2014/main" id="{6A5A2A1B-F498-4BE7-B041-28AF80D80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3465513"/>
            <a:ext cx="5426075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What happens following release depends on the local lapse rate –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dT</a:t>
            </a:r>
            <a:r>
              <a:rPr kumimoji="0" lang="en-US" altLang="en-US" sz="1800" b="1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ATM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/dz: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-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dT</a:t>
            </a:r>
            <a:r>
              <a:rPr kumimoji="0" lang="en-US" altLang="en-US" sz="1800" b="1" i="1" u="none" strike="noStrike" kern="1200" cap="none" spc="0" normalizeH="0" baseline="-2500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ATM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/dz &gt; 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G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ingdings 3" panose="05040102010807070707" pitchFamily="18" charset="2"/>
                <a:ea typeface="+mn-ea"/>
                <a:cs typeface="+mn-cs"/>
              </a:rPr>
              <a:t>e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upward buoyancy amplifies initial perturbation: atmosphere is 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unstable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-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dT</a:t>
            </a:r>
            <a:r>
              <a:rPr kumimoji="0" lang="en-US" altLang="en-US" sz="1800" b="1" i="1" u="none" strike="noStrike" kern="1200" cap="none" spc="0" normalizeH="0" baseline="-2500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ATM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/dz = 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G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ingdings 3" panose="05040102010807070707" pitchFamily="18" charset="2"/>
                <a:ea typeface="+mn-ea"/>
                <a:cs typeface="+mn-cs"/>
              </a:rPr>
              <a:t>e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zero buoyancy does not alter perturbation: atmosphere is 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neutral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-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dT</a:t>
            </a:r>
            <a:r>
              <a:rPr kumimoji="0" lang="en-US" altLang="en-US" sz="1800" b="1" i="1" u="none" strike="noStrike" kern="1200" cap="none" spc="0" normalizeH="0" baseline="-2500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ATM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/dz &lt; 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G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ingdings 3" panose="05040102010807070707" pitchFamily="18" charset="2"/>
                <a:ea typeface="+mn-ea"/>
                <a:cs typeface="+mn-cs"/>
              </a:rPr>
              <a:t>e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downward buoyancy relaxes initial perturbation: atmosphere is 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stable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dT</a:t>
            </a:r>
            <a:r>
              <a:rPr kumimoji="0" lang="en-US" altLang="en-US" sz="1800" b="1" i="1" u="none" strike="noStrike" kern="1200" cap="none" spc="0" normalizeH="0" baseline="-2500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ATM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/dz &gt;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0 (“inversion”):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very stable</a:t>
            </a:r>
            <a:endParaRPr kumimoji="0" lang="en-US" altLang="en-US" sz="1800" b="1" i="1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800" b="1" i="1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0" name="Line 16">
            <a:extLst>
              <a:ext uri="{FF2B5EF4-FFF2-40B4-BE49-F238E27FC236}">
                <a16:creationId xmlns:a16="http://schemas.microsoft.com/office/drawing/2014/main" id="{8ABEA120-35D1-4F61-9DBF-6475A946BA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4495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1" name="Text Box 17">
            <a:extLst>
              <a:ext uri="{FF2B5EF4-FFF2-40B4-BE49-F238E27FC236}">
                <a16:creationId xmlns:a16="http://schemas.microsoft.com/office/drawing/2014/main" id="{A8AF7D30-E09A-4A9F-BE4B-81FEB4E7C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495800"/>
            <a:ext cx="112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unstable</a:t>
            </a:r>
          </a:p>
        </p:txBody>
      </p:sp>
      <p:sp>
        <p:nvSpPr>
          <p:cNvPr id="6162" name="Line 18">
            <a:extLst>
              <a:ext uri="{FF2B5EF4-FFF2-40B4-BE49-F238E27FC236}">
                <a16:creationId xmlns:a16="http://schemas.microsoft.com/office/drawing/2014/main" id="{F6339A60-90F3-4EF0-9BB9-B7E8D335D43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3810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3" name="Text Box 19">
            <a:extLst>
              <a:ext uri="{FF2B5EF4-FFF2-40B4-BE49-F238E27FC236}">
                <a16:creationId xmlns:a16="http://schemas.microsoft.com/office/drawing/2014/main" id="{8F440F9B-BC0E-42FC-BFDC-26E641D11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962400"/>
            <a:ext cx="120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inversion</a:t>
            </a:r>
          </a:p>
        </p:txBody>
      </p:sp>
      <p:sp>
        <p:nvSpPr>
          <p:cNvPr id="6164" name="Line 20">
            <a:extLst>
              <a:ext uri="{FF2B5EF4-FFF2-40B4-BE49-F238E27FC236}">
                <a16:creationId xmlns:a16="http://schemas.microsoft.com/office/drawing/2014/main" id="{B5955328-A881-4D08-ACCC-EE9B6B795F6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819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5" name="Text Box 21">
            <a:extLst>
              <a:ext uri="{FF2B5EF4-FFF2-40B4-BE49-F238E27FC236}">
                <a16:creationId xmlns:a16="http://schemas.microsoft.com/office/drawing/2014/main" id="{23C8C430-E998-4A24-8C5B-A81736924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922" y="3280847"/>
            <a:ext cx="12137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unstable</a:t>
            </a:r>
          </a:p>
        </p:txBody>
      </p:sp>
      <p:sp>
        <p:nvSpPr>
          <p:cNvPr id="6166" name="Text Box 22">
            <a:extLst>
              <a:ext uri="{FF2B5EF4-FFF2-40B4-BE49-F238E27FC236}">
                <a16:creationId xmlns:a16="http://schemas.microsoft.com/office/drawing/2014/main" id="{3CF97440-6BC3-4231-BD1F-4AE329057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00"/>
            <a:ext cx="844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stable</a:t>
            </a:r>
          </a:p>
        </p:txBody>
      </p:sp>
      <p:sp>
        <p:nvSpPr>
          <p:cNvPr id="6167" name="Text Box 23">
            <a:extLst>
              <a:ext uri="{FF2B5EF4-FFF2-40B4-BE49-F238E27FC236}">
                <a16:creationId xmlns:a16="http://schemas.microsoft.com/office/drawing/2014/main" id="{B43F8EB1-85BD-475B-9BB3-7C9CF9503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6132513"/>
            <a:ext cx="8626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The stability of the atmosphere against vertical mixing is solely determined by its lapse rate. </a:t>
            </a: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B85E34-DBF5-4F93-AE84-BDC15B2E603B}"/>
              </a:ext>
            </a:extLst>
          </p:cNvPr>
          <p:cNvSpPr txBox="1"/>
          <p:nvPr/>
        </p:nvSpPr>
        <p:spPr>
          <a:xfrm>
            <a:off x="1794120" y="2759075"/>
            <a:ext cx="1263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+mj-lt"/>
              </a:rPr>
              <a:t>lifting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0625 -0.04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D0E413D-E113-4A4C-910E-1B2EBBD18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0663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en-US" b="0">
                <a:effectLst/>
              </a:rPr>
              <a:t>What determines the atmospheric lapse rate?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E292830-0965-472B-87AA-271B58B75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1625" y="1770063"/>
            <a:ext cx="8001000" cy="4191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altLang="en-US" b="0" dirty="0"/>
          </a:p>
          <a:p>
            <a:pPr eaLnBrk="1" hangingPunct="1">
              <a:defRPr/>
            </a:pPr>
            <a:r>
              <a:rPr lang="en-US" altLang="en-US" b="0" dirty="0"/>
              <a:t>Consider now solar heating of the surface. This disrupts the equilibrium and produces an unstable atmosphere: </a:t>
            </a:r>
          </a:p>
        </p:txBody>
      </p:sp>
      <p:sp>
        <p:nvSpPr>
          <p:cNvPr id="14340" name="Freeform 4">
            <a:extLst>
              <a:ext uri="{FF2B5EF4-FFF2-40B4-BE49-F238E27FC236}">
                <a16:creationId xmlns:a16="http://schemas.microsoft.com/office/drawing/2014/main" id="{BEBE83AE-FED9-4B99-9827-D2FA0478D0E2}"/>
              </a:ext>
            </a:extLst>
          </p:cNvPr>
          <p:cNvSpPr>
            <a:spLocks/>
          </p:cNvSpPr>
          <p:nvPr/>
        </p:nvSpPr>
        <p:spPr bwMode="auto">
          <a:xfrm>
            <a:off x="609600" y="2895600"/>
            <a:ext cx="1600200" cy="1676400"/>
          </a:xfrm>
          <a:custGeom>
            <a:avLst/>
            <a:gdLst>
              <a:gd name="T0" fmla="*/ 0 w 1008"/>
              <a:gd name="T1" fmla="*/ 0 h 1056"/>
              <a:gd name="T2" fmla="*/ 0 w 1008"/>
              <a:gd name="T3" fmla="*/ 2147483646 h 1056"/>
              <a:gd name="T4" fmla="*/ 2147483646 w 1008"/>
              <a:gd name="T5" fmla="*/ 2147483646 h 1056"/>
              <a:gd name="T6" fmla="*/ 0 60000 65536"/>
              <a:gd name="T7" fmla="*/ 0 60000 65536"/>
              <a:gd name="T8" fmla="*/ 0 60000 65536"/>
              <a:gd name="T9" fmla="*/ 0 w 1008"/>
              <a:gd name="T10" fmla="*/ 0 h 1056"/>
              <a:gd name="T11" fmla="*/ 1008 w 1008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1056">
                <a:moveTo>
                  <a:pt x="0" y="0"/>
                </a:moveTo>
                <a:lnTo>
                  <a:pt x="0" y="1056"/>
                </a:lnTo>
                <a:lnTo>
                  <a:pt x="1008" y="1056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1234072A-5A40-4BE8-990B-F41650A37A3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3200400"/>
            <a:ext cx="838200" cy="1371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83C38995-BB24-4D1D-AF65-548A7C5D8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1990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Initial equilibrium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state: - </a:t>
            </a: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dT/dz = </a:t>
            </a: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G</a:t>
            </a: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</a:t>
            </a: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B5944F16-E63F-4C02-A3DD-36F5CE7A8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67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0DE5237A-EFAB-40AA-AFC0-24578EAE5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148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14345" name="Freeform 9">
            <a:extLst>
              <a:ext uri="{FF2B5EF4-FFF2-40B4-BE49-F238E27FC236}">
                <a16:creationId xmlns:a16="http://schemas.microsoft.com/office/drawing/2014/main" id="{171B32E5-FA08-463C-A1C7-7C2F53B827BB}"/>
              </a:ext>
            </a:extLst>
          </p:cNvPr>
          <p:cNvSpPr>
            <a:spLocks/>
          </p:cNvSpPr>
          <p:nvPr/>
        </p:nvSpPr>
        <p:spPr bwMode="auto">
          <a:xfrm>
            <a:off x="3276600" y="2895600"/>
            <a:ext cx="1600200" cy="1676400"/>
          </a:xfrm>
          <a:custGeom>
            <a:avLst/>
            <a:gdLst>
              <a:gd name="T0" fmla="*/ 0 w 1008"/>
              <a:gd name="T1" fmla="*/ 0 h 1056"/>
              <a:gd name="T2" fmla="*/ 0 w 1008"/>
              <a:gd name="T3" fmla="*/ 2147483646 h 1056"/>
              <a:gd name="T4" fmla="*/ 2147483646 w 1008"/>
              <a:gd name="T5" fmla="*/ 2147483646 h 1056"/>
              <a:gd name="T6" fmla="*/ 0 60000 65536"/>
              <a:gd name="T7" fmla="*/ 0 60000 65536"/>
              <a:gd name="T8" fmla="*/ 0 60000 65536"/>
              <a:gd name="T9" fmla="*/ 0 w 1008"/>
              <a:gd name="T10" fmla="*/ 0 h 1056"/>
              <a:gd name="T11" fmla="*/ 1008 w 1008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1056">
                <a:moveTo>
                  <a:pt x="0" y="0"/>
                </a:moveTo>
                <a:lnTo>
                  <a:pt x="0" y="1056"/>
                </a:lnTo>
                <a:lnTo>
                  <a:pt x="1008" y="1056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F76F93EE-3BCF-43E7-B348-9EC17804F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667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DE59B3DA-2AF7-4DBE-93D2-843854F72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1148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14348" name="Text Box 12">
            <a:extLst>
              <a:ext uri="{FF2B5EF4-FFF2-40B4-BE49-F238E27FC236}">
                <a16:creationId xmlns:a16="http://schemas.microsoft.com/office/drawing/2014/main" id="{BA70F17E-E71D-4027-9708-826CDC471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760913"/>
            <a:ext cx="297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Solar heating of surface: unstable atmosphere </a:t>
            </a:r>
          </a:p>
        </p:txBody>
      </p:sp>
      <p:sp>
        <p:nvSpPr>
          <p:cNvPr id="14349" name="Line 13">
            <a:extLst>
              <a:ext uri="{FF2B5EF4-FFF2-40B4-BE49-F238E27FC236}">
                <a16:creationId xmlns:a16="http://schemas.microsoft.com/office/drawing/2014/main" id="{E4EB768B-1546-40D6-84F3-37B44DA244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200400"/>
            <a:ext cx="8382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50" name="Line 14">
            <a:extLst>
              <a:ext uri="{FF2B5EF4-FFF2-40B4-BE49-F238E27FC236}">
                <a16:creationId xmlns:a16="http://schemas.microsoft.com/office/drawing/2014/main" id="{0AE807EA-3BA0-4971-A791-B5FDD84945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05200" y="3200400"/>
            <a:ext cx="1143000" cy="1371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51" name="Text Box 15">
            <a:extLst>
              <a:ext uri="{FF2B5EF4-FFF2-40B4-BE49-F238E27FC236}">
                <a16:creationId xmlns:a16="http://schemas.microsoft.com/office/drawing/2014/main" id="{6DDD5F7B-8AEF-454D-A982-63C860A63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3389313"/>
            <a:ext cx="673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ATM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G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52" name="Text Box 16">
            <a:extLst>
              <a:ext uri="{FF2B5EF4-FFF2-40B4-BE49-F238E27FC236}">
                <a16:creationId xmlns:a16="http://schemas.microsoft.com/office/drawing/2014/main" id="{65D1941B-A8B0-448C-927C-52C6D337E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3919538"/>
            <a:ext cx="322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G</a:t>
            </a:r>
          </a:p>
        </p:txBody>
      </p:sp>
      <p:sp>
        <p:nvSpPr>
          <p:cNvPr id="14353" name="Text Box 17">
            <a:extLst>
              <a:ext uri="{FF2B5EF4-FFF2-40B4-BE49-F238E27FC236}">
                <a16:creationId xmlns:a16="http://schemas.microsoft.com/office/drawing/2014/main" id="{8546C434-CCFC-4B54-B06D-A5E1E7BF2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3465513"/>
            <a:ext cx="673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ATM</a:t>
            </a:r>
          </a:p>
        </p:txBody>
      </p:sp>
      <p:sp>
        <p:nvSpPr>
          <p:cNvPr id="14354" name="Freeform 18">
            <a:extLst>
              <a:ext uri="{FF2B5EF4-FFF2-40B4-BE49-F238E27FC236}">
                <a16:creationId xmlns:a16="http://schemas.microsoft.com/office/drawing/2014/main" id="{DA8DCC25-36CC-47C4-8346-2937E2EFC043}"/>
              </a:ext>
            </a:extLst>
          </p:cNvPr>
          <p:cNvSpPr>
            <a:spLocks/>
          </p:cNvSpPr>
          <p:nvPr/>
        </p:nvSpPr>
        <p:spPr bwMode="auto">
          <a:xfrm>
            <a:off x="6553200" y="2895600"/>
            <a:ext cx="1600200" cy="1676400"/>
          </a:xfrm>
          <a:custGeom>
            <a:avLst/>
            <a:gdLst>
              <a:gd name="T0" fmla="*/ 0 w 1008"/>
              <a:gd name="T1" fmla="*/ 0 h 1056"/>
              <a:gd name="T2" fmla="*/ 0 w 1008"/>
              <a:gd name="T3" fmla="*/ 2147483646 h 1056"/>
              <a:gd name="T4" fmla="*/ 2147483646 w 1008"/>
              <a:gd name="T5" fmla="*/ 2147483646 h 1056"/>
              <a:gd name="T6" fmla="*/ 0 60000 65536"/>
              <a:gd name="T7" fmla="*/ 0 60000 65536"/>
              <a:gd name="T8" fmla="*/ 0 60000 65536"/>
              <a:gd name="T9" fmla="*/ 0 w 1008"/>
              <a:gd name="T10" fmla="*/ 0 h 1056"/>
              <a:gd name="T11" fmla="*/ 1008 w 1008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1056">
                <a:moveTo>
                  <a:pt x="0" y="0"/>
                </a:moveTo>
                <a:lnTo>
                  <a:pt x="0" y="1056"/>
                </a:lnTo>
                <a:lnTo>
                  <a:pt x="1008" y="1056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55" name="Line 19">
            <a:extLst>
              <a:ext uri="{FF2B5EF4-FFF2-40B4-BE49-F238E27FC236}">
                <a16:creationId xmlns:a16="http://schemas.microsoft.com/office/drawing/2014/main" id="{ED893AA7-A398-4DE5-9FC9-6D467996C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200400"/>
            <a:ext cx="838200" cy="13716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56" name="Text Box 20">
            <a:extLst>
              <a:ext uri="{FF2B5EF4-FFF2-40B4-BE49-F238E27FC236}">
                <a16:creationId xmlns:a16="http://schemas.microsoft.com/office/drawing/2014/main" id="{56A63A05-0597-46B9-8484-EBCE2A538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667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14357" name="Text Box 21">
            <a:extLst>
              <a:ext uri="{FF2B5EF4-FFF2-40B4-BE49-F238E27FC236}">
                <a16:creationId xmlns:a16="http://schemas.microsoft.com/office/drawing/2014/main" id="{8FB41FE7-91CC-4CBB-81A3-72BE33FF6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1148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14358" name="Line 22">
            <a:extLst>
              <a:ext uri="{FF2B5EF4-FFF2-40B4-BE49-F238E27FC236}">
                <a16:creationId xmlns:a16="http://schemas.microsoft.com/office/drawing/2014/main" id="{AFB0827A-4492-4829-9FCF-DB29C2641E0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58000" y="3124200"/>
            <a:ext cx="914400" cy="144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59" name="Text Box 23">
            <a:extLst>
              <a:ext uri="{FF2B5EF4-FFF2-40B4-BE49-F238E27FC236}">
                <a16:creationId xmlns:a16="http://schemas.microsoft.com/office/drawing/2014/main" id="{54BE4D47-46CB-45E3-B478-7FC9D13BE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5" y="3846513"/>
            <a:ext cx="71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initial</a:t>
            </a:r>
          </a:p>
        </p:txBody>
      </p:sp>
      <p:sp>
        <p:nvSpPr>
          <p:cNvPr id="14360" name="Text Box 24">
            <a:extLst>
              <a:ext uri="{FF2B5EF4-FFF2-40B4-BE49-F238E27FC236}">
                <a16:creationId xmlns:a16="http://schemas.microsoft.com/office/drawing/2014/main" id="{AB879C4E-31FE-4A81-BE31-83A14C98C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352800"/>
            <a:ext cx="608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final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G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61" name="Text Box 25">
            <a:extLst>
              <a:ext uri="{FF2B5EF4-FFF2-40B4-BE49-F238E27FC236}">
                <a16:creationId xmlns:a16="http://schemas.microsoft.com/office/drawing/2014/main" id="{0E654908-BBCD-4B40-B1FB-C567F54E2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4770438"/>
            <a:ext cx="28384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buoyant motions relax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unstable atmosphere back towards –</a:t>
            </a: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dT/dz = </a:t>
            </a: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G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62" name="Text Box 26">
            <a:extLst>
              <a:ext uri="{FF2B5EF4-FFF2-40B4-BE49-F238E27FC236}">
                <a16:creationId xmlns:a16="http://schemas.microsoft.com/office/drawing/2014/main" id="{762F9A8F-BFEC-460D-A959-81DB27659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942013"/>
            <a:ext cx="8702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Fast vertical mixing in an unstable atmosphere maintains the lapse rate to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Observation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of -</a:t>
            </a: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dT/dz ≈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G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</a:t>
            </a: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is indicator of an unstable atmosphere.  </a:t>
            </a:r>
            <a:endParaRPr kumimoji="0" lang="en-US" altLang="en-US" sz="1800" b="0" i="1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14363" name="AutoShape 27">
            <a:extLst>
              <a:ext uri="{FF2B5EF4-FFF2-40B4-BE49-F238E27FC236}">
                <a16:creationId xmlns:a16="http://schemas.microsoft.com/office/drawing/2014/main" id="{5587AFF7-0ADC-4837-B72F-8F3C705FC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352800"/>
            <a:ext cx="838200" cy="3810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64" name="AutoShape 28">
            <a:extLst>
              <a:ext uri="{FF2B5EF4-FFF2-40B4-BE49-F238E27FC236}">
                <a16:creationId xmlns:a16="http://schemas.microsoft.com/office/drawing/2014/main" id="{4DAB4F28-5F20-437C-98D7-BE9B58FBF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352800"/>
            <a:ext cx="838200" cy="3810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19CFF6-B9BE-48DE-B57A-DF3345287DDF}"/>
              </a:ext>
            </a:extLst>
          </p:cNvPr>
          <p:cNvSpPr/>
          <p:nvPr/>
        </p:nvSpPr>
        <p:spPr>
          <a:xfrm>
            <a:off x="342900" y="1249363"/>
            <a:ext cx="8001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An atmosphere left to evolve adiabatically from an initial state would eventually tend to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neutral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conditions (-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dT/</a:t>
            </a:r>
            <a:r>
              <a:rPr kumimoji="0" lang="en-US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dz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=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G )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at equilibrium 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>
            <a:extLst>
              <a:ext uri="{FF2B5EF4-FFF2-40B4-BE49-F238E27FC236}">
                <a16:creationId xmlns:a16="http://schemas.microsoft.com/office/drawing/2014/main" id="{4DEC34C9-80B3-4AF7-85A2-705441928F1F}"/>
              </a:ext>
            </a:extLst>
          </p:cNvPr>
          <p:cNvGrpSpPr>
            <a:grpSpLocks/>
          </p:cNvGrpSpPr>
          <p:nvPr/>
        </p:nvGrpSpPr>
        <p:grpSpPr bwMode="auto">
          <a:xfrm>
            <a:off x="0" y="654050"/>
            <a:ext cx="7620000" cy="6035675"/>
            <a:chOff x="0" y="412"/>
            <a:chExt cx="4800" cy="3802"/>
          </a:xfrm>
        </p:grpSpPr>
        <p:pic>
          <p:nvPicPr>
            <p:cNvPr id="8206" name="Picture 3" descr="Fig">
              <a:extLst>
                <a:ext uri="{FF2B5EF4-FFF2-40B4-BE49-F238E27FC236}">
                  <a16:creationId xmlns:a16="http://schemas.microsoft.com/office/drawing/2014/main" id="{D0038F19-D137-49F4-9EC1-B5B82AF4D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61" r="7436" b="3217"/>
            <a:stretch>
              <a:fillRect/>
            </a:stretch>
          </p:blipFill>
          <p:spPr bwMode="auto">
            <a:xfrm>
              <a:off x="0" y="412"/>
              <a:ext cx="4800" cy="3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7" name="Text Box 5">
              <a:extLst>
                <a:ext uri="{FF2B5EF4-FFF2-40B4-BE49-F238E27FC236}">
                  <a16:creationId xmlns:a16="http://schemas.microsoft.com/office/drawing/2014/main" id="{1D814153-FEA6-4EA9-9D89-C47A6D4BDA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600"/>
              <a:ext cx="79" cy="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8208" name="Text Box 6">
              <a:extLst>
                <a:ext uri="{FF2B5EF4-FFF2-40B4-BE49-F238E27FC236}">
                  <a16:creationId xmlns:a16="http://schemas.microsoft.com/office/drawing/2014/main" id="{F2C3F499-95D7-40A6-AC8E-B0BE013F9C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" y="2928"/>
              <a:ext cx="80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209" name="Text Box 7">
              <a:extLst>
                <a:ext uri="{FF2B5EF4-FFF2-40B4-BE49-F238E27FC236}">
                  <a16:creationId xmlns:a16="http://schemas.microsoft.com/office/drawing/2014/main" id="{B5664413-F934-4C4B-B4BA-E6BEC284E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" y="818"/>
              <a:ext cx="79" cy="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210" name="Text Box 8">
              <a:extLst>
                <a:ext uri="{FF2B5EF4-FFF2-40B4-BE49-F238E27FC236}">
                  <a16:creationId xmlns:a16="http://schemas.microsoft.com/office/drawing/2014/main" id="{58C7A93F-D838-49AD-B671-68FD6BEEC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" y="2228"/>
              <a:ext cx="79" cy="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211" name="Text Box 9">
              <a:extLst>
                <a:ext uri="{FF2B5EF4-FFF2-40B4-BE49-F238E27FC236}">
                  <a16:creationId xmlns:a16="http://schemas.microsoft.com/office/drawing/2014/main" id="{87D19860-ACA5-468F-803C-E650636243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" y="1538"/>
              <a:ext cx="79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212" name="Text Box 10">
              <a:extLst>
                <a:ext uri="{FF2B5EF4-FFF2-40B4-BE49-F238E27FC236}">
                  <a16:creationId xmlns:a16="http://schemas.microsoft.com/office/drawing/2014/main" id="{2E863457-67BC-4E32-B644-75EFE7D81A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132" y="2100"/>
              <a:ext cx="821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accent2"/>
                  </a:solidFill>
                  <a:latin typeface="Helvetica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+mn-cs"/>
                </a:rPr>
                <a:t>Altitude, km</a:t>
              </a:r>
            </a:p>
          </p:txBody>
        </p:sp>
      </p:grpSp>
      <p:sp>
        <p:nvSpPr>
          <p:cNvPr id="8195" name="Line 12">
            <a:extLst>
              <a:ext uri="{FF2B5EF4-FFF2-40B4-BE49-F238E27FC236}">
                <a16:creationId xmlns:a16="http://schemas.microsoft.com/office/drawing/2014/main" id="{18FE0737-50B1-4B70-BAB8-308DF7ADD0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3352800"/>
            <a:ext cx="1371600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6" name="Line 13">
            <a:extLst>
              <a:ext uri="{FF2B5EF4-FFF2-40B4-BE49-F238E27FC236}">
                <a16:creationId xmlns:a16="http://schemas.microsoft.com/office/drawing/2014/main" id="{9005F14D-644C-43CA-8ED5-EA660C98A1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895600"/>
            <a:ext cx="1600200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7" name="Line 14">
            <a:extLst>
              <a:ext uri="{FF2B5EF4-FFF2-40B4-BE49-F238E27FC236}">
                <a16:creationId xmlns:a16="http://schemas.microsoft.com/office/drawing/2014/main" id="{A7855414-FED2-49D7-A3B3-772AF183B6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2895600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8" name="Text Box 15">
            <a:extLst>
              <a:ext uri="{FF2B5EF4-FFF2-40B4-BE49-F238E27FC236}">
                <a16:creationId xmlns:a16="http://schemas.microsoft.com/office/drawing/2014/main" id="{0D061AB8-29E3-493A-A175-C03C8934B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97815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cloud</a:t>
            </a:r>
          </a:p>
        </p:txBody>
      </p:sp>
      <p:sp>
        <p:nvSpPr>
          <p:cNvPr id="8199" name="Line 16">
            <a:extLst>
              <a:ext uri="{FF2B5EF4-FFF2-40B4-BE49-F238E27FC236}">
                <a16:creationId xmlns:a16="http://schemas.microsoft.com/office/drawing/2014/main" id="{53F71994-6AB0-43F4-8BCA-6608A0FA336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04138" y="2895600"/>
            <a:ext cx="30162" cy="27940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0" name="Text Box 17">
            <a:extLst>
              <a:ext uri="{FF2B5EF4-FFF2-40B4-BE49-F238E27FC236}">
                <a16:creationId xmlns:a16="http://schemas.microsoft.com/office/drawing/2014/main" id="{AE4DF1DE-AF0D-411C-B021-412A4DF04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3988" y="3705225"/>
            <a:ext cx="12176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planetary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boundary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layer (PBL)</a:t>
            </a:r>
          </a:p>
        </p:txBody>
      </p:sp>
      <p:sp>
        <p:nvSpPr>
          <p:cNvPr id="8201" name="TextBox 1">
            <a:extLst>
              <a:ext uri="{FF2B5EF4-FFF2-40B4-BE49-F238E27FC236}">
                <a16:creationId xmlns:a16="http://schemas.microsoft.com/office/drawing/2014/main" id="{7038CD0A-F8A0-4C71-A1E2-E1F5F4638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109538"/>
            <a:ext cx="675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Typical summer afternoon vertical profile over Boston</a:t>
            </a:r>
          </a:p>
        </p:txBody>
      </p:sp>
      <p:pic>
        <p:nvPicPr>
          <p:cNvPr id="8202" name="Picture 2">
            <a:extLst>
              <a:ext uri="{FF2B5EF4-FFF2-40B4-BE49-F238E27FC236}">
                <a16:creationId xmlns:a16="http://schemas.microsoft.com/office/drawing/2014/main" id="{59F15559-B395-4E72-A161-4B684D530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2946400"/>
            <a:ext cx="28067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A626A614-CC1C-4C54-9AA5-8CF12F8E1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19"/>
          <a:stretch>
            <a:fillRect/>
          </a:stretch>
        </p:blipFill>
        <p:spPr bwMode="auto">
          <a:xfrm>
            <a:off x="0" y="5645150"/>
            <a:ext cx="76200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Text Box 6">
            <a:extLst>
              <a:ext uri="{FF2B5EF4-FFF2-40B4-BE49-F238E27FC236}">
                <a16:creationId xmlns:a16="http://schemas.microsoft.com/office/drawing/2014/main" id="{69E91009-5FAB-4CA6-BE7D-46CC2620E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5518150"/>
            <a:ext cx="1270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8205" name="Rectangle 5">
            <a:extLst>
              <a:ext uri="{FF2B5EF4-FFF2-40B4-BE49-F238E27FC236}">
                <a16:creationId xmlns:a16="http://schemas.microsoft.com/office/drawing/2014/main" id="{EBE23E8C-A8FD-4D38-BA9A-0F9E070DB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0" y="6475413"/>
            <a:ext cx="1828800" cy="1857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32517-64C1-4C1C-BD0C-43B1369309D2}"/>
              </a:ext>
            </a:extLst>
          </p:cNvPr>
          <p:cNvSpPr txBox="1"/>
          <p:nvPr/>
        </p:nvSpPr>
        <p:spPr>
          <a:xfrm>
            <a:off x="5562600" y="4075112"/>
            <a:ext cx="117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+mj-lt"/>
              </a:rPr>
              <a:t>d</a:t>
            </a:r>
            <a:r>
              <a:rPr lang="en-US" sz="1800" i="1" dirty="0">
                <a:solidFill>
                  <a:schemeClr val="tx1"/>
                </a:solidFill>
                <a:latin typeface="+mj-lt"/>
              </a:rPr>
              <a:t>T/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d</a:t>
            </a:r>
            <a:r>
              <a:rPr lang="en-US" sz="1800" i="1" dirty="0" err="1">
                <a:solidFill>
                  <a:schemeClr val="tx1"/>
                </a:solidFill>
                <a:latin typeface="+mj-lt"/>
              </a:rPr>
              <a:t>z</a:t>
            </a:r>
            <a:r>
              <a:rPr lang="en-US" sz="18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≈ </a:t>
            </a:r>
            <a:r>
              <a:rPr lang="el-GR" sz="1800" dirty="0">
                <a:solidFill>
                  <a:schemeClr val="tx1"/>
                </a:solidFill>
                <a:latin typeface="+mj-lt"/>
              </a:rPr>
              <a:t>Γ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7BF99B4-A3EA-4A1E-A78C-A89987C2F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0">
                <a:effectLst/>
              </a:rPr>
              <a:t>In cloudy air parcel, heat release from water condensation decreases the lapse rate</a:t>
            </a:r>
            <a:endParaRPr lang="en-US" altLang="en-US" b="0">
              <a:effectLst/>
              <a:latin typeface="Symbol" panose="05050102010706020507" pitchFamily="18" charset="2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924A8B4-AD80-44CB-8843-9F9590E0E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562600"/>
            <a:ext cx="1219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867B433C-3808-43BA-BE13-CDFCA2E20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114800"/>
            <a:ext cx="1676400" cy="838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8E1BC962-16B1-4AAC-80DC-3B75B96E5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209800"/>
            <a:ext cx="2438400" cy="1219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6" name="Line 6">
            <a:extLst>
              <a:ext uri="{FF2B5EF4-FFF2-40B4-BE49-F238E27FC236}">
                <a16:creationId xmlns:a16="http://schemas.microsoft.com/office/drawing/2014/main" id="{35E6DA3C-1350-4C9C-8664-08512D45DD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50292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7" name="Line 7">
            <a:extLst>
              <a:ext uri="{FF2B5EF4-FFF2-40B4-BE49-F238E27FC236}">
                <a16:creationId xmlns:a16="http://schemas.microsoft.com/office/drawing/2014/main" id="{8F6116BF-DF17-4B14-9FE5-568AA9443A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5052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8" name="Freeform 8">
            <a:extLst>
              <a:ext uri="{FF2B5EF4-FFF2-40B4-BE49-F238E27FC236}">
                <a16:creationId xmlns:a16="http://schemas.microsoft.com/office/drawing/2014/main" id="{60B3DDB0-8CBF-4559-B31F-FC209032A9DC}"/>
              </a:ext>
            </a:extLst>
          </p:cNvPr>
          <p:cNvSpPr>
            <a:spLocks/>
          </p:cNvSpPr>
          <p:nvPr/>
        </p:nvSpPr>
        <p:spPr bwMode="auto">
          <a:xfrm>
            <a:off x="5181600" y="1676400"/>
            <a:ext cx="2514600" cy="4419600"/>
          </a:xfrm>
          <a:custGeom>
            <a:avLst/>
            <a:gdLst>
              <a:gd name="T0" fmla="*/ 0 w 1296"/>
              <a:gd name="T1" fmla="*/ 0 h 2784"/>
              <a:gd name="T2" fmla="*/ 0 w 1296"/>
              <a:gd name="T3" fmla="*/ 2147483646 h 2784"/>
              <a:gd name="T4" fmla="*/ 2147483646 w 1296"/>
              <a:gd name="T5" fmla="*/ 2147483646 h 2784"/>
              <a:gd name="T6" fmla="*/ 0 60000 65536"/>
              <a:gd name="T7" fmla="*/ 0 60000 65536"/>
              <a:gd name="T8" fmla="*/ 0 60000 65536"/>
              <a:gd name="T9" fmla="*/ 0 w 1296"/>
              <a:gd name="T10" fmla="*/ 0 h 2784"/>
              <a:gd name="T11" fmla="*/ 1296 w 1296"/>
              <a:gd name="T12" fmla="*/ 2784 h 27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2784">
                <a:moveTo>
                  <a:pt x="0" y="0"/>
                </a:moveTo>
                <a:lnTo>
                  <a:pt x="0" y="2784"/>
                </a:lnTo>
                <a:lnTo>
                  <a:pt x="1296" y="2784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9" name="Line 9">
            <a:extLst>
              <a:ext uri="{FF2B5EF4-FFF2-40B4-BE49-F238E27FC236}">
                <a16:creationId xmlns:a16="http://schemas.microsoft.com/office/drawing/2014/main" id="{A9C3EFFC-1D33-4D6A-B517-6A0175F4AC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49530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ACD110C4-B5F1-4905-B7C7-9C300EA90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4400"/>
            <a:ext cx="1530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RH &gt; 100%: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Cloud forms</a:t>
            </a:r>
          </a:p>
        </p:txBody>
      </p:sp>
      <p:sp>
        <p:nvSpPr>
          <p:cNvPr id="10251" name="Text Box 11">
            <a:extLst>
              <a:ext uri="{FF2B5EF4-FFF2-40B4-BE49-F238E27FC236}">
                <a16:creationId xmlns:a16="http://schemas.microsoft.com/office/drawing/2014/main" id="{40F5EE41-9DD6-441C-BC0F-E9033C588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9000"/>
            <a:ext cx="2482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“Latent” heat release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as H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O condenses</a:t>
            </a:r>
          </a:p>
        </p:txBody>
      </p:sp>
      <p:sp>
        <p:nvSpPr>
          <p:cNvPr id="10252" name="Text Box 12">
            <a:extLst>
              <a:ext uri="{FF2B5EF4-FFF2-40B4-BE49-F238E27FC236}">
                <a16:creationId xmlns:a16="http://schemas.microsoft.com/office/drawing/2014/main" id="{ED2EEC28-F5C8-4A69-AC32-649B8D9EB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5138738"/>
            <a:ext cx="1636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G =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9.8 K km</a:t>
            </a:r>
            <a:r>
              <a:rPr kumimoji="0" lang="en-US" altLang="en-US" sz="18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-1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10253" name="Text Box 13">
            <a:extLst>
              <a:ext uri="{FF2B5EF4-FFF2-40B4-BE49-F238E27FC236}">
                <a16:creationId xmlns:a16="http://schemas.microsoft.com/office/drawing/2014/main" id="{E41F7E94-A6BE-4E73-BFD4-853897DE9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581400"/>
            <a:ext cx="1793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G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=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2-7 K km</a:t>
            </a:r>
            <a:r>
              <a:rPr kumimoji="0" lang="en-US" altLang="en-US" sz="18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-1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10254" name="Freeform 14">
            <a:extLst>
              <a:ext uri="{FF2B5EF4-FFF2-40B4-BE49-F238E27FC236}">
                <a16:creationId xmlns:a16="http://schemas.microsoft.com/office/drawing/2014/main" id="{A900B777-B426-42E6-8D36-C2F8C81ADCA3}"/>
              </a:ext>
            </a:extLst>
          </p:cNvPr>
          <p:cNvSpPr>
            <a:spLocks/>
          </p:cNvSpPr>
          <p:nvPr/>
        </p:nvSpPr>
        <p:spPr bwMode="auto">
          <a:xfrm>
            <a:off x="5943600" y="2338388"/>
            <a:ext cx="1176338" cy="3757612"/>
          </a:xfrm>
          <a:custGeom>
            <a:avLst/>
            <a:gdLst>
              <a:gd name="T0" fmla="*/ 0 w 741"/>
              <a:gd name="T1" fmla="*/ 2147483646 h 2367"/>
              <a:gd name="T2" fmla="*/ 2147483646 w 741"/>
              <a:gd name="T3" fmla="*/ 2147483646 h 2367"/>
              <a:gd name="T4" fmla="*/ 2147483646 w 741"/>
              <a:gd name="T5" fmla="*/ 0 h 2367"/>
              <a:gd name="T6" fmla="*/ 0 60000 65536"/>
              <a:gd name="T7" fmla="*/ 0 60000 65536"/>
              <a:gd name="T8" fmla="*/ 0 60000 65536"/>
              <a:gd name="T9" fmla="*/ 0 w 741"/>
              <a:gd name="T10" fmla="*/ 0 h 2367"/>
              <a:gd name="T11" fmla="*/ 741 w 741"/>
              <a:gd name="T12" fmla="*/ 2367 h 23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1" h="2367">
                <a:moveTo>
                  <a:pt x="0" y="2367"/>
                </a:moveTo>
                <a:lnTo>
                  <a:pt x="741" y="1643"/>
                </a:lnTo>
                <a:lnTo>
                  <a:pt x="741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55" name="Text Box 15">
            <a:extLst>
              <a:ext uri="{FF2B5EF4-FFF2-40B4-BE49-F238E27FC236}">
                <a16:creationId xmlns:a16="http://schemas.microsoft.com/office/drawing/2014/main" id="{B40BECC1-B88A-4977-984F-00D580E95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25" y="2474913"/>
            <a:ext cx="7683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RH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100%</a:t>
            </a:r>
          </a:p>
        </p:txBody>
      </p:sp>
      <p:sp>
        <p:nvSpPr>
          <p:cNvPr id="10256" name="Freeform 16">
            <a:extLst>
              <a:ext uri="{FF2B5EF4-FFF2-40B4-BE49-F238E27FC236}">
                <a16:creationId xmlns:a16="http://schemas.microsoft.com/office/drawing/2014/main" id="{DE9EC56C-F94C-46CE-899D-CBE858896B31}"/>
              </a:ext>
            </a:extLst>
          </p:cNvPr>
          <p:cNvSpPr>
            <a:spLocks/>
          </p:cNvSpPr>
          <p:nvPr/>
        </p:nvSpPr>
        <p:spPr bwMode="auto">
          <a:xfrm>
            <a:off x="5546725" y="2338388"/>
            <a:ext cx="1387475" cy="3757612"/>
          </a:xfrm>
          <a:custGeom>
            <a:avLst/>
            <a:gdLst>
              <a:gd name="T0" fmla="*/ 2147483646 w 874"/>
              <a:gd name="T1" fmla="*/ 2147483646 h 2367"/>
              <a:gd name="T2" fmla="*/ 2147483646 w 874"/>
              <a:gd name="T3" fmla="*/ 2147483646 h 2367"/>
              <a:gd name="T4" fmla="*/ 0 w 874"/>
              <a:gd name="T5" fmla="*/ 0 h 2367"/>
              <a:gd name="T6" fmla="*/ 0 60000 65536"/>
              <a:gd name="T7" fmla="*/ 0 60000 65536"/>
              <a:gd name="T8" fmla="*/ 0 60000 65536"/>
              <a:gd name="T9" fmla="*/ 0 w 874"/>
              <a:gd name="T10" fmla="*/ 0 h 2367"/>
              <a:gd name="T11" fmla="*/ 874 w 874"/>
              <a:gd name="T12" fmla="*/ 2367 h 23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4" h="2367">
                <a:moveTo>
                  <a:pt x="874" y="2367"/>
                </a:moveTo>
                <a:lnTo>
                  <a:pt x="221" y="1582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57" name="Text Box 17">
            <a:extLst>
              <a:ext uri="{FF2B5EF4-FFF2-40B4-BE49-F238E27FC236}">
                <a16:creationId xmlns:a16="http://schemas.microsoft.com/office/drawing/2014/main" id="{A113ABDC-C87F-414A-8C6A-9D7641A06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2020888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10258" name="Text Box 18">
            <a:extLst>
              <a:ext uri="{FF2B5EF4-FFF2-40B4-BE49-F238E27FC236}">
                <a16:creationId xmlns:a16="http://schemas.microsoft.com/office/drawing/2014/main" id="{296BCD3B-4083-4DE9-8176-684EA3F86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14874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10259" name="Text Box 19">
            <a:extLst>
              <a:ext uri="{FF2B5EF4-FFF2-40B4-BE49-F238E27FC236}">
                <a16:creationId xmlns:a16="http://schemas.microsoft.com/office/drawing/2014/main" id="{597D4B9C-EC74-41F7-B590-807C8FE0C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525" y="4835525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G</a:t>
            </a:r>
          </a:p>
        </p:txBody>
      </p:sp>
      <p:sp>
        <p:nvSpPr>
          <p:cNvPr id="10260" name="Text Box 20">
            <a:extLst>
              <a:ext uri="{FF2B5EF4-FFF2-40B4-BE49-F238E27FC236}">
                <a16:creationId xmlns:a16="http://schemas.microsoft.com/office/drawing/2014/main" id="{4FD7CB03-5DE1-45CE-A83F-5FB8A641B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3159125"/>
            <a:ext cx="56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G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W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10261" name="Text Box 21">
            <a:extLst>
              <a:ext uri="{FF2B5EF4-FFF2-40B4-BE49-F238E27FC236}">
                <a16:creationId xmlns:a16="http://schemas.microsoft.com/office/drawing/2014/main" id="{AE39E3A8-6F17-4FE7-8241-E6CC8E5C6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100138"/>
            <a:ext cx="4926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     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Wet adiabatic lapse rate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G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= 2-7 K km</a:t>
            </a:r>
            <a:r>
              <a:rPr kumimoji="0" lang="en-US" altLang="en-US" sz="1800" b="1" i="0" u="none" strike="noStrike" kern="1200" cap="none" spc="0" normalizeH="0" baseline="3000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-1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79080E4-09FD-4677-8147-F05E9D6D75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ffectLst/>
              </a:rPr>
              <a:t>SUBSIDENCE INVERSION</a:t>
            </a:r>
          </a:p>
        </p:txBody>
      </p:sp>
      <p:pic>
        <p:nvPicPr>
          <p:cNvPr id="11267" name="Picture 3" descr="~AUT0012">
            <a:extLst>
              <a:ext uri="{FF2B5EF4-FFF2-40B4-BE49-F238E27FC236}">
                <a16:creationId xmlns:a16="http://schemas.microsoft.com/office/drawing/2014/main" id="{7582BF60-FFE4-4494-9563-C5D59B640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46163"/>
            <a:ext cx="6324600" cy="54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Line 4">
            <a:extLst>
              <a:ext uri="{FF2B5EF4-FFF2-40B4-BE49-F238E27FC236}">
                <a16:creationId xmlns:a16="http://schemas.microsoft.com/office/drawing/2014/main" id="{3A5F938E-7820-4501-A88C-C75A910D85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33528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1BD26A0D-959D-41FF-954B-2E7B7ED20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925" y="3008313"/>
            <a:ext cx="158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typically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2 km altitude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430CB1-411E-4407-A9B9-D7F85BF34938}"/>
              </a:ext>
            </a:extLst>
          </p:cNvPr>
          <p:cNvSpPr/>
          <p:nvPr/>
        </p:nvSpPr>
        <p:spPr bwMode="auto">
          <a:xfrm>
            <a:off x="2438400" y="3962400"/>
            <a:ext cx="2286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FE9D3D-552B-4A23-91D5-8BB0FABBAB36}"/>
              </a:ext>
            </a:extLst>
          </p:cNvPr>
          <p:cNvSpPr/>
          <p:nvPr/>
        </p:nvSpPr>
        <p:spPr bwMode="auto">
          <a:xfrm>
            <a:off x="6553200" y="4024456"/>
            <a:ext cx="228600" cy="1828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7123CF-5A49-4F98-A63C-5469315882C8}"/>
              </a:ext>
            </a:extLst>
          </p:cNvPr>
          <p:cNvSpPr/>
          <p:nvPr/>
        </p:nvSpPr>
        <p:spPr bwMode="auto">
          <a:xfrm>
            <a:off x="4229100" y="3995057"/>
            <a:ext cx="190500" cy="19594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A3D289-85FB-44C6-A2FA-716382BC0DCE}"/>
              </a:ext>
            </a:extLst>
          </p:cNvPr>
          <p:cNvSpPr/>
          <p:nvPr/>
        </p:nvSpPr>
        <p:spPr bwMode="auto">
          <a:xfrm>
            <a:off x="6553200" y="4024456"/>
            <a:ext cx="190500" cy="22210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811364-AFC9-457B-8A3B-17164F5DECC6}"/>
              </a:ext>
            </a:extLst>
          </p:cNvPr>
          <p:cNvSpPr/>
          <p:nvPr/>
        </p:nvSpPr>
        <p:spPr bwMode="auto">
          <a:xfrm>
            <a:off x="6142038" y="3281138"/>
            <a:ext cx="190500" cy="22210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BAB54F-98EA-4373-831D-C0ADCFBECF4F}"/>
              </a:ext>
            </a:extLst>
          </p:cNvPr>
          <p:cNvSpPr/>
          <p:nvPr/>
        </p:nvSpPr>
        <p:spPr bwMode="auto">
          <a:xfrm>
            <a:off x="3581400" y="3352800"/>
            <a:ext cx="990600" cy="893764"/>
          </a:xfrm>
          <a:prstGeom prst="rect">
            <a:avLst/>
          </a:prstGeom>
          <a:solidFill>
            <a:srgbClr val="FF3300">
              <a:alpha val="16078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0209 -0.16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-0.15648 L -0.0625 -0.161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16666 L 0.01007 -0.365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-0.16134 L -0.0875 -0.377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-0.36597 L 0.19583 -0.37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-0.37222 L 0.19583 -0.127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-0.37778 L -0.00486 -0.1111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7 4.44444E-6 L 0.00347 -0.1078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-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3" grpId="0" animBg="1"/>
      <p:bldP spid="3" grpId="1" animBg="1"/>
      <p:bldP spid="3" grpId="2" animBg="1"/>
      <p:bldP spid="10" grpId="0" animBg="1"/>
      <p:bldP spid="10" grpId="1" animBg="1"/>
      <p:bldP spid="5" grpId="0" animBg="1"/>
      <p:bldP spid="13" grpId="0" animBg="1"/>
      <p:bldP spid="13" grpId="1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descr="25%">
            <a:extLst>
              <a:ext uri="{FF2B5EF4-FFF2-40B4-BE49-F238E27FC236}">
                <a16:creationId xmlns:a16="http://schemas.microsoft.com/office/drawing/2014/main" id="{E4A7C344-4335-4F2C-8331-B3A7D4D23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590800"/>
            <a:ext cx="990600" cy="3505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CD4FF4F-577A-458C-BFD3-EE67D076E1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ffectLst/>
              </a:rPr>
              <a:t>DIURNAL CYCLE OF SURFACE HEATING/COOLING:</a:t>
            </a:r>
            <a:br>
              <a:rPr lang="en-US" altLang="en-US">
                <a:effectLst/>
              </a:rPr>
            </a:br>
            <a:r>
              <a:rPr lang="en-US" altLang="en-US">
                <a:effectLst/>
              </a:rPr>
              <a:t>ventilation of urban pollution</a:t>
            </a:r>
          </a:p>
        </p:txBody>
      </p:sp>
      <p:sp>
        <p:nvSpPr>
          <p:cNvPr id="13316" name="Freeform 4">
            <a:extLst>
              <a:ext uri="{FF2B5EF4-FFF2-40B4-BE49-F238E27FC236}">
                <a16:creationId xmlns:a16="http://schemas.microsoft.com/office/drawing/2014/main" id="{E9FEDF30-3803-48FE-94E1-43BC0C8D375E}"/>
              </a:ext>
            </a:extLst>
          </p:cNvPr>
          <p:cNvSpPr>
            <a:spLocks/>
          </p:cNvSpPr>
          <p:nvPr/>
        </p:nvSpPr>
        <p:spPr bwMode="auto">
          <a:xfrm>
            <a:off x="1524000" y="1676400"/>
            <a:ext cx="2590800" cy="4419600"/>
          </a:xfrm>
          <a:custGeom>
            <a:avLst/>
            <a:gdLst>
              <a:gd name="T0" fmla="*/ 0 w 1632"/>
              <a:gd name="T1" fmla="*/ 0 h 2784"/>
              <a:gd name="T2" fmla="*/ 0 w 1632"/>
              <a:gd name="T3" fmla="*/ 2147483646 h 2784"/>
              <a:gd name="T4" fmla="*/ 2147483646 w 1632"/>
              <a:gd name="T5" fmla="*/ 2147483646 h 2784"/>
              <a:gd name="T6" fmla="*/ 0 60000 65536"/>
              <a:gd name="T7" fmla="*/ 0 60000 65536"/>
              <a:gd name="T8" fmla="*/ 0 60000 65536"/>
              <a:gd name="T9" fmla="*/ 0 w 1632"/>
              <a:gd name="T10" fmla="*/ 0 h 2784"/>
              <a:gd name="T11" fmla="*/ 1632 w 1632"/>
              <a:gd name="T12" fmla="*/ 2784 h 27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2" h="2784">
                <a:moveTo>
                  <a:pt x="0" y="0"/>
                </a:moveTo>
                <a:lnTo>
                  <a:pt x="0" y="2784"/>
                </a:lnTo>
                <a:lnTo>
                  <a:pt x="1632" y="2784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7" name="Freeform 5">
            <a:extLst>
              <a:ext uri="{FF2B5EF4-FFF2-40B4-BE49-F238E27FC236}">
                <a16:creationId xmlns:a16="http://schemas.microsoft.com/office/drawing/2014/main" id="{12FA96A4-AA8C-46BA-AFF6-CA2BA5043BF3}"/>
              </a:ext>
            </a:extLst>
          </p:cNvPr>
          <p:cNvSpPr>
            <a:spLocks/>
          </p:cNvSpPr>
          <p:nvPr/>
        </p:nvSpPr>
        <p:spPr bwMode="auto">
          <a:xfrm>
            <a:off x="1981200" y="2057400"/>
            <a:ext cx="1676400" cy="4038600"/>
          </a:xfrm>
          <a:custGeom>
            <a:avLst/>
            <a:gdLst>
              <a:gd name="T0" fmla="*/ 2147483646 w 1056"/>
              <a:gd name="T1" fmla="*/ 2147483646 h 2544"/>
              <a:gd name="T2" fmla="*/ 0 w 1056"/>
              <a:gd name="T3" fmla="*/ 2147483646 h 2544"/>
              <a:gd name="T4" fmla="*/ 2147483646 w 1056"/>
              <a:gd name="T5" fmla="*/ 0 h 2544"/>
              <a:gd name="T6" fmla="*/ 0 60000 65536"/>
              <a:gd name="T7" fmla="*/ 0 60000 65536"/>
              <a:gd name="T8" fmla="*/ 0 60000 65536"/>
              <a:gd name="T9" fmla="*/ 0 w 1056"/>
              <a:gd name="T10" fmla="*/ 0 h 2544"/>
              <a:gd name="T11" fmla="*/ 1056 w 1056"/>
              <a:gd name="T12" fmla="*/ 2544 h 2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2544">
                <a:moveTo>
                  <a:pt x="1056" y="2544"/>
                </a:moveTo>
                <a:lnTo>
                  <a:pt x="0" y="336"/>
                </a:lnTo>
                <a:lnTo>
                  <a:pt x="336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A4C5C551-2D5B-4BE2-A298-66B7F9EE7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14874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E2FB06B4-9B6B-4756-AC20-C005DB994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6135688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D00D2B97-8157-4C23-B62B-A045D768D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59801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DC3FD551-121D-4CB6-8513-A9EF3859A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429000"/>
            <a:ext cx="704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1 km</a:t>
            </a:r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EB030BE4-AF95-44CA-95EA-77511D37F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2627313"/>
            <a:ext cx="108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MIDDAY</a:t>
            </a:r>
          </a:p>
        </p:txBody>
      </p:sp>
      <p:sp>
        <p:nvSpPr>
          <p:cNvPr id="13323" name="Freeform 11">
            <a:extLst>
              <a:ext uri="{FF2B5EF4-FFF2-40B4-BE49-F238E27FC236}">
                <a16:creationId xmlns:a16="http://schemas.microsoft.com/office/drawing/2014/main" id="{7396BC99-09E4-4A5C-AF21-454314488DE8}"/>
              </a:ext>
            </a:extLst>
          </p:cNvPr>
          <p:cNvSpPr>
            <a:spLocks/>
          </p:cNvSpPr>
          <p:nvPr/>
        </p:nvSpPr>
        <p:spPr bwMode="auto">
          <a:xfrm>
            <a:off x="1889125" y="2038350"/>
            <a:ext cx="723900" cy="4062413"/>
          </a:xfrm>
          <a:custGeom>
            <a:avLst/>
            <a:gdLst>
              <a:gd name="T0" fmla="*/ 2147483646 w 456"/>
              <a:gd name="T1" fmla="*/ 2147483646 h 2559"/>
              <a:gd name="T2" fmla="*/ 2147483646 w 456"/>
              <a:gd name="T3" fmla="*/ 2147483646 h 2559"/>
              <a:gd name="T4" fmla="*/ 0 w 456"/>
              <a:gd name="T5" fmla="*/ 2147483646 h 2559"/>
              <a:gd name="T6" fmla="*/ 2147483646 w 456"/>
              <a:gd name="T7" fmla="*/ 0 h 2559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2559"/>
              <a:gd name="T14" fmla="*/ 456 w 456"/>
              <a:gd name="T15" fmla="*/ 2559 h 25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2559">
                <a:moveTo>
                  <a:pt x="75" y="2559"/>
                </a:moveTo>
                <a:lnTo>
                  <a:pt x="456" y="1617"/>
                </a:lnTo>
                <a:lnTo>
                  <a:pt x="0" y="340"/>
                </a:lnTo>
                <a:lnTo>
                  <a:pt x="349" y="0"/>
                </a:lnTo>
              </a:path>
            </a:pathLst>
          </a:custGeom>
          <a:noFill/>
          <a:ln w="38100" cmpd="sng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24" name="Text Box 12">
            <a:extLst>
              <a:ext uri="{FF2B5EF4-FFF2-40B4-BE49-F238E27FC236}">
                <a16:creationId xmlns:a16="http://schemas.microsoft.com/office/drawing/2014/main" id="{75123BFC-95AC-4A17-BDDF-C70C732F5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25" y="5105400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NIGHT</a:t>
            </a:r>
          </a:p>
        </p:txBody>
      </p:sp>
      <p:sp>
        <p:nvSpPr>
          <p:cNvPr id="13325" name="Freeform 13">
            <a:extLst>
              <a:ext uri="{FF2B5EF4-FFF2-40B4-BE49-F238E27FC236}">
                <a16:creationId xmlns:a16="http://schemas.microsoft.com/office/drawing/2014/main" id="{C5EE9229-AC76-47CD-974D-92C125DD58B7}"/>
              </a:ext>
            </a:extLst>
          </p:cNvPr>
          <p:cNvSpPr>
            <a:spLocks/>
          </p:cNvSpPr>
          <p:nvPr/>
        </p:nvSpPr>
        <p:spPr bwMode="auto">
          <a:xfrm>
            <a:off x="1916113" y="2068513"/>
            <a:ext cx="1250950" cy="4038600"/>
          </a:xfrm>
          <a:custGeom>
            <a:avLst/>
            <a:gdLst>
              <a:gd name="T0" fmla="*/ 2147483646 w 788"/>
              <a:gd name="T1" fmla="*/ 2147483646 h 2544"/>
              <a:gd name="T2" fmla="*/ 2147483646 w 788"/>
              <a:gd name="T3" fmla="*/ 2147483646 h 2544"/>
              <a:gd name="T4" fmla="*/ 2147483646 w 788"/>
              <a:gd name="T5" fmla="*/ 2147483646 h 2544"/>
              <a:gd name="T6" fmla="*/ 0 w 788"/>
              <a:gd name="T7" fmla="*/ 2147483646 h 2544"/>
              <a:gd name="T8" fmla="*/ 2147483646 w 788"/>
              <a:gd name="T9" fmla="*/ 0 h 2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8"/>
              <a:gd name="T16" fmla="*/ 0 h 2544"/>
              <a:gd name="T17" fmla="*/ 788 w 788"/>
              <a:gd name="T18" fmla="*/ 2544 h 2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8" h="2544">
                <a:moveTo>
                  <a:pt x="788" y="2544"/>
                </a:moveTo>
                <a:lnTo>
                  <a:pt x="363" y="1865"/>
                </a:lnTo>
                <a:lnTo>
                  <a:pt x="479" y="1605"/>
                </a:lnTo>
                <a:lnTo>
                  <a:pt x="0" y="329"/>
                </a:lnTo>
                <a:lnTo>
                  <a:pt x="356" y="0"/>
                </a:lnTo>
              </a:path>
            </a:pathLst>
          </a:custGeom>
          <a:noFill/>
          <a:ln w="38100" cmpd="sng">
            <a:solidFill>
              <a:srgbClr val="00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26" name="Text Box 14">
            <a:extLst>
              <a:ext uri="{FF2B5EF4-FFF2-40B4-BE49-F238E27FC236}">
                <a16:creationId xmlns:a16="http://schemas.microsoft.com/office/drawing/2014/main" id="{E97ABCFA-27EE-4EE2-8F80-E51103587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6056313"/>
            <a:ext cx="1289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MORNING</a:t>
            </a:r>
          </a:p>
        </p:txBody>
      </p:sp>
      <p:sp>
        <p:nvSpPr>
          <p:cNvPr id="13327" name="Line 15">
            <a:extLst>
              <a:ext uri="{FF2B5EF4-FFF2-40B4-BE49-F238E27FC236}">
                <a16:creationId xmlns:a16="http://schemas.microsoft.com/office/drawing/2014/main" id="{5595B9EE-E515-4668-954C-BC2610685DA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6096000"/>
            <a:ext cx="1066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28" name="Line 16">
            <a:extLst>
              <a:ext uri="{FF2B5EF4-FFF2-40B4-BE49-F238E27FC236}">
                <a16:creationId xmlns:a16="http://schemas.microsoft.com/office/drawing/2014/main" id="{EDFA3419-A2D2-4D6E-ACAA-B7B56B15D3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6096000"/>
            <a:ext cx="1066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29" name="Line 17">
            <a:extLst>
              <a:ext uri="{FF2B5EF4-FFF2-40B4-BE49-F238E27FC236}">
                <a16:creationId xmlns:a16="http://schemas.microsoft.com/office/drawing/2014/main" id="{731A9146-EA27-45A4-8D56-EEE5D3537B7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6096000"/>
            <a:ext cx="1066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30" name="Freeform 18">
            <a:extLst>
              <a:ext uri="{FF2B5EF4-FFF2-40B4-BE49-F238E27FC236}">
                <a16:creationId xmlns:a16="http://schemas.microsoft.com/office/drawing/2014/main" id="{278FCC1E-D094-443E-A2E5-959EE5581CB0}"/>
              </a:ext>
            </a:extLst>
          </p:cNvPr>
          <p:cNvSpPr>
            <a:spLocks/>
          </p:cNvSpPr>
          <p:nvPr/>
        </p:nvSpPr>
        <p:spPr bwMode="auto">
          <a:xfrm>
            <a:off x="5029200" y="5410200"/>
            <a:ext cx="914400" cy="685800"/>
          </a:xfrm>
          <a:custGeom>
            <a:avLst/>
            <a:gdLst>
              <a:gd name="T0" fmla="*/ 0 w 576"/>
              <a:gd name="T1" fmla="*/ 2147483646 h 432"/>
              <a:gd name="T2" fmla="*/ 0 w 576"/>
              <a:gd name="T3" fmla="*/ 0 h 432"/>
              <a:gd name="T4" fmla="*/ 2147483646 w 576"/>
              <a:gd name="T5" fmla="*/ 0 h 432"/>
              <a:gd name="T6" fmla="*/ 2147483646 w 576"/>
              <a:gd name="T7" fmla="*/ 2147483646 h 432"/>
              <a:gd name="T8" fmla="*/ 2147483646 w 576"/>
              <a:gd name="T9" fmla="*/ 2147483646 h 432"/>
              <a:gd name="T10" fmla="*/ 2147483646 w 576"/>
              <a:gd name="T11" fmla="*/ 2147483646 h 432"/>
              <a:gd name="T12" fmla="*/ 2147483646 w 576"/>
              <a:gd name="T13" fmla="*/ 2147483646 h 432"/>
              <a:gd name="T14" fmla="*/ 2147483646 w 576"/>
              <a:gd name="T15" fmla="*/ 2147483646 h 432"/>
              <a:gd name="T16" fmla="*/ 2147483646 w 576"/>
              <a:gd name="T17" fmla="*/ 2147483646 h 432"/>
              <a:gd name="T18" fmla="*/ 2147483646 w 576"/>
              <a:gd name="T19" fmla="*/ 2147483646 h 4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76"/>
              <a:gd name="T31" fmla="*/ 0 h 432"/>
              <a:gd name="T32" fmla="*/ 576 w 576"/>
              <a:gd name="T33" fmla="*/ 432 h 4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76" h="432">
                <a:moveTo>
                  <a:pt x="0" y="432"/>
                </a:moveTo>
                <a:lnTo>
                  <a:pt x="0" y="0"/>
                </a:lnTo>
                <a:lnTo>
                  <a:pt x="192" y="0"/>
                </a:lnTo>
                <a:lnTo>
                  <a:pt x="192" y="432"/>
                </a:lnTo>
                <a:lnTo>
                  <a:pt x="192" y="240"/>
                </a:lnTo>
                <a:lnTo>
                  <a:pt x="384" y="240"/>
                </a:lnTo>
                <a:lnTo>
                  <a:pt x="384" y="432"/>
                </a:lnTo>
                <a:lnTo>
                  <a:pt x="384" y="96"/>
                </a:lnTo>
                <a:lnTo>
                  <a:pt x="576" y="96"/>
                </a:lnTo>
                <a:lnTo>
                  <a:pt x="576" y="432"/>
                </a:lnTo>
              </a:path>
            </a:pathLst>
          </a:cu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31" name="Rectangle 19">
            <a:extLst>
              <a:ext uri="{FF2B5EF4-FFF2-40B4-BE49-F238E27FC236}">
                <a16:creationId xmlns:a16="http://schemas.microsoft.com/office/drawing/2014/main" id="{FDDE53C8-4970-418A-AC18-03F20A9E1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715000"/>
            <a:ext cx="990600" cy="381000"/>
          </a:xfrm>
          <a:prstGeom prst="rect">
            <a:avLst/>
          </a:prstGeom>
          <a:solidFill>
            <a:srgbClr val="9966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32" name="Freeform 20">
            <a:extLst>
              <a:ext uri="{FF2B5EF4-FFF2-40B4-BE49-F238E27FC236}">
                <a16:creationId xmlns:a16="http://schemas.microsoft.com/office/drawing/2014/main" id="{2FED7C19-9602-49C7-BADE-348DB392DA79}"/>
              </a:ext>
            </a:extLst>
          </p:cNvPr>
          <p:cNvSpPr>
            <a:spLocks/>
          </p:cNvSpPr>
          <p:nvPr/>
        </p:nvSpPr>
        <p:spPr bwMode="auto">
          <a:xfrm>
            <a:off x="6400800" y="5410200"/>
            <a:ext cx="914400" cy="685800"/>
          </a:xfrm>
          <a:custGeom>
            <a:avLst/>
            <a:gdLst>
              <a:gd name="T0" fmla="*/ 0 w 576"/>
              <a:gd name="T1" fmla="*/ 2147483646 h 432"/>
              <a:gd name="T2" fmla="*/ 0 w 576"/>
              <a:gd name="T3" fmla="*/ 0 h 432"/>
              <a:gd name="T4" fmla="*/ 2147483646 w 576"/>
              <a:gd name="T5" fmla="*/ 0 h 432"/>
              <a:gd name="T6" fmla="*/ 2147483646 w 576"/>
              <a:gd name="T7" fmla="*/ 2147483646 h 432"/>
              <a:gd name="T8" fmla="*/ 2147483646 w 576"/>
              <a:gd name="T9" fmla="*/ 2147483646 h 432"/>
              <a:gd name="T10" fmla="*/ 2147483646 w 576"/>
              <a:gd name="T11" fmla="*/ 2147483646 h 432"/>
              <a:gd name="T12" fmla="*/ 2147483646 w 576"/>
              <a:gd name="T13" fmla="*/ 2147483646 h 432"/>
              <a:gd name="T14" fmla="*/ 2147483646 w 576"/>
              <a:gd name="T15" fmla="*/ 2147483646 h 432"/>
              <a:gd name="T16" fmla="*/ 2147483646 w 576"/>
              <a:gd name="T17" fmla="*/ 2147483646 h 432"/>
              <a:gd name="T18" fmla="*/ 2147483646 w 576"/>
              <a:gd name="T19" fmla="*/ 2147483646 h 4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76"/>
              <a:gd name="T31" fmla="*/ 0 h 432"/>
              <a:gd name="T32" fmla="*/ 576 w 576"/>
              <a:gd name="T33" fmla="*/ 432 h 4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76" h="432">
                <a:moveTo>
                  <a:pt x="0" y="432"/>
                </a:moveTo>
                <a:lnTo>
                  <a:pt x="0" y="0"/>
                </a:lnTo>
                <a:lnTo>
                  <a:pt x="192" y="0"/>
                </a:lnTo>
                <a:lnTo>
                  <a:pt x="192" y="432"/>
                </a:lnTo>
                <a:lnTo>
                  <a:pt x="192" y="240"/>
                </a:lnTo>
                <a:lnTo>
                  <a:pt x="384" y="240"/>
                </a:lnTo>
                <a:lnTo>
                  <a:pt x="384" y="432"/>
                </a:lnTo>
                <a:lnTo>
                  <a:pt x="384" y="96"/>
                </a:lnTo>
                <a:lnTo>
                  <a:pt x="576" y="96"/>
                </a:lnTo>
                <a:lnTo>
                  <a:pt x="576" y="432"/>
                </a:lnTo>
              </a:path>
            </a:pathLst>
          </a:cu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33" name="Freeform 21">
            <a:extLst>
              <a:ext uri="{FF2B5EF4-FFF2-40B4-BE49-F238E27FC236}">
                <a16:creationId xmlns:a16="http://schemas.microsoft.com/office/drawing/2014/main" id="{8FE0FDB8-9FFD-4FA5-948A-8AAC42EBEF23}"/>
              </a:ext>
            </a:extLst>
          </p:cNvPr>
          <p:cNvSpPr>
            <a:spLocks/>
          </p:cNvSpPr>
          <p:nvPr/>
        </p:nvSpPr>
        <p:spPr bwMode="auto">
          <a:xfrm>
            <a:off x="7772400" y="5410200"/>
            <a:ext cx="914400" cy="685800"/>
          </a:xfrm>
          <a:custGeom>
            <a:avLst/>
            <a:gdLst>
              <a:gd name="T0" fmla="*/ 0 w 576"/>
              <a:gd name="T1" fmla="*/ 2147483646 h 432"/>
              <a:gd name="T2" fmla="*/ 0 w 576"/>
              <a:gd name="T3" fmla="*/ 0 h 432"/>
              <a:gd name="T4" fmla="*/ 2147483646 w 576"/>
              <a:gd name="T5" fmla="*/ 0 h 432"/>
              <a:gd name="T6" fmla="*/ 2147483646 w 576"/>
              <a:gd name="T7" fmla="*/ 2147483646 h 432"/>
              <a:gd name="T8" fmla="*/ 2147483646 w 576"/>
              <a:gd name="T9" fmla="*/ 2147483646 h 432"/>
              <a:gd name="T10" fmla="*/ 2147483646 w 576"/>
              <a:gd name="T11" fmla="*/ 2147483646 h 432"/>
              <a:gd name="T12" fmla="*/ 2147483646 w 576"/>
              <a:gd name="T13" fmla="*/ 2147483646 h 432"/>
              <a:gd name="T14" fmla="*/ 2147483646 w 576"/>
              <a:gd name="T15" fmla="*/ 2147483646 h 432"/>
              <a:gd name="T16" fmla="*/ 2147483646 w 576"/>
              <a:gd name="T17" fmla="*/ 2147483646 h 432"/>
              <a:gd name="T18" fmla="*/ 2147483646 w 576"/>
              <a:gd name="T19" fmla="*/ 2147483646 h 4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76"/>
              <a:gd name="T31" fmla="*/ 0 h 432"/>
              <a:gd name="T32" fmla="*/ 576 w 576"/>
              <a:gd name="T33" fmla="*/ 432 h 4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76" h="432">
                <a:moveTo>
                  <a:pt x="0" y="432"/>
                </a:moveTo>
                <a:lnTo>
                  <a:pt x="0" y="0"/>
                </a:lnTo>
                <a:lnTo>
                  <a:pt x="192" y="0"/>
                </a:lnTo>
                <a:lnTo>
                  <a:pt x="192" y="432"/>
                </a:lnTo>
                <a:lnTo>
                  <a:pt x="192" y="240"/>
                </a:lnTo>
                <a:lnTo>
                  <a:pt x="384" y="240"/>
                </a:lnTo>
                <a:lnTo>
                  <a:pt x="384" y="432"/>
                </a:lnTo>
                <a:lnTo>
                  <a:pt x="384" y="96"/>
                </a:lnTo>
                <a:lnTo>
                  <a:pt x="576" y="96"/>
                </a:lnTo>
                <a:lnTo>
                  <a:pt x="576" y="432"/>
                </a:lnTo>
              </a:path>
            </a:pathLst>
          </a:cu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34" name="Line 22">
            <a:extLst>
              <a:ext uri="{FF2B5EF4-FFF2-40B4-BE49-F238E27FC236}">
                <a16:creationId xmlns:a16="http://schemas.microsoft.com/office/drawing/2014/main" id="{87A9B076-67CE-457E-A5AB-3503AD67D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5029200"/>
            <a:ext cx="5867400" cy="0"/>
          </a:xfrm>
          <a:prstGeom prst="line">
            <a:avLst/>
          </a:prstGeom>
          <a:noFill/>
          <a:ln w="9525">
            <a:solidFill>
              <a:srgbClr val="00CC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35" name="Text Box 23">
            <a:extLst>
              <a:ext uri="{FF2B5EF4-FFF2-40B4-BE49-F238E27FC236}">
                <a16:creationId xmlns:a16="http://schemas.microsoft.com/office/drawing/2014/main" id="{7CD723B3-84B9-436B-8D10-DB5AF59CA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4684713"/>
            <a:ext cx="908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Mixing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depth</a:t>
            </a:r>
          </a:p>
        </p:txBody>
      </p:sp>
      <p:sp>
        <p:nvSpPr>
          <p:cNvPr id="13336" name="Rectangle 24">
            <a:extLst>
              <a:ext uri="{FF2B5EF4-FFF2-40B4-BE49-F238E27FC236}">
                <a16:creationId xmlns:a16="http://schemas.microsoft.com/office/drawing/2014/main" id="{CAF75C61-5ACF-43E5-8084-D49A4A186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029200"/>
            <a:ext cx="914400" cy="1066800"/>
          </a:xfrm>
          <a:prstGeom prst="rect">
            <a:avLst/>
          </a:prstGeom>
          <a:solidFill>
            <a:srgbClr val="9966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37" name="Line 25">
            <a:extLst>
              <a:ext uri="{FF2B5EF4-FFF2-40B4-BE49-F238E27FC236}">
                <a16:creationId xmlns:a16="http://schemas.microsoft.com/office/drawing/2014/main" id="{503D7DDD-EA1E-40E1-95BB-D9F1B7193A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5908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38" name="Text Box 26">
            <a:extLst>
              <a:ext uri="{FF2B5EF4-FFF2-40B4-BE49-F238E27FC236}">
                <a16:creationId xmlns:a16="http://schemas.microsoft.com/office/drawing/2014/main" id="{4E692754-A324-4E1E-9519-A4963E3AD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905000"/>
            <a:ext cx="1466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Subsidence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inversion</a:t>
            </a:r>
          </a:p>
        </p:txBody>
      </p:sp>
      <p:sp>
        <p:nvSpPr>
          <p:cNvPr id="13339" name="Text Box 27">
            <a:extLst>
              <a:ext uri="{FF2B5EF4-FFF2-40B4-BE49-F238E27FC236}">
                <a16:creationId xmlns:a16="http://schemas.microsoft.com/office/drawing/2014/main" id="{5138AE0D-D4FA-4344-9B87-F4FD5828F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172200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NIGHT</a:t>
            </a:r>
          </a:p>
        </p:txBody>
      </p:sp>
      <p:sp>
        <p:nvSpPr>
          <p:cNvPr id="13340" name="Text Box 28">
            <a:extLst>
              <a:ext uri="{FF2B5EF4-FFF2-40B4-BE49-F238E27FC236}">
                <a16:creationId xmlns:a16="http://schemas.microsoft.com/office/drawing/2014/main" id="{72322D05-64D2-4C3D-AD7B-8FF7F5883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172200"/>
            <a:ext cx="1289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MORNING</a:t>
            </a:r>
          </a:p>
        </p:txBody>
      </p:sp>
      <p:sp>
        <p:nvSpPr>
          <p:cNvPr id="13341" name="Text Box 29">
            <a:extLst>
              <a:ext uri="{FF2B5EF4-FFF2-40B4-BE49-F238E27FC236}">
                <a16:creationId xmlns:a16="http://schemas.microsoft.com/office/drawing/2014/main" id="{89070295-3A95-4B39-BD13-A07D7C826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050" y="6172200"/>
            <a:ext cx="163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AFTERNOON</a:t>
            </a:r>
          </a:p>
        </p:txBody>
      </p:sp>
      <p:sp>
        <p:nvSpPr>
          <p:cNvPr id="13342" name="Text Box 30">
            <a:extLst>
              <a:ext uri="{FF2B5EF4-FFF2-40B4-BE49-F238E27FC236}">
                <a16:creationId xmlns:a16="http://schemas.microsoft.com/office/drawing/2014/main" id="{E076A2CB-DDB7-4755-A799-C42D34622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114800"/>
            <a:ext cx="322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G</a:t>
            </a:r>
          </a:p>
        </p:txBody>
      </p:sp>
      <p:sp>
        <p:nvSpPr>
          <p:cNvPr id="13343" name="Text Box 23">
            <a:extLst>
              <a:ext uri="{FF2B5EF4-FFF2-40B4-BE49-F238E27FC236}">
                <a16:creationId xmlns:a16="http://schemas.microsoft.com/office/drawing/2014/main" id="{AFBA0F3A-47E7-416C-9AF6-1EC47EC9C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" y="1981200"/>
            <a:ext cx="1479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Planetary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Boundary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Layer (PBL)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depth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28946E8-D86E-43D5-9651-F9D31E4AA7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>
                <a:effectLst/>
              </a:rPr>
              <a:t>VERTICAL PROFILE OF TEMPERATURE</a:t>
            </a:r>
            <a:br>
              <a:rPr lang="en-US" altLang="en-US">
                <a:effectLst/>
              </a:rPr>
            </a:br>
            <a:r>
              <a:rPr lang="en-US" altLang="en-US">
                <a:effectLst/>
              </a:rPr>
              <a:t>Mean values for 30</a:t>
            </a:r>
            <a:r>
              <a:rPr lang="en-US" altLang="en-US" baseline="30000">
                <a:effectLst/>
              </a:rPr>
              <a:t>o</a:t>
            </a:r>
            <a:r>
              <a:rPr lang="en-US" altLang="en-US">
                <a:effectLst/>
              </a:rPr>
              <a:t>N, March</a:t>
            </a:r>
          </a:p>
        </p:txBody>
      </p:sp>
      <p:pic>
        <p:nvPicPr>
          <p:cNvPr id="14339" name="Picture 3" descr="bookchap2-8">
            <a:extLst>
              <a:ext uri="{FF2B5EF4-FFF2-40B4-BE49-F238E27FC236}">
                <a16:creationId xmlns:a16="http://schemas.microsoft.com/office/drawing/2014/main" id="{95E3165C-27B6-4DB0-A1E3-F86F8ED76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0"/>
          <a:stretch>
            <a:fillRect/>
          </a:stretch>
        </p:blipFill>
        <p:spPr bwMode="auto">
          <a:xfrm>
            <a:off x="2057400" y="996950"/>
            <a:ext cx="4191000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id="{EB1CA703-7130-4D1E-9AAE-7E14483A81D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037432" y="3382168"/>
            <a:ext cx="149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Altitude, km</a:t>
            </a:r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344FA50C-98AD-469E-97EC-C71436FD85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2200" y="60960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F29FAA92-3A1D-4404-8704-4EDB5F118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943600"/>
            <a:ext cx="189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Surface heating</a:t>
            </a:r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A4CCF7F0-7A71-48CA-9744-6629C1744C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2200" y="57912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E13E3E7C-0651-4D9C-B430-82D051ED3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562600"/>
            <a:ext cx="225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Latent heat release</a:t>
            </a:r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58A3C505-3CE3-40C4-9E40-EBB9FF691D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55626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3BED7D3E-82FF-498A-84E3-FEA167A74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312" y="5368707"/>
            <a:ext cx="1210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Radiative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cooling</a:t>
            </a:r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4A944F90-8331-413A-B858-6F7436590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638800"/>
            <a:ext cx="1408113" cy="376238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- 6.5 K km</a:t>
            </a:r>
            <a:r>
              <a:rPr kumimoji="0" lang="en-US" altLang="en-US" sz="1800" b="1" i="0" u="none" strike="noStrike" kern="1200" cap="none" spc="0" normalizeH="0" baseline="30000" noProof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-1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8" name="Text Box 12">
            <a:extLst>
              <a:ext uri="{FF2B5EF4-FFF2-40B4-BE49-F238E27FC236}">
                <a16:creationId xmlns:a16="http://schemas.microsoft.com/office/drawing/2014/main" id="{E45BA24A-832E-40FA-840C-035A587A9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733800"/>
            <a:ext cx="1212850" cy="369888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+2 K km</a:t>
            </a:r>
            <a:r>
              <a:rPr kumimoji="0" lang="en-US" altLang="en-US" sz="1800" b="1" i="0" u="none" strike="noStrike" kern="1200" cap="none" spc="0" normalizeH="0" baseline="30000" noProof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-1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9" name="Text Box 13">
            <a:extLst>
              <a:ext uri="{FF2B5EF4-FFF2-40B4-BE49-F238E27FC236}">
                <a16:creationId xmlns:a16="http://schemas.microsoft.com/office/drawing/2014/main" id="{9DE01DEC-0A01-4AA3-98F3-7D87E2355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2322513"/>
            <a:ext cx="1217613" cy="376237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- 3 K km</a:t>
            </a:r>
            <a:r>
              <a:rPr kumimoji="0" lang="en-US" altLang="en-US" sz="1800" b="1" i="0" u="none" strike="noStrike" kern="1200" cap="none" spc="0" normalizeH="0" baseline="30000" noProof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-1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50" name="Line 14">
            <a:extLst>
              <a:ext uri="{FF2B5EF4-FFF2-40B4-BE49-F238E27FC236}">
                <a16:creationId xmlns:a16="http://schemas.microsoft.com/office/drawing/2014/main" id="{A99EE335-B2B7-49A9-BF97-8E507A054B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6075" y="2325688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51" name="Text Box 15">
            <a:extLst>
              <a:ext uri="{FF2B5EF4-FFF2-40B4-BE49-F238E27FC236}">
                <a16:creationId xmlns:a16="http://schemas.microsoft.com/office/drawing/2014/main" id="{EB698FDD-1A39-4B18-A374-91B077D83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33600"/>
            <a:ext cx="1210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Radiative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cooling</a:t>
            </a:r>
          </a:p>
        </p:txBody>
      </p:sp>
      <p:sp>
        <p:nvSpPr>
          <p:cNvPr id="14352" name="Line 16">
            <a:extLst>
              <a:ext uri="{FF2B5EF4-FFF2-40B4-BE49-F238E27FC236}">
                <a16:creationId xmlns:a16="http://schemas.microsoft.com/office/drawing/2014/main" id="{35EC8742-CCE8-4903-A098-564DCEC2DB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2200" y="42672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53" name="Text Box 17">
            <a:extLst>
              <a:ext uri="{FF2B5EF4-FFF2-40B4-BE49-F238E27FC236}">
                <a16:creationId xmlns:a16="http://schemas.microsoft.com/office/drawing/2014/main" id="{FB2D5DD0-D970-48EE-ADBE-BC058E815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5" y="3886200"/>
            <a:ext cx="246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Radiative heating: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O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3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+ 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h</a:t>
            </a:r>
            <a:r>
              <a:rPr kumimoji="0" lang="en-US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n 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→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ingdings 3" panose="05040102010807070707" pitchFamily="18" charset="2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O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+ 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O + O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+ M 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→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ingdings 3" panose="05040102010807070707" pitchFamily="18" charset="2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O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3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+M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ingdings 3" panose="05040102010807070707" pitchFamily="18" charset="2"/>
              <a:ea typeface="+mn-ea"/>
              <a:cs typeface="+mn-cs"/>
            </a:endParaRPr>
          </a:p>
        </p:txBody>
      </p:sp>
      <p:sp>
        <p:nvSpPr>
          <p:cNvPr id="14354" name="Line 18">
            <a:extLst>
              <a:ext uri="{FF2B5EF4-FFF2-40B4-BE49-F238E27FC236}">
                <a16:creationId xmlns:a16="http://schemas.microsoft.com/office/drawing/2014/main" id="{FA76EE50-C537-41BA-A0B9-34E9455819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47244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55" name="Text Box 19">
            <a:extLst>
              <a:ext uri="{FF2B5EF4-FFF2-40B4-BE49-F238E27FC236}">
                <a16:creationId xmlns:a16="http://schemas.microsoft.com/office/drawing/2014/main" id="{D3FC24AD-B338-4FE6-B711-F30DE5BAA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525" y="4989513"/>
            <a:ext cx="65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heat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>
            <a:extLst>
              <a:ext uri="{FF2B5EF4-FFF2-40B4-BE49-F238E27FC236}">
                <a16:creationId xmlns:a16="http://schemas.microsoft.com/office/drawing/2014/main" id="{150398F8-6A17-428B-9A1A-0B73AA2A3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TYPICAL TIME SCALES FOR VERTICAL MIXING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F9CCBBE-F7B6-44BF-9624-39E2B10041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</p:txBody>
      </p:sp>
      <p:sp>
        <p:nvSpPr>
          <p:cNvPr id="15364" name="Line 5">
            <a:extLst>
              <a:ext uri="{FF2B5EF4-FFF2-40B4-BE49-F238E27FC236}">
                <a16:creationId xmlns:a16="http://schemas.microsoft.com/office/drawing/2014/main" id="{7AC3E4D0-5AA8-4796-BAA6-D4E75BD4A2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876800"/>
            <a:ext cx="495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5" name="Line 6">
            <a:extLst>
              <a:ext uri="{FF2B5EF4-FFF2-40B4-BE49-F238E27FC236}">
                <a16:creationId xmlns:a16="http://schemas.microsoft.com/office/drawing/2014/main" id="{E4ECEAE9-5C35-4C40-8246-E547366DC2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2672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6" name="Text Box 7">
            <a:extLst>
              <a:ext uri="{FF2B5EF4-FFF2-40B4-BE49-F238E27FC236}">
                <a16:creationId xmlns:a16="http://schemas.microsoft.com/office/drawing/2014/main" id="{751424B4-C8AC-4BB0-8F11-8CF911FA1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648200"/>
            <a:ext cx="704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0 km</a:t>
            </a:r>
          </a:p>
        </p:txBody>
      </p:sp>
      <p:sp>
        <p:nvSpPr>
          <p:cNvPr id="15367" name="Text Box 8">
            <a:extLst>
              <a:ext uri="{FF2B5EF4-FFF2-40B4-BE49-F238E27FC236}">
                <a16:creationId xmlns:a16="http://schemas.microsoft.com/office/drawing/2014/main" id="{43D5B0AA-63A6-4EAC-AD5E-51C1EB305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052888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2 km</a:t>
            </a:r>
          </a:p>
        </p:txBody>
      </p:sp>
      <p:sp>
        <p:nvSpPr>
          <p:cNvPr id="15368" name="Line 9">
            <a:extLst>
              <a:ext uri="{FF2B5EF4-FFF2-40B4-BE49-F238E27FC236}">
                <a16:creationId xmlns:a16="http://schemas.microsoft.com/office/drawing/2014/main" id="{92465E6B-B3AB-448B-AD35-CFD72244CF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4267200"/>
            <a:ext cx="0" cy="609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9" name="Text Box 10">
            <a:extLst>
              <a:ext uri="{FF2B5EF4-FFF2-40B4-BE49-F238E27FC236}">
                <a16:creationId xmlns:a16="http://schemas.microsoft.com/office/drawing/2014/main" id="{4769536F-65CC-4C15-AA9D-D0709F4E2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4379913"/>
            <a:ext cx="76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1 day</a:t>
            </a:r>
          </a:p>
        </p:txBody>
      </p:sp>
      <p:sp>
        <p:nvSpPr>
          <p:cNvPr id="15370" name="Text Box 11">
            <a:extLst>
              <a:ext uri="{FF2B5EF4-FFF2-40B4-BE49-F238E27FC236}">
                <a16:creationId xmlns:a16="http://schemas.microsoft.com/office/drawing/2014/main" id="{93D5BBAB-CDDF-4EBB-B1C8-0F373AF34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14800"/>
            <a:ext cx="183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planetary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boundary layer</a:t>
            </a:r>
          </a:p>
        </p:txBody>
      </p:sp>
      <p:sp>
        <p:nvSpPr>
          <p:cNvPr id="15371" name="Line 12">
            <a:extLst>
              <a:ext uri="{FF2B5EF4-FFF2-40B4-BE49-F238E27FC236}">
                <a16:creationId xmlns:a16="http://schemas.microsoft.com/office/drawing/2014/main" id="{A7290EF1-E32A-4511-9D98-70E56A06CE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670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2" name="Text Box 13">
            <a:extLst>
              <a:ext uri="{FF2B5EF4-FFF2-40B4-BE49-F238E27FC236}">
                <a16:creationId xmlns:a16="http://schemas.microsoft.com/office/drawing/2014/main" id="{1FF1CCB6-840E-400E-B0F7-A7F8FEAF6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2474913"/>
            <a:ext cx="1428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tropopause</a:t>
            </a:r>
          </a:p>
        </p:txBody>
      </p:sp>
      <p:sp>
        <p:nvSpPr>
          <p:cNvPr id="15373" name="Text Box 16">
            <a:extLst>
              <a:ext uri="{FF2B5EF4-FFF2-40B4-BE49-F238E27FC236}">
                <a16:creationId xmlns:a16="http://schemas.microsoft.com/office/drawing/2014/main" id="{8C89451B-7589-4F6D-AE85-84AED02F5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2703513"/>
            <a:ext cx="98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(10 km)</a:t>
            </a:r>
          </a:p>
        </p:txBody>
      </p:sp>
      <p:sp>
        <p:nvSpPr>
          <p:cNvPr id="15374" name="Line 18">
            <a:extLst>
              <a:ext uri="{FF2B5EF4-FFF2-40B4-BE49-F238E27FC236}">
                <a16:creationId xmlns:a16="http://schemas.microsoft.com/office/drawing/2014/main" id="{A52CFC21-A11F-4E9C-9DAA-04C8299BEE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2743200"/>
            <a:ext cx="0" cy="2133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5" name="Text Box 19">
            <a:extLst>
              <a:ext uri="{FF2B5EF4-FFF2-40B4-BE49-F238E27FC236}">
                <a16:creationId xmlns:a16="http://schemas.microsoft.com/office/drawing/2014/main" id="{9C36EA3A-07FB-4BC4-8F19-1704776FC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5" y="346551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1 month</a:t>
            </a:r>
          </a:p>
        </p:txBody>
      </p:sp>
      <p:sp>
        <p:nvSpPr>
          <p:cNvPr id="15376" name="Line 20">
            <a:extLst>
              <a:ext uri="{FF2B5EF4-FFF2-40B4-BE49-F238E27FC236}">
                <a16:creationId xmlns:a16="http://schemas.microsoft.com/office/drawing/2014/main" id="{58495708-2366-440A-9342-C6C6E94649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2286000"/>
            <a:ext cx="0" cy="2590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7" name="Text Box 21">
            <a:extLst>
              <a:ext uri="{FF2B5EF4-FFF2-40B4-BE49-F238E27FC236}">
                <a16:creationId xmlns:a16="http://schemas.microsoft.com/office/drawing/2014/main" id="{5C972869-60A5-4B3B-A65A-19D6422A3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048000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10 years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971A-5380-485E-B0D6-7ED4EB8C8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228600"/>
            <a:ext cx="7772400" cy="1143000"/>
          </a:xfrm>
        </p:spPr>
        <p:txBody>
          <a:bodyPr/>
          <a:lstStyle/>
          <a:p>
            <a:r>
              <a:rPr lang="en-US" dirty="0"/>
              <a:t>Global energy budget of the Earth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EFEFDD-FB38-4CE1-A85D-8FCB6C8E3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53" y="914400"/>
            <a:ext cx="8034654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3FD773-CAA3-4372-80FB-3C11631D151B}"/>
              </a:ext>
            </a:extLst>
          </p:cNvPr>
          <p:cNvSpPr txBox="1"/>
          <p:nvPr/>
        </p:nvSpPr>
        <p:spPr>
          <a:xfrm>
            <a:off x="6553200" y="6516863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</a:rPr>
              <a:t>Brasseur and Jacob, 2017</a:t>
            </a:r>
          </a:p>
        </p:txBody>
      </p:sp>
    </p:spTree>
    <p:extLst>
      <p:ext uri="{BB962C8B-B14F-4D97-AF65-F5344CB8AC3E}">
        <p14:creationId xmlns:p14="http://schemas.microsoft.com/office/powerpoint/2010/main" val="1282476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-47625"/>
            <a:ext cx="8305800" cy="1143000"/>
          </a:xfrm>
        </p:spPr>
        <p:txBody>
          <a:bodyPr/>
          <a:lstStyle/>
          <a:p>
            <a:pPr eaLnBrk="1" hangingPunct="1"/>
            <a:r>
              <a:rPr lang="en-US" altLang="en-US" b="0" dirty="0"/>
              <a:t>Greenhouse effect:</a:t>
            </a:r>
            <a:br>
              <a:rPr lang="en-US" altLang="en-US" b="0" dirty="0"/>
            </a:br>
            <a:r>
              <a:rPr lang="en-US" altLang="en-US" b="0" dirty="0"/>
              <a:t>absorption of terrestrial radiation by the atmosphere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-328246" y="4983955"/>
            <a:ext cx="90685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b="0" dirty="0">
              <a:solidFill>
                <a:srgbClr val="2D2DB9"/>
              </a:solidFill>
              <a:latin typeface="Helvetica" charset="0"/>
              <a:ea typeface="+mn-ea"/>
            </a:endParaRPr>
          </a:p>
          <a:p>
            <a:pPr eaLnBrk="1" hangingPunct="1">
              <a:defRPr/>
            </a:pPr>
            <a:endParaRPr lang="en-US" b="0" dirty="0">
              <a:solidFill>
                <a:srgbClr val="2D2DB9"/>
              </a:solidFill>
              <a:latin typeface="Helvetica" charset="0"/>
              <a:ea typeface="+mn-ea"/>
            </a:endParaRPr>
          </a:p>
          <a:p>
            <a:pPr lvl="1" eaLnBrk="1" hangingPunct="1">
              <a:buFontTx/>
              <a:buChar char="•"/>
              <a:defRPr/>
            </a:pPr>
            <a:r>
              <a:rPr lang="en-US" b="0" dirty="0">
                <a:solidFill>
                  <a:srgbClr val="2D2DB9"/>
                </a:solidFill>
                <a:latin typeface="Helvetica" charset="0"/>
                <a:ea typeface="+mn-ea"/>
              </a:rPr>
              <a:t> Major greenhouse gases: H</a:t>
            </a:r>
            <a:r>
              <a:rPr lang="en-US" b="0" baseline="-25000" dirty="0">
                <a:solidFill>
                  <a:srgbClr val="2D2DB9"/>
                </a:solidFill>
                <a:latin typeface="Helvetica" charset="0"/>
                <a:ea typeface="+mn-ea"/>
              </a:rPr>
              <a:t>2</a:t>
            </a:r>
            <a:r>
              <a:rPr lang="en-US" b="0" dirty="0">
                <a:solidFill>
                  <a:srgbClr val="2D2DB9"/>
                </a:solidFill>
                <a:latin typeface="Helvetica" charset="0"/>
                <a:ea typeface="+mn-ea"/>
              </a:rPr>
              <a:t>O, CO</a:t>
            </a:r>
            <a:r>
              <a:rPr lang="en-US" b="0" baseline="-25000" dirty="0">
                <a:solidFill>
                  <a:srgbClr val="2D2DB9"/>
                </a:solidFill>
                <a:latin typeface="Helvetica" charset="0"/>
                <a:ea typeface="+mn-ea"/>
              </a:rPr>
              <a:t>2</a:t>
            </a:r>
            <a:r>
              <a:rPr lang="en-US" b="0" dirty="0">
                <a:solidFill>
                  <a:srgbClr val="2D2DB9"/>
                </a:solidFill>
                <a:latin typeface="Helvetica" charset="0"/>
                <a:ea typeface="+mn-ea"/>
              </a:rPr>
              <a:t>, CH</a:t>
            </a:r>
            <a:r>
              <a:rPr lang="en-US" b="0" baseline="-25000" dirty="0">
                <a:solidFill>
                  <a:srgbClr val="2D2DB9"/>
                </a:solidFill>
                <a:latin typeface="Helvetica" charset="0"/>
                <a:ea typeface="+mn-ea"/>
              </a:rPr>
              <a:t>4</a:t>
            </a:r>
            <a:r>
              <a:rPr lang="en-US" b="0" dirty="0">
                <a:solidFill>
                  <a:srgbClr val="2D2DB9"/>
                </a:solidFill>
                <a:latin typeface="Helvetica" charset="0"/>
                <a:ea typeface="+mn-ea"/>
              </a:rPr>
              <a:t>, O</a:t>
            </a:r>
            <a:r>
              <a:rPr lang="en-US" b="0" baseline="-25000" dirty="0">
                <a:solidFill>
                  <a:srgbClr val="2D2DB9"/>
                </a:solidFill>
                <a:latin typeface="Helvetica" charset="0"/>
                <a:ea typeface="+mn-ea"/>
              </a:rPr>
              <a:t>3</a:t>
            </a:r>
            <a:r>
              <a:rPr lang="en-US" b="0" dirty="0">
                <a:solidFill>
                  <a:srgbClr val="2D2DB9"/>
                </a:solidFill>
                <a:latin typeface="Helvetica" charset="0"/>
                <a:ea typeface="+mn-ea"/>
              </a:rPr>
              <a:t>, N</a:t>
            </a:r>
            <a:r>
              <a:rPr lang="en-US" b="0" baseline="-25000" dirty="0">
                <a:solidFill>
                  <a:srgbClr val="2D2DB9"/>
                </a:solidFill>
                <a:latin typeface="Helvetica" charset="0"/>
                <a:ea typeface="+mn-ea"/>
              </a:rPr>
              <a:t>2</a:t>
            </a:r>
            <a:r>
              <a:rPr lang="en-US" b="0" dirty="0">
                <a:solidFill>
                  <a:srgbClr val="2D2DB9"/>
                </a:solidFill>
                <a:latin typeface="Helvetica" charset="0"/>
                <a:ea typeface="+mn-ea"/>
              </a:rPr>
              <a:t>O, CFCs,…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b="0" dirty="0">
                <a:solidFill>
                  <a:srgbClr val="2D2DB9"/>
                </a:solidFill>
                <a:latin typeface="Helvetica" charset="0"/>
                <a:ea typeface="+mn-ea"/>
              </a:rPr>
              <a:t> </a:t>
            </a:r>
            <a:r>
              <a:rPr lang="en-US" b="0" u="sng" dirty="0">
                <a:solidFill>
                  <a:srgbClr val="2D2DB9"/>
                </a:solidFill>
                <a:latin typeface="Helvetica" charset="0"/>
                <a:ea typeface="+mn-ea"/>
              </a:rPr>
              <a:t>Not </a:t>
            </a:r>
            <a:r>
              <a:rPr lang="en-US" b="0" dirty="0">
                <a:solidFill>
                  <a:srgbClr val="2D2DB9"/>
                </a:solidFill>
                <a:latin typeface="Helvetica" charset="0"/>
                <a:ea typeface="+mn-ea"/>
              </a:rPr>
              <a:t> greenhouse gases: N</a:t>
            </a:r>
            <a:r>
              <a:rPr lang="en-US" b="0" baseline="-25000" dirty="0">
                <a:solidFill>
                  <a:srgbClr val="2D2DB9"/>
                </a:solidFill>
                <a:latin typeface="Helvetica" charset="0"/>
                <a:ea typeface="+mn-ea"/>
              </a:rPr>
              <a:t>2</a:t>
            </a:r>
            <a:r>
              <a:rPr lang="en-US" b="0" dirty="0">
                <a:solidFill>
                  <a:srgbClr val="2D2DB9"/>
                </a:solidFill>
                <a:latin typeface="Helvetica" charset="0"/>
                <a:ea typeface="+mn-ea"/>
              </a:rPr>
              <a:t>, O</a:t>
            </a:r>
            <a:r>
              <a:rPr lang="en-US" b="0" baseline="-25000" dirty="0">
                <a:solidFill>
                  <a:srgbClr val="2D2DB9"/>
                </a:solidFill>
                <a:latin typeface="Helvetica" charset="0"/>
                <a:ea typeface="+mn-ea"/>
              </a:rPr>
              <a:t>2</a:t>
            </a:r>
            <a:r>
              <a:rPr lang="en-US" b="0" dirty="0">
                <a:solidFill>
                  <a:srgbClr val="2D2DB9"/>
                </a:solidFill>
                <a:latin typeface="Helvetica" charset="0"/>
                <a:ea typeface="+mn-ea"/>
              </a:rPr>
              <a:t>, </a:t>
            </a:r>
            <a:r>
              <a:rPr lang="en-US" b="0" dirty="0" err="1">
                <a:solidFill>
                  <a:srgbClr val="2D2DB9"/>
                </a:solidFill>
                <a:latin typeface="Helvetica" charset="0"/>
                <a:ea typeface="+mn-ea"/>
              </a:rPr>
              <a:t>Ar</a:t>
            </a:r>
            <a:r>
              <a:rPr lang="en-US" b="0" dirty="0">
                <a:solidFill>
                  <a:srgbClr val="2D2DB9"/>
                </a:solidFill>
                <a:latin typeface="Helvetica" charset="0"/>
                <a:ea typeface="+mn-ea"/>
              </a:rPr>
              <a:t>, …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141413"/>
            <a:ext cx="7837488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46738" y="1042988"/>
            <a:ext cx="449262" cy="4170362"/>
          </a:xfrm>
          <a:prstGeom prst="rect">
            <a:avLst/>
          </a:prstGeom>
          <a:solidFill>
            <a:schemeClr val="accent1">
              <a:alpha val="3294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Helvetica" charset="0"/>
              <a:ea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C45DAB-ACB2-4B72-99F7-08EFFAB3E58D}"/>
              </a:ext>
            </a:extLst>
          </p:cNvPr>
          <p:cNvSpPr txBox="1"/>
          <p:nvPr/>
        </p:nvSpPr>
        <p:spPr>
          <a:xfrm>
            <a:off x="-304800" y="2443738"/>
            <a:ext cx="161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 dirty="0">
                <a:solidFill>
                  <a:schemeClr val="tx1"/>
                </a:solidFill>
                <a:latin typeface="+mn-lt"/>
              </a:rPr>
              <a:t>blackbody</a:t>
            </a:r>
          </a:p>
          <a:p>
            <a:pPr algn="r"/>
            <a:r>
              <a:rPr lang="en-US" sz="1800" b="0" dirty="0">
                <a:solidFill>
                  <a:schemeClr val="tx1"/>
                </a:solidFill>
                <a:latin typeface="+mn-lt"/>
              </a:rPr>
              <a:t>curves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2CB0D-408B-4B64-B579-9A8EFD553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73" y="-176407"/>
            <a:ext cx="8610600" cy="1143000"/>
          </a:xfrm>
        </p:spPr>
        <p:txBody>
          <a:bodyPr/>
          <a:lstStyle/>
          <a:p>
            <a:r>
              <a:rPr lang="en-US" dirty="0"/>
              <a:t>Conservation of mixing ratio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F43889-6175-404E-B6BC-2396627D6BC2}"/>
              </a:ext>
            </a:extLst>
          </p:cNvPr>
          <p:cNvSpPr txBox="1"/>
          <p:nvPr/>
        </p:nvSpPr>
        <p:spPr>
          <a:xfrm>
            <a:off x="533400" y="966593"/>
            <a:ext cx="8297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mixing ratio is not affected by changes in temperature, pressure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► it is conserved during atmospheric transport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mixing ratio is not affected by water vapor condensation/evaporation</a:t>
            </a:r>
          </a:p>
          <a:p>
            <a:pPr lvl="1"/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► it is conserved during processing of air by clouds</a:t>
            </a:r>
            <a:endParaRPr lang="en-US" sz="18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Mauna Loa CO2">
            <a:extLst>
              <a:ext uri="{FF2B5EF4-FFF2-40B4-BE49-F238E27FC236}">
                <a16:creationId xmlns:a16="http://schemas.microsoft.com/office/drawing/2014/main" id="{AC594740-1898-4C72-AFD1-B64A8BC90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344" y="2109593"/>
            <a:ext cx="5662166" cy="425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9DC655-3E9E-4F8E-8321-861A253C5A72}"/>
              </a:ext>
            </a:extLst>
          </p:cNvPr>
          <p:cNvSpPr txBox="1"/>
          <p:nvPr/>
        </p:nvSpPr>
        <p:spPr>
          <a:xfrm>
            <a:off x="5638800" y="6396631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chemeClr val="tx1"/>
                </a:solidFill>
                <a:latin typeface="+mn-lt"/>
              </a:rPr>
              <a:t>https://gml.noaa.gov/ccgg/trends/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C0BF8F-F36D-4208-B10A-774F9028E3C3}"/>
              </a:ext>
            </a:extLst>
          </p:cNvPr>
          <p:cNvSpPr txBox="1"/>
          <p:nvPr/>
        </p:nvSpPr>
        <p:spPr>
          <a:xfrm>
            <a:off x="0" y="2986756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800" b="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concentration is reported as dry mixing ratio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(wet) mixing ratio would have fluctuations of ~1% simply from changes in water vapor</a:t>
            </a:r>
          </a:p>
        </p:txBody>
      </p:sp>
    </p:spTree>
    <p:extLst>
      <p:ext uri="{BB962C8B-B14F-4D97-AF65-F5344CB8AC3E}">
        <p14:creationId xmlns:p14="http://schemas.microsoft.com/office/powerpoint/2010/main" val="269833147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402D9-0558-4042-8AC5-B44173A88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94931"/>
            <a:ext cx="7772400" cy="1143000"/>
          </a:xfrm>
        </p:spPr>
        <p:txBody>
          <a:bodyPr/>
          <a:lstStyle/>
          <a:p>
            <a:r>
              <a:rPr lang="en-US" dirty="0"/>
              <a:t>Radiative forcing of climate change: </a:t>
            </a:r>
            <a:r>
              <a:rPr lang="el-GR" dirty="0"/>
              <a:t>Δ</a:t>
            </a:r>
            <a:r>
              <a:rPr lang="en-US" i="1" dirty="0"/>
              <a:t>F ~ </a:t>
            </a:r>
            <a:r>
              <a:rPr lang="el-GR" dirty="0"/>
              <a:t>Δ</a:t>
            </a:r>
            <a:r>
              <a:rPr lang="en-US" i="1" dirty="0"/>
              <a:t>T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F9BE64B-2578-4990-B27C-24373370814A}"/>
              </a:ext>
            </a:extLst>
          </p:cNvPr>
          <p:cNvCxnSpPr/>
          <p:nvPr/>
        </p:nvCxnSpPr>
        <p:spPr>
          <a:xfrm>
            <a:off x="980380" y="3039846"/>
            <a:ext cx="2496341" cy="10170"/>
          </a:xfrm>
          <a:prstGeom prst="line">
            <a:avLst/>
          </a:prstGeom>
          <a:noFill/>
          <a:ln w="635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sp>
        <p:nvSpPr>
          <p:cNvPr id="28" name="Down Arrow 5">
            <a:extLst>
              <a:ext uri="{FF2B5EF4-FFF2-40B4-BE49-F238E27FC236}">
                <a16:creationId xmlns:a16="http://schemas.microsoft.com/office/drawing/2014/main" id="{402B368D-D211-4C68-8696-01C5F528CE71}"/>
              </a:ext>
            </a:extLst>
          </p:cNvPr>
          <p:cNvSpPr/>
          <p:nvPr/>
        </p:nvSpPr>
        <p:spPr>
          <a:xfrm>
            <a:off x="1318099" y="1645050"/>
            <a:ext cx="868421" cy="1394795"/>
          </a:xfrm>
          <a:prstGeom prst="downArrow">
            <a:avLst/>
          </a:prstGeom>
          <a:solidFill>
            <a:srgbClr val="D5D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EA9BE0-70DC-4FD9-B98D-080535C2E2AC}"/>
              </a:ext>
            </a:extLst>
          </p:cNvPr>
          <p:cNvSpPr txBox="1"/>
          <p:nvPr/>
        </p:nvSpPr>
        <p:spPr>
          <a:xfrm rot="5400000">
            <a:off x="1420325" y="2060129"/>
            <a:ext cx="663968" cy="361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Solar</a:t>
            </a:r>
          </a:p>
        </p:txBody>
      </p:sp>
      <p:sp>
        <p:nvSpPr>
          <p:cNvPr id="30" name="Down Arrow 18">
            <a:extLst>
              <a:ext uri="{FF2B5EF4-FFF2-40B4-BE49-F238E27FC236}">
                <a16:creationId xmlns:a16="http://schemas.microsoft.com/office/drawing/2014/main" id="{FFD4847B-DE64-4835-B221-B640580AEC9E}"/>
              </a:ext>
            </a:extLst>
          </p:cNvPr>
          <p:cNvSpPr/>
          <p:nvPr/>
        </p:nvSpPr>
        <p:spPr>
          <a:xfrm flipV="1">
            <a:off x="2142221" y="1627089"/>
            <a:ext cx="868421" cy="1394795"/>
          </a:xfrm>
          <a:prstGeom prst="downArrow">
            <a:avLst/>
          </a:prstGeom>
          <a:solidFill>
            <a:srgbClr val="FF7C8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792091-A1C5-40B0-97F1-24B134A96551}"/>
              </a:ext>
            </a:extLst>
          </p:cNvPr>
          <p:cNvSpPr txBox="1"/>
          <p:nvPr/>
        </p:nvSpPr>
        <p:spPr>
          <a:xfrm rot="16200000">
            <a:off x="2011584" y="2208161"/>
            <a:ext cx="1129695" cy="361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Terrestrial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EAE0D8-A1A7-4202-A3C3-EB5B222612FC}"/>
              </a:ext>
            </a:extLst>
          </p:cNvPr>
          <p:cNvSpPr txBox="1"/>
          <p:nvPr/>
        </p:nvSpPr>
        <p:spPr>
          <a:xfrm>
            <a:off x="980380" y="3050016"/>
            <a:ext cx="2349510" cy="321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0.4-0.7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   5-20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773698-81E3-496B-B596-86BCA8C92FDA}"/>
              </a:ext>
            </a:extLst>
          </p:cNvPr>
          <p:cNvSpPr txBox="1"/>
          <p:nvPr/>
        </p:nvSpPr>
        <p:spPr>
          <a:xfrm>
            <a:off x="1543646" y="1278720"/>
            <a:ext cx="435001" cy="321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D589B3-88B9-4E90-8FB3-638F1B214200}"/>
              </a:ext>
            </a:extLst>
          </p:cNvPr>
          <p:cNvSpPr txBox="1"/>
          <p:nvPr/>
        </p:nvSpPr>
        <p:spPr>
          <a:xfrm>
            <a:off x="2334520" y="1261193"/>
            <a:ext cx="527589" cy="389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sz="1800" b="0" i="1" u="none" strike="noStrike" kern="0" cap="none" spc="0" normalizeH="0" baseline="-25000" noProof="0" dirty="0" err="1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2892C41-993B-46AC-8F9F-0F3048BF1BDA}"/>
              </a:ext>
            </a:extLst>
          </p:cNvPr>
          <p:cNvCxnSpPr/>
          <p:nvPr/>
        </p:nvCxnSpPr>
        <p:spPr>
          <a:xfrm flipV="1">
            <a:off x="3252931" y="2217959"/>
            <a:ext cx="2610876" cy="22950"/>
          </a:xfrm>
          <a:prstGeom prst="line">
            <a:avLst/>
          </a:prstGeom>
          <a:noFill/>
          <a:ln w="38100" cap="flat" cmpd="sng" algn="ctr">
            <a:solidFill>
              <a:srgbClr val="0000CC"/>
            </a:solidFill>
            <a:prstDash val="solid"/>
            <a:tailEnd type="triangle" w="lg" len="lg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54834AA-B6A1-4505-BCEF-3A568C029BE8}"/>
              </a:ext>
            </a:extLst>
          </p:cNvPr>
          <p:cNvSpPr txBox="1"/>
          <p:nvPr/>
        </p:nvSpPr>
        <p:spPr>
          <a:xfrm>
            <a:off x="3021263" y="1600056"/>
            <a:ext cx="2855823" cy="563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 greenhouse gas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DF5BD4E-0CAA-4545-99E5-5D37E5134CCB}"/>
              </a:ext>
            </a:extLst>
          </p:cNvPr>
          <p:cNvCxnSpPr/>
          <p:nvPr/>
        </p:nvCxnSpPr>
        <p:spPr>
          <a:xfrm flipV="1">
            <a:off x="6013000" y="3016792"/>
            <a:ext cx="2414858" cy="14170"/>
          </a:xfrm>
          <a:prstGeom prst="line">
            <a:avLst/>
          </a:prstGeom>
          <a:noFill/>
          <a:ln w="635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sp>
        <p:nvSpPr>
          <p:cNvPr id="38" name="Down Arrow 26">
            <a:extLst>
              <a:ext uri="{FF2B5EF4-FFF2-40B4-BE49-F238E27FC236}">
                <a16:creationId xmlns:a16="http://schemas.microsoft.com/office/drawing/2014/main" id="{4171CDC9-9EC6-40B2-948C-7556053C03C2}"/>
              </a:ext>
            </a:extLst>
          </p:cNvPr>
          <p:cNvSpPr/>
          <p:nvPr/>
        </p:nvSpPr>
        <p:spPr>
          <a:xfrm>
            <a:off x="6290525" y="1625996"/>
            <a:ext cx="868421" cy="1394795"/>
          </a:xfrm>
          <a:prstGeom prst="downArrow">
            <a:avLst/>
          </a:prstGeom>
          <a:solidFill>
            <a:srgbClr val="D5D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35BFBC-8B57-4C7C-9CB5-A2CBD315B0E3}"/>
              </a:ext>
            </a:extLst>
          </p:cNvPr>
          <p:cNvSpPr txBox="1"/>
          <p:nvPr/>
        </p:nvSpPr>
        <p:spPr>
          <a:xfrm>
            <a:off x="5952806" y="3030962"/>
            <a:ext cx="2475052" cy="321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0.4-0.7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     5-20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9F0CE5-31DB-473B-BCC5-42D11BA6A33C}"/>
              </a:ext>
            </a:extLst>
          </p:cNvPr>
          <p:cNvSpPr txBox="1"/>
          <p:nvPr/>
        </p:nvSpPr>
        <p:spPr>
          <a:xfrm>
            <a:off x="6507234" y="1312609"/>
            <a:ext cx="435001" cy="321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0FABB96-5287-4DDE-87F7-06088978D5EB}"/>
              </a:ext>
            </a:extLst>
          </p:cNvPr>
          <p:cNvSpPr txBox="1"/>
          <p:nvPr/>
        </p:nvSpPr>
        <p:spPr>
          <a:xfrm>
            <a:off x="7263103" y="1296682"/>
            <a:ext cx="527589" cy="321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sz="1800" b="0" i="1" u="none" strike="noStrike" kern="0" cap="none" spc="0" normalizeH="0" baseline="-25000" noProof="0" dirty="0" err="1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5BFBF5-79F4-43F2-B79B-0C6B97C84812}"/>
              </a:ext>
            </a:extLst>
          </p:cNvPr>
          <p:cNvSpPr/>
          <p:nvPr/>
        </p:nvSpPr>
        <p:spPr>
          <a:xfrm>
            <a:off x="6290525" y="2173262"/>
            <a:ext cx="2233218" cy="124718"/>
          </a:xfrm>
          <a:prstGeom prst="rect">
            <a:avLst/>
          </a:prstGeom>
          <a:solidFill>
            <a:srgbClr val="0000CC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Down Arrow 34">
            <a:extLst>
              <a:ext uri="{FF2B5EF4-FFF2-40B4-BE49-F238E27FC236}">
                <a16:creationId xmlns:a16="http://schemas.microsoft.com/office/drawing/2014/main" id="{2CEF711B-A2AE-41C2-A38F-40BEF1E4469D}"/>
              </a:ext>
            </a:extLst>
          </p:cNvPr>
          <p:cNvSpPr/>
          <p:nvPr/>
        </p:nvSpPr>
        <p:spPr>
          <a:xfrm>
            <a:off x="7798310" y="2284074"/>
            <a:ext cx="287987" cy="452961"/>
          </a:xfrm>
          <a:prstGeom prst="downArrow">
            <a:avLst/>
          </a:prstGeom>
          <a:solidFill>
            <a:srgbClr val="FF7C8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B3544E1-AC17-44F3-8477-1BCDDBF325BA}"/>
              </a:ext>
            </a:extLst>
          </p:cNvPr>
          <p:cNvSpPr txBox="1"/>
          <p:nvPr/>
        </p:nvSpPr>
        <p:spPr>
          <a:xfrm>
            <a:off x="685800" y="920021"/>
            <a:ext cx="3085498" cy="32192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Climate equilibrium: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sz="1800" b="0" i="1" u="none" strike="noStrike" kern="0" cap="none" spc="0" normalizeH="0" baseline="-25000" noProof="0" dirty="0" err="1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977895A-C276-4437-AEB1-EA788B288253}"/>
              </a:ext>
            </a:extLst>
          </p:cNvPr>
          <p:cNvSpPr txBox="1"/>
          <p:nvPr/>
        </p:nvSpPr>
        <p:spPr>
          <a:xfrm>
            <a:off x="8111879" y="1883398"/>
            <a:ext cx="482080" cy="321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B530DD3-F277-424E-A10E-511AC2B62AE0}"/>
              </a:ext>
            </a:extLst>
          </p:cNvPr>
          <p:cNvSpPr/>
          <p:nvPr/>
        </p:nvSpPr>
        <p:spPr>
          <a:xfrm>
            <a:off x="7250490" y="2193396"/>
            <a:ext cx="420723" cy="803262"/>
          </a:xfrm>
          <a:prstGeom prst="rect">
            <a:avLst/>
          </a:prstGeom>
          <a:solidFill>
            <a:srgbClr val="FF7C8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Down Arrow 43">
            <a:extLst>
              <a:ext uri="{FF2B5EF4-FFF2-40B4-BE49-F238E27FC236}">
                <a16:creationId xmlns:a16="http://schemas.microsoft.com/office/drawing/2014/main" id="{EFCA471B-3A4B-424C-9497-DD13058F9355}"/>
              </a:ext>
            </a:extLst>
          </p:cNvPr>
          <p:cNvSpPr/>
          <p:nvPr/>
        </p:nvSpPr>
        <p:spPr>
          <a:xfrm rot="10800000">
            <a:off x="7234009" y="1690636"/>
            <a:ext cx="453683" cy="526139"/>
          </a:xfrm>
          <a:prstGeom prst="downArrow">
            <a:avLst/>
          </a:prstGeom>
          <a:solidFill>
            <a:srgbClr val="FF7C8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5148A0D-379F-43C7-A750-FA69AC66BCAB}"/>
              </a:ext>
            </a:extLst>
          </p:cNvPr>
          <p:cNvSpPr txBox="1"/>
          <p:nvPr/>
        </p:nvSpPr>
        <p:spPr>
          <a:xfrm>
            <a:off x="5242286" y="938427"/>
            <a:ext cx="3829894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Radiative forcing: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sz="1800" b="0" i="1" u="none" strike="noStrike" kern="0" cap="none" spc="0" normalizeH="0" baseline="-25000" noProof="0" dirty="0" err="1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0" cap="none" spc="0" normalizeH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 </a:t>
            </a:r>
            <a:r>
              <a:rPr kumimoji="0" lang="en-US" sz="1800" b="0" u="none" strike="noStrike" kern="0" cap="none" spc="0" normalizeH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77CF9F6-8CFF-4D66-B19A-57DEAF476F05}"/>
              </a:ext>
            </a:extLst>
          </p:cNvPr>
          <p:cNvSpPr txBox="1"/>
          <p:nvPr/>
        </p:nvSpPr>
        <p:spPr>
          <a:xfrm>
            <a:off x="152400" y="51581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B050"/>
                </a:solidFill>
                <a:latin typeface="+mn-lt"/>
              </a:rPr>
              <a:t>Greenhouse gases are gases that absorb in the terrestrial radiation range</a:t>
            </a:r>
            <a:r>
              <a:rPr lang="en-US" sz="1800" b="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(5-20 </a:t>
            </a:r>
            <a:r>
              <a:rPr lang="el-GR" sz="1800" b="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800" b="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lang="en-US" sz="1800" b="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8B0A17B-EA95-4F08-949B-007154010319}"/>
              </a:ext>
            </a:extLst>
          </p:cNvPr>
          <p:cNvSpPr txBox="1"/>
          <p:nvPr/>
        </p:nvSpPr>
        <p:spPr>
          <a:xfrm>
            <a:off x="171773" y="3661317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>
                <a:solidFill>
                  <a:srgbClr val="00B050"/>
                </a:solidFill>
                <a:latin typeface="+mn-lt"/>
              </a:rPr>
              <a:t>Aerosols scatter solar radiation but are largely transparent in the IR: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CEF5944-FD01-41B9-BA52-FE534CE29FEF}"/>
              </a:ext>
            </a:extLst>
          </p:cNvPr>
          <p:cNvCxnSpPr/>
          <p:nvPr/>
        </p:nvCxnSpPr>
        <p:spPr>
          <a:xfrm>
            <a:off x="1047407" y="6263917"/>
            <a:ext cx="2496342" cy="10170"/>
          </a:xfrm>
          <a:prstGeom prst="line">
            <a:avLst/>
          </a:prstGeom>
          <a:noFill/>
          <a:ln w="635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sp>
        <p:nvSpPr>
          <p:cNvPr id="76" name="Down Arrow 5">
            <a:extLst>
              <a:ext uri="{FF2B5EF4-FFF2-40B4-BE49-F238E27FC236}">
                <a16:creationId xmlns:a16="http://schemas.microsoft.com/office/drawing/2014/main" id="{2662CBBE-9AED-41D1-9378-C2D28CB16E28}"/>
              </a:ext>
            </a:extLst>
          </p:cNvPr>
          <p:cNvSpPr/>
          <p:nvPr/>
        </p:nvSpPr>
        <p:spPr>
          <a:xfrm>
            <a:off x="1385126" y="4869121"/>
            <a:ext cx="868421" cy="1394795"/>
          </a:xfrm>
          <a:prstGeom prst="downArrow">
            <a:avLst/>
          </a:prstGeom>
          <a:solidFill>
            <a:srgbClr val="D5D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8696686-1C68-4517-83B0-E0910F76F4D8}"/>
              </a:ext>
            </a:extLst>
          </p:cNvPr>
          <p:cNvSpPr txBox="1"/>
          <p:nvPr/>
        </p:nvSpPr>
        <p:spPr>
          <a:xfrm rot="5400000">
            <a:off x="1487352" y="5284200"/>
            <a:ext cx="663968" cy="361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Solar</a:t>
            </a:r>
          </a:p>
        </p:txBody>
      </p:sp>
      <p:sp>
        <p:nvSpPr>
          <p:cNvPr id="78" name="Down Arrow 18">
            <a:extLst>
              <a:ext uri="{FF2B5EF4-FFF2-40B4-BE49-F238E27FC236}">
                <a16:creationId xmlns:a16="http://schemas.microsoft.com/office/drawing/2014/main" id="{AC769EBB-8E5C-4FDA-AAA9-E6ADAAA2C2CA}"/>
              </a:ext>
            </a:extLst>
          </p:cNvPr>
          <p:cNvSpPr/>
          <p:nvPr/>
        </p:nvSpPr>
        <p:spPr>
          <a:xfrm flipV="1">
            <a:off x="2209249" y="4851160"/>
            <a:ext cx="868421" cy="1394795"/>
          </a:xfrm>
          <a:prstGeom prst="downArrow">
            <a:avLst/>
          </a:prstGeom>
          <a:solidFill>
            <a:srgbClr val="FF7C8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021F809-90C9-485A-95AD-95895936A606}"/>
              </a:ext>
            </a:extLst>
          </p:cNvPr>
          <p:cNvSpPr txBox="1"/>
          <p:nvPr/>
        </p:nvSpPr>
        <p:spPr>
          <a:xfrm rot="16200000">
            <a:off x="2078612" y="5432232"/>
            <a:ext cx="1129695" cy="361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Terrestrial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9C85F1B-D336-452E-AC3F-B7019609DC50}"/>
              </a:ext>
            </a:extLst>
          </p:cNvPr>
          <p:cNvSpPr txBox="1"/>
          <p:nvPr/>
        </p:nvSpPr>
        <p:spPr>
          <a:xfrm>
            <a:off x="1047407" y="6274087"/>
            <a:ext cx="2349511" cy="321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0.4-0.7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   5-20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E48F9F5-53A8-4A2B-8569-914FFF40DA6A}"/>
              </a:ext>
            </a:extLst>
          </p:cNvPr>
          <p:cNvSpPr txBox="1"/>
          <p:nvPr/>
        </p:nvSpPr>
        <p:spPr>
          <a:xfrm>
            <a:off x="1610674" y="4502791"/>
            <a:ext cx="435001" cy="321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09C3443-4663-48D4-A0DA-AA1E04030820}"/>
              </a:ext>
            </a:extLst>
          </p:cNvPr>
          <p:cNvSpPr txBox="1"/>
          <p:nvPr/>
        </p:nvSpPr>
        <p:spPr>
          <a:xfrm>
            <a:off x="2401547" y="4485264"/>
            <a:ext cx="527589" cy="389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sz="1800" b="0" i="1" u="none" strike="noStrike" kern="0" cap="none" spc="0" normalizeH="0" baseline="-25000" noProof="0" dirty="0" err="1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42CF887-0C0A-4912-BADC-AB3AFBBFAFDC}"/>
              </a:ext>
            </a:extLst>
          </p:cNvPr>
          <p:cNvCxnSpPr/>
          <p:nvPr/>
        </p:nvCxnSpPr>
        <p:spPr>
          <a:xfrm flipV="1">
            <a:off x="3319959" y="5442030"/>
            <a:ext cx="2610877" cy="22950"/>
          </a:xfrm>
          <a:prstGeom prst="line">
            <a:avLst/>
          </a:prstGeom>
          <a:noFill/>
          <a:ln w="38100" cap="flat" cmpd="sng" algn="ctr">
            <a:solidFill>
              <a:srgbClr val="0000CC"/>
            </a:solidFill>
            <a:prstDash val="solid"/>
            <a:tailEnd type="triangle" w="lg" len="lg"/>
          </a:ln>
          <a:effectLst/>
        </p:spPr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1CA22A10-7989-4DFE-82F9-961FAEF6401E}"/>
              </a:ext>
            </a:extLst>
          </p:cNvPr>
          <p:cNvSpPr txBox="1"/>
          <p:nvPr/>
        </p:nvSpPr>
        <p:spPr>
          <a:xfrm>
            <a:off x="3088291" y="4824127"/>
            <a:ext cx="2855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 aerosol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206820E-24D4-4934-8AF4-96B8705B232D}"/>
              </a:ext>
            </a:extLst>
          </p:cNvPr>
          <p:cNvCxnSpPr/>
          <p:nvPr/>
        </p:nvCxnSpPr>
        <p:spPr>
          <a:xfrm flipV="1">
            <a:off x="6080028" y="6240863"/>
            <a:ext cx="2414858" cy="14170"/>
          </a:xfrm>
          <a:prstGeom prst="line">
            <a:avLst/>
          </a:prstGeom>
          <a:noFill/>
          <a:ln w="635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3295242-4B45-4CDF-91A3-ABE9A7FD5606}"/>
              </a:ext>
            </a:extLst>
          </p:cNvPr>
          <p:cNvSpPr txBox="1"/>
          <p:nvPr/>
        </p:nvSpPr>
        <p:spPr>
          <a:xfrm>
            <a:off x="6019834" y="6255033"/>
            <a:ext cx="2475052" cy="321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0.4-0.7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     5-20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CBD135-F446-4D8B-8F1D-0637FAA4C4C5}"/>
              </a:ext>
            </a:extLst>
          </p:cNvPr>
          <p:cNvSpPr txBox="1"/>
          <p:nvPr/>
        </p:nvSpPr>
        <p:spPr>
          <a:xfrm>
            <a:off x="6574262" y="4536680"/>
            <a:ext cx="435001" cy="321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91C51D2-70D8-4E15-9E28-7183713AF53D}"/>
              </a:ext>
            </a:extLst>
          </p:cNvPr>
          <p:cNvSpPr txBox="1"/>
          <p:nvPr/>
        </p:nvSpPr>
        <p:spPr>
          <a:xfrm>
            <a:off x="7330132" y="4520753"/>
            <a:ext cx="527589" cy="321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sz="1800" b="0" i="1" u="none" strike="noStrike" kern="0" cap="none" spc="0" normalizeH="0" baseline="-25000" noProof="0" dirty="0" err="1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F497C2B-A007-4B1D-9718-339AA7414249}"/>
              </a:ext>
            </a:extLst>
          </p:cNvPr>
          <p:cNvSpPr/>
          <p:nvPr/>
        </p:nvSpPr>
        <p:spPr>
          <a:xfrm>
            <a:off x="6175784" y="5381434"/>
            <a:ext cx="2414990" cy="140617"/>
          </a:xfrm>
          <a:prstGeom prst="rect">
            <a:avLst/>
          </a:prstGeom>
          <a:solidFill>
            <a:srgbClr val="0000CC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A9CAB48-6BFC-496F-9E6F-4A1963B5AF99}"/>
              </a:ext>
            </a:extLst>
          </p:cNvPr>
          <p:cNvSpPr txBox="1"/>
          <p:nvPr/>
        </p:nvSpPr>
        <p:spPr>
          <a:xfrm>
            <a:off x="752827" y="4144092"/>
            <a:ext cx="3085499" cy="32192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Climate equilibrium: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sz="1800" b="0" i="1" u="none" strike="noStrike" kern="0" cap="none" spc="0" normalizeH="0" baseline="-25000" noProof="0" dirty="0" err="1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DF5095F-C8D0-43CB-8A5D-266AB45C5032}"/>
              </a:ext>
            </a:extLst>
          </p:cNvPr>
          <p:cNvSpPr txBox="1"/>
          <p:nvPr/>
        </p:nvSpPr>
        <p:spPr>
          <a:xfrm>
            <a:off x="8178908" y="5029200"/>
            <a:ext cx="482080" cy="321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Down Arrow 43">
            <a:extLst>
              <a:ext uri="{FF2B5EF4-FFF2-40B4-BE49-F238E27FC236}">
                <a16:creationId xmlns:a16="http://schemas.microsoft.com/office/drawing/2014/main" id="{D8AC1D47-10D7-4594-888D-AD436B24DE10}"/>
              </a:ext>
            </a:extLst>
          </p:cNvPr>
          <p:cNvSpPr/>
          <p:nvPr/>
        </p:nvSpPr>
        <p:spPr>
          <a:xfrm rot="10800000">
            <a:off x="7301038" y="4914707"/>
            <a:ext cx="453683" cy="526139"/>
          </a:xfrm>
          <a:prstGeom prst="downArrow">
            <a:avLst/>
          </a:prstGeom>
          <a:solidFill>
            <a:srgbClr val="FF7C8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2EB4554-74BF-4398-B378-0CB8961FE723}"/>
              </a:ext>
            </a:extLst>
          </p:cNvPr>
          <p:cNvSpPr txBox="1"/>
          <p:nvPr/>
        </p:nvSpPr>
        <p:spPr>
          <a:xfrm>
            <a:off x="5221446" y="4145943"/>
            <a:ext cx="3850734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Radiative forcing: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sz="1800" b="0" i="1" u="none" strike="noStrike" kern="0" cap="none" spc="0" normalizeH="0" baseline="-25000" noProof="0" dirty="0" err="1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</a:t>
            </a:r>
            <a:r>
              <a:rPr kumimoji="0" lang="en-US" sz="1800" b="0" i="1" u="none" strike="noStrike" kern="0" cap="none" spc="0" normalizeH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</a:t>
            </a:r>
            <a:r>
              <a:rPr kumimoji="0" lang="en-US" sz="1800" b="0" u="none" strike="noStrike" kern="0" cap="none" spc="0" normalizeH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Down Arrow 18">
            <a:extLst>
              <a:ext uri="{FF2B5EF4-FFF2-40B4-BE49-F238E27FC236}">
                <a16:creationId xmlns:a16="http://schemas.microsoft.com/office/drawing/2014/main" id="{BB7D6E30-83DB-48BB-9631-0C3854ADDFD5}"/>
              </a:ext>
            </a:extLst>
          </p:cNvPr>
          <p:cNvSpPr/>
          <p:nvPr/>
        </p:nvSpPr>
        <p:spPr>
          <a:xfrm flipV="1">
            <a:off x="7157233" y="4853605"/>
            <a:ext cx="868421" cy="1394795"/>
          </a:xfrm>
          <a:prstGeom prst="downArrow">
            <a:avLst/>
          </a:prstGeom>
          <a:solidFill>
            <a:srgbClr val="FF7C8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7D14AD5-3F68-4D16-9330-84B505FE4DDD}"/>
              </a:ext>
            </a:extLst>
          </p:cNvPr>
          <p:cNvSpPr/>
          <p:nvPr/>
        </p:nvSpPr>
        <p:spPr>
          <a:xfrm rot="10800000">
            <a:off x="6584115" y="4941926"/>
            <a:ext cx="420723" cy="544718"/>
          </a:xfrm>
          <a:prstGeom prst="rect">
            <a:avLst/>
          </a:prstGeom>
          <a:solidFill>
            <a:srgbClr val="D3D72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Down Arrow 43">
            <a:extLst>
              <a:ext uri="{FF2B5EF4-FFF2-40B4-BE49-F238E27FC236}">
                <a16:creationId xmlns:a16="http://schemas.microsoft.com/office/drawing/2014/main" id="{CB60DF6E-9AF9-49E1-B9DC-8F24D36D01FA}"/>
              </a:ext>
            </a:extLst>
          </p:cNvPr>
          <p:cNvSpPr/>
          <p:nvPr/>
        </p:nvSpPr>
        <p:spPr>
          <a:xfrm>
            <a:off x="6567637" y="5388519"/>
            <a:ext cx="453683" cy="85942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3D72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Down Arrow 34">
            <a:extLst>
              <a:ext uri="{FF2B5EF4-FFF2-40B4-BE49-F238E27FC236}">
                <a16:creationId xmlns:a16="http://schemas.microsoft.com/office/drawing/2014/main" id="{CB0C95E0-DE2C-4EF9-A59B-0E09DC36BECF}"/>
              </a:ext>
            </a:extLst>
          </p:cNvPr>
          <p:cNvSpPr/>
          <p:nvPr/>
        </p:nvSpPr>
        <p:spPr>
          <a:xfrm rot="10800000">
            <a:off x="6169187" y="4941687"/>
            <a:ext cx="287987" cy="452961"/>
          </a:xfrm>
          <a:prstGeom prst="downArrow">
            <a:avLst/>
          </a:prstGeom>
          <a:solidFill>
            <a:srgbClr val="D3D72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27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6" grpId="0" animBg="1"/>
      <p:bldP spid="77" grpId="0"/>
      <p:bldP spid="78" grpId="0" animBg="1"/>
      <p:bldP spid="79" grpId="0"/>
      <p:bldP spid="80" grpId="0"/>
      <p:bldP spid="81" grpId="0"/>
      <p:bldP spid="82" grpId="0"/>
      <p:bldP spid="84" grpId="0"/>
      <p:bldP spid="87" grpId="0"/>
      <p:bldP spid="88" grpId="0"/>
      <p:bldP spid="89" grpId="0"/>
      <p:bldP spid="90" grpId="0" animBg="1"/>
      <p:bldP spid="92" grpId="0" animBg="1"/>
      <p:bldP spid="93" grpId="0"/>
      <p:bldP spid="95" grpId="0" animBg="1"/>
      <p:bldP spid="96" grpId="0" animBg="1"/>
      <p:bldP spid="97" grpId="0" animBg="1"/>
      <p:bldP spid="98" grpId="0" animBg="1"/>
      <p:bldP spid="99" grpId="0" animBg="1"/>
      <p:bldP spid="10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B21D31-89F3-455A-83FE-3B94CA9CD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4178"/>
            <a:ext cx="8077199" cy="672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130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390387"/>
              </p:ext>
            </p:extLst>
          </p:nvPr>
        </p:nvGraphicFramePr>
        <p:xfrm>
          <a:off x="311150" y="1512888"/>
          <a:ext cx="27320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3" imgW="1663560" imgH="393480" progId="Equation.DSMT4">
                  <p:embed/>
                </p:oleObj>
              </mc:Choice>
              <mc:Fallback>
                <p:oleObj name="Equation" r:id="rId3" imgW="1663560" imgH="393480" progId="Equation.DSMT4">
                  <p:embed/>
                  <p:pic>
                    <p:nvPicPr>
                      <p:cNvPr id="307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1512888"/>
                        <a:ext cx="273208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348737" y="1651000"/>
            <a:ext cx="5339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Proper measure of concentration for reaction rates</a:t>
            </a: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379224"/>
              </p:ext>
            </p:extLst>
          </p:nvPr>
        </p:nvGraphicFramePr>
        <p:xfrm>
          <a:off x="92478" y="2405618"/>
          <a:ext cx="4084638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5" imgW="2413000" imgH="469900" progId="Equation.DSMT4">
                  <p:embed/>
                </p:oleObj>
              </mc:Choice>
              <mc:Fallback>
                <p:oleObj name="Equation" r:id="rId5" imgW="2413000" imgH="469900" progId="Equation.DSMT4">
                  <p:embed/>
                  <p:pic>
                    <p:nvPicPr>
                      <p:cNvPr id="307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78" y="2405618"/>
                        <a:ext cx="4084638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4382218" y="2571631"/>
            <a:ext cx="4761782" cy="71239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Proper measure for absorption of radiation by atmosphere 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1644" y="3542784"/>
            <a:ext cx="6878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Number density and mixing ratio are related</a:t>
            </a:r>
            <a:r>
              <a:rPr lang="en-US" altLang="en-US" sz="1800" b="0" i="1" dirty="0">
                <a:solidFill>
                  <a:schemeClr val="tx1"/>
                </a:solidFill>
              </a:rPr>
              <a:t> </a:t>
            </a:r>
            <a:r>
              <a:rPr lang="en-US" altLang="en-US" sz="1800" b="0" dirty="0">
                <a:solidFill>
                  <a:schemeClr val="tx1"/>
                </a:solidFill>
              </a:rPr>
              <a:t>by </a:t>
            </a:r>
            <a:r>
              <a:rPr lang="en-US" altLang="en-US" sz="1800" b="0" dirty="0">
                <a:solidFill>
                  <a:schemeClr val="tx2"/>
                </a:solidFill>
              </a:rPr>
              <a:t>the ideal gas law</a:t>
            </a:r>
            <a:r>
              <a:rPr lang="en-US" altLang="en-US" sz="1800" b="0" dirty="0">
                <a:solidFill>
                  <a:schemeClr val="tx1"/>
                </a:solidFill>
              </a:rPr>
              <a:t>:</a:t>
            </a:r>
            <a:endParaRPr lang="en-US" altLang="en-US" sz="1800" b="0" i="1" dirty="0">
              <a:solidFill>
                <a:schemeClr val="tx1"/>
              </a:solidFill>
            </a:endParaRPr>
          </a:p>
        </p:txBody>
      </p:sp>
      <p:graphicFrame>
        <p:nvGraphicFramePr>
          <p:cNvPr id="307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194637"/>
              </p:ext>
            </p:extLst>
          </p:nvPr>
        </p:nvGraphicFramePr>
        <p:xfrm>
          <a:off x="2753710" y="4172070"/>
          <a:ext cx="2514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7" imgW="1256755" imgH="393529" progId="Equation.DSMT4">
                  <p:embed/>
                </p:oleObj>
              </mc:Choice>
              <mc:Fallback>
                <p:oleObj name="Equation" r:id="rId7" imgW="1256755" imgH="393529" progId="Equation.DSMT4">
                  <p:embed/>
                  <p:pic>
                    <p:nvPicPr>
                      <p:cNvPr id="307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3710" y="4172070"/>
                        <a:ext cx="25146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54274" y="5444756"/>
            <a:ext cx="35253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solidFill>
                  <a:srgbClr val="00B050"/>
                </a:solidFill>
              </a:rPr>
              <a:t>Mass concentration (</a:t>
            </a:r>
            <a:r>
              <a:rPr lang="el-GR" altLang="en-US" sz="1800" b="0" dirty="0">
                <a:solidFill>
                  <a:srgbClr val="00B050"/>
                </a:solidFill>
              </a:rPr>
              <a:t>μ</a:t>
            </a:r>
            <a:r>
              <a:rPr lang="en-US" altLang="en-US" sz="1800" b="0" dirty="0">
                <a:solidFill>
                  <a:srgbClr val="00B050"/>
                </a:solidFill>
              </a:rPr>
              <a:t>g m</a:t>
            </a:r>
            <a:r>
              <a:rPr lang="en-US" altLang="en-US" sz="1800" b="0" baseline="30000" dirty="0">
                <a:solidFill>
                  <a:srgbClr val="00B050"/>
                </a:solidFill>
              </a:rPr>
              <a:t>-3</a:t>
            </a:r>
            <a:r>
              <a:rPr lang="en-US" altLang="en-US" sz="1800" b="0" dirty="0">
                <a:solidFill>
                  <a:srgbClr val="00B050"/>
                </a:solidFill>
              </a:rPr>
              <a:t>):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422683" y="3867825"/>
            <a:ext cx="323838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 err="1">
                <a:solidFill>
                  <a:srgbClr val="FF0000"/>
                </a:solidFill>
              </a:rPr>
              <a:t>n</a:t>
            </a:r>
            <a:r>
              <a:rPr lang="en-US" altLang="en-US" sz="1800" b="0" i="1" baseline="-25000" dirty="0" err="1">
                <a:solidFill>
                  <a:srgbClr val="FF0000"/>
                </a:solidFill>
              </a:rPr>
              <a:t>a</a:t>
            </a:r>
            <a:r>
              <a:rPr lang="en-US" altLang="en-US" sz="1800" b="0" i="1" dirty="0">
                <a:solidFill>
                  <a:srgbClr val="FF0000"/>
                </a:solidFill>
              </a:rPr>
              <a:t> = air number density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>
                <a:solidFill>
                  <a:srgbClr val="FF0000"/>
                </a:solidFill>
              </a:rPr>
              <a:t>A = Avogadro’s number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>
                <a:solidFill>
                  <a:srgbClr val="FF0000"/>
                </a:solidFill>
              </a:rPr>
              <a:t>p = pressure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>
                <a:solidFill>
                  <a:srgbClr val="FF0000"/>
                </a:solidFill>
              </a:rPr>
              <a:t>R = Gas constant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>
                <a:solidFill>
                  <a:srgbClr val="FF0000"/>
                </a:solidFill>
              </a:rPr>
              <a:t>T = temperature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>
                <a:solidFill>
                  <a:srgbClr val="FF0000"/>
                </a:solidFill>
              </a:rPr>
              <a:t>M</a:t>
            </a:r>
            <a:r>
              <a:rPr lang="en-US" altLang="en-US" sz="1800" b="0" i="1" baseline="-25000" dirty="0">
                <a:solidFill>
                  <a:srgbClr val="FF0000"/>
                </a:solidFill>
              </a:rPr>
              <a:t>X</a:t>
            </a:r>
            <a:r>
              <a:rPr lang="en-US" altLang="en-US" sz="1800" b="0" i="1" dirty="0">
                <a:solidFill>
                  <a:srgbClr val="FF0000"/>
                </a:solidFill>
              </a:rPr>
              <a:t>= molar mass of X </a:t>
            </a:r>
            <a:r>
              <a:rPr lang="en-US" altLang="en-US" sz="1800" b="0" dirty="0">
                <a:solidFill>
                  <a:srgbClr val="FF0000"/>
                </a:solidFill>
              </a:rPr>
              <a:t>[g mol</a:t>
            </a:r>
            <a:r>
              <a:rPr lang="en-US" altLang="en-US" sz="1800" b="0" baseline="30000" dirty="0">
                <a:solidFill>
                  <a:srgbClr val="FF0000"/>
                </a:solidFill>
              </a:rPr>
              <a:t>-1</a:t>
            </a:r>
            <a:r>
              <a:rPr lang="en-US" altLang="en-US" sz="1800" b="0" dirty="0">
                <a:solidFill>
                  <a:srgbClr val="FF0000"/>
                </a:solidFill>
              </a:rPr>
              <a:t>]</a:t>
            </a:r>
            <a:endParaRPr lang="en-US" altLang="en-US" sz="1800" b="0" i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i="1" dirty="0">
              <a:solidFill>
                <a:srgbClr val="FF0000"/>
              </a:solidFill>
            </a:endParaRPr>
          </a:p>
        </p:txBody>
      </p:sp>
      <p:sp>
        <p:nvSpPr>
          <p:cNvPr id="30732" name="Rectangle 1"/>
          <p:cNvSpPr>
            <a:spLocks noChangeArrowheads="1"/>
          </p:cNvSpPr>
          <p:nvPr/>
        </p:nvSpPr>
        <p:spPr bwMode="auto">
          <a:xfrm>
            <a:off x="73175" y="1043912"/>
            <a:ext cx="41232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solidFill>
                  <a:srgbClr val="00B050"/>
                </a:solidFill>
              </a:rPr>
              <a:t>Number density </a:t>
            </a:r>
            <a:r>
              <a:rPr lang="en-US" altLang="en-US" sz="1800" b="0" i="1" dirty="0" err="1">
                <a:solidFill>
                  <a:srgbClr val="00B050"/>
                </a:solidFill>
              </a:rPr>
              <a:t>n</a:t>
            </a:r>
            <a:r>
              <a:rPr lang="en-US" altLang="en-US" sz="1800" b="0" i="1" baseline="-25000" dirty="0" err="1">
                <a:solidFill>
                  <a:srgbClr val="00B050"/>
                </a:solidFill>
              </a:rPr>
              <a:t>X</a:t>
            </a:r>
            <a:r>
              <a:rPr lang="en-US" altLang="en-US" sz="1800" b="0" i="1" dirty="0">
                <a:solidFill>
                  <a:srgbClr val="00B050"/>
                </a:solidFill>
              </a:rPr>
              <a:t> </a:t>
            </a:r>
            <a:r>
              <a:rPr lang="en-US" altLang="en-US" sz="1800" b="0" dirty="0">
                <a:solidFill>
                  <a:srgbClr val="00B050"/>
                </a:solidFill>
              </a:rPr>
              <a:t>[molecules cm</a:t>
            </a:r>
            <a:r>
              <a:rPr lang="en-US" altLang="en-US" sz="1800" b="0" baseline="30000" dirty="0">
                <a:solidFill>
                  <a:srgbClr val="00B050"/>
                </a:solidFill>
              </a:rPr>
              <a:t>-3</a:t>
            </a:r>
            <a:r>
              <a:rPr lang="en-US" altLang="en-US" sz="1800" b="0" dirty="0">
                <a:solidFill>
                  <a:srgbClr val="00B050"/>
                </a:solidFill>
              </a:rPr>
              <a:t>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BD627F-1F9A-4CE7-82C1-ADC2C8A21E51}"/>
              </a:ext>
            </a:extLst>
          </p:cNvPr>
          <p:cNvSpPr txBox="1"/>
          <p:nvPr/>
        </p:nvSpPr>
        <p:spPr>
          <a:xfrm>
            <a:off x="4739362" y="6038334"/>
            <a:ext cx="4116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Commonly used for aerosol species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FB91C490-A5D3-451A-BA84-D014068EF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671" y="-67020"/>
            <a:ext cx="9119382" cy="1143001"/>
          </a:xfrm>
        </p:spPr>
        <p:txBody>
          <a:bodyPr/>
          <a:lstStyle/>
          <a:p>
            <a:pPr marL="457200" indent="-457200" algn="l" eaLnBrk="1" hangingPunct="1"/>
            <a:r>
              <a:rPr lang="en-US" altLang="en-US" sz="2000" b="0" dirty="0">
                <a:effectLst/>
              </a:rPr>
              <a:t>Measure of absolute concentration [X]: mass or moles per unit volume of air</a:t>
            </a:r>
          </a:p>
        </p:txBody>
      </p:sp>
      <p:graphicFrame>
        <p:nvGraphicFramePr>
          <p:cNvPr id="18" name="Object 10">
            <a:extLst>
              <a:ext uri="{FF2B5EF4-FFF2-40B4-BE49-F238E27FC236}">
                <a16:creationId xmlns:a16="http://schemas.microsoft.com/office/drawing/2014/main" id="{96676D60-C78C-4066-B4E6-B4FD2F5CE1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371398"/>
              </p:ext>
            </p:extLst>
          </p:nvPr>
        </p:nvGraphicFramePr>
        <p:xfrm>
          <a:off x="1270000" y="5943600"/>
          <a:ext cx="32178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9" imgW="1955520" imgH="431640" progId="Equation.DSMT4">
                  <p:embed/>
                </p:oleObj>
              </mc:Choice>
              <mc:Fallback>
                <p:oleObj name="Equation" r:id="rId9" imgW="1955520" imgH="431640" progId="Equation.DSMT4">
                  <p:embed/>
                  <p:pic>
                    <p:nvPicPr>
                      <p:cNvPr id="307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5943600"/>
                        <a:ext cx="3217863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BCF0A-07CE-479F-9FE9-26A55492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59" y="-128395"/>
            <a:ext cx="8382000" cy="1143000"/>
          </a:xfrm>
        </p:spPr>
        <p:txBody>
          <a:bodyPr/>
          <a:lstStyle/>
          <a:p>
            <a:r>
              <a:rPr lang="en-US" b="0" dirty="0">
                <a:effectLst/>
              </a:rPr>
              <a:t>Gas-phase reaction rates depend on number densities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D9BF0B2-0F93-4646-B882-F347D0AFB821}"/>
              </a:ext>
            </a:extLst>
          </p:cNvPr>
          <p:cNvSpPr/>
          <p:nvPr/>
        </p:nvSpPr>
        <p:spPr bwMode="auto">
          <a:xfrm>
            <a:off x="2593149" y="1425505"/>
            <a:ext cx="762000" cy="685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8B393-4A2D-43EB-80A2-0EF52078796B}"/>
              </a:ext>
            </a:extLst>
          </p:cNvPr>
          <p:cNvSpPr txBox="1"/>
          <p:nvPr/>
        </p:nvSpPr>
        <p:spPr bwMode="auto">
          <a:xfrm>
            <a:off x="2821749" y="1583739"/>
            <a:ext cx="304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AB2EEE-BA27-4570-A860-3754FFBA00B8}"/>
              </a:ext>
            </a:extLst>
          </p:cNvPr>
          <p:cNvSpPr/>
          <p:nvPr/>
        </p:nvSpPr>
        <p:spPr bwMode="auto">
          <a:xfrm>
            <a:off x="2593149" y="2725560"/>
            <a:ext cx="762000" cy="685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636DA9-7818-41FE-BA64-FCC134E5B831}"/>
              </a:ext>
            </a:extLst>
          </p:cNvPr>
          <p:cNvSpPr txBox="1"/>
          <p:nvPr/>
        </p:nvSpPr>
        <p:spPr bwMode="auto">
          <a:xfrm>
            <a:off x="2821749" y="2882608"/>
            <a:ext cx="304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B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2BB26D-EE63-4D45-9518-5DE81260C046}"/>
              </a:ext>
            </a:extLst>
          </p:cNvPr>
          <p:cNvCxnSpPr>
            <a:cxnSpLocks/>
          </p:cNvCxnSpPr>
          <p:nvPr/>
        </p:nvCxnSpPr>
        <p:spPr bwMode="auto">
          <a:xfrm>
            <a:off x="3321442" y="1916696"/>
            <a:ext cx="878938" cy="3274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CE7BBC0-F786-4357-9B37-DD42B30FA949}"/>
              </a:ext>
            </a:extLst>
          </p:cNvPr>
          <p:cNvSpPr/>
          <p:nvPr/>
        </p:nvSpPr>
        <p:spPr bwMode="auto">
          <a:xfrm>
            <a:off x="4114800" y="1984431"/>
            <a:ext cx="990600" cy="85690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34320C-5C71-4E4C-93A2-8763329E0758}"/>
              </a:ext>
            </a:extLst>
          </p:cNvPr>
          <p:cNvSpPr txBox="1"/>
          <p:nvPr/>
        </p:nvSpPr>
        <p:spPr bwMode="auto">
          <a:xfrm>
            <a:off x="4320540" y="2205915"/>
            <a:ext cx="57911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AB*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537FFA7-9F1F-4E05-B2B5-182931E5916F}"/>
              </a:ext>
            </a:extLst>
          </p:cNvPr>
          <p:cNvSpPr/>
          <p:nvPr/>
        </p:nvSpPr>
        <p:spPr bwMode="auto">
          <a:xfrm>
            <a:off x="5775374" y="1371600"/>
            <a:ext cx="762000" cy="685800"/>
          </a:xfrm>
          <a:prstGeom prst="ellips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A56090-4C07-41D7-9EF4-C939C2E922E8}"/>
              </a:ext>
            </a:extLst>
          </p:cNvPr>
          <p:cNvSpPr txBox="1"/>
          <p:nvPr/>
        </p:nvSpPr>
        <p:spPr bwMode="auto">
          <a:xfrm>
            <a:off x="6003974" y="1529834"/>
            <a:ext cx="304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6BBFF3-80F4-4D54-BB23-0E5F6F8EEB94}"/>
              </a:ext>
            </a:extLst>
          </p:cNvPr>
          <p:cNvSpPr/>
          <p:nvPr/>
        </p:nvSpPr>
        <p:spPr bwMode="auto">
          <a:xfrm>
            <a:off x="5848425" y="2724071"/>
            <a:ext cx="762000" cy="685800"/>
          </a:xfrm>
          <a:prstGeom prst="ellips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DE15CA-B119-409C-B286-F965E1751F44}"/>
              </a:ext>
            </a:extLst>
          </p:cNvPr>
          <p:cNvSpPr txBox="1"/>
          <p:nvPr/>
        </p:nvSpPr>
        <p:spPr bwMode="auto">
          <a:xfrm>
            <a:off x="6019800" y="2832989"/>
            <a:ext cx="304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26A3FA-D77E-4F8E-AA33-082E8C03BCA9}"/>
              </a:ext>
            </a:extLst>
          </p:cNvPr>
          <p:cNvCxnSpPr>
            <a:cxnSpLocks/>
          </p:cNvCxnSpPr>
          <p:nvPr/>
        </p:nvCxnSpPr>
        <p:spPr bwMode="auto">
          <a:xfrm flipV="1">
            <a:off x="3332431" y="2602496"/>
            <a:ext cx="816076" cy="3769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5C908C2-4162-424F-B317-5DD7D24000F1}"/>
              </a:ext>
            </a:extLst>
          </p:cNvPr>
          <p:cNvCxnSpPr>
            <a:cxnSpLocks/>
          </p:cNvCxnSpPr>
          <p:nvPr/>
        </p:nvCxnSpPr>
        <p:spPr bwMode="auto">
          <a:xfrm flipV="1">
            <a:off x="5032349" y="1839510"/>
            <a:ext cx="816076" cy="3769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66882B8-F6C5-46BA-971E-502333BA0517}"/>
              </a:ext>
            </a:extLst>
          </p:cNvPr>
          <p:cNvCxnSpPr>
            <a:cxnSpLocks/>
          </p:cNvCxnSpPr>
          <p:nvPr/>
        </p:nvCxnSpPr>
        <p:spPr bwMode="auto">
          <a:xfrm>
            <a:off x="4995495" y="2627251"/>
            <a:ext cx="878938" cy="3274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5D01A5A-408C-404E-BD50-F0DC9D1BFE66}"/>
              </a:ext>
            </a:extLst>
          </p:cNvPr>
          <p:cNvSpPr txBox="1"/>
          <p:nvPr/>
        </p:nvSpPr>
        <p:spPr bwMode="auto">
          <a:xfrm>
            <a:off x="2424788" y="2198644"/>
            <a:ext cx="121960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reactants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4CD681-1F26-4CBD-B8D1-EB483B362B7C}"/>
              </a:ext>
            </a:extLst>
          </p:cNvPr>
          <p:cNvSpPr txBox="1"/>
          <p:nvPr/>
        </p:nvSpPr>
        <p:spPr bwMode="auto">
          <a:xfrm>
            <a:off x="5714797" y="2195364"/>
            <a:ext cx="121960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products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BFBD14-4D2F-4B83-B5CB-C1C7EAFDB581}"/>
              </a:ext>
            </a:extLst>
          </p:cNvPr>
          <p:cNvSpPr txBox="1"/>
          <p:nvPr/>
        </p:nvSpPr>
        <p:spPr bwMode="auto">
          <a:xfrm>
            <a:off x="4044831" y="1302868"/>
            <a:ext cx="113362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activated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complex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4B9D924E-8B5B-45C1-A6F4-35745164D1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5471" y="4312627"/>
          <a:ext cx="5899129" cy="887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3" imgW="2616120" imgH="393480" progId="Equation.DSMT4">
                  <p:embed/>
                </p:oleObj>
              </mc:Choice>
              <mc:Fallback>
                <p:oleObj name="Equation" r:id="rId3" imgW="2616120" imgH="393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4B9D924E-8B5B-45C1-A6F4-35745164D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471" y="4312627"/>
                        <a:ext cx="5899129" cy="887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3C818F9-B46A-45B6-8A6A-D0A937449CCD}"/>
              </a:ext>
            </a:extLst>
          </p:cNvPr>
          <p:cNvCxnSpPr/>
          <p:nvPr/>
        </p:nvCxnSpPr>
        <p:spPr bwMode="auto">
          <a:xfrm flipH="1">
            <a:off x="5225157" y="4080747"/>
            <a:ext cx="73051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57750D4-D8B9-4FB9-B12B-E5AC304BD67B}"/>
              </a:ext>
            </a:extLst>
          </p:cNvPr>
          <p:cNvSpPr txBox="1"/>
          <p:nvPr/>
        </p:nvSpPr>
        <p:spPr bwMode="auto">
          <a:xfrm>
            <a:off x="4613362" y="3690846"/>
            <a:ext cx="16953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rate constant</a:t>
            </a: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DF4B19F7-EBA2-4909-A70C-A84A16C77057}"/>
              </a:ext>
            </a:extLst>
          </p:cNvPr>
          <p:cNvSpPr/>
          <p:nvPr/>
        </p:nvSpPr>
        <p:spPr bwMode="auto">
          <a:xfrm rot="16200000">
            <a:off x="5677899" y="4819858"/>
            <a:ext cx="320069" cy="904694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31750A-5310-4F48-987C-B6E8E18EF12F}"/>
              </a:ext>
            </a:extLst>
          </p:cNvPr>
          <p:cNvSpPr txBox="1"/>
          <p:nvPr/>
        </p:nvSpPr>
        <p:spPr bwMode="auto">
          <a:xfrm>
            <a:off x="5292747" y="5514189"/>
            <a:ext cx="3797912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product of number densities,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proportional to collision frequency</a:t>
            </a:r>
          </a:p>
        </p:txBody>
      </p:sp>
    </p:spTree>
    <p:extLst>
      <p:ext uri="{BB962C8B-B14F-4D97-AF65-F5344CB8AC3E}">
        <p14:creationId xmlns:p14="http://schemas.microsoft.com/office/powerpoint/2010/main" val="127778027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5A30E-4680-428C-8FE9-4DB1CAADA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64" y="46722"/>
            <a:ext cx="8000983" cy="1143000"/>
          </a:xfrm>
        </p:spPr>
        <p:txBody>
          <a:bodyPr/>
          <a:lstStyle/>
          <a:p>
            <a:r>
              <a:rPr lang="en-US" b="0" dirty="0">
                <a:effectLst/>
              </a:rPr>
              <a:t>Absorption of radiation depends on column concentration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9D171FB-9B49-419A-813A-4BAE25FD2B05}"/>
              </a:ext>
            </a:extLst>
          </p:cNvPr>
          <p:cNvCxnSpPr/>
          <p:nvPr/>
        </p:nvCxnSpPr>
        <p:spPr bwMode="auto">
          <a:xfrm>
            <a:off x="3048000" y="6019800"/>
            <a:ext cx="2743200" cy="0"/>
          </a:xfrm>
          <a:prstGeom prst="line">
            <a:avLst/>
          </a:prstGeom>
          <a:solidFill>
            <a:schemeClr val="accent1"/>
          </a:solidFill>
          <a:ln w="603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B1CE57F-BC19-447B-B742-9241D14436FE}"/>
              </a:ext>
            </a:extLst>
          </p:cNvPr>
          <p:cNvSpPr/>
          <p:nvPr/>
        </p:nvSpPr>
        <p:spPr bwMode="auto">
          <a:xfrm>
            <a:off x="3810000" y="2096093"/>
            <a:ext cx="1371600" cy="3886192"/>
          </a:xfrm>
          <a:prstGeom prst="rect">
            <a:avLst/>
          </a:prstGeom>
          <a:gradFill flip="none" rotWithShape="1">
            <a:gsLst>
              <a:gs pos="885">
                <a:schemeClr val="bg1">
                  <a:lumMod val="5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5628BA-FCD7-4E87-A2DE-3DC4E4AD6E44}"/>
              </a:ext>
            </a:extLst>
          </p:cNvPr>
          <p:cNvCxnSpPr/>
          <p:nvPr/>
        </p:nvCxnSpPr>
        <p:spPr bwMode="auto">
          <a:xfrm>
            <a:off x="4495800" y="1752600"/>
            <a:ext cx="0" cy="6858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2C6BCEB-F38B-4792-8A7B-5C1BC4BC6917}"/>
              </a:ext>
            </a:extLst>
          </p:cNvPr>
          <p:cNvSpPr txBox="1"/>
          <p:nvPr/>
        </p:nvSpPr>
        <p:spPr bwMode="auto">
          <a:xfrm flipH="1">
            <a:off x="4645856" y="1598054"/>
            <a:ext cx="2209796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Radiation flux at top of atmosphere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A013A1-1D69-4AF9-AE2B-5C7754B4597E}"/>
              </a:ext>
            </a:extLst>
          </p:cNvPr>
          <p:cNvCxnSpPr>
            <a:cxnSpLocks/>
          </p:cNvCxnSpPr>
          <p:nvPr/>
        </p:nvCxnSpPr>
        <p:spPr bwMode="auto">
          <a:xfrm>
            <a:off x="4495800" y="5638800"/>
            <a:ext cx="5862" cy="381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B98FE1A-B360-4330-987B-B23F03F634B9}"/>
              </a:ext>
            </a:extLst>
          </p:cNvPr>
          <p:cNvSpPr txBox="1"/>
          <p:nvPr/>
        </p:nvSpPr>
        <p:spPr bwMode="auto">
          <a:xfrm flipH="1">
            <a:off x="1992924" y="5797619"/>
            <a:ext cx="109317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surface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5550A9-5946-48EB-ADE0-01D255F409C2}"/>
              </a:ext>
            </a:extLst>
          </p:cNvPr>
          <p:cNvSpPr txBox="1"/>
          <p:nvPr/>
        </p:nvSpPr>
        <p:spPr bwMode="auto">
          <a:xfrm>
            <a:off x="391844" y="4311444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absorption proportional to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n</a:t>
            </a:r>
            <a:r>
              <a:rPr kumimoji="0" lang="en-US" sz="18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dz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559FEC-05CA-4029-AE60-6435C317E150}"/>
              </a:ext>
            </a:extLst>
          </p:cNvPr>
          <p:cNvSpPr txBox="1"/>
          <p:nvPr/>
        </p:nvSpPr>
        <p:spPr bwMode="auto">
          <a:xfrm>
            <a:off x="5175738" y="4296111"/>
            <a:ext cx="685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dz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E0F510-2DE4-4AAD-821C-692353A15015}"/>
              </a:ext>
            </a:extLst>
          </p:cNvPr>
          <p:cNvSpPr/>
          <p:nvPr/>
        </p:nvSpPr>
        <p:spPr bwMode="auto">
          <a:xfrm>
            <a:off x="3810000" y="4440747"/>
            <a:ext cx="1365738" cy="140435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1678C19-A4A5-4774-97B4-4483B73E443F}"/>
              </a:ext>
            </a:extLst>
          </p:cNvPr>
          <p:cNvCxnSpPr/>
          <p:nvPr/>
        </p:nvCxnSpPr>
        <p:spPr bwMode="auto">
          <a:xfrm flipV="1">
            <a:off x="5861538" y="2438400"/>
            <a:ext cx="0" cy="35438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4B22ED2-9C5C-4DC7-A4B7-5ABDF56E35DC}"/>
              </a:ext>
            </a:extLst>
          </p:cNvPr>
          <p:cNvSpPr txBox="1"/>
          <p:nvPr/>
        </p:nvSpPr>
        <p:spPr bwMode="auto">
          <a:xfrm>
            <a:off x="6049110" y="3477065"/>
            <a:ext cx="13716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Column</a:t>
            </a:r>
          </a:p>
        </p:txBody>
      </p:sp>
      <p:graphicFrame>
        <p:nvGraphicFramePr>
          <p:cNvPr id="19" name="Object 5">
            <a:extLst>
              <a:ext uri="{FF2B5EF4-FFF2-40B4-BE49-F238E27FC236}">
                <a16:creationId xmlns:a16="http://schemas.microsoft.com/office/drawing/2014/main" id="{E531D92E-CC85-4D71-8617-5B45898B86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39045" y="3700772"/>
          <a:ext cx="1719262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3" imgW="1015920" imgH="469800" progId="Equation.DSMT4">
                  <p:embed/>
                </p:oleObj>
              </mc:Choice>
              <mc:Fallback>
                <p:oleObj name="Equation" r:id="rId3" imgW="1015920" imgH="469800" progId="Equation.DSMT4">
                  <p:embed/>
                  <p:pic>
                    <p:nvPicPr>
                      <p:cNvPr id="19" name="Object 5">
                        <a:extLst>
                          <a:ext uri="{FF2B5EF4-FFF2-40B4-BE49-F238E27FC236}">
                            <a16:creationId xmlns:a16="http://schemas.microsoft.com/office/drawing/2014/main" id="{E531D92E-CC85-4D71-8617-5B45898B86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9045" y="3700772"/>
                        <a:ext cx="1719262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be 5">
            <a:extLst>
              <a:ext uri="{FF2B5EF4-FFF2-40B4-BE49-F238E27FC236}">
                <a16:creationId xmlns:a16="http://schemas.microsoft.com/office/drawing/2014/main" id="{45BE5C11-DA23-4C31-9B63-49345AE72948}"/>
              </a:ext>
            </a:extLst>
          </p:cNvPr>
          <p:cNvSpPr/>
          <p:nvPr/>
        </p:nvSpPr>
        <p:spPr bwMode="auto">
          <a:xfrm rot="174884">
            <a:off x="1074846" y="3598212"/>
            <a:ext cx="2379162" cy="690702"/>
          </a:xfrm>
          <a:prstGeom prst="cube">
            <a:avLst>
              <a:gd name="adj" fmla="val 6966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564D5F-6BE6-4508-B1DA-8374187D2E4F}"/>
              </a:ext>
            </a:extLst>
          </p:cNvPr>
          <p:cNvSpPr/>
          <p:nvPr/>
        </p:nvSpPr>
        <p:spPr bwMode="auto">
          <a:xfrm flipV="1">
            <a:off x="1392641" y="3834879"/>
            <a:ext cx="152400" cy="1447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0E16BDF-7910-4A37-AB24-EC3CAAD0EB21}"/>
              </a:ext>
            </a:extLst>
          </p:cNvPr>
          <p:cNvSpPr/>
          <p:nvPr/>
        </p:nvSpPr>
        <p:spPr bwMode="auto">
          <a:xfrm flipV="1">
            <a:off x="2748622" y="3916894"/>
            <a:ext cx="152400" cy="1447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E6C8EB-6428-483C-BD5F-3C4BC159A968}"/>
              </a:ext>
            </a:extLst>
          </p:cNvPr>
          <p:cNvSpPr/>
          <p:nvPr/>
        </p:nvSpPr>
        <p:spPr bwMode="auto">
          <a:xfrm flipV="1">
            <a:off x="1744628" y="3628398"/>
            <a:ext cx="152400" cy="1447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404228F-5B90-46F9-A8A0-B1C4A16A42F6}"/>
              </a:ext>
            </a:extLst>
          </p:cNvPr>
          <p:cNvSpPr/>
          <p:nvPr/>
        </p:nvSpPr>
        <p:spPr bwMode="auto">
          <a:xfrm flipV="1">
            <a:off x="2024722" y="3834879"/>
            <a:ext cx="152400" cy="1447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ABE0D27-E4AD-4C9B-A2C8-7C1A02AC5F3D}"/>
              </a:ext>
            </a:extLst>
          </p:cNvPr>
          <p:cNvSpPr/>
          <p:nvPr/>
        </p:nvSpPr>
        <p:spPr bwMode="auto">
          <a:xfrm flipV="1">
            <a:off x="2505454" y="3640282"/>
            <a:ext cx="152400" cy="1447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9882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372100" y="3124200"/>
            <a:ext cx="3810000" cy="609600"/>
          </a:xfrm>
          <a:prstGeom prst="rect">
            <a:avLst/>
          </a:prstGeom>
          <a:gradFill rotWithShape="1">
            <a:gsLst>
              <a:gs pos="0">
                <a:srgbClr val="CC00CC"/>
              </a:gs>
              <a:gs pos="50000">
                <a:srgbClr val="5E005E"/>
              </a:gs>
              <a:gs pos="100000">
                <a:srgbClr val="CC00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0" dirty="0">
                <a:effectLst/>
              </a:rPr>
              <a:t>Monitoring the ozone column from satellite</a:t>
            </a:r>
          </a:p>
        </p:txBody>
      </p:sp>
      <p:sp>
        <p:nvSpPr>
          <p:cNvPr id="31748" name="AutoShape 4" descr="FULLDAY_GLO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1749" name="AutoShape 5" descr="FULLDAY_GLO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1750" name="AutoShape 6" descr="FULLDAY_GLO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9848850" y="30162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317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8850" y="30162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600700" y="1143000"/>
            <a:ext cx="3118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Method: UV solar backscatter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5372100" y="3733800"/>
            <a:ext cx="3810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31754" name="Picture 19" descr="[Movie Camera]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1752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Line 20"/>
          <p:cNvSpPr>
            <a:spLocks noChangeShapeType="1"/>
          </p:cNvSpPr>
          <p:nvPr/>
        </p:nvSpPr>
        <p:spPr bwMode="auto">
          <a:xfrm>
            <a:off x="5372100" y="4724400"/>
            <a:ext cx="3810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Freeform 21"/>
          <p:cNvSpPr>
            <a:spLocks/>
          </p:cNvSpPr>
          <p:nvPr/>
        </p:nvSpPr>
        <p:spPr bwMode="auto">
          <a:xfrm>
            <a:off x="6667500" y="2590800"/>
            <a:ext cx="1676400" cy="2133600"/>
          </a:xfrm>
          <a:custGeom>
            <a:avLst/>
            <a:gdLst>
              <a:gd name="T0" fmla="*/ 0 w 1152"/>
              <a:gd name="T1" fmla="*/ 2147483646 h 2016"/>
              <a:gd name="T2" fmla="*/ 2147483646 w 1152"/>
              <a:gd name="T3" fmla="*/ 2147483646 h 2016"/>
              <a:gd name="T4" fmla="*/ 2147483646 w 1152"/>
              <a:gd name="T5" fmla="*/ 0 h 2016"/>
              <a:gd name="T6" fmla="*/ 0 60000 65536"/>
              <a:gd name="T7" fmla="*/ 0 60000 65536"/>
              <a:gd name="T8" fmla="*/ 0 60000 65536"/>
              <a:gd name="T9" fmla="*/ 0 w 1152"/>
              <a:gd name="T10" fmla="*/ 0 h 2016"/>
              <a:gd name="T11" fmla="*/ 1152 w 1152"/>
              <a:gd name="T12" fmla="*/ 2016 h 20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2016">
                <a:moveTo>
                  <a:pt x="0" y="96"/>
                </a:moveTo>
                <a:lnTo>
                  <a:pt x="1152" y="2016"/>
                </a:lnTo>
                <a:lnTo>
                  <a:pt x="1152" y="0"/>
                </a:lnTo>
              </a:path>
            </a:pathLst>
          </a:custGeom>
          <a:noFill/>
          <a:ln w="38100">
            <a:solidFill>
              <a:srgbClr val="5D1DA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Freeform 22"/>
          <p:cNvSpPr>
            <a:spLocks/>
          </p:cNvSpPr>
          <p:nvPr/>
        </p:nvSpPr>
        <p:spPr bwMode="auto">
          <a:xfrm>
            <a:off x="6819900" y="2514600"/>
            <a:ext cx="1676400" cy="2209800"/>
          </a:xfrm>
          <a:custGeom>
            <a:avLst/>
            <a:gdLst>
              <a:gd name="T0" fmla="*/ 0 w 864"/>
              <a:gd name="T1" fmla="*/ 0 h 1440"/>
              <a:gd name="T2" fmla="*/ 2147483646 w 864"/>
              <a:gd name="T3" fmla="*/ 2147483646 h 1440"/>
              <a:gd name="T4" fmla="*/ 2147483646 w 864"/>
              <a:gd name="T5" fmla="*/ 2147483646 h 1440"/>
              <a:gd name="T6" fmla="*/ 0 60000 65536"/>
              <a:gd name="T7" fmla="*/ 0 60000 65536"/>
              <a:gd name="T8" fmla="*/ 0 60000 65536"/>
              <a:gd name="T9" fmla="*/ 0 w 864"/>
              <a:gd name="T10" fmla="*/ 0 h 1440"/>
              <a:gd name="T11" fmla="*/ 864 w 864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1440">
                <a:moveTo>
                  <a:pt x="0" y="0"/>
                </a:moveTo>
                <a:lnTo>
                  <a:pt x="864" y="1440"/>
                </a:lnTo>
                <a:lnTo>
                  <a:pt x="864" y="48"/>
                </a:lnTo>
              </a:path>
            </a:pathLst>
          </a:custGeom>
          <a:noFill/>
          <a:ln w="38100">
            <a:solidFill>
              <a:srgbClr val="5D1DA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Text Box 23"/>
          <p:cNvSpPr txBox="1">
            <a:spLocks noChangeArrowheads="1"/>
          </p:cNvSpPr>
          <p:nvPr/>
        </p:nvSpPr>
        <p:spPr bwMode="auto">
          <a:xfrm>
            <a:off x="5562600" y="4038600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Reflection by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Earth surface </a:t>
            </a:r>
          </a:p>
        </p:txBody>
      </p:sp>
      <p:sp>
        <p:nvSpPr>
          <p:cNvPr id="31759" name="Text Box 24"/>
          <p:cNvSpPr txBox="1">
            <a:spLocks noChangeArrowheads="1"/>
          </p:cNvSpPr>
          <p:nvPr/>
        </p:nvSpPr>
        <p:spPr bwMode="auto">
          <a:xfrm>
            <a:off x="5432425" y="3846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1760" name="Freeform 25"/>
          <p:cNvSpPr>
            <a:spLocks/>
          </p:cNvSpPr>
          <p:nvPr/>
        </p:nvSpPr>
        <p:spPr bwMode="auto">
          <a:xfrm>
            <a:off x="5791200" y="4876800"/>
            <a:ext cx="2667000" cy="1524000"/>
          </a:xfrm>
          <a:custGeom>
            <a:avLst/>
            <a:gdLst>
              <a:gd name="T0" fmla="*/ 0 w 1344"/>
              <a:gd name="T1" fmla="*/ 0 h 768"/>
              <a:gd name="T2" fmla="*/ 0 w 1344"/>
              <a:gd name="T3" fmla="*/ 2147483646 h 768"/>
              <a:gd name="T4" fmla="*/ 2147483646 w 1344"/>
              <a:gd name="T5" fmla="*/ 2147483646 h 768"/>
              <a:gd name="T6" fmla="*/ 0 60000 65536"/>
              <a:gd name="T7" fmla="*/ 0 60000 65536"/>
              <a:gd name="T8" fmla="*/ 0 60000 65536"/>
              <a:gd name="T9" fmla="*/ 0 w 1344"/>
              <a:gd name="T10" fmla="*/ 0 h 768"/>
              <a:gd name="T11" fmla="*/ 1344 w 1344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768">
                <a:moveTo>
                  <a:pt x="0" y="0"/>
                </a:moveTo>
                <a:lnTo>
                  <a:pt x="0" y="768"/>
                </a:lnTo>
                <a:lnTo>
                  <a:pt x="1344" y="768"/>
                </a:lnTo>
              </a:path>
            </a:pathLst>
          </a:cu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Freeform 26"/>
          <p:cNvSpPr>
            <a:spLocks/>
          </p:cNvSpPr>
          <p:nvPr/>
        </p:nvSpPr>
        <p:spPr bwMode="auto">
          <a:xfrm>
            <a:off x="6330950" y="4978400"/>
            <a:ext cx="1974850" cy="1422400"/>
          </a:xfrm>
          <a:custGeom>
            <a:avLst/>
            <a:gdLst>
              <a:gd name="T0" fmla="*/ 0 w 1244"/>
              <a:gd name="T1" fmla="*/ 2147483646 h 896"/>
              <a:gd name="T2" fmla="*/ 2147483646 w 1244"/>
              <a:gd name="T3" fmla="*/ 2147483646 h 896"/>
              <a:gd name="T4" fmla="*/ 2147483646 w 1244"/>
              <a:gd name="T5" fmla="*/ 2147483646 h 896"/>
              <a:gd name="T6" fmla="*/ 2147483646 w 1244"/>
              <a:gd name="T7" fmla="*/ 0 h 896"/>
              <a:gd name="T8" fmla="*/ 2147483646 w 1244"/>
              <a:gd name="T9" fmla="*/ 2147483646 h 896"/>
              <a:gd name="T10" fmla="*/ 2147483646 w 1244"/>
              <a:gd name="T11" fmla="*/ 2147483646 h 896"/>
              <a:gd name="T12" fmla="*/ 2147483646 w 1244"/>
              <a:gd name="T13" fmla="*/ 2147483646 h 8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44"/>
              <a:gd name="T22" fmla="*/ 0 h 896"/>
              <a:gd name="T23" fmla="*/ 1244 w 1244"/>
              <a:gd name="T24" fmla="*/ 896 h 8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44" h="896">
                <a:moveTo>
                  <a:pt x="0" y="875"/>
                </a:moveTo>
                <a:cubicBezTo>
                  <a:pt x="72" y="875"/>
                  <a:pt x="347" y="896"/>
                  <a:pt x="430" y="866"/>
                </a:cubicBezTo>
                <a:cubicBezTo>
                  <a:pt x="513" y="836"/>
                  <a:pt x="467" y="838"/>
                  <a:pt x="499" y="694"/>
                </a:cubicBezTo>
                <a:cubicBezTo>
                  <a:pt x="531" y="550"/>
                  <a:pt x="579" y="0"/>
                  <a:pt x="620" y="0"/>
                </a:cubicBezTo>
                <a:cubicBezTo>
                  <a:pt x="661" y="0"/>
                  <a:pt x="708" y="550"/>
                  <a:pt x="748" y="694"/>
                </a:cubicBezTo>
                <a:cubicBezTo>
                  <a:pt x="788" y="838"/>
                  <a:pt x="777" y="836"/>
                  <a:pt x="860" y="864"/>
                </a:cubicBezTo>
                <a:cubicBezTo>
                  <a:pt x="943" y="892"/>
                  <a:pt x="1180" y="864"/>
                  <a:pt x="1244" y="864"/>
                </a:cubicBezTo>
              </a:path>
            </a:pathLst>
          </a:custGeom>
          <a:noFill/>
          <a:ln w="3810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27"/>
          <p:cNvSpPr>
            <a:spLocks noChangeShapeType="1"/>
          </p:cNvSpPr>
          <p:nvPr/>
        </p:nvSpPr>
        <p:spPr bwMode="auto">
          <a:xfrm>
            <a:off x="7315200" y="5029200"/>
            <a:ext cx="0" cy="137160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Text Box 28"/>
          <p:cNvSpPr txBox="1">
            <a:spLocks noChangeArrowheads="1"/>
          </p:cNvSpPr>
          <p:nvPr/>
        </p:nvSpPr>
        <p:spPr bwMode="auto">
          <a:xfrm>
            <a:off x="6743700" y="64008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400" baseline="-25000">
                <a:solidFill>
                  <a:schemeClr val="tx1"/>
                </a:solidFill>
                <a:latin typeface="Symbol" panose="05050102010706020507" pitchFamily="18" charset="2"/>
              </a:rPr>
              <a:t>1</a:t>
            </a:r>
            <a:endParaRPr lang="en-US" altLang="en-US" sz="240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31764" name="Rectangle 29"/>
          <p:cNvSpPr>
            <a:spLocks noChangeArrowheads="1"/>
          </p:cNvSpPr>
          <p:nvPr/>
        </p:nvSpPr>
        <p:spPr bwMode="auto">
          <a:xfrm>
            <a:off x="8572500" y="25146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400" baseline="-25000">
                <a:solidFill>
                  <a:schemeClr val="tx1"/>
                </a:solidFill>
                <a:latin typeface="Symbol" panose="05050102010706020507" pitchFamily="18" charset="2"/>
              </a:rPr>
              <a:t>2</a:t>
            </a:r>
          </a:p>
        </p:txBody>
      </p:sp>
      <p:graphicFrame>
        <p:nvGraphicFramePr>
          <p:cNvPr id="31765" name="Object 30"/>
          <p:cNvGraphicFramePr>
            <a:graphicFrameLocks noChangeAspect="1"/>
          </p:cNvGraphicFramePr>
          <p:nvPr/>
        </p:nvGraphicFramePr>
        <p:xfrm>
          <a:off x="9486900" y="7620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31765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6900" y="7620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6" name="Text Box 31"/>
          <p:cNvSpPr txBox="1">
            <a:spLocks noChangeArrowheads="1"/>
          </p:cNvSpPr>
          <p:nvPr/>
        </p:nvSpPr>
        <p:spPr bwMode="auto">
          <a:xfrm>
            <a:off x="5432425" y="3200400"/>
            <a:ext cx="1387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Ozone layer</a:t>
            </a:r>
          </a:p>
        </p:txBody>
      </p:sp>
      <p:sp>
        <p:nvSpPr>
          <p:cNvPr id="31767" name="Text Box 32"/>
          <p:cNvSpPr txBox="1">
            <a:spLocks noChangeArrowheads="1"/>
          </p:cNvSpPr>
          <p:nvPr/>
        </p:nvSpPr>
        <p:spPr bwMode="auto">
          <a:xfrm>
            <a:off x="5867400" y="5029200"/>
            <a:ext cx="11695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Ozone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absorption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spectrum</a:t>
            </a:r>
          </a:p>
        </p:txBody>
      </p:sp>
      <p:sp>
        <p:nvSpPr>
          <p:cNvPr id="31768" name="Text Box 33"/>
          <p:cNvSpPr txBox="1">
            <a:spLocks noChangeArrowheads="1"/>
          </p:cNvSpPr>
          <p:nvPr/>
        </p:nvSpPr>
        <p:spPr bwMode="auto">
          <a:xfrm>
            <a:off x="7813675" y="25146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400" baseline="-25000">
                <a:solidFill>
                  <a:schemeClr val="tx1"/>
                </a:solidFill>
                <a:latin typeface="Symbol" panose="05050102010706020507" pitchFamily="18" charset="2"/>
              </a:rPr>
              <a:t>1</a:t>
            </a:r>
            <a:endParaRPr lang="en-US" altLang="en-US" sz="240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31769" name="Rectangle 34"/>
          <p:cNvSpPr>
            <a:spLocks noChangeArrowheads="1"/>
          </p:cNvSpPr>
          <p:nvPr/>
        </p:nvSpPr>
        <p:spPr bwMode="auto">
          <a:xfrm>
            <a:off x="7277100" y="64008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400" baseline="-25000">
                <a:solidFill>
                  <a:schemeClr val="tx1"/>
                </a:solidFill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31770" name="AutoShape 35" descr="FULLDAY_GLO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1772" name="Text Box 39"/>
          <p:cNvSpPr txBox="1">
            <a:spLocks noChangeArrowheads="1"/>
          </p:cNvSpPr>
          <p:nvPr/>
        </p:nvSpPr>
        <p:spPr bwMode="auto">
          <a:xfrm>
            <a:off x="152400" y="6019800"/>
            <a:ext cx="541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</a:rPr>
              <a:t>Thickness of ozone layer is measured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</a:rPr>
              <a:t>as a column concentration</a:t>
            </a:r>
          </a:p>
        </p:txBody>
      </p:sp>
      <p:sp>
        <p:nvSpPr>
          <p:cNvPr id="31773" name="AutoShape 41" descr="ftp://toms.gsfc.nasa.gov/pub/omi/images/global/FULLDAY_GLOB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1774" name="AutoShape 42" descr="ftp://toms.gsfc.nasa.gov/pub/omi/images/global/FULLDAY_GLOB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1775" name="AutoShape 43" descr="ftp://toms.gsfc.nasa.gov/pub/omi/images/global/FULLDAY_GLOB.PNG"/>
          <p:cNvSpPr>
            <a:spLocks noChangeAspect="1" noChangeArrowheads="1"/>
          </p:cNvSpPr>
          <p:nvPr/>
        </p:nvSpPr>
        <p:spPr bwMode="auto">
          <a:xfrm>
            <a:off x="63500" y="-136525"/>
            <a:ext cx="51720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1776" name="AutoShape 45" descr="ftp://toms.gsfc.nasa.gov/pub/omi/images/global/FULLDAY_GLOB.PN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1777" name="AutoShape 45" descr="ftp://toms.gsfc.nasa.gov/pub/omi/images/global/Y2010/IM_ozgbl_omi_2010110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1778" name="Rectangle 1"/>
          <p:cNvSpPr>
            <a:spLocks noChangeArrowheads="1"/>
          </p:cNvSpPr>
          <p:nvPr/>
        </p:nvSpPr>
        <p:spPr bwMode="auto">
          <a:xfrm>
            <a:off x="4635500" y="533400"/>
            <a:ext cx="6642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http://ozonewatch.gsfc.nasa.gov/</a:t>
            </a:r>
          </a:p>
        </p:txBody>
      </p:sp>
      <p:pic>
        <p:nvPicPr>
          <p:cNvPr id="31779" name="Picture 4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7" t="80991" r="66995" b="10233"/>
          <a:stretch>
            <a:fillRect/>
          </a:stretch>
        </p:blipFill>
        <p:spPr bwMode="auto">
          <a:xfrm>
            <a:off x="446882" y="4035355"/>
            <a:ext cx="3833812" cy="82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80" name="TextBox 1"/>
          <p:cNvSpPr txBox="1">
            <a:spLocks noChangeArrowheads="1"/>
          </p:cNvSpPr>
          <p:nvPr/>
        </p:nvSpPr>
        <p:spPr bwMode="auto">
          <a:xfrm>
            <a:off x="6159500" y="2130425"/>
            <a:ext cx="59531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Sun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49273" y="4517133"/>
            <a:ext cx="31290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b="0" dirty="0"/>
              <a:t>0</a:t>
            </a:r>
          </a:p>
        </p:txBody>
      </p:sp>
      <p:sp>
        <p:nvSpPr>
          <p:cNvPr id="31771" name="Text Box 38"/>
          <p:cNvSpPr txBox="1">
            <a:spLocks noChangeArrowheads="1"/>
          </p:cNvSpPr>
          <p:nvPr/>
        </p:nvSpPr>
        <p:spPr bwMode="auto">
          <a:xfrm>
            <a:off x="53183" y="4940286"/>
            <a:ext cx="497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1 Dobson unit (DU) = 2.69x10</a:t>
            </a:r>
            <a:r>
              <a:rPr lang="en-US" altLang="en-US" sz="1800" b="0" baseline="30000" dirty="0">
                <a:solidFill>
                  <a:schemeClr val="tx1"/>
                </a:solidFill>
              </a:rPr>
              <a:t>16</a:t>
            </a:r>
            <a:r>
              <a:rPr lang="en-US" altLang="en-US" sz="1800" b="0" dirty="0">
                <a:solidFill>
                  <a:schemeClr val="tx1"/>
                </a:solidFill>
              </a:rPr>
              <a:t> molecules cm</a:t>
            </a:r>
            <a:r>
              <a:rPr lang="en-US" altLang="en-US" sz="1800" b="0" baseline="30000" dirty="0">
                <a:solidFill>
                  <a:schemeClr val="tx1"/>
                </a:solidFill>
              </a:rPr>
              <a:t>-2</a:t>
            </a:r>
            <a:endParaRPr lang="en-US" altLang="en-US" sz="1800" b="0" dirty="0">
              <a:solidFill>
                <a:schemeClr val="tx1"/>
              </a:solidFill>
            </a:endParaRP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E3528BC-179E-4BC8-B85B-F2B2816E35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5" y="1833809"/>
            <a:ext cx="3426738" cy="229090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/>
          <a:lstStyle/>
          <a:p>
            <a:pPr eaLnBrk="1" hangingPunct="1"/>
            <a:r>
              <a:rPr lang="en-US" b="0" dirty="0"/>
              <a:t>Atmospheric aerosol:</a:t>
            </a:r>
            <a:br>
              <a:rPr lang="en-US" b="0" dirty="0"/>
            </a:br>
            <a:r>
              <a:rPr lang="en-US" b="0" dirty="0"/>
              <a:t>suspension of condensed-phase particles in air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0" y="4205288"/>
            <a:ext cx="617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Aerosols are the visible part of the atmosphere:</a:t>
            </a:r>
          </a:p>
        </p:txBody>
      </p:sp>
      <p:pic>
        <p:nvPicPr>
          <p:cNvPr id="8201" name="Picture 9" descr="Sc199a_L1BRayCGeorefTrimCrop"/>
          <p:cNvPicPr>
            <a:picLocks noChangeAspect="1" noChangeArrowheads="1"/>
          </p:cNvPicPr>
          <p:nvPr/>
        </p:nvPicPr>
        <p:blipFill>
          <a:blip r:embed="rId2" cstate="print"/>
          <a:srcRect t="9972"/>
          <a:stretch>
            <a:fillRect/>
          </a:stretch>
        </p:blipFill>
        <p:spPr bwMode="auto">
          <a:xfrm>
            <a:off x="3200400" y="5033963"/>
            <a:ext cx="2743200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S1998065HSANSaharaDust"/>
          <p:cNvPicPr>
            <a:picLocks noChangeAspect="1" noChangeArrowheads="1"/>
          </p:cNvPicPr>
          <p:nvPr/>
        </p:nvPicPr>
        <p:blipFill>
          <a:blip r:embed="rId3" cstate="print"/>
          <a:srcRect t="9956"/>
          <a:stretch>
            <a:fillRect/>
          </a:stretch>
        </p:blipFill>
        <p:spPr bwMode="auto">
          <a:xfrm rot="10800000" flipH="1" flipV="1">
            <a:off x="6324600" y="50292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048000" y="4586288"/>
            <a:ext cx="3206750" cy="366712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Pollution off U.S. east coast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553200" y="45720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Dust off West Africa</a:t>
            </a:r>
          </a:p>
        </p:txBody>
      </p:sp>
      <p:pic>
        <p:nvPicPr>
          <p:cNvPr id="8205" name="Picture 13" descr="94402main_California_Wildfiresm"/>
          <p:cNvPicPr>
            <a:picLocks noChangeAspect="1" noChangeArrowheads="1"/>
          </p:cNvPicPr>
          <p:nvPr/>
        </p:nvPicPr>
        <p:blipFill>
          <a:blip r:embed="rId4" cstate="print"/>
          <a:srcRect l="16000" b="1186"/>
          <a:stretch>
            <a:fillRect/>
          </a:stretch>
        </p:blipFill>
        <p:spPr bwMode="auto">
          <a:xfrm>
            <a:off x="0" y="50292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0" y="4572000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California fire plumes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19100" y="1509712"/>
          <a:ext cx="8343896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2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3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6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Mass concentration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Fractional  volume of atmosphere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Number concentration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Aerosol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~1 </a:t>
                      </a:r>
                      <a:r>
                        <a:rPr lang="el-GR" dirty="0">
                          <a:solidFill>
                            <a:schemeClr val="tx2"/>
                          </a:solidFill>
                        </a:rPr>
                        <a:t>μ</a:t>
                      </a: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g m</a:t>
                      </a:r>
                      <a:r>
                        <a:rPr lang="en-US" baseline="30000" dirty="0">
                          <a:solidFill>
                            <a:schemeClr val="tx2"/>
                          </a:solidFill>
                        </a:rPr>
                        <a:t>-3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~1 g cm</a:t>
                      </a:r>
                      <a:r>
                        <a:rPr lang="en-US" baseline="30000" dirty="0">
                          <a:solidFill>
                            <a:schemeClr val="tx2"/>
                          </a:solidFill>
                        </a:rPr>
                        <a:t>-3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~10</a:t>
                      </a:r>
                      <a:r>
                        <a:rPr lang="en-US" baseline="30000" dirty="0">
                          <a:solidFill>
                            <a:schemeClr val="tx2"/>
                          </a:solidFill>
                        </a:rPr>
                        <a:t>-12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~0.1 </a:t>
                      </a:r>
                      <a:r>
                        <a:rPr lang="el-GR" dirty="0">
                          <a:solidFill>
                            <a:schemeClr val="tx2"/>
                          </a:solidFill>
                        </a:rPr>
                        <a:t>μ</a:t>
                      </a: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~1000 cm</a:t>
                      </a:r>
                      <a:r>
                        <a:rPr lang="en-US" baseline="30000" dirty="0">
                          <a:solidFill>
                            <a:schemeClr val="tx2"/>
                          </a:solidFill>
                        </a:rPr>
                        <a:t>-3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~1 g m</a:t>
                      </a:r>
                      <a:r>
                        <a:rPr lang="en-US" baseline="30000" dirty="0"/>
                        <a:t>-3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g cm</a:t>
                      </a:r>
                      <a:r>
                        <a:rPr lang="en-US" baseline="30000" dirty="0"/>
                        <a:t>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 10</a:t>
                      </a:r>
                      <a:r>
                        <a:rPr lang="en-US" baseline="30000" dirty="0"/>
                        <a:t>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 </a:t>
                      </a:r>
                      <a:r>
                        <a:rPr lang="el-GR" dirty="0"/>
                        <a:t>μ</a:t>
                      </a:r>
                      <a:r>
                        <a:rPr lang="en-US" dirty="0"/>
                        <a:t>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~1000 cm</a:t>
                      </a:r>
                      <a:r>
                        <a:rPr lang="en-US" baseline="30000" dirty="0"/>
                        <a:t>-3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83394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92" y="-277045"/>
            <a:ext cx="9072816" cy="1143000"/>
          </a:xfrm>
        </p:spPr>
        <p:txBody>
          <a:bodyPr/>
          <a:lstStyle/>
          <a:p>
            <a:pPr eaLnBrk="1" hangingPunct="1"/>
            <a:r>
              <a:rPr lang="en-US" altLang="en-US" sz="2000" b="0" dirty="0">
                <a:effectLst/>
              </a:rPr>
              <a:t>Absolute concentration of gas can also be measured as partial pressure </a:t>
            </a:r>
            <a:r>
              <a:rPr lang="en-US" altLang="en-US" sz="2000" b="0" i="1" dirty="0">
                <a:effectLst/>
              </a:rPr>
              <a:t>p</a:t>
            </a:r>
            <a:r>
              <a:rPr lang="en-US" altLang="en-US" sz="2000" b="0" i="1" baseline="-25000" dirty="0">
                <a:effectLst/>
              </a:rPr>
              <a:t>x</a:t>
            </a:r>
            <a:r>
              <a:rPr lang="en-US" altLang="en-US" sz="2000" b="0" i="1" dirty="0">
                <a:effectLst/>
              </a:rPr>
              <a:t> </a:t>
            </a:r>
            <a:r>
              <a:rPr lang="en-US" altLang="en-US" sz="2000" b="0" dirty="0">
                <a:effectLst/>
              </a:rPr>
              <a:t>[Pa]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8141" y="572260"/>
            <a:ext cx="8961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The partial pressure </a:t>
            </a:r>
            <a:r>
              <a:rPr kumimoji="0" lang="en-US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p</a:t>
            </a:r>
            <a:r>
              <a:rPr kumimoji="0" lang="en-US" altLang="en-US" sz="18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of a gas X in a mixture is the pressure that the gas would exert if all other gases in the mixture were removed.</a:t>
            </a: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194322" y="1355699"/>
          <a:ext cx="152400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3" imgW="672840" imgH="228600" progId="Equation.DSMT4">
                  <p:embed/>
                </p:oleObj>
              </mc:Choice>
              <mc:Fallback>
                <p:oleObj name="Equation" r:id="rId3" imgW="672840" imgH="228600" progId="Equation.DSMT4">
                  <p:embed/>
                  <p:pic>
                    <p:nvPicPr>
                      <p:cNvPr id="348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22" y="1355699"/>
                        <a:ext cx="1524000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978411" y="1375094"/>
            <a:ext cx="40959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Proper measure for phase change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(such as condensation of water vapor)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544C22-AA37-413A-9CF0-D02BB7C6FA29}"/>
              </a:ext>
            </a:extLst>
          </p:cNvPr>
          <p:cNvGrpSpPr/>
          <p:nvPr/>
        </p:nvGrpSpPr>
        <p:grpSpPr>
          <a:xfrm>
            <a:off x="458363" y="4823258"/>
            <a:ext cx="6781800" cy="2103262"/>
            <a:chOff x="838200" y="4567756"/>
            <a:chExt cx="7625356" cy="2236856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EB52C99-A3A5-4D9B-8A46-D1907B406BAD}"/>
                </a:ext>
              </a:extLst>
            </p:cNvPr>
            <p:cNvSpPr/>
            <p:nvPr/>
          </p:nvSpPr>
          <p:spPr>
            <a:xfrm>
              <a:off x="1712871" y="5696515"/>
              <a:ext cx="4860338" cy="467317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0EC8032-1586-4FA0-9DA1-AF1EA7F41EAA}"/>
                </a:ext>
              </a:extLst>
            </p:cNvPr>
            <p:cNvSpPr/>
            <p:nvPr/>
          </p:nvSpPr>
          <p:spPr>
            <a:xfrm>
              <a:off x="1722852" y="4573464"/>
              <a:ext cx="4876835" cy="1602557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E5F4BAA-F906-4E6D-86E5-A576693C3206}"/>
                </a:ext>
              </a:extLst>
            </p:cNvPr>
            <p:cNvSpPr/>
            <p:nvPr/>
          </p:nvSpPr>
          <p:spPr>
            <a:xfrm>
              <a:off x="3257924" y="5610535"/>
              <a:ext cx="141403" cy="122547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29">
              <a:extLst>
                <a:ext uri="{FF2B5EF4-FFF2-40B4-BE49-F238E27FC236}">
                  <a16:creationId xmlns:a16="http://schemas.microsoft.com/office/drawing/2014/main" id="{936C7EFD-F901-49C8-8458-3E1C3DE1D405}"/>
                </a:ext>
              </a:extLst>
            </p:cNvPr>
            <p:cNvSpPr/>
            <p:nvPr/>
          </p:nvSpPr>
          <p:spPr>
            <a:xfrm>
              <a:off x="6173219" y="4722870"/>
              <a:ext cx="413277" cy="862211"/>
            </a:xfrm>
            <a:custGeom>
              <a:avLst/>
              <a:gdLst>
                <a:gd name="connsiteX0" fmla="*/ 0 w 527901"/>
                <a:gd name="connsiteY0" fmla="*/ 716437 h 716437"/>
                <a:gd name="connsiteX1" fmla="*/ 527901 w 527901"/>
                <a:gd name="connsiteY1" fmla="*/ 235670 h 716437"/>
                <a:gd name="connsiteX2" fmla="*/ 207389 w 527901"/>
                <a:gd name="connsiteY2" fmla="*/ 0 h 716437"/>
                <a:gd name="connsiteX0" fmla="*/ 0 w 382127"/>
                <a:gd name="connsiteY0" fmla="*/ 716437 h 716437"/>
                <a:gd name="connsiteX1" fmla="*/ 382127 w 382127"/>
                <a:gd name="connsiteY1" fmla="*/ 222418 h 716437"/>
                <a:gd name="connsiteX2" fmla="*/ 207389 w 382127"/>
                <a:gd name="connsiteY2" fmla="*/ 0 h 716437"/>
                <a:gd name="connsiteX0" fmla="*/ 31150 w 413277"/>
                <a:gd name="connsiteY0" fmla="*/ 862211 h 862211"/>
                <a:gd name="connsiteX1" fmla="*/ 413277 w 413277"/>
                <a:gd name="connsiteY1" fmla="*/ 368192 h 862211"/>
                <a:gd name="connsiteX2" fmla="*/ 0 w 413277"/>
                <a:gd name="connsiteY2" fmla="*/ 0 h 86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3277" h="862211">
                  <a:moveTo>
                    <a:pt x="31150" y="862211"/>
                  </a:moveTo>
                  <a:lnTo>
                    <a:pt x="413277" y="368192"/>
                  </a:ln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C2F9895-1DC1-484C-8706-4394B0303D2D}"/>
                </a:ext>
              </a:extLst>
            </p:cNvPr>
            <p:cNvSpPr/>
            <p:nvPr/>
          </p:nvSpPr>
          <p:spPr>
            <a:xfrm>
              <a:off x="6106976" y="5586157"/>
              <a:ext cx="141403" cy="122547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93000131-9A21-4A30-84D8-0553E5943899}"/>
                </a:ext>
              </a:extLst>
            </p:cNvPr>
            <p:cNvSpPr/>
            <p:nvPr/>
          </p:nvSpPr>
          <p:spPr>
            <a:xfrm>
              <a:off x="2083427" y="4875972"/>
              <a:ext cx="141403" cy="122547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33">
              <a:extLst>
                <a:ext uri="{FF2B5EF4-FFF2-40B4-BE49-F238E27FC236}">
                  <a16:creationId xmlns:a16="http://schemas.microsoft.com/office/drawing/2014/main" id="{7752AA5D-95B8-4B3B-B5B0-FDAE2B6A9B31}"/>
                </a:ext>
              </a:extLst>
            </p:cNvPr>
            <p:cNvSpPr/>
            <p:nvPr/>
          </p:nvSpPr>
          <p:spPr>
            <a:xfrm>
              <a:off x="1738375" y="5649971"/>
              <a:ext cx="4848394" cy="526050"/>
            </a:xfrm>
            <a:custGeom>
              <a:avLst/>
              <a:gdLst>
                <a:gd name="connsiteX0" fmla="*/ 0 w 3186260"/>
                <a:gd name="connsiteY0" fmla="*/ 0 h 518475"/>
                <a:gd name="connsiteX1" fmla="*/ 18854 w 3186260"/>
                <a:gd name="connsiteY1" fmla="*/ 490194 h 518475"/>
                <a:gd name="connsiteX2" fmla="*/ 3186260 w 3186260"/>
                <a:gd name="connsiteY2" fmla="*/ 518475 h 518475"/>
                <a:gd name="connsiteX3" fmla="*/ 3176833 w 3186260"/>
                <a:gd name="connsiteY3" fmla="*/ 0 h 518475"/>
                <a:gd name="connsiteX0" fmla="*/ 0 w 3186260"/>
                <a:gd name="connsiteY0" fmla="*/ 0 h 518475"/>
                <a:gd name="connsiteX1" fmla="*/ 0 w 3186260"/>
                <a:gd name="connsiteY1" fmla="*/ 499621 h 518475"/>
                <a:gd name="connsiteX2" fmla="*/ 3186260 w 3186260"/>
                <a:gd name="connsiteY2" fmla="*/ 518475 h 518475"/>
                <a:gd name="connsiteX3" fmla="*/ 3176833 w 3186260"/>
                <a:gd name="connsiteY3" fmla="*/ 0 h 518475"/>
                <a:gd name="connsiteX0" fmla="*/ 0 w 3176833"/>
                <a:gd name="connsiteY0" fmla="*/ 0 h 499621"/>
                <a:gd name="connsiteX1" fmla="*/ 0 w 3176833"/>
                <a:gd name="connsiteY1" fmla="*/ 499621 h 499621"/>
                <a:gd name="connsiteX2" fmla="*/ 3159755 w 3176833"/>
                <a:gd name="connsiteY2" fmla="*/ 491971 h 499621"/>
                <a:gd name="connsiteX3" fmla="*/ 3176833 w 3176833"/>
                <a:gd name="connsiteY3" fmla="*/ 0 h 499621"/>
                <a:gd name="connsiteX0" fmla="*/ 0 w 3159755"/>
                <a:gd name="connsiteY0" fmla="*/ 18571 h 518192"/>
                <a:gd name="connsiteX1" fmla="*/ 0 w 3159755"/>
                <a:gd name="connsiteY1" fmla="*/ 518192 h 518192"/>
                <a:gd name="connsiteX2" fmla="*/ 3159755 w 3159755"/>
                <a:gd name="connsiteY2" fmla="*/ 510542 h 518192"/>
                <a:gd name="connsiteX3" fmla="*/ 3158403 w 3159755"/>
                <a:gd name="connsiteY3" fmla="*/ 0 h 5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9755" h="518192">
                  <a:moveTo>
                    <a:pt x="0" y="18571"/>
                  </a:moveTo>
                  <a:lnTo>
                    <a:pt x="0" y="518192"/>
                  </a:lnTo>
                  <a:lnTo>
                    <a:pt x="3159755" y="510542"/>
                  </a:lnTo>
                  <a:cubicBezTo>
                    <a:pt x="3159304" y="340361"/>
                    <a:pt x="3158854" y="170181"/>
                    <a:pt x="3158403" y="0"/>
                  </a:cubicBezTo>
                </a:path>
              </a:pathLst>
            </a:custGeom>
            <a:noFill/>
            <a:ln w="508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A0122BEC-E31C-4E26-8B15-8F644C1BA9C3}"/>
                </a:ext>
              </a:extLst>
            </p:cNvPr>
            <p:cNvCxnSpPr>
              <a:stCxn id="102" idx="0"/>
            </p:cNvCxnSpPr>
            <p:nvPr/>
          </p:nvCxnSpPr>
          <p:spPr>
            <a:xfrm flipH="1" flipV="1">
              <a:off x="3140260" y="4886532"/>
              <a:ext cx="188366" cy="724003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108" name="Freeform 36">
              <a:extLst>
                <a:ext uri="{FF2B5EF4-FFF2-40B4-BE49-F238E27FC236}">
                  <a16:creationId xmlns:a16="http://schemas.microsoft.com/office/drawing/2014/main" id="{51B355EC-3EE6-4EB6-A3A9-06BF742FACB2}"/>
                </a:ext>
              </a:extLst>
            </p:cNvPr>
            <p:cNvSpPr/>
            <p:nvPr/>
          </p:nvSpPr>
          <p:spPr>
            <a:xfrm>
              <a:off x="1736139" y="4975431"/>
              <a:ext cx="397565" cy="768626"/>
            </a:xfrm>
            <a:custGeom>
              <a:avLst/>
              <a:gdLst>
                <a:gd name="connsiteX0" fmla="*/ 397565 w 397565"/>
                <a:gd name="connsiteY0" fmla="*/ 0 h 768626"/>
                <a:gd name="connsiteX1" fmla="*/ 0 w 397565"/>
                <a:gd name="connsiteY1" fmla="*/ 410817 h 768626"/>
                <a:gd name="connsiteX2" fmla="*/ 371061 w 397565"/>
                <a:gd name="connsiteY2" fmla="*/ 768626 h 76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565" h="768626">
                  <a:moveTo>
                    <a:pt x="397565" y="0"/>
                  </a:moveTo>
                  <a:lnTo>
                    <a:pt x="0" y="410817"/>
                  </a:lnTo>
                  <a:lnTo>
                    <a:pt x="371061" y="768626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81607A92-D22B-4784-B461-7039A3DCDC03}"/>
                </a:ext>
              </a:extLst>
            </p:cNvPr>
            <p:cNvSpPr/>
            <p:nvPr/>
          </p:nvSpPr>
          <p:spPr>
            <a:xfrm>
              <a:off x="3687213" y="5605558"/>
              <a:ext cx="141403" cy="122547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05BA9F9F-2C96-48CA-97B2-070DA04ED0D6}"/>
                </a:ext>
              </a:extLst>
            </p:cNvPr>
            <p:cNvCxnSpPr>
              <a:stCxn id="109" idx="0"/>
            </p:cNvCxnSpPr>
            <p:nvPr/>
          </p:nvCxnSpPr>
          <p:spPr>
            <a:xfrm flipV="1">
              <a:off x="3757915" y="4863592"/>
              <a:ext cx="377777" cy="741966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028EFBD1-A1D5-4077-92FF-7291DBCE4412}"/>
                </a:ext>
              </a:extLst>
            </p:cNvPr>
            <p:cNvSpPr/>
            <p:nvPr/>
          </p:nvSpPr>
          <p:spPr>
            <a:xfrm>
              <a:off x="2637132" y="4787270"/>
              <a:ext cx="141403" cy="122547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E818081-BCD1-4396-AC57-1F7F48368DD0}"/>
                </a:ext>
              </a:extLst>
            </p:cNvPr>
            <p:cNvSpPr/>
            <p:nvPr/>
          </p:nvSpPr>
          <p:spPr>
            <a:xfrm>
              <a:off x="5310404" y="4857132"/>
              <a:ext cx="141403" cy="122547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BDE317A9-E9A1-4DC0-BC5E-4DD4188110DB}"/>
                </a:ext>
              </a:extLst>
            </p:cNvPr>
            <p:cNvCxnSpPr>
              <a:stCxn id="112" idx="0"/>
            </p:cNvCxnSpPr>
            <p:nvPr/>
          </p:nvCxnSpPr>
          <p:spPr>
            <a:xfrm>
              <a:off x="5381106" y="4857132"/>
              <a:ext cx="3871" cy="900179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03945014-D821-4FDF-B07B-FF4E0052B4B7}"/>
                </a:ext>
              </a:extLst>
            </p:cNvPr>
            <p:cNvSpPr/>
            <p:nvPr/>
          </p:nvSpPr>
          <p:spPr>
            <a:xfrm>
              <a:off x="4440545" y="5575918"/>
              <a:ext cx="141403" cy="122547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327BB9FD-1503-4DB7-94B9-3A2440B866C6}"/>
                </a:ext>
              </a:extLst>
            </p:cNvPr>
            <p:cNvCxnSpPr>
              <a:stCxn id="114" idx="0"/>
            </p:cNvCxnSpPr>
            <p:nvPr/>
          </p:nvCxnSpPr>
          <p:spPr>
            <a:xfrm flipV="1">
              <a:off x="4511247" y="5003714"/>
              <a:ext cx="169067" cy="572204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EE8211B0-A510-4138-99CD-F40C541B8225}"/>
                </a:ext>
              </a:extLst>
            </p:cNvPr>
            <p:cNvCxnSpPr/>
            <p:nvPr/>
          </p:nvCxnSpPr>
          <p:spPr>
            <a:xfrm>
              <a:off x="2709939" y="4907105"/>
              <a:ext cx="122421" cy="759726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</p:cxnSp>
        <p:pic>
          <p:nvPicPr>
            <p:cNvPr id="117" name="Picture 2" descr="https://thumbs.dreamstime.com/b/set-gas-icons-burner-file-eps-format-32491150.jpg">
              <a:extLst>
                <a:ext uri="{FF2B5EF4-FFF2-40B4-BE49-F238E27FC236}">
                  <a16:creationId xmlns:a16="http://schemas.microsoft.com/office/drawing/2014/main" id="{06A30D5D-E1D9-41EB-B5D0-2BC60BA2F2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71" t="30435" r="14042" b="51478"/>
            <a:stretch/>
          </p:blipFill>
          <p:spPr bwMode="auto">
            <a:xfrm>
              <a:off x="2684003" y="6284385"/>
              <a:ext cx="3030761" cy="520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711A388F-2A45-4B0D-8918-0206C2E9BEF5}"/>
                </a:ext>
              </a:extLst>
            </p:cNvPr>
            <p:cNvSpPr/>
            <p:nvPr/>
          </p:nvSpPr>
          <p:spPr>
            <a:xfrm>
              <a:off x="4464418" y="4859357"/>
              <a:ext cx="141403" cy="122547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52">
              <a:extLst>
                <a:ext uri="{FF2B5EF4-FFF2-40B4-BE49-F238E27FC236}">
                  <a16:creationId xmlns:a16="http://schemas.microsoft.com/office/drawing/2014/main" id="{EBD6A0FC-2157-4767-92EF-0319673994D4}"/>
                </a:ext>
              </a:extLst>
            </p:cNvPr>
            <p:cNvSpPr/>
            <p:nvPr/>
          </p:nvSpPr>
          <p:spPr>
            <a:xfrm>
              <a:off x="4545536" y="4567756"/>
              <a:ext cx="543339" cy="1172066"/>
            </a:xfrm>
            <a:custGeom>
              <a:avLst/>
              <a:gdLst>
                <a:gd name="connsiteX0" fmla="*/ 0 w 543339"/>
                <a:gd name="connsiteY0" fmla="*/ 397565 h 1219200"/>
                <a:gd name="connsiteX1" fmla="*/ 198782 w 543339"/>
                <a:gd name="connsiteY1" fmla="*/ 0 h 1219200"/>
                <a:gd name="connsiteX2" fmla="*/ 543339 w 543339"/>
                <a:gd name="connsiteY2" fmla="*/ 1219200 h 1219200"/>
                <a:gd name="connsiteX0" fmla="*/ 0 w 543339"/>
                <a:gd name="connsiteY0" fmla="*/ 350431 h 1172066"/>
                <a:gd name="connsiteX1" fmla="*/ 198782 w 543339"/>
                <a:gd name="connsiteY1" fmla="*/ 0 h 1172066"/>
                <a:gd name="connsiteX2" fmla="*/ 543339 w 543339"/>
                <a:gd name="connsiteY2" fmla="*/ 1172066 h 117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3339" h="1172066">
                  <a:moveTo>
                    <a:pt x="0" y="350431"/>
                  </a:moveTo>
                  <a:lnTo>
                    <a:pt x="198782" y="0"/>
                  </a:lnTo>
                  <a:lnTo>
                    <a:pt x="543339" y="1172066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03FEE464-7619-4FCC-8B16-A7AD85B5892A}"/>
                </a:ext>
              </a:extLst>
            </p:cNvPr>
            <p:cNvSpPr txBox="1"/>
            <p:nvPr/>
          </p:nvSpPr>
          <p:spPr>
            <a:xfrm>
              <a:off x="838200" y="5088077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</a:t>
              </a:r>
              <a:r>
                <a:rPr kumimoji="0" lang="en-US" sz="18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 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</a:t>
              </a:r>
              <a:r>
                <a:rPr kumimoji="0" lang="en-US" sz="18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2151D46-ECF8-4741-A854-393EE7201DBE}"/>
                </a:ext>
              </a:extLst>
            </p:cNvPr>
            <p:cNvSpPr txBox="1"/>
            <p:nvPr/>
          </p:nvSpPr>
          <p:spPr>
            <a:xfrm>
              <a:off x="6652739" y="5063867"/>
              <a:ext cx="18108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  <a:r>
                <a:rPr kumimoji="0" lang="en-US" sz="18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H2O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= 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  <a:r>
                <a:rPr kumimoji="0" lang="en-US" sz="18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H2O,SAT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</a:t>
              </a:r>
              <a:r>
                <a:rPr kumimoji="0" lang="en-US" sz="18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&gt;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p</a:t>
              </a:r>
              <a:r>
                <a:rPr kumimoji="0" lang="en-US" sz="18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H2O,SAT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</a:t>
              </a:r>
              <a:r>
                <a:rPr kumimoji="0" lang="en-US" sz="18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415DF3-D623-4949-8AB9-C03EEC0A9F54}"/>
              </a:ext>
            </a:extLst>
          </p:cNvPr>
          <p:cNvGrpSpPr/>
          <p:nvPr/>
        </p:nvGrpSpPr>
        <p:grpSpPr>
          <a:xfrm>
            <a:off x="611413" y="2649795"/>
            <a:ext cx="6668799" cy="1571732"/>
            <a:chOff x="1044185" y="2192324"/>
            <a:chExt cx="7439752" cy="1649848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64568B1-D46F-434E-AD00-A8580EDA5E1B}"/>
                </a:ext>
              </a:extLst>
            </p:cNvPr>
            <p:cNvSpPr/>
            <p:nvPr/>
          </p:nvSpPr>
          <p:spPr>
            <a:xfrm>
              <a:off x="1709565" y="2239615"/>
              <a:ext cx="4876835" cy="1602557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C811355-CEA6-4FEB-A1C3-378B56741F5A}"/>
                </a:ext>
              </a:extLst>
            </p:cNvPr>
            <p:cNvSpPr/>
            <p:nvPr/>
          </p:nvSpPr>
          <p:spPr>
            <a:xfrm>
              <a:off x="1726062" y="3374855"/>
              <a:ext cx="4860338" cy="467317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EBA98A7-198D-465A-B6E3-F62EB9BC9A7A}"/>
                </a:ext>
              </a:extLst>
            </p:cNvPr>
            <p:cNvSpPr/>
            <p:nvPr/>
          </p:nvSpPr>
          <p:spPr>
            <a:xfrm>
              <a:off x="3244637" y="3276686"/>
              <a:ext cx="141403" cy="122547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7">
              <a:extLst>
                <a:ext uri="{FF2B5EF4-FFF2-40B4-BE49-F238E27FC236}">
                  <a16:creationId xmlns:a16="http://schemas.microsoft.com/office/drawing/2014/main" id="{871C1147-1A8E-4909-A350-BF849AD2755E}"/>
                </a:ext>
              </a:extLst>
            </p:cNvPr>
            <p:cNvSpPr/>
            <p:nvPr/>
          </p:nvSpPr>
          <p:spPr>
            <a:xfrm>
              <a:off x="6159932" y="2389021"/>
              <a:ext cx="413277" cy="862211"/>
            </a:xfrm>
            <a:custGeom>
              <a:avLst/>
              <a:gdLst>
                <a:gd name="connsiteX0" fmla="*/ 0 w 527901"/>
                <a:gd name="connsiteY0" fmla="*/ 716437 h 716437"/>
                <a:gd name="connsiteX1" fmla="*/ 527901 w 527901"/>
                <a:gd name="connsiteY1" fmla="*/ 235670 h 716437"/>
                <a:gd name="connsiteX2" fmla="*/ 207389 w 527901"/>
                <a:gd name="connsiteY2" fmla="*/ 0 h 716437"/>
                <a:gd name="connsiteX0" fmla="*/ 0 w 382127"/>
                <a:gd name="connsiteY0" fmla="*/ 716437 h 716437"/>
                <a:gd name="connsiteX1" fmla="*/ 382127 w 382127"/>
                <a:gd name="connsiteY1" fmla="*/ 222418 h 716437"/>
                <a:gd name="connsiteX2" fmla="*/ 207389 w 382127"/>
                <a:gd name="connsiteY2" fmla="*/ 0 h 716437"/>
                <a:gd name="connsiteX0" fmla="*/ 31150 w 413277"/>
                <a:gd name="connsiteY0" fmla="*/ 862211 h 862211"/>
                <a:gd name="connsiteX1" fmla="*/ 413277 w 413277"/>
                <a:gd name="connsiteY1" fmla="*/ 368192 h 862211"/>
                <a:gd name="connsiteX2" fmla="*/ 0 w 413277"/>
                <a:gd name="connsiteY2" fmla="*/ 0 h 86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3277" h="862211">
                  <a:moveTo>
                    <a:pt x="31150" y="862211"/>
                  </a:moveTo>
                  <a:lnTo>
                    <a:pt x="413277" y="368192"/>
                  </a:ln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7DCB3F8-F273-433E-9914-51D99BAD393E}"/>
                </a:ext>
              </a:extLst>
            </p:cNvPr>
            <p:cNvSpPr/>
            <p:nvPr/>
          </p:nvSpPr>
          <p:spPr>
            <a:xfrm>
              <a:off x="6093689" y="3252308"/>
              <a:ext cx="141403" cy="122547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B4216E14-79D4-4A3A-B7B2-766013F76BF8}"/>
                </a:ext>
              </a:extLst>
            </p:cNvPr>
            <p:cNvSpPr/>
            <p:nvPr/>
          </p:nvSpPr>
          <p:spPr>
            <a:xfrm>
              <a:off x="2070140" y="2542123"/>
              <a:ext cx="141403" cy="122547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22A26D5-A215-4328-9AA3-92508DE12636}"/>
                </a:ext>
              </a:extLst>
            </p:cNvPr>
            <p:cNvSpPr/>
            <p:nvPr/>
          </p:nvSpPr>
          <p:spPr>
            <a:xfrm>
              <a:off x="4473713" y="2529743"/>
              <a:ext cx="141403" cy="122547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4">
              <a:extLst>
                <a:ext uri="{FF2B5EF4-FFF2-40B4-BE49-F238E27FC236}">
                  <a16:creationId xmlns:a16="http://schemas.microsoft.com/office/drawing/2014/main" id="{C1E9198F-FA6F-4807-8F9B-AEBAFEED929F}"/>
                </a:ext>
              </a:extLst>
            </p:cNvPr>
            <p:cNvSpPr/>
            <p:nvPr/>
          </p:nvSpPr>
          <p:spPr>
            <a:xfrm>
              <a:off x="1725088" y="3334975"/>
              <a:ext cx="4874599" cy="507197"/>
            </a:xfrm>
            <a:custGeom>
              <a:avLst/>
              <a:gdLst>
                <a:gd name="connsiteX0" fmla="*/ 0 w 3186260"/>
                <a:gd name="connsiteY0" fmla="*/ 0 h 518475"/>
                <a:gd name="connsiteX1" fmla="*/ 18854 w 3186260"/>
                <a:gd name="connsiteY1" fmla="*/ 490194 h 518475"/>
                <a:gd name="connsiteX2" fmla="*/ 3186260 w 3186260"/>
                <a:gd name="connsiteY2" fmla="*/ 518475 h 518475"/>
                <a:gd name="connsiteX3" fmla="*/ 3176833 w 3186260"/>
                <a:gd name="connsiteY3" fmla="*/ 0 h 518475"/>
                <a:gd name="connsiteX0" fmla="*/ 0 w 3186260"/>
                <a:gd name="connsiteY0" fmla="*/ 0 h 518475"/>
                <a:gd name="connsiteX1" fmla="*/ 0 w 3186260"/>
                <a:gd name="connsiteY1" fmla="*/ 499621 h 518475"/>
                <a:gd name="connsiteX2" fmla="*/ 3186260 w 3186260"/>
                <a:gd name="connsiteY2" fmla="*/ 518475 h 518475"/>
                <a:gd name="connsiteX3" fmla="*/ 3176833 w 3186260"/>
                <a:gd name="connsiteY3" fmla="*/ 0 h 518475"/>
                <a:gd name="connsiteX0" fmla="*/ 0 w 3176833"/>
                <a:gd name="connsiteY0" fmla="*/ 0 h 499621"/>
                <a:gd name="connsiteX1" fmla="*/ 0 w 3176833"/>
                <a:gd name="connsiteY1" fmla="*/ 499621 h 499621"/>
                <a:gd name="connsiteX2" fmla="*/ 3159755 w 3176833"/>
                <a:gd name="connsiteY2" fmla="*/ 491971 h 499621"/>
                <a:gd name="connsiteX3" fmla="*/ 3176833 w 3176833"/>
                <a:gd name="connsiteY3" fmla="*/ 0 h 49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6833" h="499621">
                  <a:moveTo>
                    <a:pt x="0" y="0"/>
                  </a:moveTo>
                  <a:lnTo>
                    <a:pt x="0" y="499621"/>
                  </a:lnTo>
                  <a:lnTo>
                    <a:pt x="3159755" y="491971"/>
                  </a:lnTo>
                  <a:lnTo>
                    <a:pt x="3176833" y="0"/>
                  </a:lnTo>
                </a:path>
              </a:pathLst>
            </a:custGeom>
            <a:noFill/>
            <a:ln w="508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BC3BD04B-70DE-48E7-83E1-AB0AACF7E771}"/>
                </a:ext>
              </a:extLst>
            </p:cNvPr>
            <p:cNvCxnSpPr>
              <a:cxnSpLocks/>
              <a:stCxn id="92" idx="0"/>
            </p:cNvCxnSpPr>
            <p:nvPr/>
          </p:nvCxnSpPr>
          <p:spPr>
            <a:xfrm flipH="1" flipV="1">
              <a:off x="3126973" y="2552683"/>
              <a:ext cx="188366" cy="724003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99" name="Freeform 13">
              <a:extLst>
                <a:ext uri="{FF2B5EF4-FFF2-40B4-BE49-F238E27FC236}">
                  <a16:creationId xmlns:a16="http://schemas.microsoft.com/office/drawing/2014/main" id="{A70884E8-8CC1-4824-9695-84A1610D9F99}"/>
                </a:ext>
              </a:extLst>
            </p:cNvPr>
            <p:cNvSpPr/>
            <p:nvPr/>
          </p:nvSpPr>
          <p:spPr>
            <a:xfrm>
              <a:off x="4554831" y="2238142"/>
              <a:ext cx="543339" cy="1172066"/>
            </a:xfrm>
            <a:custGeom>
              <a:avLst/>
              <a:gdLst>
                <a:gd name="connsiteX0" fmla="*/ 0 w 543339"/>
                <a:gd name="connsiteY0" fmla="*/ 397565 h 1219200"/>
                <a:gd name="connsiteX1" fmla="*/ 198782 w 543339"/>
                <a:gd name="connsiteY1" fmla="*/ 0 h 1219200"/>
                <a:gd name="connsiteX2" fmla="*/ 543339 w 543339"/>
                <a:gd name="connsiteY2" fmla="*/ 1219200 h 1219200"/>
                <a:gd name="connsiteX0" fmla="*/ 0 w 543339"/>
                <a:gd name="connsiteY0" fmla="*/ 350431 h 1172066"/>
                <a:gd name="connsiteX1" fmla="*/ 198782 w 543339"/>
                <a:gd name="connsiteY1" fmla="*/ 0 h 1172066"/>
                <a:gd name="connsiteX2" fmla="*/ 543339 w 543339"/>
                <a:gd name="connsiteY2" fmla="*/ 1172066 h 117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3339" h="1172066">
                  <a:moveTo>
                    <a:pt x="0" y="350431"/>
                  </a:moveTo>
                  <a:lnTo>
                    <a:pt x="198782" y="0"/>
                  </a:lnTo>
                  <a:lnTo>
                    <a:pt x="543339" y="1172066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14">
              <a:extLst>
                <a:ext uri="{FF2B5EF4-FFF2-40B4-BE49-F238E27FC236}">
                  <a16:creationId xmlns:a16="http://schemas.microsoft.com/office/drawing/2014/main" id="{61EDABC1-7155-408D-96A8-9B5A244D5774}"/>
                </a:ext>
              </a:extLst>
            </p:cNvPr>
            <p:cNvSpPr/>
            <p:nvPr/>
          </p:nvSpPr>
          <p:spPr>
            <a:xfrm>
              <a:off x="1722852" y="2641582"/>
              <a:ext cx="397565" cy="768626"/>
            </a:xfrm>
            <a:custGeom>
              <a:avLst/>
              <a:gdLst>
                <a:gd name="connsiteX0" fmla="*/ 397565 w 397565"/>
                <a:gd name="connsiteY0" fmla="*/ 0 h 768626"/>
                <a:gd name="connsiteX1" fmla="*/ 0 w 397565"/>
                <a:gd name="connsiteY1" fmla="*/ 410817 h 768626"/>
                <a:gd name="connsiteX2" fmla="*/ 371061 w 397565"/>
                <a:gd name="connsiteY2" fmla="*/ 768626 h 76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565" h="768626">
                  <a:moveTo>
                    <a:pt x="397565" y="0"/>
                  </a:moveTo>
                  <a:lnTo>
                    <a:pt x="0" y="410817"/>
                  </a:lnTo>
                  <a:lnTo>
                    <a:pt x="371061" y="768626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EB1A10D-6FF8-4E7D-A527-24E1CACF4841}"/>
                </a:ext>
              </a:extLst>
            </p:cNvPr>
            <p:cNvSpPr txBox="1"/>
            <p:nvPr/>
          </p:nvSpPr>
          <p:spPr>
            <a:xfrm>
              <a:off x="1044185" y="2730018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</a:t>
              </a:r>
              <a:r>
                <a:rPr kumimoji="0" lang="en-US" sz="18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409ED89-25E0-4E72-99FC-B984F02DEEF1}"/>
                </a:ext>
              </a:extLst>
            </p:cNvPr>
            <p:cNvSpPr txBox="1"/>
            <p:nvPr/>
          </p:nvSpPr>
          <p:spPr>
            <a:xfrm>
              <a:off x="6701974" y="2730018"/>
              <a:ext cx="17819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  <a:r>
                <a:rPr kumimoji="0" lang="en-US" sz="18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H2O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= 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  <a:r>
                <a:rPr kumimoji="0" lang="en-US" sz="18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H2O,SAT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</a:t>
              </a:r>
              <a:r>
                <a:rPr kumimoji="0" lang="en-US" sz="18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21B983D3-81E0-443D-BDA7-5325A1A14C58}"/>
                </a:ext>
              </a:extLst>
            </p:cNvPr>
            <p:cNvSpPr txBox="1"/>
            <p:nvPr/>
          </p:nvSpPr>
          <p:spPr>
            <a:xfrm>
              <a:off x="3207292" y="2192324"/>
              <a:ext cx="1242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head space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9E2AE8DF-7B30-4A70-A3C3-FA640C9875DB}"/>
                </a:ext>
              </a:extLst>
            </p:cNvPr>
            <p:cNvSpPr txBox="1"/>
            <p:nvPr/>
          </p:nvSpPr>
          <p:spPr>
            <a:xfrm>
              <a:off x="3207293" y="3443646"/>
              <a:ext cx="1461415" cy="387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iquid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water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28E8B3A-FAF9-4202-85B0-A4EC27CB4C08}"/>
              </a:ext>
            </a:extLst>
          </p:cNvPr>
          <p:cNvSpPr txBox="1"/>
          <p:nvPr/>
        </p:nvSpPr>
        <p:spPr bwMode="auto">
          <a:xfrm>
            <a:off x="3883817" y="4248443"/>
            <a:ext cx="4571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25D39-DEDC-4A6F-9CDE-785D29309E14}"/>
              </a:ext>
            </a:extLst>
          </p:cNvPr>
          <p:cNvSpPr txBox="1"/>
          <p:nvPr/>
        </p:nvSpPr>
        <p:spPr bwMode="auto">
          <a:xfrm>
            <a:off x="233616" y="2306224"/>
            <a:ext cx="87630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Thought experiment: consider a pan of water with a lid: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9429C2-8955-4202-97E3-011BC819020B}"/>
              </a:ext>
            </a:extLst>
          </p:cNvPr>
          <p:cNvSpPr txBox="1"/>
          <p:nvPr/>
        </p:nvSpPr>
        <p:spPr bwMode="auto">
          <a:xfrm>
            <a:off x="233616" y="4350448"/>
            <a:ext cx="226695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Now heat the pan: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9D0735-55C8-45CB-8DB6-CD634A70D1FB}"/>
              </a:ext>
            </a:extLst>
          </p:cNvPr>
          <p:cNvSpPr txBox="1"/>
          <p:nvPr/>
        </p:nvSpPr>
        <p:spPr bwMode="auto">
          <a:xfrm>
            <a:off x="194322" y="1794493"/>
            <a:ext cx="15240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Dalton’s law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DE90989-DB7C-46D4-97EF-A1E63F815A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8322" y="1270950"/>
          <a:ext cx="1113876" cy="784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6" imgW="558720" imgH="393480" progId="Equation.DSMT4">
                  <p:embed/>
                </p:oleObj>
              </mc:Choice>
              <mc:Fallback>
                <p:oleObj name="Equation" r:id="rId6" imgW="55872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DE90989-DB7C-46D4-97EF-A1E63F815A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18322" y="1270950"/>
                        <a:ext cx="1113876" cy="784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F788F49-E654-4662-8054-61C45DC139A3}"/>
              </a:ext>
            </a:extLst>
          </p:cNvPr>
          <p:cNvSpPr txBox="1"/>
          <p:nvPr/>
        </p:nvSpPr>
        <p:spPr bwMode="auto">
          <a:xfrm>
            <a:off x="5696691" y="3533298"/>
            <a:ext cx="308694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saturation vapor pressure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5" grpId="0" animBg="1"/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1800" b="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1800" b="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  <a:txDef>
      <a:spPr bwMode="auto">
        <a:solidFill>
          <a:schemeClr val="bg1"/>
        </a:solidFill>
        <a:ln w="9525">
          <a:noFill/>
          <a:miter lim="800000"/>
          <a:headEnd/>
          <a:tailEnd/>
        </a:ln>
      </a:spPr>
      <a:bodyPr wrap="none" rtlCol="0">
        <a:spAutoFit/>
      </a:bodyPr>
      <a:lstStyle>
        <a:defPPr>
          <a:defRPr b="0"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  <a:txDef>
      <a:spPr bwMode="auto">
        <a:solidFill>
          <a:schemeClr val="bg1"/>
        </a:solidFill>
        <a:ln w="9525">
          <a:noFill/>
          <a:miter lim="800000"/>
          <a:headEnd/>
          <a:tailEnd/>
        </a:ln>
      </a:spPr>
      <a:bodyPr wrap="none" rtlCol="0">
        <a:spAutoFit/>
      </a:bodyPr>
      <a:lstStyle>
        <a:defPPr>
          <a:defRPr b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lg" len="lg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1800" dirty="0" smtClean="0">
            <a:solidFill>
              <a:schemeClr val="tx1"/>
            </a:solidFill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1800" b="0" dirty="0" smtClean="0">
            <a:solidFill>
              <a:schemeClr val="tx1"/>
            </a:solidFill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b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lg" len="lg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b="0" dirty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2293</TotalTime>
  <Words>1763</Words>
  <Application>Microsoft Office PowerPoint</Application>
  <PresentationFormat>On-screen Show (4:3)</PresentationFormat>
  <Paragraphs>341</Paragraphs>
  <Slides>31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Arial</vt:lpstr>
      <vt:lpstr>Calibri</vt:lpstr>
      <vt:lpstr>Helvetica</vt:lpstr>
      <vt:lpstr>Symbol</vt:lpstr>
      <vt:lpstr>Times New Roman</vt:lpstr>
      <vt:lpstr>Wingdings 3</vt:lpstr>
      <vt:lpstr>4_Default Design</vt:lpstr>
      <vt:lpstr>1_Default Design</vt:lpstr>
      <vt:lpstr>2_Default Design</vt:lpstr>
      <vt:lpstr>3_Default Design</vt:lpstr>
      <vt:lpstr>5_Default Design</vt:lpstr>
      <vt:lpstr>6_Default Design</vt:lpstr>
      <vt:lpstr>7_Default Design</vt:lpstr>
      <vt:lpstr>9_Default Design</vt:lpstr>
      <vt:lpstr>Equation</vt:lpstr>
      <vt:lpstr>Introduction: overview of atmospheric structure, radiation, circulation </vt:lpstr>
      <vt:lpstr>           Measure of relative concentration: mixing ratio (mole fraction) CX [mol mol-1]</vt:lpstr>
      <vt:lpstr>Conservation of mixing ratio</vt:lpstr>
      <vt:lpstr>Measure of absolute concentration [X]: mass or moles per unit volume of air</vt:lpstr>
      <vt:lpstr>Gas-phase reaction rates depend on number densities</vt:lpstr>
      <vt:lpstr>Absorption of radiation depends on column concentration</vt:lpstr>
      <vt:lpstr>Monitoring the ozone column from satellite</vt:lpstr>
      <vt:lpstr>Atmospheric aerosol: suspension of condensed-phase particles in air</vt:lpstr>
      <vt:lpstr>Absolute concentration of gas can also be measured as partial pressure px [Pa]</vt:lpstr>
      <vt:lpstr>PowerPoint Presentation</vt:lpstr>
      <vt:lpstr>Phase diagram for water</vt:lpstr>
      <vt:lpstr>Vertical profiles of pressure and temperature </vt:lpstr>
      <vt:lpstr>Application of barometric law: the sea-breeze effect</vt:lpstr>
      <vt:lpstr>The Hadley circulation (1735): global sea breeze</vt:lpstr>
      <vt:lpstr>Hadley circulation only extends to about 30o latitude</vt:lpstr>
      <vt:lpstr>Climatological surface winds and pressures (January)</vt:lpstr>
      <vt:lpstr>Climatological surface winds and pressures  (July)</vt:lpstr>
      <vt:lpstr>Rising atmospheric CO2 vs. latitude, 2001-2012</vt:lpstr>
      <vt:lpstr>Time scales for horizontal transport (troposphere)</vt:lpstr>
      <vt:lpstr>Vertical transport: atmospheric lapse rate and stability</vt:lpstr>
      <vt:lpstr>What determines the atmospheric lapse rate?</vt:lpstr>
      <vt:lpstr>PowerPoint Presentation</vt:lpstr>
      <vt:lpstr>In cloudy air parcel, heat release from water condensation decreases the lapse rate</vt:lpstr>
      <vt:lpstr>SUBSIDENCE INVERSION</vt:lpstr>
      <vt:lpstr>DIURNAL CYCLE OF SURFACE HEATING/COOLING: ventilation of urban pollution</vt:lpstr>
      <vt:lpstr>VERTICAL PROFILE OF TEMPERATURE Mean values for 30oN, March</vt:lpstr>
      <vt:lpstr>TYPICAL TIME SCALES FOR VERTICAL MIXING</vt:lpstr>
      <vt:lpstr>Global energy budget of the Earth</vt:lpstr>
      <vt:lpstr>Greenhouse effect: absorption of terrestrial radiation by the atmosphere</vt:lpstr>
      <vt:lpstr>Radiative forcing of climate change: ΔF ~ ΔT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J. Jacob</dc:creator>
  <cp:lastModifiedBy>Jacob, Daniel J.</cp:lastModifiedBy>
  <cp:revision>216</cp:revision>
  <dcterms:modified xsi:type="dcterms:W3CDTF">2021-11-16T15:23:36Z</dcterms:modified>
</cp:coreProperties>
</file>