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1"/>
  </p:sldMasterIdLst>
  <p:notesMasterIdLst>
    <p:notesMasterId r:id="rId59"/>
  </p:notesMasterIdLst>
  <p:handoutMasterIdLst>
    <p:handoutMasterId r:id="rId60"/>
  </p:handoutMasterIdLst>
  <p:sldIdLst>
    <p:sldId id="717" r:id="rId2"/>
    <p:sldId id="495" r:id="rId3"/>
    <p:sldId id="1722" r:id="rId4"/>
    <p:sldId id="1731" r:id="rId5"/>
    <p:sldId id="718" r:id="rId6"/>
    <p:sldId id="1724" r:id="rId7"/>
    <p:sldId id="1725" r:id="rId8"/>
    <p:sldId id="1721" r:id="rId9"/>
    <p:sldId id="631" r:id="rId10"/>
    <p:sldId id="716" r:id="rId11"/>
    <p:sldId id="702" r:id="rId12"/>
    <p:sldId id="396" r:id="rId13"/>
    <p:sldId id="696" r:id="rId14"/>
    <p:sldId id="724" r:id="rId15"/>
    <p:sldId id="1720" r:id="rId16"/>
    <p:sldId id="953" r:id="rId17"/>
    <p:sldId id="1733" r:id="rId18"/>
    <p:sldId id="762" r:id="rId19"/>
    <p:sldId id="952" r:id="rId20"/>
    <p:sldId id="727" r:id="rId21"/>
    <p:sldId id="728" r:id="rId22"/>
    <p:sldId id="729" r:id="rId23"/>
    <p:sldId id="737" r:id="rId24"/>
    <p:sldId id="730" r:id="rId25"/>
    <p:sldId id="745" r:id="rId26"/>
    <p:sldId id="746" r:id="rId27"/>
    <p:sldId id="817" r:id="rId28"/>
    <p:sldId id="731" r:id="rId29"/>
    <p:sldId id="950" r:id="rId30"/>
    <p:sldId id="1729" r:id="rId31"/>
    <p:sldId id="732" r:id="rId32"/>
    <p:sldId id="733" r:id="rId33"/>
    <p:sldId id="767" r:id="rId34"/>
    <p:sldId id="1734" r:id="rId35"/>
    <p:sldId id="398" r:id="rId36"/>
    <p:sldId id="395" r:id="rId37"/>
    <p:sldId id="784" r:id="rId38"/>
    <p:sldId id="500" r:id="rId39"/>
    <p:sldId id="618" r:id="rId40"/>
    <p:sldId id="499" r:id="rId41"/>
    <p:sldId id="1015" r:id="rId42"/>
    <p:sldId id="1728" r:id="rId43"/>
    <p:sldId id="516" r:id="rId44"/>
    <p:sldId id="777" r:id="rId45"/>
    <p:sldId id="820" r:id="rId46"/>
    <p:sldId id="779" r:id="rId47"/>
    <p:sldId id="961" r:id="rId48"/>
    <p:sldId id="778" r:id="rId49"/>
    <p:sldId id="519" r:id="rId50"/>
    <p:sldId id="517" r:id="rId51"/>
    <p:sldId id="518" r:id="rId52"/>
    <p:sldId id="301" r:id="rId53"/>
    <p:sldId id="507" r:id="rId54"/>
    <p:sldId id="773" r:id="rId55"/>
    <p:sldId id="503" r:id="rId56"/>
    <p:sldId id="504" r:id="rId57"/>
    <p:sldId id="512" r:id="rId58"/>
  </p:sldIdLst>
  <p:sldSz cx="9144000" cy="6858000" type="screen4x3"/>
  <p:notesSz cx="6997700" cy="9271000"/>
  <p:defaultTextStyle>
    <a:defPPr>
      <a:defRPr lang="en-US"/>
    </a:defPPr>
    <a:lvl1pPr algn="l" rtl="0" eaLnBrk="0" fontAlgn="base" hangingPunct="0">
      <a:spcBef>
        <a:spcPct val="0"/>
      </a:spcBef>
      <a:spcAft>
        <a:spcPct val="0"/>
      </a:spcAft>
      <a:defRPr b="1" kern="1200">
        <a:solidFill>
          <a:schemeClr val="tx1"/>
        </a:solidFill>
        <a:latin typeface="Helvetica"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Helvetica"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Helvetica"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Helvetica"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Helvetica" panose="020B0604020202020204" pitchFamily="34" charset="0"/>
        <a:ea typeface="MS PGothic" panose="020B0600070205080204" pitchFamily="34" charset="-128"/>
        <a:cs typeface="+mn-cs"/>
      </a:defRPr>
    </a:lvl5pPr>
    <a:lvl6pPr marL="2286000" algn="l" defTabSz="914400" rtl="0" eaLnBrk="1" latinLnBrk="0" hangingPunct="1">
      <a:defRPr b="1" kern="1200">
        <a:solidFill>
          <a:schemeClr val="tx1"/>
        </a:solidFill>
        <a:latin typeface="Helvetica" panose="020B0604020202020204" pitchFamily="34" charset="0"/>
        <a:ea typeface="MS PGothic" panose="020B0600070205080204" pitchFamily="34" charset="-128"/>
        <a:cs typeface="+mn-cs"/>
      </a:defRPr>
    </a:lvl6pPr>
    <a:lvl7pPr marL="2743200" algn="l" defTabSz="914400" rtl="0" eaLnBrk="1" latinLnBrk="0" hangingPunct="1">
      <a:defRPr b="1" kern="1200">
        <a:solidFill>
          <a:schemeClr val="tx1"/>
        </a:solidFill>
        <a:latin typeface="Helvetica" panose="020B0604020202020204" pitchFamily="34" charset="0"/>
        <a:ea typeface="MS PGothic" panose="020B0600070205080204" pitchFamily="34" charset="-128"/>
        <a:cs typeface="+mn-cs"/>
      </a:defRPr>
    </a:lvl7pPr>
    <a:lvl8pPr marL="3200400" algn="l" defTabSz="914400" rtl="0" eaLnBrk="1" latinLnBrk="0" hangingPunct="1">
      <a:defRPr b="1" kern="1200">
        <a:solidFill>
          <a:schemeClr val="tx1"/>
        </a:solidFill>
        <a:latin typeface="Helvetica" panose="020B0604020202020204" pitchFamily="34" charset="0"/>
        <a:ea typeface="MS PGothic" panose="020B0600070205080204" pitchFamily="34" charset="-128"/>
        <a:cs typeface="+mn-cs"/>
      </a:defRPr>
    </a:lvl8pPr>
    <a:lvl9pPr marL="3657600" algn="l" defTabSz="914400" rtl="0" eaLnBrk="1" latinLnBrk="0" hangingPunct="1">
      <a:defRPr b="1" kern="1200">
        <a:solidFill>
          <a:schemeClr val="tx1"/>
        </a:solidFill>
        <a:latin typeface="Helvetica"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Daniel J." initials="JDJ" lastIdx="19" clrIdx="0">
    <p:extLst>
      <p:ext uri="{19B8F6BF-5375-455C-9EA6-DF929625EA0E}">
        <p15:presenceInfo xmlns:p15="http://schemas.microsoft.com/office/powerpoint/2012/main" userId="S::djacob@fas.harvard.edu::fe095d8d-b1bd-4fd5-81a8-45c70b48fd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FF3399"/>
    <a:srgbClr val="33CC33"/>
    <a:srgbClr val="FF0000"/>
    <a:srgbClr val="008000"/>
    <a:srgbClr val="00CC99"/>
    <a:srgbClr val="3333CC"/>
    <a:srgbClr val="FF9999"/>
    <a:srgbClr val="CC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76" autoAdjust="0"/>
    <p:restoredTop sz="92912" autoAdjust="0"/>
  </p:normalViewPr>
  <p:slideViewPr>
    <p:cSldViewPr>
      <p:cViewPr varScale="1">
        <p:scale>
          <a:sx n="57" d="100"/>
          <a:sy n="57" d="100"/>
        </p:scale>
        <p:origin x="113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11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chelsilvern:Downloads:national_tier1_caps%20(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achelsilvern:Documents:Rachel's%20MacBook:Harvard:Research:NOx%20Trends:HOx:national_tier1_caps_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0"/>
    <c:plotArea>
      <c:layout/>
      <c:pieChart>
        <c:varyColors val="1"/>
        <c:ser>
          <c:idx val="0"/>
          <c:order val="0"/>
          <c:dPt>
            <c:idx val="0"/>
            <c:bubble3D val="0"/>
            <c:spPr>
              <a:solidFill>
                <a:schemeClr val="accent2">
                  <a:lumMod val="60000"/>
                  <a:lumOff val="40000"/>
                </a:schemeClr>
              </a:solidFill>
              <a:effectLst/>
            </c:spPr>
            <c:extLst>
              <c:ext xmlns:c16="http://schemas.microsoft.com/office/drawing/2014/chart" uri="{C3380CC4-5D6E-409C-BE32-E72D297353CC}">
                <c16:uniqueId val="{00000001-7ECF-4E48-888D-42AA3883E0C0}"/>
              </c:ext>
            </c:extLst>
          </c:dPt>
          <c:dPt>
            <c:idx val="1"/>
            <c:bubble3D val="0"/>
            <c:spPr>
              <a:solidFill>
                <a:schemeClr val="accent2"/>
              </a:solidFill>
              <a:effectLst/>
            </c:spPr>
            <c:extLst>
              <c:ext xmlns:c16="http://schemas.microsoft.com/office/drawing/2014/chart" uri="{C3380CC4-5D6E-409C-BE32-E72D297353CC}">
                <c16:uniqueId val="{00000003-7ECF-4E48-888D-42AA3883E0C0}"/>
              </c:ext>
            </c:extLst>
          </c:dPt>
          <c:dPt>
            <c:idx val="2"/>
            <c:bubble3D val="0"/>
            <c:spPr>
              <a:solidFill>
                <a:schemeClr val="accent2">
                  <a:lumMod val="75000"/>
                </a:schemeClr>
              </a:solidFill>
              <a:effectLst/>
            </c:spPr>
            <c:extLst>
              <c:ext xmlns:c16="http://schemas.microsoft.com/office/drawing/2014/chart" uri="{C3380CC4-5D6E-409C-BE32-E72D297353CC}">
                <c16:uniqueId val="{00000005-7ECF-4E48-888D-42AA3883E0C0}"/>
              </c:ext>
            </c:extLst>
          </c:dPt>
          <c:dPt>
            <c:idx val="3"/>
            <c:bubble3D val="0"/>
            <c:spPr>
              <a:solidFill>
                <a:schemeClr val="accent2">
                  <a:lumMod val="20000"/>
                  <a:lumOff val="80000"/>
                </a:schemeClr>
              </a:solidFill>
            </c:spPr>
            <c:extLst>
              <c:ext xmlns:c16="http://schemas.microsoft.com/office/drawing/2014/chart" uri="{C3380CC4-5D6E-409C-BE32-E72D297353CC}">
                <c16:uniqueId val="{00000007-7ECF-4E48-888D-42AA3883E0C0}"/>
              </c:ext>
            </c:extLst>
          </c:dPt>
          <c:val>
            <c:numRef>
              <c:f>NOX!$P$26:$P$29</c:f>
              <c:numCache>
                <c:formatCode>#,##0</c:formatCode>
                <c:ptCount val="4"/>
                <c:pt idx="0">
                  <c:v>8818.9369289999886</c:v>
                </c:pt>
                <c:pt idx="1">
                  <c:v>942.98776599999997</c:v>
                </c:pt>
                <c:pt idx="2">
                  <c:v>12560.488114</c:v>
                </c:pt>
                <c:pt idx="3">
                  <c:v>276.02077600000001</c:v>
                </c:pt>
              </c:numCache>
            </c:numRef>
          </c:val>
          <c:extLst>
            <c:ext xmlns:c16="http://schemas.microsoft.com/office/drawing/2014/chart" uri="{C3380CC4-5D6E-409C-BE32-E72D297353CC}">
              <c16:uniqueId val="{00000008-7ECF-4E48-888D-42AA3883E0C0}"/>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0"/>
    <c:plotArea>
      <c:layout/>
      <c:pieChart>
        <c:varyColors val="1"/>
        <c:ser>
          <c:idx val="0"/>
          <c:order val="0"/>
          <c:dPt>
            <c:idx val="0"/>
            <c:bubble3D val="0"/>
            <c:spPr>
              <a:solidFill>
                <a:schemeClr val="accent2">
                  <a:lumMod val="60000"/>
                  <a:lumOff val="40000"/>
                </a:schemeClr>
              </a:solidFill>
              <a:ln>
                <a:solidFill>
                  <a:schemeClr val="accent2">
                    <a:lumMod val="40000"/>
                    <a:lumOff val="60000"/>
                  </a:schemeClr>
                </a:solidFill>
              </a:ln>
            </c:spPr>
            <c:extLst>
              <c:ext xmlns:c16="http://schemas.microsoft.com/office/drawing/2014/chart" uri="{C3380CC4-5D6E-409C-BE32-E72D297353CC}">
                <c16:uniqueId val="{00000001-5447-4F22-88AE-232A0A1E9ED0}"/>
              </c:ext>
            </c:extLst>
          </c:dPt>
          <c:dPt>
            <c:idx val="1"/>
            <c:bubble3D val="0"/>
            <c:spPr>
              <a:solidFill>
                <a:schemeClr val="accent2"/>
              </a:solidFill>
              <a:ln>
                <a:noFill/>
              </a:ln>
            </c:spPr>
            <c:extLst>
              <c:ext xmlns:c16="http://schemas.microsoft.com/office/drawing/2014/chart" uri="{C3380CC4-5D6E-409C-BE32-E72D297353CC}">
                <c16:uniqueId val="{00000003-5447-4F22-88AE-232A0A1E9ED0}"/>
              </c:ext>
            </c:extLst>
          </c:dPt>
          <c:dPt>
            <c:idx val="2"/>
            <c:bubble3D val="0"/>
            <c:spPr>
              <a:solidFill>
                <a:schemeClr val="accent2">
                  <a:lumMod val="75000"/>
                </a:schemeClr>
              </a:solidFill>
              <a:ln>
                <a:noFill/>
              </a:ln>
              <a:effectLst/>
            </c:spPr>
            <c:extLst>
              <c:ext xmlns:c16="http://schemas.microsoft.com/office/drawing/2014/chart" uri="{C3380CC4-5D6E-409C-BE32-E72D297353CC}">
                <c16:uniqueId val="{00000005-5447-4F22-88AE-232A0A1E9ED0}"/>
              </c:ext>
            </c:extLst>
          </c:dPt>
          <c:dPt>
            <c:idx val="3"/>
            <c:bubble3D val="0"/>
            <c:spPr>
              <a:solidFill>
                <a:schemeClr val="accent2">
                  <a:lumMod val="20000"/>
                  <a:lumOff val="80000"/>
                </a:schemeClr>
              </a:solidFill>
            </c:spPr>
            <c:extLst>
              <c:ext xmlns:c16="http://schemas.microsoft.com/office/drawing/2014/chart" uri="{C3380CC4-5D6E-409C-BE32-E72D297353CC}">
                <c16:uniqueId val="{00000007-5447-4F22-88AE-232A0A1E9ED0}"/>
              </c:ext>
            </c:extLst>
          </c:dPt>
          <c:val>
            <c:numRef>
              <c:f>NOX!$AF$26:$AF$29</c:f>
              <c:numCache>
                <c:formatCode>#,##0</c:formatCode>
                <c:ptCount val="4"/>
                <c:pt idx="0">
                  <c:v>2775.57827079248</c:v>
                </c:pt>
                <c:pt idx="1">
                  <c:v>1400.796010539711</c:v>
                </c:pt>
                <c:pt idx="2">
                  <c:v>6020.9350036189198</c:v>
                </c:pt>
                <c:pt idx="3">
                  <c:v>291.71748174010281</c:v>
                </c:pt>
              </c:numCache>
            </c:numRef>
          </c:val>
          <c:extLst>
            <c:ext xmlns:c16="http://schemas.microsoft.com/office/drawing/2014/chart" uri="{C3380CC4-5D6E-409C-BE32-E72D297353CC}">
              <c16:uniqueId val="{00000008-5447-4F22-88AE-232A0A1E9ED0}"/>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effectLst/>
  </c:sp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1-09-30T21:07:56.223" idx="18">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0-14T08:19:25.873" idx="19">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1" hangingPunct="1">
              <a:defRPr sz="1200">
                <a:latin typeface="Helvetica" charset="0"/>
                <a:ea typeface="+mn-ea"/>
              </a:defRPr>
            </a:lvl1pPr>
          </a:lstStyle>
          <a:p>
            <a:pPr>
              <a:defRPr/>
            </a:pPr>
            <a:endParaRPr lang="en-US"/>
          </a:p>
        </p:txBody>
      </p:sp>
      <p:sp>
        <p:nvSpPr>
          <p:cNvPr id="83971"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1" hangingPunct="1">
              <a:defRPr sz="1200">
                <a:latin typeface="Helvetica" charset="0"/>
                <a:ea typeface="+mn-ea"/>
              </a:defRPr>
            </a:lvl1pPr>
          </a:lstStyle>
          <a:p>
            <a:pPr>
              <a:defRPr/>
            </a:pPr>
            <a:endParaRPr lang="en-US"/>
          </a:p>
        </p:txBody>
      </p:sp>
      <p:sp>
        <p:nvSpPr>
          <p:cNvPr id="83972" name="Rectangle 4"/>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1" hangingPunct="1">
              <a:defRPr sz="1200">
                <a:latin typeface="Helvetica" charset="0"/>
                <a:ea typeface="+mn-ea"/>
              </a:defRPr>
            </a:lvl1pPr>
          </a:lstStyle>
          <a:p>
            <a:pPr>
              <a:defRPr/>
            </a:pPr>
            <a:endParaRPr lang="en-US"/>
          </a:p>
        </p:txBody>
      </p:sp>
      <p:sp>
        <p:nvSpPr>
          <p:cNvPr id="83973" name="Rectangle 5"/>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1" hangingPunct="1">
              <a:defRPr sz="1200">
                <a:ea typeface="MS PGothic" panose="020B0600070205080204" pitchFamily="34" charset="-128"/>
              </a:defRPr>
            </a:lvl1pPr>
          </a:lstStyle>
          <a:p>
            <a:pPr>
              <a:defRPr/>
            </a:pPr>
            <a:fld id="{5A2921FA-2641-425F-B2B9-726629C8535F}" type="slidenum">
              <a:rPr lang="en-US" altLang="en-US"/>
              <a:pPr>
                <a:defRPr/>
              </a:pPr>
              <a:t>‹#›</a:t>
            </a:fld>
            <a:endParaRPr lang="en-US" altLang="en-US"/>
          </a:p>
        </p:txBody>
      </p:sp>
    </p:spTree>
    <p:extLst>
      <p:ext uri="{BB962C8B-B14F-4D97-AF65-F5344CB8AC3E}">
        <p14:creationId xmlns:p14="http://schemas.microsoft.com/office/powerpoint/2010/main" val="330894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1" hangingPunct="1">
              <a:defRPr sz="1200" b="0">
                <a:latin typeface="Times New Roman" charset="0"/>
                <a:ea typeface="+mn-ea"/>
              </a:defRPr>
            </a:lvl1pPr>
          </a:lstStyle>
          <a:p>
            <a:pPr>
              <a:defRPr/>
            </a:pPr>
            <a:endParaRPr lang="en-US"/>
          </a:p>
        </p:txBody>
      </p:sp>
      <p:sp>
        <p:nvSpPr>
          <p:cNvPr id="175107"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1" hangingPunct="1">
              <a:defRPr sz="1200" b="0">
                <a:latin typeface="Times New Roman" charset="0"/>
                <a:ea typeface="+mn-ea"/>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9"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5110"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1" hangingPunct="1">
              <a:defRPr sz="1200" b="0">
                <a:latin typeface="Times New Roman" charset="0"/>
                <a:ea typeface="+mn-ea"/>
              </a:defRPr>
            </a:lvl1pPr>
          </a:lstStyle>
          <a:p>
            <a:pPr>
              <a:defRPr/>
            </a:pPr>
            <a:endParaRPr lang="en-US"/>
          </a:p>
        </p:txBody>
      </p:sp>
      <p:sp>
        <p:nvSpPr>
          <p:cNvPr id="175111"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1" hangingPunct="1">
              <a:defRPr sz="1200" b="0">
                <a:latin typeface="Times New Roman" panose="02020603050405020304" pitchFamily="18" charset="0"/>
                <a:ea typeface="MS PGothic" panose="020B0600070205080204" pitchFamily="34" charset="-128"/>
              </a:defRPr>
            </a:lvl1pPr>
          </a:lstStyle>
          <a:p>
            <a:pPr>
              <a:defRPr/>
            </a:pPr>
            <a:fld id="{DD32984A-1464-4A85-8E7D-9D0A07F48A3B}" type="slidenum">
              <a:rPr lang="en-US" altLang="en-US"/>
              <a:pPr>
                <a:defRPr/>
              </a:pPr>
              <a:t>‹#›</a:t>
            </a:fld>
            <a:endParaRPr lang="en-US" altLang="en-US"/>
          </a:p>
        </p:txBody>
      </p:sp>
    </p:spTree>
    <p:extLst>
      <p:ext uri="{BB962C8B-B14F-4D97-AF65-F5344CB8AC3E}">
        <p14:creationId xmlns:p14="http://schemas.microsoft.com/office/powerpoint/2010/main" val="2435566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TRANSITION: in</a:t>
            </a:r>
            <a:r>
              <a:rPr lang="en-US" b="1" baseline="0" dirty="0"/>
              <a:t> order to monitor these changes in surface emissions we look to satellite observations </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32D0D208-AD68-5647-B5FA-FE5EAB138E08}"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30275"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799583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23FF4318-17D2-4FBB-B1E8-EEDD254D3070}" type="slidenum">
              <a:rPr lang="en-US"/>
              <a:pPr>
                <a:defRPr/>
              </a:pPr>
              <a:t>‹#›</a:t>
            </a:fld>
            <a:endParaRPr lang="en-US"/>
          </a:p>
        </p:txBody>
      </p:sp>
    </p:spTree>
    <p:extLst>
      <p:ext uri="{BB962C8B-B14F-4D97-AF65-F5344CB8AC3E}">
        <p14:creationId xmlns:p14="http://schemas.microsoft.com/office/powerpoint/2010/main" val="40099981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A0E6BD75-7346-4246-999C-3C693A543165}" type="slidenum">
              <a:rPr lang="en-US"/>
              <a:pPr>
                <a:defRPr/>
              </a:pPr>
              <a:t>‹#›</a:t>
            </a:fld>
            <a:endParaRPr lang="en-US"/>
          </a:p>
        </p:txBody>
      </p:sp>
    </p:spTree>
    <p:extLst>
      <p:ext uri="{BB962C8B-B14F-4D97-AF65-F5344CB8AC3E}">
        <p14:creationId xmlns:p14="http://schemas.microsoft.com/office/powerpoint/2010/main" val="4202612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5334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5334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2BAC7A7C-099B-492B-8503-161EFB9E871B}" type="slidenum">
              <a:rPr lang="en-US"/>
              <a:pPr>
                <a:defRPr/>
              </a:pPr>
              <a:t>‹#›</a:t>
            </a:fld>
            <a:endParaRPr lang="en-US"/>
          </a:p>
        </p:txBody>
      </p:sp>
    </p:spTree>
    <p:extLst>
      <p:ext uri="{BB962C8B-B14F-4D97-AF65-F5344CB8AC3E}">
        <p14:creationId xmlns:p14="http://schemas.microsoft.com/office/powerpoint/2010/main" val="221752091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2400" b="1">
                <a:solidFill>
                  <a:srgbClr val="0000CC"/>
                </a:solidFill>
                <a:latin typeface="Arial" pitchFamily="34" charset="0"/>
                <a:cs typeface="Arial"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F4E852B9-930C-4267-9C51-7840400D89A2}" type="datetime1">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8902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E148B397-03CF-4F42-8A19-F665661BE9FA}" type="slidenum">
              <a:rPr lang="en-US"/>
              <a:pPr>
                <a:defRPr/>
              </a:pPr>
              <a:t>‹#›</a:t>
            </a:fld>
            <a:endParaRPr lang="en-US"/>
          </a:p>
        </p:txBody>
      </p:sp>
    </p:spTree>
    <p:extLst>
      <p:ext uri="{BB962C8B-B14F-4D97-AF65-F5344CB8AC3E}">
        <p14:creationId xmlns:p14="http://schemas.microsoft.com/office/powerpoint/2010/main" val="37629216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F02ACF4A-20B2-43AB-8E4F-F5B9E85F692E}" type="slidenum">
              <a:rPr lang="en-US"/>
              <a:pPr>
                <a:defRPr/>
              </a:pPr>
              <a:t>‹#›</a:t>
            </a:fld>
            <a:endParaRPr lang="en-US"/>
          </a:p>
        </p:txBody>
      </p:sp>
    </p:spTree>
    <p:extLst>
      <p:ext uri="{BB962C8B-B14F-4D97-AF65-F5344CB8AC3E}">
        <p14:creationId xmlns:p14="http://schemas.microsoft.com/office/powerpoint/2010/main" val="27764681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15993605-701B-4030-B624-38BE79D4DBE2}" type="slidenum">
              <a:rPr lang="en-US"/>
              <a:pPr>
                <a:defRPr/>
              </a:pPr>
              <a:t>‹#›</a:t>
            </a:fld>
            <a:endParaRPr lang="en-US"/>
          </a:p>
        </p:txBody>
      </p:sp>
    </p:spTree>
    <p:extLst>
      <p:ext uri="{BB962C8B-B14F-4D97-AF65-F5344CB8AC3E}">
        <p14:creationId xmlns:p14="http://schemas.microsoft.com/office/powerpoint/2010/main" val="293473752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399EB525-397A-4D4A-9BD7-69D6D495CAE8}" type="slidenum">
              <a:rPr lang="en-US"/>
              <a:pPr>
                <a:defRPr/>
              </a:pPr>
              <a:t>‹#›</a:t>
            </a:fld>
            <a:endParaRPr lang="en-US"/>
          </a:p>
        </p:txBody>
      </p:sp>
    </p:spTree>
    <p:extLst>
      <p:ext uri="{BB962C8B-B14F-4D97-AF65-F5344CB8AC3E}">
        <p14:creationId xmlns:p14="http://schemas.microsoft.com/office/powerpoint/2010/main" val="2528926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effectLst/>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D810E5B4-E9F0-4FC6-B4CE-80C0869E4BFD}" type="slidenum">
              <a:rPr lang="en-US"/>
              <a:pPr>
                <a:defRPr/>
              </a:pPr>
              <a:t>‹#›</a:t>
            </a:fld>
            <a:endParaRPr lang="en-US"/>
          </a:p>
        </p:txBody>
      </p:sp>
    </p:spTree>
    <p:extLst>
      <p:ext uri="{BB962C8B-B14F-4D97-AF65-F5344CB8AC3E}">
        <p14:creationId xmlns:p14="http://schemas.microsoft.com/office/powerpoint/2010/main" val="31739422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A5880E4E-4702-417E-BCDB-FCD65E6BE946}" type="slidenum">
              <a:rPr lang="en-US"/>
              <a:pPr>
                <a:defRPr/>
              </a:pPr>
              <a:t>‹#›</a:t>
            </a:fld>
            <a:endParaRPr lang="en-US"/>
          </a:p>
        </p:txBody>
      </p:sp>
    </p:spTree>
    <p:extLst>
      <p:ext uri="{BB962C8B-B14F-4D97-AF65-F5344CB8AC3E}">
        <p14:creationId xmlns:p14="http://schemas.microsoft.com/office/powerpoint/2010/main" val="37183044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7FC66491-B64E-4883-8CE9-60D8AB2AF3D1}" type="slidenum">
              <a:rPr lang="en-US"/>
              <a:pPr>
                <a:defRPr/>
              </a:pPr>
              <a:t>‹#›</a:t>
            </a:fld>
            <a:endParaRPr lang="en-US"/>
          </a:p>
        </p:txBody>
      </p:sp>
    </p:spTree>
    <p:extLst>
      <p:ext uri="{BB962C8B-B14F-4D97-AF65-F5344CB8AC3E}">
        <p14:creationId xmlns:p14="http://schemas.microsoft.com/office/powerpoint/2010/main" val="8383945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ＭＳ Ｐゴシック"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ＭＳ Ｐゴシック"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panose="020B0600070205080204" pitchFamily="34" charset="-128"/>
              </a:defRPr>
            </a:lvl1pPr>
          </a:lstStyle>
          <a:p>
            <a:pPr>
              <a:defRPr/>
            </a:pPr>
            <a:fld id="{7FB9CCD1-7DD6-431C-94B1-41411C244F3E}" type="slidenum">
              <a:rPr lang="en-US"/>
              <a:pPr>
                <a:defRPr/>
              </a:pPr>
              <a:t>‹#›</a:t>
            </a:fld>
            <a:endParaRPr lang="en-US"/>
          </a:p>
        </p:txBody>
      </p:sp>
    </p:spTree>
    <p:extLst>
      <p:ext uri="{BB962C8B-B14F-4D97-AF65-F5344CB8AC3E}">
        <p14:creationId xmlns:p14="http://schemas.microsoft.com/office/powerpoint/2010/main" val="21118710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3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t24itle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pitchFamily="18" charset="0"/>
                <a:ea typeface="+mn-ea"/>
              </a:defRPr>
            </a:lvl1pPr>
          </a:lstStyle>
          <a:p>
            <a:pPr>
              <a:defRPr/>
            </a:pPr>
            <a:fld id="{E905F564-83C6-488F-9BC2-D94A945A37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Lst>
  <p:transition/>
  <p:txStyles>
    <p:titleStyle>
      <a:lvl1pPr algn="ctr" rtl="0" eaLnBrk="0" fontAlgn="base" hangingPunct="0">
        <a:spcBef>
          <a:spcPct val="0"/>
        </a:spcBef>
        <a:spcAft>
          <a:spcPct val="0"/>
        </a:spcAft>
        <a:defRPr sz="2400" b="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400" b="1">
          <a:solidFill>
            <a:schemeClr val="accent2"/>
          </a:solidFill>
          <a:effectLst>
            <a:outerShdw blurRad="38100" dist="38100" dir="2700000" algn="tl">
              <a:srgbClr val="C0C0C0"/>
            </a:outerShdw>
          </a:effectLst>
          <a:latin typeface="Helvetica" charset="0"/>
        </a:defRPr>
      </a:lvl2pPr>
      <a:lvl3pPr algn="ctr" rtl="0" eaLnBrk="0" fontAlgn="base" hangingPunct="0">
        <a:spcBef>
          <a:spcPct val="0"/>
        </a:spcBef>
        <a:spcAft>
          <a:spcPct val="0"/>
        </a:spcAft>
        <a:defRPr sz="2400" b="1">
          <a:solidFill>
            <a:schemeClr val="accent2"/>
          </a:solidFill>
          <a:effectLst>
            <a:outerShdw blurRad="38100" dist="38100" dir="2700000" algn="tl">
              <a:srgbClr val="C0C0C0"/>
            </a:outerShdw>
          </a:effectLst>
          <a:latin typeface="Helvetica" charset="0"/>
        </a:defRPr>
      </a:lvl3pPr>
      <a:lvl4pPr algn="ctr" rtl="0" eaLnBrk="0" fontAlgn="base" hangingPunct="0">
        <a:spcBef>
          <a:spcPct val="0"/>
        </a:spcBef>
        <a:spcAft>
          <a:spcPct val="0"/>
        </a:spcAft>
        <a:defRPr sz="2400" b="1">
          <a:solidFill>
            <a:schemeClr val="accent2"/>
          </a:solidFill>
          <a:effectLst>
            <a:outerShdw blurRad="38100" dist="38100" dir="2700000" algn="tl">
              <a:srgbClr val="C0C0C0"/>
            </a:outerShdw>
          </a:effectLst>
          <a:latin typeface="Helvetica" charset="0"/>
        </a:defRPr>
      </a:lvl4pPr>
      <a:lvl5pPr algn="ctr" rtl="0" eaLnBrk="0" fontAlgn="base" hangingPunct="0">
        <a:spcBef>
          <a:spcPct val="0"/>
        </a:spcBef>
        <a:spcAft>
          <a:spcPct val="0"/>
        </a:spcAft>
        <a:defRPr sz="2400" b="1">
          <a:solidFill>
            <a:schemeClr val="accent2"/>
          </a:solidFill>
          <a:effectLst>
            <a:outerShdw blurRad="38100" dist="38100" dir="2700000" algn="tl">
              <a:srgbClr val="C0C0C0"/>
            </a:outerShdw>
          </a:effectLst>
          <a:latin typeface="Helvetica" charset="0"/>
        </a:defRPr>
      </a:lvl5pPr>
      <a:lvl6pPr marL="457200" algn="ctr" rtl="0" fontAlgn="base">
        <a:spcBef>
          <a:spcPct val="0"/>
        </a:spcBef>
        <a:spcAft>
          <a:spcPct val="0"/>
        </a:spcAft>
        <a:defRPr sz="2400" b="1">
          <a:solidFill>
            <a:schemeClr val="accent2"/>
          </a:solidFill>
          <a:effectLst>
            <a:outerShdw blurRad="38100" dist="38100" dir="2700000" algn="tl">
              <a:srgbClr val="C0C0C0"/>
            </a:outerShdw>
          </a:effectLst>
          <a:latin typeface="Helvetica" charset="0"/>
        </a:defRPr>
      </a:lvl6pPr>
      <a:lvl7pPr marL="914400" algn="ctr" rtl="0" fontAlgn="base">
        <a:spcBef>
          <a:spcPct val="0"/>
        </a:spcBef>
        <a:spcAft>
          <a:spcPct val="0"/>
        </a:spcAft>
        <a:defRPr sz="2400" b="1">
          <a:solidFill>
            <a:schemeClr val="accent2"/>
          </a:solidFill>
          <a:effectLst>
            <a:outerShdw blurRad="38100" dist="38100" dir="2700000" algn="tl">
              <a:srgbClr val="C0C0C0"/>
            </a:outerShdw>
          </a:effectLst>
          <a:latin typeface="Helvetica" charset="0"/>
        </a:defRPr>
      </a:lvl7pPr>
      <a:lvl8pPr marL="1371600" algn="ctr" rtl="0" fontAlgn="base">
        <a:spcBef>
          <a:spcPct val="0"/>
        </a:spcBef>
        <a:spcAft>
          <a:spcPct val="0"/>
        </a:spcAft>
        <a:defRPr sz="2400" b="1">
          <a:solidFill>
            <a:schemeClr val="accent2"/>
          </a:solidFill>
          <a:effectLst>
            <a:outerShdw blurRad="38100" dist="38100" dir="2700000" algn="tl">
              <a:srgbClr val="C0C0C0"/>
            </a:outerShdw>
          </a:effectLst>
          <a:latin typeface="Helvetica" charset="0"/>
        </a:defRPr>
      </a:lvl8pPr>
      <a:lvl9pPr marL="1828800" algn="ctr" rtl="0" fontAlgn="base">
        <a:spcBef>
          <a:spcPct val="0"/>
        </a:spcBef>
        <a:spcAft>
          <a:spcPct val="0"/>
        </a:spcAft>
        <a:defRPr sz="2400" b="1">
          <a:solidFill>
            <a:schemeClr val="accent2"/>
          </a:solidFill>
          <a:effectLst>
            <a:outerShdw blurRad="38100" dist="38100" dir="2700000" algn="tl">
              <a:srgbClr val="C0C0C0"/>
            </a:outerShdw>
          </a:effectLst>
          <a:latin typeface="Helvetica" charset="0"/>
        </a:defRPr>
      </a:lvl9pPr>
    </p:titleStyle>
    <p:bodyStyle>
      <a:lvl1pPr marL="342900" indent="-342900" algn="l" rtl="0" eaLnBrk="0" fontAlgn="base" hangingPunct="0">
        <a:spcBef>
          <a:spcPct val="20000"/>
        </a:spcBef>
        <a:spcAft>
          <a:spcPct val="0"/>
        </a:spcAft>
        <a:buChar char="•"/>
        <a:defRPr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b="1">
          <a:solidFill>
            <a:schemeClr val="accent2"/>
          </a:solidFill>
          <a:latin typeface="+mn-lt"/>
        </a:defRPr>
      </a:lvl2pPr>
      <a:lvl3pPr marL="1143000" indent="-228600" algn="l" rtl="0" eaLnBrk="0" fontAlgn="base" hangingPunct="0">
        <a:spcBef>
          <a:spcPct val="20000"/>
        </a:spcBef>
        <a:spcAft>
          <a:spcPct val="0"/>
        </a:spcAft>
        <a:buChar char="•"/>
        <a:defRPr b="1">
          <a:solidFill>
            <a:schemeClr val="accent2"/>
          </a:solidFill>
          <a:latin typeface="+mn-lt"/>
        </a:defRPr>
      </a:lvl3pPr>
      <a:lvl4pPr marL="1600200" indent="-228600" algn="l" rtl="0" eaLnBrk="0" fontAlgn="base" hangingPunct="0">
        <a:spcBef>
          <a:spcPct val="20000"/>
        </a:spcBef>
        <a:spcAft>
          <a:spcPct val="0"/>
        </a:spcAft>
        <a:buChar char="–"/>
        <a:defRPr b="1">
          <a:solidFill>
            <a:schemeClr val="accent2"/>
          </a:solidFill>
          <a:latin typeface="+mn-lt"/>
        </a:defRPr>
      </a:lvl4pPr>
      <a:lvl5pPr marL="2057400" indent="-228600" algn="l" rtl="0" eaLnBrk="0" fontAlgn="base" hangingPunct="0">
        <a:spcBef>
          <a:spcPct val="20000"/>
        </a:spcBef>
        <a:spcAft>
          <a:spcPct val="0"/>
        </a:spcAft>
        <a:buChar char="»"/>
        <a:defRPr b="1">
          <a:solidFill>
            <a:schemeClr val="accent2"/>
          </a:solidFill>
          <a:latin typeface="+mn-lt"/>
        </a:defRPr>
      </a:lvl5pPr>
      <a:lvl6pPr marL="2514600" indent="-228600" algn="l" rtl="0" fontAlgn="base">
        <a:spcBef>
          <a:spcPct val="20000"/>
        </a:spcBef>
        <a:spcAft>
          <a:spcPct val="0"/>
        </a:spcAft>
        <a:buChar char="»"/>
        <a:defRPr b="1">
          <a:solidFill>
            <a:schemeClr val="accent2"/>
          </a:solidFill>
          <a:latin typeface="+mn-lt"/>
        </a:defRPr>
      </a:lvl6pPr>
      <a:lvl7pPr marL="2971800" indent="-228600" algn="l" rtl="0" fontAlgn="base">
        <a:spcBef>
          <a:spcPct val="20000"/>
        </a:spcBef>
        <a:spcAft>
          <a:spcPct val="0"/>
        </a:spcAft>
        <a:buChar char="»"/>
        <a:defRPr b="1">
          <a:solidFill>
            <a:schemeClr val="accent2"/>
          </a:solidFill>
          <a:latin typeface="+mn-lt"/>
        </a:defRPr>
      </a:lvl7pPr>
      <a:lvl8pPr marL="3429000" indent="-228600" algn="l" rtl="0" fontAlgn="base">
        <a:spcBef>
          <a:spcPct val="20000"/>
        </a:spcBef>
        <a:spcAft>
          <a:spcPct val="0"/>
        </a:spcAft>
        <a:buChar char="»"/>
        <a:defRPr b="1">
          <a:solidFill>
            <a:schemeClr val="accent2"/>
          </a:solidFill>
          <a:latin typeface="+mn-lt"/>
        </a:defRPr>
      </a:lvl8pPr>
      <a:lvl9pPr marL="3886200" indent="-228600" algn="l" rtl="0" fontAlgn="base">
        <a:spcBef>
          <a:spcPct val="20000"/>
        </a:spcBef>
        <a:spcAft>
          <a:spcPct val="0"/>
        </a:spcAft>
        <a:buChar char="»"/>
        <a:defRPr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4.wmf"/><Relationship Id="rId7" Type="http://schemas.openxmlformats.org/officeDocument/2006/relationships/image" Target="../media/image26.wmf"/><Relationship Id="rId2" Type="http://schemas.openxmlformats.org/officeDocument/2006/relationships/oleObject" Target="../embeddings/oleObject5.bin"/><Relationship Id="rId1" Type="http://schemas.openxmlformats.org/officeDocument/2006/relationships/slideLayout" Target="../slideLayouts/slideLayout6.xml"/><Relationship Id="rId6" Type="http://schemas.openxmlformats.org/officeDocument/2006/relationships/oleObject" Target="../embeddings/oleObject7.bin"/><Relationship Id="rId11" Type="http://schemas.openxmlformats.org/officeDocument/2006/relationships/image" Target="../media/image29.png"/><Relationship Id="rId5" Type="http://schemas.openxmlformats.org/officeDocument/2006/relationships/image" Target="../media/image25.wmf"/><Relationship Id="rId10" Type="http://schemas.openxmlformats.org/officeDocument/2006/relationships/image" Target="../media/image28.png"/><Relationship Id="rId4" Type="http://schemas.openxmlformats.org/officeDocument/2006/relationships/oleObject" Target="../embeddings/oleObject6.bin"/><Relationship Id="rId9" Type="http://schemas.openxmlformats.org/officeDocument/2006/relationships/image" Target="../media/image27.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30.wmf"/><Relationship Id="rId7" Type="http://schemas.openxmlformats.org/officeDocument/2006/relationships/image" Target="../media/image32.wmf"/><Relationship Id="rId2" Type="http://schemas.openxmlformats.org/officeDocument/2006/relationships/oleObject" Target="../embeddings/oleObject9.bin"/><Relationship Id="rId1" Type="http://schemas.openxmlformats.org/officeDocument/2006/relationships/slideLayout" Target="../slideLayouts/slideLayout6.xml"/><Relationship Id="rId6" Type="http://schemas.openxmlformats.org/officeDocument/2006/relationships/oleObject" Target="../embeddings/oleObject11.bin"/><Relationship Id="rId5" Type="http://schemas.openxmlformats.org/officeDocument/2006/relationships/image" Target="../media/image31.wmf"/><Relationship Id="rId4" Type="http://schemas.openxmlformats.org/officeDocument/2006/relationships/oleObject" Target="../embeddings/oleObject10.bin"/><Relationship Id="rId9" Type="http://schemas.openxmlformats.org/officeDocument/2006/relationships/image" Target="../media/image33.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6.wmf"/><Relationship Id="rId5" Type="http://schemas.openxmlformats.org/officeDocument/2006/relationships/oleObject" Target="../embeddings/oleObject14.bin"/><Relationship Id="rId4" Type="http://schemas.openxmlformats.org/officeDocument/2006/relationships/image" Target="../media/image35.wm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3.wmf"/><Relationship Id="rId7" Type="http://schemas.openxmlformats.org/officeDocument/2006/relationships/image" Target="../media/image8.png"/><Relationship Id="rId2" Type="http://schemas.openxmlformats.org/officeDocument/2006/relationships/oleObject" Target="../embeddings/oleObject16.bin"/><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wmf"/><Relationship Id="rId4" Type="http://schemas.openxmlformats.org/officeDocument/2006/relationships/oleObject" Target="../embeddings/oleObject17.bin"/></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9.wmf"/><Relationship Id="rId7" Type="http://schemas.openxmlformats.org/officeDocument/2006/relationships/image" Target="../media/image51.wmf"/><Relationship Id="rId2" Type="http://schemas.openxmlformats.org/officeDocument/2006/relationships/oleObject" Target="../embeddings/oleObject18.bin"/><Relationship Id="rId1" Type="http://schemas.openxmlformats.org/officeDocument/2006/relationships/slideLayout" Target="../slideLayouts/slideLayout6.xml"/><Relationship Id="rId6" Type="http://schemas.openxmlformats.org/officeDocument/2006/relationships/oleObject" Target="../embeddings/oleObject20.bin"/><Relationship Id="rId5" Type="http://schemas.openxmlformats.org/officeDocument/2006/relationships/image" Target="../media/image50.w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source=images&amp;cd=&amp;cad=rja&amp;uact=8&amp;docid=mHJWZxPwk7pPXM&amp;tbnid=TUDuokjv6uAA7M:&amp;ved=0CAgQjRw4JQ&amp;url=http://en.wikipedia.org/wiki/Pittsburgh_Town&amp;ei=NF4oU_ywJ6240AG0loDYBA&amp;psig=AFQjCNHrLrgyZDCvV22l1JmYJVGM6c3U-g&amp;ust=1395240884716045" TargetMode="Externa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google.com/url?sa=i&amp;source=images&amp;cd=&amp;cad=rja&amp;uact=8&amp;docid=6CoQBP_p3X3buM&amp;tbnid=wMdfh7Gwb6lAWM:&amp;ved=0CAgQjRw&amp;url=http://www.mnn.com/health/healthy-spaces/stories/think-air-quality-doesnt-matter-look-at-pittsburgh-in-the-1940s&amp;ei=qV0oU9zqJMb20gHb5YGQCQ&amp;psig=AFQjCNE8YKWf_WYGfa4qnZtDv5CUb8SPSA&amp;ust=139524074566718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2.wmf"/><Relationship Id="rId7" Type="http://schemas.openxmlformats.org/officeDocument/2006/relationships/image" Target="../media/image50.wmf"/><Relationship Id="rId2" Type="http://schemas.openxmlformats.org/officeDocument/2006/relationships/oleObject" Target="../embeddings/oleObject21.bin"/><Relationship Id="rId1" Type="http://schemas.openxmlformats.org/officeDocument/2006/relationships/slideLayout" Target="../slideLayouts/slideLayout6.xml"/><Relationship Id="rId6" Type="http://schemas.openxmlformats.org/officeDocument/2006/relationships/oleObject" Target="../embeddings/oleObject23.bin"/><Relationship Id="rId5" Type="http://schemas.openxmlformats.org/officeDocument/2006/relationships/image" Target="../media/image53.wmf"/><Relationship Id="rId4" Type="http://schemas.openxmlformats.org/officeDocument/2006/relationships/oleObject" Target="../embeddings/oleObject22.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54.wmf"/><Relationship Id="rId7" Type="http://schemas.openxmlformats.org/officeDocument/2006/relationships/image" Target="../media/image56.wmf"/><Relationship Id="rId2" Type="http://schemas.openxmlformats.org/officeDocument/2006/relationships/oleObject" Target="../embeddings/oleObject24.bin"/><Relationship Id="rId1" Type="http://schemas.openxmlformats.org/officeDocument/2006/relationships/slideLayout" Target="../slideLayouts/slideLayout6.xml"/><Relationship Id="rId6" Type="http://schemas.openxmlformats.org/officeDocument/2006/relationships/oleObject" Target="../embeddings/oleObject26.bin"/><Relationship Id="rId11" Type="http://schemas.openxmlformats.org/officeDocument/2006/relationships/image" Target="../media/image58.wmf"/><Relationship Id="rId5" Type="http://schemas.openxmlformats.org/officeDocument/2006/relationships/image" Target="../media/image55.w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57.wmf"/></Relationships>
</file>

<file path=ppt/slides/_rels/slide2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oleObject" Target="../embeddings/oleObject29.bin"/><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30.bin"/><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2.wmf"/><Relationship Id="rId5" Type="http://schemas.openxmlformats.org/officeDocument/2006/relationships/oleObject" Target="../embeddings/oleObject32.bin"/><Relationship Id="rId4" Type="http://schemas.openxmlformats.org/officeDocument/2006/relationships/image" Target="../media/image81.wmf"/></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33.bin"/><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emf"/></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jpeg"/><Relationship Id="rId1" Type="http://schemas.openxmlformats.org/officeDocument/2006/relationships/slideLayout" Target="../slideLayouts/slideLayout6.xml"/><Relationship Id="rId6" Type="http://schemas.openxmlformats.org/officeDocument/2006/relationships/image" Target="../media/image104.png"/><Relationship Id="rId11" Type="http://schemas.openxmlformats.org/officeDocument/2006/relationships/comments" Target="../comments/comment2.xml"/><Relationship Id="rId5" Type="http://schemas.openxmlformats.org/officeDocument/2006/relationships/image" Target="../media/image103.png"/><Relationship Id="rId10" Type="http://schemas.openxmlformats.org/officeDocument/2006/relationships/image" Target="../media/image108.jpeg"/><Relationship Id="rId4" Type="http://schemas.openxmlformats.org/officeDocument/2006/relationships/image" Target="../media/image102.png"/><Relationship Id="rId9" Type="http://schemas.openxmlformats.org/officeDocument/2006/relationships/image" Target="../media/image107.gif"/></Relationships>
</file>

<file path=ppt/slides/_rels/slide45.xml.rels><?xml version="1.0" encoding="UTF-8" standalone="yes"?>
<Relationships xmlns="http://schemas.openxmlformats.org/package/2006/relationships"><Relationship Id="rId3" Type="http://schemas.openxmlformats.org/officeDocument/2006/relationships/hyperlink" Target="http://iconbazaar.com/bars/contributed/pg04.html" TargetMode="External"/><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33.bin"/><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116.jpg"/></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17.emf"/></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oleObject" Target="../embeddings/oleObject1.bin"/><Relationship Id="rId7"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33.bin"/><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wmf"/><Relationship Id="rId5" Type="http://schemas.openxmlformats.org/officeDocument/2006/relationships/oleObject" Target="../embeddings/oleObject4.bin"/><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5BD32-55F5-4108-9FFA-E728E58EB090}"/>
              </a:ext>
            </a:extLst>
          </p:cNvPr>
          <p:cNvSpPr>
            <a:spLocks noGrp="1"/>
          </p:cNvSpPr>
          <p:nvPr>
            <p:ph type="title"/>
          </p:nvPr>
        </p:nvSpPr>
        <p:spPr>
          <a:xfrm>
            <a:off x="457200" y="2286000"/>
            <a:ext cx="7772400" cy="1143000"/>
          </a:xfrm>
        </p:spPr>
        <p:txBody>
          <a:bodyPr/>
          <a:lstStyle/>
          <a:p>
            <a:r>
              <a:rPr lang="en-US" dirty="0"/>
              <a:t>Tropospheric oxidants: ozone and OH</a:t>
            </a:r>
          </a:p>
        </p:txBody>
      </p:sp>
    </p:spTree>
    <p:extLst>
      <p:ext uri="{BB962C8B-B14F-4D97-AF65-F5344CB8AC3E}">
        <p14:creationId xmlns:p14="http://schemas.microsoft.com/office/powerpoint/2010/main" val="31458828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101-616A-4B74-908C-3CDF85B8F39E}"/>
              </a:ext>
            </a:extLst>
          </p:cNvPr>
          <p:cNvSpPr>
            <a:spLocks noGrp="1"/>
          </p:cNvSpPr>
          <p:nvPr>
            <p:ph type="title"/>
          </p:nvPr>
        </p:nvSpPr>
        <p:spPr>
          <a:xfrm>
            <a:off x="152400" y="-268833"/>
            <a:ext cx="8458200" cy="1143000"/>
          </a:xfrm>
        </p:spPr>
        <p:txBody>
          <a:bodyPr/>
          <a:lstStyle/>
          <a:p>
            <a:r>
              <a:rPr lang="en-US" dirty="0"/>
              <a:t>Tropospheric OH enables fast oxidation of non-radicals</a:t>
            </a:r>
          </a:p>
        </p:txBody>
      </p:sp>
      <p:sp>
        <p:nvSpPr>
          <p:cNvPr id="3" name="TextBox 2">
            <a:extLst>
              <a:ext uri="{FF2B5EF4-FFF2-40B4-BE49-F238E27FC236}">
                <a16:creationId xmlns:a16="http://schemas.microsoft.com/office/drawing/2014/main" id="{4F34AD06-3110-44B8-8BB0-4567556C7B98}"/>
              </a:ext>
            </a:extLst>
          </p:cNvPr>
          <p:cNvSpPr txBox="1"/>
          <p:nvPr/>
        </p:nvSpPr>
        <p:spPr>
          <a:xfrm>
            <a:off x="12939" y="849918"/>
            <a:ext cx="39624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Example: oxidation of CO to CO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2</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p:txBody>
      </p:sp>
      <p:graphicFrame>
        <p:nvGraphicFramePr>
          <p:cNvPr id="4" name="Object 3">
            <a:extLst>
              <a:ext uri="{FF2B5EF4-FFF2-40B4-BE49-F238E27FC236}">
                <a16:creationId xmlns:a16="http://schemas.microsoft.com/office/drawing/2014/main" id="{6C096D07-0779-470C-8D0C-B568AC7496A2}"/>
              </a:ext>
            </a:extLst>
          </p:cNvPr>
          <p:cNvGraphicFramePr>
            <a:graphicFrameLocks noChangeAspect="1"/>
          </p:cNvGraphicFramePr>
          <p:nvPr/>
        </p:nvGraphicFramePr>
        <p:xfrm>
          <a:off x="1703075" y="1219250"/>
          <a:ext cx="2554459" cy="392994"/>
        </p:xfrm>
        <a:graphic>
          <a:graphicData uri="http://schemas.openxmlformats.org/presentationml/2006/ole">
            <mc:AlternateContent xmlns:mc="http://schemas.openxmlformats.org/markup-compatibility/2006">
              <mc:Choice xmlns:v="urn:schemas-microsoft-com:vml" Requires="v">
                <p:oleObj name="Equation" r:id="rId2" imgW="1485720" imgH="228600" progId="Equation.DSMT4">
                  <p:embed/>
                </p:oleObj>
              </mc:Choice>
              <mc:Fallback>
                <p:oleObj name="Equation" r:id="rId2" imgW="1485720" imgH="228600" progId="Equation.DSMT4">
                  <p:embed/>
                  <p:pic>
                    <p:nvPicPr>
                      <p:cNvPr id="4" name="Object 3">
                        <a:extLst>
                          <a:ext uri="{FF2B5EF4-FFF2-40B4-BE49-F238E27FC236}">
                            <a16:creationId xmlns:a16="http://schemas.microsoft.com/office/drawing/2014/main" id="{6C096D07-0779-470C-8D0C-B568AC7496A2}"/>
                          </a:ext>
                        </a:extLst>
                      </p:cNvPr>
                      <p:cNvPicPr/>
                      <p:nvPr/>
                    </p:nvPicPr>
                    <p:blipFill>
                      <a:blip r:embed="rId3"/>
                      <a:stretch>
                        <a:fillRect/>
                      </a:stretch>
                    </p:blipFill>
                    <p:spPr>
                      <a:xfrm>
                        <a:off x="1703075" y="1219250"/>
                        <a:ext cx="2554459" cy="392994"/>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11516B6-1CA2-406E-A1AA-348990BFEE91}"/>
              </a:ext>
            </a:extLst>
          </p:cNvPr>
          <p:cNvSpPr txBox="1"/>
          <p:nvPr/>
        </p:nvSpPr>
        <p:spPr>
          <a:xfrm rot="10800000" flipH="1" flipV="1">
            <a:off x="4562335" y="1092581"/>
            <a:ext cx="34290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Endothermic (requires heat): will not happen in atmosphere</a:t>
            </a:r>
          </a:p>
        </p:txBody>
      </p:sp>
      <p:sp>
        <p:nvSpPr>
          <p:cNvPr id="6" name="TextBox 5">
            <a:extLst>
              <a:ext uri="{FF2B5EF4-FFF2-40B4-BE49-F238E27FC236}">
                <a16:creationId xmlns:a16="http://schemas.microsoft.com/office/drawing/2014/main" id="{35A5927B-0F33-4928-A938-5DFDA164D78B}"/>
              </a:ext>
            </a:extLst>
          </p:cNvPr>
          <p:cNvSpPr txBox="1"/>
          <p:nvPr/>
        </p:nvSpPr>
        <p:spPr>
          <a:xfrm>
            <a:off x="152400" y="1727695"/>
            <a:ext cx="752263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Ozone is a stronger oxidant but is not a radical so reaction is too slow</a:t>
            </a:r>
          </a:p>
        </p:txBody>
      </p:sp>
      <p:graphicFrame>
        <p:nvGraphicFramePr>
          <p:cNvPr id="7" name="Object 6">
            <a:extLst>
              <a:ext uri="{FF2B5EF4-FFF2-40B4-BE49-F238E27FC236}">
                <a16:creationId xmlns:a16="http://schemas.microsoft.com/office/drawing/2014/main" id="{03A5E221-5D78-47B3-94A2-43CD931D3CB0}"/>
              </a:ext>
            </a:extLst>
          </p:cNvPr>
          <p:cNvGraphicFramePr>
            <a:graphicFrameLocks noChangeAspect="1"/>
          </p:cNvGraphicFramePr>
          <p:nvPr/>
        </p:nvGraphicFramePr>
        <p:xfrm>
          <a:off x="1630364" y="2224137"/>
          <a:ext cx="2619375" cy="392113"/>
        </p:xfrm>
        <a:graphic>
          <a:graphicData uri="http://schemas.openxmlformats.org/presentationml/2006/ole">
            <mc:AlternateContent xmlns:mc="http://schemas.openxmlformats.org/markup-compatibility/2006">
              <mc:Choice xmlns:v="urn:schemas-microsoft-com:vml" Requires="v">
                <p:oleObj name="Equation" r:id="rId4" imgW="1523880" imgH="228600" progId="Equation.DSMT4">
                  <p:embed/>
                </p:oleObj>
              </mc:Choice>
              <mc:Fallback>
                <p:oleObj name="Equation" r:id="rId4" imgW="1523880" imgH="228600" progId="Equation.DSMT4">
                  <p:embed/>
                  <p:pic>
                    <p:nvPicPr>
                      <p:cNvPr id="7" name="Object 6">
                        <a:extLst>
                          <a:ext uri="{FF2B5EF4-FFF2-40B4-BE49-F238E27FC236}">
                            <a16:creationId xmlns:a16="http://schemas.microsoft.com/office/drawing/2014/main" id="{03A5E221-5D78-47B3-94A2-43CD931D3CB0}"/>
                          </a:ext>
                        </a:extLst>
                      </p:cNvPr>
                      <p:cNvPicPr/>
                      <p:nvPr/>
                    </p:nvPicPr>
                    <p:blipFill>
                      <a:blip r:embed="rId5"/>
                      <a:stretch>
                        <a:fillRect/>
                      </a:stretch>
                    </p:blipFill>
                    <p:spPr>
                      <a:xfrm>
                        <a:off x="1630364" y="2224137"/>
                        <a:ext cx="2619375" cy="39211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C38C7901-0C9E-4BA2-9351-FB9C4DBB6FB6}"/>
              </a:ext>
            </a:extLst>
          </p:cNvPr>
          <p:cNvSpPr txBox="1"/>
          <p:nvPr/>
        </p:nvSpPr>
        <p:spPr>
          <a:xfrm rot="10800000" flipH="1" flipV="1">
            <a:off x="4504267" y="2097027"/>
            <a:ext cx="4106333"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Exothermic (releases heat)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but still negligibly slow in atmosphere</a:t>
            </a:r>
          </a:p>
        </p:txBody>
      </p:sp>
      <p:sp>
        <p:nvSpPr>
          <p:cNvPr id="9" name="TextBox 8">
            <a:extLst>
              <a:ext uri="{FF2B5EF4-FFF2-40B4-BE49-F238E27FC236}">
                <a16:creationId xmlns:a16="http://schemas.microsoft.com/office/drawing/2014/main" id="{CE8AAD55-DC47-41A4-BE12-10B396EA077F}"/>
              </a:ext>
            </a:extLst>
          </p:cNvPr>
          <p:cNvSpPr txBox="1"/>
          <p:nvPr/>
        </p:nvSpPr>
        <p:spPr>
          <a:xfrm>
            <a:off x="127958" y="2743358"/>
            <a:ext cx="752263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But oxidation of CO by OH is fast:</a:t>
            </a:r>
          </a:p>
        </p:txBody>
      </p:sp>
      <p:graphicFrame>
        <p:nvGraphicFramePr>
          <p:cNvPr id="10" name="Object 9">
            <a:extLst>
              <a:ext uri="{FF2B5EF4-FFF2-40B4-BE49-F238E27FC236}">
                <a16:creationId xmlns:a16="http://schemas.microsoft.com/office/drawing/2014/main" id="{D09E3767-728D-4630-85F2-828956AACF9D}"/>
              </a:ext>
            </a:extLst>
          </p:cNvPr>
          <p:cNvGraphicFramePr>
            <a:graphicFrameLocks noChangeAspect="1"/>
          </p:cNvGraphicFramePr>
          <p:nvPr/>
        </p:nvGraphicFramePr>
        <p:xfrm>
          <a:off x="1634354" y="3241015"/>
          <a:ext cx="2598738" cy="392112"/>
        </p:xfrm>
        <a:graphic>
          <a:graphicData uri="http://schemas.openxmlformats.org/presentationml/2006/ole">
            <mc:AlternateContent xmlns:mc="http://schemas.openxmlformats.org/markup-compatibility/2006">
              <mc:Choice xmlns:v="urn:schemas-microsoft-com:vml" Requires="v">
                <p:oleObj name="Equation" r:id="rId6" imgW="1511280" imgH="228600" progId="Equation.DSMT4">
                  <p:embed/>
                </p:oleObj>
              </mc:Choice>
              <mc:Fallback>
                <p:oleObj name="Equation" r:id="rId6" imgW="1511280" imgH="228600" progId="Equation.DSMT4">
                  <p:embed/>
                  <p:pic>
                    <p:nvPicPr>
                      <p:cNvPr id="10" name="Object 9">
                        <a:extLst>
                          <a:ext uri="{FF2B5EF4-FFF2-40B4-BE49-F238E27FC236}">
                            <a16:creationId xmlns:a16="http://schemas.microsoft.com/office/drawing/2014/main" id="{D09E3767-728D-4630-85F2-828956AACF9D}"/>
                          </a:ext>
                        </a:extLst>
                      </p:cNvPr>
                      <p:cNvPicPr/>
                      <p:nvPr/>
                    </p:nvPicPr>
                    <p:blipFill>
                      <a:blip r:embed="rId7"/>
                      <a:stretch>
                        <a:fillRect/>
                      </a:stretch>
                    </p:blipFill>
                    <p:spPr>
                      <a:xfrm>
                        <a:off x="1634354" y="3241015"/>
                        <a:ext cx="2598738" cy="392112"/>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20F6B56D-7A91-4D28-8A7D-5737DBC7AF0A}"/>
              </a:ext>
            </a:extLst>
          </p:cNvPr>
          <p:cNvSpPr txBox="1"/>
          <p:nvPr/>
        </p:nvSpPr>
        <p:spPr>
          <a:xfrm>
            <a:off x="152399" y="3781551"/>
            <a:ext cx="729403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Oxidation by OH is further promoted if H abstraction can take place</a:t>
            </a:r>
          </a:p>
        </p:txBody>
      </p:sp>
      <p:graphicFrame>
        <p:nvGraphicFramePr>
          <p:cNvPr id="12" name="Object 11">
            <a:extLst>
              <a:ext uri="{FF2B5EF4-FFF2-40B4-BE49-F238E27FC236}">
                <a16:creationId xmlns:a16="http://schemas.microsoft.com/office/drawing/2014/main" id="{811F4D3C-8308-477E-B6FE-2A2AA858533E}"/>
              </a:ext>
            </a:extLst>
          </p:cNvPr>
          <p:cNvGraphicFramePr>
            <a:graphicFrameLocks noChangeAspect="1"/>
          </p:cNvGraphicFramePr>
          <p:nvPr/>
        </p:nvGraphicFramePr>
        <p:xfrm>
          <a:off x="1703075" y="4129310"/>
          <a:ext cx="3094036" cy="474086"/>
        </p:xfrm>
        <a:graphic>
          <a:graphicData uri="http://schemas.openxmlformats.org/presentationml/2006/ole">
            <mc:AlternateContent xmlns:mc="http://schemas.openxmlformats.org/markup-compatibility/2006">
              <mc:Choice xmlns:v="urn:schemas-microsoft-com:vml" Requires="v">
                <p:oleObj name="Equation" r:id="rId8" imgW="1574640" imgH="241200" progId="Equation.DSMT4">
                  <p:embed/>
                </p:oleObj>
              </mc:Choice>
              <mc:Fallback>
                <p:oleObj name="Equation" r:id="rId8" imgW="1574640" imgH="241200" progId="Equation.DSMT4">
                  <p:embed/>
                  <p:pic>
                    <p:nvPicPr>
                      <p:cNvPr id="12" name="Object 11">
                        <a:extLst>
                          <a:ext uri="{FF2B5EF4-FFF2-40B4-BE49-F238E27FC236}">
                            <a16:creationId xmlns:a16="http://schemas.microsoft.com/office/drawing/2014/main" id="{811F4D3C-8308-477E-B6FE-2A2AA858533E}"/>
                          </a:ext>
                        </a:extLst>
                      </p:cNvPr>
                      <p:cNvPicPr/>
                      <p:nvPr/>
                    </p:nvPicPr>
                    <p:blipFill>
                      <a:blip r:embed="rId9"/>
                      <a:stretch>
                        <a:fillRect/>
                      </a:stretch>
                    </p:blipFill>
                    <p:spPr>
                      <a:xfrm>
                        <a:off x="1703075" y="4129310"/>
                        <a:ext cx="3094036" cy="474086"/>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96DED213-921A-4745-9671-81ABE69285D1}"/>
              </a:ext>
            </a:extLst>
          </p:cNvPr>
          <p:cNvSpPr txBox="1"/>
          <p:nvPr/>
        </p:nvSpPr>
        <p:spPr>
          <a:xfrm>
            <a:off x="845346" y="4450412"/>
            <a:ext cx="157003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hydrocarbon</a:t>
            </a:r>
          </a:p>
        </p:txBody>
      </p:sp>
      <p:sp>
        <p:nvSpPr>
          <p:cNvPr id="14" name="TextBox 13">
            <a:extLst>
              <a:ext uri="{FF2B5EF4-FFF2-40B4-BE49-F238E27FC236}">
                <a16:creationId xmlns:a16="http://schemas.microsoft.com/office/drawing/2014/main" id="{3EC60E27-FC6E-49DA-992C-7B8D7AEE4C40}"/>
              </a:ext>
            </a:extLst>
          </p:cNvPr>
          <p:cNvSpPr txBox="1"/>
          <p:nvPr/>
        </p:nvSpPr>
        <p:spPr>
          <a:xfrm>
            <a:off x="152399" y="4964095"/>
            <a:ext cx="8305801"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Helvetica" panose="020B0604020202020204" pitchFamily="34" charset="0"/>
                <a:ea typeface="+mn-ea"/>
                <a:cs typeface="+mn-cs"/>
              </a:rPr>
              <a:t>OH is the </a:t>
            </a:r>
            <a:r>
              <a:rPr kumimoji="0" lang="en-US" sz="1800" b="0" i="0" u="none" strike="noStrike" kern="1200" cap="none" spc="0" normalizeH="0" baseline="0" noProof="0" dirty="0" err="1">
                <a:ln>
                  <a:noFill/>
                </a:ln>
                <a:solidFill>
                  <a:srgbClr val="00B050"/>
                </a:solidFill>
                <a:effectLst/>
                <a:uLnTx/>
                <a:uFillTx/>
                <a:latin typeface="Helvetica" panose="020B0604020202020204" pitchFamily="34" charset="0"/>
                <a:ea typeface="+mn-ea"/>
                <a:cs typeface="+mn-cs"/>
              </a:rPr>
              <a:t>PacMan</a:t>
            </a:r>
            <a:r>
              <a:rPr kumimoji="0" lang="en-US" sz="1800" b="0" i="0" u="none" strike="noStrike" kern="1200" cap="none" spc="0" normalizeH="0" baseline="0" noProof="0" dirty="0">
                <a:ln>
                  <a:noFill/>
                </a:ln>
                <a:solidFill>
                  <a:srgbClr val="00B050"/>
                </a:solidFill>
                <a:effectLst/>
                <a:uLnTx/>
                <a:uFillTx/>
                <a:latin typeface="Helvetica" panose="020B0604020202020204" pitchFamily="34" charset="0"/>
                <a:ea typeface="+mn-ea"/>
                <a:cs typeface="+mn-cs"/>
              </a:rPr>
              <a:t> of the atmosphere: it oxidizes anything that can be oxidized, with particular fondness for abstracting H atoms</a:t>
            </a:r>
          </a:p>
        </p:txBody>
      </p:sp>
      <p:sp>
        <p:nvSpPr>
          <p:cNvPr id="15" name="AutoShape 22">
            <a:extLst>
              <a:ext uri="{FF2B5EF4-FFF2-40B4-BE49-F238E27FC236}">
                <a16:creationId xmlns:a16="http://schemas.microsoft.com/office/drawing/2014/main" id="{BCA3397F-B92F-4602-91B2-B0A7707D7A1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n-ea"/>
              <a:cs typeface="+mn-cs"/>
            </a:endParaRPr>
          </a:p>
        </p:txBody>
      </p:sp>
      <p:pic>
        <p:nvPicPr>
          <p:cNvPr id="19" name="Picture 160">
            <a:extLst>
              <a:ext uri="{FF2B5EF4-FFF2-40B4-BE49-F238E27FC236}">
                <a16:creationId xmlns:a16="http://schemas.microsoft.com/office/drawing/2014/main" id="{D838D248-58E2-4EAB-A43F-9E141124F7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2357" y="5734200"/>
            <a:ext cx="752266" cy="7925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6A6EC04-4041-48B0-BDF8-7BCA0E76B59B}"/>
              </a:ext>
            </a:extLst>
          </p:cNvPr>
          <p:cNvPicPr>
            <a:picLocks noChangeAspect="1"/>
          </p:cNvPicPr>
          <p:nvPr/>
        </p:nvPicPr>
        <p:blipFill>
          <a:blip r:embed="rId11"/>
          <a:stretch>
            <a:fillRect/>
          </a:stretch>
        </p:blipFill>
        <p:spPr>
          <a:xfrm>
            <a:off x="2209800" y="5665613"/>
            <a:ext cx="850752" cy="850752"/>
          </a:xfrm>
          <a:prstGeom prst="rect">
            <a:avLst/>
          </a:prstGeom>
        </p:spPr>
      </p:pic>
      <p:sp>
        <p:nvSpPr>
          <p:cNvPr id="21" name="TextBox 20">
            <a:extLst>
              <a:ext uri="{FF2B5EF4-FFF2-40B4-BE49-F238E27FC236}">
                <a16:creationId xmlns:a16="http://schemas.microsoft.com/office/drawing/2014/main" id="{C0F5FFE2-1E98-4F36-B522-EA738D1211CE}"/>
              </a:ext>
            </a:extLst>
          </p:cNvPr>
          <p:cNvSpPr txBox="1"/>
          <p:nvPr/>
        </p:nvSpPr>
        <p:spPr>
          <a:xfrm>
            <a:off x="1309465" y="5721657"/>
            <a:ext cx="59960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OH</a:t>
            </a:r>
          </a:p>
        </p:txBody>
      </p:sp>
    </p:spTree>
    <p:extLst>
      <p:ext uri="{BB962C8B-B14F-4D97-AF65-F5344CB8AC3E}">
        <p14:creationId xmlns:p14="http://schemas.microsoft.com/office/powerpoint/2010/main" val="2837862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026" y="177572"/>
            <a:ext cx="7772400" cy="1143000"/>
          </a:xfrm>
        </p:spPr>
        <p:txBody>
          <a:bodyPr/>
          <a:lstStyle/>
          <a:p>
            <a:r>
              <a:rPr lang="en-US" dirty="0">
                <a:effectLst/>
              </a:rPr>
              <a:t>OH radical budget in the troposphere</a:t>
            </a:r>
          </a:p>
        </p:txBody>
      </p:sp>
      <p:sp>
        <p:nvSpPr>
          <p:cNvPr id="4" name="TextBox 3"/>
          <p:cNvSpPr txBox="1"/>
          <p:nvPr/>
        </p:nvSpPr>
        <p:spPr>
          <a:xfrm>
            <a:off x="2026742" y="3807500"/>
            <a:ext cx="464742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where X is any non-radical reduced species</a:t>
            </a:r>
          </a:p>
        </p:txBody>
      </p:sp>
      <p:sp>
        <p:nvSpPr>
          <p:cNvPr id="5" name="TextBox 4"/>
          <p:cNvSpPr txBox="1"/>
          <p:nvPr/>
        </p:nvSpPr>
        <p:spPr>
          <a:xfrm>
            <a:off x="262837" y="1537934"/>
            <a:ext cx="114005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Helvetica" panose="020B0604020202020204" pitchFamily="34" charset="0"/>
                <a:ea typeface="+mn-ea"/>
                <a:cs typeface="+mn-cs"/>
              </a:rPr>
              <a:t>Source:</a:t>
            </a:r>
          </a:p>
        </p:txBody>
      </p:sp>
      <p:graphicFrame>
        <p:nvGraphicFramePr>
          <p:cNvPr id="6" name="Object 5"/>
          <p:cNvGraphicFramePr>
            <a:graphicFrameLocks noChangeAspect="1"/>
          </p:cNvGraphicFramePr>
          <p:nvPr/>
        </p:nvGraphicFramePr>
        <p:xfrm>
          <a:off x="2151698" y="1418908"/>
          <a:ext cx="4081462" cy="1398587"/>
        </p:xfrm>
        <a:graphic>
          <a:graphicData uri="http://schemas.openxmlformats.org/presentationml/2006/ole">
            <mc:AlternateContent xmlns:mc="http://schemas.openxmlformats.org/markup-compatibility/2006">
              <mc:Choice xmlns:v="urn:schemas-microsoft-com:vml" Requires="v">
                <p:oleObj name="Equation" r:id="rId2" imgW="1409400" imgH="482400" progId="Equation.DSMT4">
                  <p:embed/>
                </p:oleObj>
              </mc:Choice>
              <mc:Fallback>
                <p:oleObj name="Equation" r:id="rId2" imgW="1409400" imgH="482400" progId="Equation.DSMT4">
                  <p:embed/>
                  <p:pic>
                    <p:nvPicPr>
                      <p:cNvPr id="6" name="Object 5"/>
                      <p:cNvPicPr/>
                      <p:nvPr/>
                    </p:nvPicPr>
                    <p:blipFill>
                      <a:blip r:embed="rId3"/>
                      <a:stretch>
                        <a:fillRect/>
                      </a:stretch>
                    </p:blipFill>
                    <p:spPr>
                      <a:xfrm>
                        <a:off x="2151698" y="1418908"/>
                        <a:ext cx="4081462" cy="1398587"/>
                      </a:xfrm>
                      <a:prstGeom prst="rect">
                        <a:avLst/>
                      </a:prstGeom>
                    </p:spPr>
                  </p:pic>
                </p:oleObj>
              </mc:Fallback>
            </mc:AlternateContent>
          </a:graphicData>
        </a:graphic>
      </p:graphicFrame>
      <p:sp>
        <p:nvSpPr>
          <p:cNvPr id="8" name="TextBox 7"/>
          <p:cNvSpPr txBox="1"/>
          <p:nvPr/>
        </p:nvSpPr>
        <p:spPr>
          <a:xfrm>
            <a:off x="509917" y="3081498"/>
            <a:ext cx="811441"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3333CC"/>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Helvetica" panose="020B0604020202020204" pitchFamily="34" charset="0"/>
                <a:ea typeface="+mn-ea"/>
                <a:cs typeface="+mn-cs"/>
              </a:rPr>
              <a:t>Sink:</a:t>
            </a:r>
          </a:p>
        </p:txBody>
      </p:sp>
      <p:graphicFrame>
        <p:nvGraphicFramePr>
          <p:cNvPr id="9" name="Object 8"/>
          <p:cNvGraphicFramePr>
            <a:graphicFrameLocks noChangeAspect="1"/>
          </p:cNvGraphicFramePr>
          <p:nvPr/>
        </p:nvGraphicFramePr>
        <p:xfrm>
          <a:off x="1975674" y="3304254"/>
          <a:ext cx="3897312" cy="588962"/>
        </p:xfrm>
        <a:graphic>
          <a:graphicData uri="http://schemas.openxmlformats.org/presentationml/2006/ole">
            <mc:AlternateContent xmlns:mc="http://schemas.openxmlformats.org/markup-compatibility/2006">
              <mc:Choice xmlns:v="urn:schemas-microsoft-com:vml" Requires="v">
                <p:oleObj name="Equation" r:id="rId4" imgW="1346040" imgH="203040" progId="Equation.DSMT4">
                  <p:embed/>
                </p:oleObj>
              </mc:Choice>
              <mc:Fallback>
                <p:oleObj name="Equation" r:id="rId4" imgW="1346040" imgH="203040" progId="Equation.DSMT4">
                  <p:embed/>
                  <p:pic>
                    <p:nvPicPr>
                      <p:cNvPr id="9" name="Object 8"/>
                      <p:cNvPicPr/>
                      <p:nvPr/>
                    </p:nvPicPr>
                    <p:blipFill>
                      <a:blip r:embed="rId5"/>
                      <a:stretch>
                        <a:fillRect/>
                      </a:stretch>
                    </p:blipFill>
                    <p:spPr>
                      <a:xfrm>
                        <a:off x="1975674" y="3304254"/>
                        <a:ext cx="3897312" cy="588962"/>
                      </a:xfrm>
                      <a:prstGeom prst="rect">
                        <a:avLst/>
                      </a:prstGeom>
                    </p:spPr>
                  </p:pic>
                </p:oleObj>
              </mc:Fallback>
            </mc:AlternateContent>
          </a:graphicData>
        </a:graphic>
      </p:graphicFrame>
      <p:sp>
        <p:nvSpPr>
          <p:cNvPr id="11" name="TextBox 10"/>
          <p:cNvSpPr txBox="1"/>
          <p:nvPr/>
        </p:nvSpPr>
        <p:spPr>
          <a:xfrm>
            <a:off x="70695" y="4625062"/>
            <a:ext cx="1250663"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Helvetica" panose="020B0604020202020204" pitchFamily="34" charset="0"/>
                <a:ea typeface="+mn-ea"/>
                <a:cs typeface="+mn-cs"/>
              </a:rPr>
              <a:t>Lifetime:</a:t>
            </a:r>
          </a:p>
        </p:txBody>
      </p:sp>
      <p:graphicFrame>
        <p:nvGraphicFramePr>
          <p:cNvPr id="10" name="Object 9"/>
          <p:cNvGraphicFramePr>
            <a:graphicFrameLocks noChangeAspect="1"/>
          </p:cNvGraphicFramePr>
          <p:nvPr/>
        </p:nvGraphicFramePr>
        <p:xfrm>
          <a:off x="2151698" y="4468891"/>
          <a:ext cx="2480648" cy="1021443"/>
        </p:xfrm>
        <a:graphic>
          <a:graphicData uri="http://schemas.openxmlformats.org/presentationml/2006/ole">
            <mc:AlternateContent xmlns:mc="http://schemas.openxmlformats.org/markup-compatibility/2006">
              <mc:Choice xmlns:v="urn:schemas-microsoft-com:vml" Requires="v">
                <p:oleObj name="Equation" r:id="rId6" imgW="1295280" imgH="533160" progId="Equation.DSMT4">
                  <p:embed/>
                </p:oleObj>
              </mc:Choice>
              <mc:Fallback>
                <p:oleObj name="Equation" r:id="rId6" imgW="1295280" imgH="533160" progId="Equation.DSMT4">
                  <p:embed/>
                  <p:pic>
                    <p:nvPicPr>
                      <p:cNvPr id="10" name="Object 9"/>
                      <p:cNvPicPr/>
                      <p:nvPr/>
                    </p:nvPicPr>
                    <p:blipFill>
                      <a:blip r:embed="rId7"/>
                      <a:stretch>
                        <a:fillRect/>
                      </a:stretch>
                    </p:blipFill>
                    <p:spPr>
                      <a:xfrm>
                        <a:off x="2151698" y="4468891"/>
                        <a:ext cx="2480648" cy="1021443"/>
                      </a:xfrm>
                      <a:prstGeom prst="rect">
                        <a:avLst/>
                      </a:prstGeom>
                    </p:spPr>
                  </p:pic>
                </p:oleObj>
              </mc:Fallback>
            </mc:AlternateContent>
          </a:graphicData>
        </a:graphic>
      </p:graphicFrame>
      <p:sp>
        <p:nvSpPr>
          <p:cNvPr id="12" name="TextBox 11"/>
          <p:cNvSpPr txBox="1"/>
          <p:nvPr/>
        </p:nvSpPr>
        <p:spPr>
          <a:xfrm>
            <a:off x="5019520" y="4658102"/>
            <a:ext cx="408323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concentrations of OH are low, variable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0" dirty="0">
                <a:solidFill>
                  <a:srgbClr val="000000"/>
                </a:solidFill>
                <a:ea typeface="+mn-ea"/>
              </a:rPr>
              <a:t>…hard to measure!</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p:txBody>
      </p:sp>
      <p:sp>
        <p:nvSpPr>
          <p:cNvPr id="3" name="Right Arrow 2"/>
          <p:cNvSpPr/>
          <p:nvPr/>
        </p:nvSpPr>
        <p:spPr bwMode="auto">
          <a:xfrm>
            <a:off x="4632346" y="4750434"/>
            <a:ext cx="378055" cy="27473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n-ea"/>
              <a:cs typeface="+mn-cs"/>
            </a:endParaRPr>
          </a:p>
        </p:txBody>
      </p:sp>
      <p:graphicFrame>
        <p:nvGraphicFramePr>
          <p:cNvPr id="13" name="Object 12">
            <a:extLst>
              <a:ext uri="{FF2B5EF4-FFF2-40B4-BE49-F238E27FC236}">
                <a16:creationId xmlns:a16="http://schemas.microsoft.com/office/drawing/2014/main" id="{2766C769-A620-44EF-9852-9F21EF426128}"/>
              </a:ext>
            </a:extLst>
          </p:cNvPr>
          <p:cNvGraphicFramePr>
            <a:graphicFrameLocks noChangeAspect="1"/>
          </p:cNvGraphicFramePr>
          <p:nvPr/>
        </p:nvGraphicFramePr>
        <p:xfrm>
          <a:off x="2151698" y="5439092"/>
          <a:ext cx="1581150" cy="827088"/>
        </p:xfrm>
        <a:graphic>
          <a:graphicData uri="http://schemas.openxmlformats.org/presentationml/2006/ole">
            <mc:AlternateContent xmlns:mc="http://schemas.openxmlformats.org/markup-compatibility/2006">
              <mc:Choice xmlns:v="urn:schemas-microsoft-com:vml" Requires="v">
                <p:oleObj name="Equation" r:id="rId8" imgW="825480" imgH="431640" progId="Equation.DSMT4">
                  <p:embed/>
                </p:oleObj>
              </mc:Choice>
              <mc:Fallback>
                <p:oleObj name="Equation" r:id="rId8" imgW="825480" imgH="431640" progId="Equation.DSMT4">
                  <p:embed/>
                  <p:pic>
                    <p:nvPicPr>
                      <p:cNvPr id="13" name="Object 12">
                        <a:extLst>
                          <a:ext uri="{FF2B5EF4-FFF2-40B4-BE49-F238E27FC236}">
                            <a16:creationId xmlns:a16="http://schemas.microsoft.com/office/drawing/2014/main" id="{2766C769-A620-44EF-9852-9F21EF426128}"/>
                          </a:ext>
                        </a:extLst>
                      </p:cNvPr>
                      <p:cNvPicPr/>
                      <p:nvPr/>
                    </p:nvPicPr>
                    <p:blipFill>
                      <a:blip r:embed="rId9"/>
                      <a:stretch>
                        <a:fillRect/>
                      </a:stretch>
                    </p:blipFill>
                    <p:spPr>
                      <a:xfrm>
                        <a:off x="2151698" y="5439092"/>
                        <a:ext cx="1581150" cy="827088"/>
                      </a:xfrm>
                      <a:prstGeom prst="rect">
                        <a:avLst/>
                      </a:prstGeom>
                    </p:spPr>
                  </p:pic>
                </p:oleObj>
              </mc:Fallback>
            </mc:AlternateContent>
          </a:graphicData>
        </a:graphic>
      </p:graphicFrame>
      <p:sp>
        <p:nvSpPr>
          <p:cNvPr id="15" name="Right Arrow 2">
            <a:extLst>
              <a:ext uri="{FF2B5EF4-FFF2-40B4-BE49-F238E27FC236}">
                <a16:creationId xmlns:a16="http://schemas.microsoft.com/office/drawing/2014/main" id="{A0D97FD7-F384-4E16-9491-455B35AB5FC6}"/>
              </a:ext>
            </a:extLst>
          </p:cNvPr>
          <p:cNvSpPr/>
          <p:nvPr/>
        </p:nvSpPr>
        <p:spPr bwMode="auto">
          <a:xfrm>
            <a:off x="3764849" y="5645024"/>
            <a:ext cx="378055" cy="27473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n-ea"/>
              <a:cs typeface="+mn-cs"/>
            </a:endParaRPr>
          </a:p>
        </p:txBody>
      </p:sp>
      <p:sp>
        <p:nvSpPr>
          <p:cNvPr id="16" name="TextBox 15">
            <a:extLst>
              <a:ext uri="{FF2B5EF4-FFF2-40B4-BE49-F238E27FC236}">
                <a16:creationId xmlns:a16="http://schemas.microsoft.com/office/drawing/2014/main" id="{A0783ED5-2DE8-451F-A1F6-E4D73C3FA482}"/>
              </a:ext>
            </a:extLst>
          </p:cNvPr>
          <p:cNvSpPr txBox="1"/>
          <p:nvPr/>
        </p:nvSpPr>
        <p:spPr>
          <a:xfrm>
            <a:off x="4343400" y="5602272"/>
            <a:ext cx="422423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Need to know [OH] to infer lifetime of X</a:t>
            </a:r>
            <a:r>
              <a:rPr kumimoji="0" lang="en-US" sz="1800" b="0" i="1"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i</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4056190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266700" y="-361157"/>
            <a:ext cx="9677400" cy="1143001"/>
          </a:xfrm>
        </p:spPr>
        <p:txBody>
          <a:bodyPr/>
          <a:lstStyle/>
          <a:p>
            <a:r>
              <a:rPr lang="en-US" altLang="en-US" sz="2200" dirty="0">
                <a:effectLst/>
              </a:rPr>
              <a:t>Inferring global tropospheric OH from </a:t>
            </a:r>
            <a:r>
              <a:rPr lang="en-US" altLang="en-US" sz="2200" dirty="0" err="1">
                <a:effectLst/>
              </a:rPr>
              <a:t>methylchloroform</a:t>
            </a:r>
            <a:r>
              <a:rPr lang="en-US" altLang="en-US" sz="2200" dirty="0">
                <a:effectLst/>
              </a:rPr>
              <a:t> (Singh, 1977)</a:t>
            </a:r>
          </a:p>
        </p:txBody>
      </p:sp>
      <p:grpSp>
        <p:nvGrpSpPr>
          <p:cNvPr id="51203" name="Group 2"/>
          <p:cNvGrpSpPr>
            <a:grpSpLocks/>
          </p:cNvGrpSpPr>
          <p:nvPr/>
        </p:nvGrpSpPr>
        <p:grpSpPr bwMode="auto">
          <a:xfrm>
            <a:off x="0" y="3511550"/>
            <a:ext cx="5035550" cy="3263900"/>
            <a:chOff x="169107" y="2480153"/>
            <a:chExt cx="5405790" cy="3129077"/>
          </a:xfrm>
        </p:grpSpPr>
        <p:pic>
          <p:nvPicPr>
            <p:cNvPr id="51212" name="Content Placeholder 5" descr="Combined_CFCs_2010-1.png"/>
            <p:cNvPicPr>
              <a:picLocks noChangeAspect="1"/>
            </p:cNvPicPr>
            <p:nvPr/>
          </p:nvPicPr>
          <p:blipFill>
            <a:blip r:embed="rId2">
              <a:extLst>
                <a:ext uri="{28A0092B-C50C-407E-A947-70E740481C1C}">
                  <a14:useLocalDpi xmlns:a14="http://schemas.microsoft.com/office/drawing/2010/main" val="0"/>
                </a:ext>
              </a:extLst>
            </a:blip>
            <a:srcRect t="49628" r="51198"/>
            <a:stretch>
              <a:fillRect/>
            </a:stretch>
          </p:blipFill>
          <p:spPr bwMode="auto">
            <a:xfrm>
              <a:off x="169107" y="2480153"/>
              <a:ext cx="5405790" cy="312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Content Placeholder 5" descr="Combined_CFCs_2010-1.png"/>
            <p:cNvPicPr>
              <a:picLocks noChangeAspect="1"/>
            </p:cNvPicPr>
            <p:nvPr/>
          </p:nvPicPr>
          <p:blipFill>
            <a:blip r:embed="rId2" cstate="print">
              <a:extLst>
                <a:ext uri="{28A0092B-C50C-407E-A947-70E740481C1C}">
                  <a14:useLocalDpi xmlns:a14="http://schemas.microsoft.com/office/drawing/2010/main" val="0"/>
                </a:ext>
              </a:extLst>
            </a:blip>
            <a:srcRect l="13744" t="29578" r="59727" b="55782"/>
            <a:stretch>
              <a:fillRect/>
            </a:stretch>
          </p:blipFill>
          <p:spPr bwMode="auto">
            <a:xfrm>
              <a:off x="3270108" y="3328767"/>
              <a:ext cx="2304789" cy="7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4" name="TextBox 5"/>
          <p:cNvSpPr txBox="1">
            <a:spLocks noChangeArrowheads="1"/>
          </p:cNvSpPr>
          <p:nvPr/>
        </p:nvSpPr>
        <p:spPr bwMode="auto">
          <a:xfrm>
            <a:off x="94082" y="433012"/>
            <a:ext cx="8372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mn-cs"/>
              </a:rPr>
              <a:t>Methylchloroform</a:t>
            </a: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(CH</a:t>
            </a:r>
            <a:r>
              <a:rPr kumimoji="0" lang="en-US" alt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CCl</a:t>
            </a:r>
            <a:r>
              <a:rPr kumimoji="0" lang="en-US" alt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Uniquely anthropogenic (industrial solvent), banned by Montreal Protocol</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Removed from troposphere by oxidation by OH</a:t>
            </a:r>
          </a:p>
        </p:txBody>
      </p:sp>
      <p:sp>
        <p:nvSpPr>
          <p:cNvPr id="51205" name="TextBox 6"/>
          <p:cNvSpPr txBox="1">
            <a:spLocks noChangeArrowheads="1"/>
          </p:cNvSpPr>
          <p:nvPr/>
        </p:nvSpPr>
        <p:spPr bwMode="auto">
          <a:xfrm>
            <a:off x="195682" y="1291850"/>
            <a:ext cx="461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Mass balance equation for troposphere </a:t>
            </a:r>
            <a:r>
              <a:rPr kumimoji="0" lang="en-US" altLang="en-US"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(T</a:t>
            </a: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t>
            </a:r>
            <a:r>
              <a:rPr kumimoji="0" lang="en-US" altLang="en-US"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t>
            </a:r>
          </a:p>
        </p:txBody>
      </p:sp>
      <p:graphicFrame>
        <p:nvGraphicFramePr>
          <p:cNvPr id="51206" name="Object 7"/>
          <p:cNvGraphicFramePr>
            <a:graphicFrameLocks noChangeAspect="1"/>
          </p:cNvGraphicFramePr>
          <p:nvPr/>
        </p:nvGraphicFramePr>
        <p:xfrm>
          <a:off x="57150" y="1622425"/>
          <a:ext cx="9002713" cy="866775"/>
        </p:xfrm>
        <a:graphic>
          <a:graphicData uri="http://schemas.openxmlformats.org/presentationml/2006/ole">
            <mc:AlternateContent xmlns:mc="http://schemas.openxmlformats.org/markup-compatibility/2006">
              <mc:Choice xmlns:v="urn:schemas-microsoft-com:vml" Requires="v">
                <p:oleObj name="Equation" r:id="rId3" imgW="4483080" imgH="431640" progId="Equation.DSMT4">
                  <p:embed/>
                </p:oleObj>
              </mc:Choice>
              <mc:Fallback>
                <p:oleObj name="Equation" r:id="rId3" imgW="4483080" imgH="431640" progId="Equation.DSMT4">
                  <p:embed/>
                  <p:pic>
                    <p:nvPicPr>
                      <p:cNvPr id="51206" name="Object 7"/>
                      <p:cNvPicPr>
                        <a:picLocks noChangeAspect="1" noChangeArrowheads="1"/>
                      </p:cNvPicPr>
                      <p:nvPr/>
                    </p:nvPicPr>
                    <p:blipFill>
                      <a:blip r:embed="rId4"/>
                      <a:srcRect/>
                      <a:stretch>
                        <a:fillRect/>
                      </a:stretch>
                    </p:blipFill>
                    <p:spPr bwMode="auto">
                      <a:xfrm>
                        <a:off x="57150" y="1622425"/>
                        <a:ext cx="9002713" cy="866775"/>
                      </a:xfrm>
                      <a:prstGeom prst="rect">
                        <a:avLst/>
                      </a:prstGeom>
                      <a:noFill/>
                      <a:ln>
                        <a:noFill/>
                      </a:ln>
                    </p:spPr>
                  </p:pic>
                </p:oleObj>
              </mc:Fallback>
            </mc:AlternateContent>
          </a:graphicData>
        </a:graphic>
      </p:graphicFrame>
      <p:sp>
        <p:nvSpPr>
          <p:cNvPr id="51208" name="TextBox 9"/>
          <p:cNvSpPr txBox="1">
            <a:spLocks noChangeArrowheads="1"/>
          </p:cNvSpPr>
          <p:nvPr/>
        </p:nvSpPr>
        <p:spPr bwMode="auto">
          <a:xfrm>
            <a:off x="1461232" y="2196725"/>
            <a:ext cx="1681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loss rate from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CH</a:t>
            </a:r>
            <a:r>
              <a:rPr kumimoji="0" lang="en-US" altLang="en-US" sz="1800" b="0" i="0" u="none" strike="noStrike" kern="1200" cap="none" spc="0" normalizeH="0" baseline="-25000" noProof="0" dirty="0">
                <a:ln>
                  <a:noFill/>
                </a:ln>
                <a:solidFill>
                  <a:srgbClr val="FF0000"/>
                </a:solidFill>
                <a:effectLst/>
                <a:uLnTx/>
                <a:uFillTx/>
                <a:latin typeface="Helvetica" panose="020B0604020202020204" pitchFamily="34" charset="0"/>
                <a:ea typeface="+mn-ea"/>
                <a:cs typeface="+mn-cs"/>
              </a:rPr>
              <a:t>3</a:t>
            </a:r>
            <a:r>
              <a:rPr kumimoji="0" lang="en-US" alt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CCl</a:t>
            </a:r>
            <a:r>
              <a:rPr kumimoji="0" lang="en-US" altLang="en-US" sz="1800" b="0" i="0" u="none" strike="noStrike" kern="1200" cap="none" spc="0" normalizeH="0" baseline="-25000" noProof="0" dirty="0">
                <a:ln>
                  <a:noFill/>
                </a:ln>
                <a:solidFill>
                  <a:srgbClr val="FF0000"/>
                </a:solidFill>
                <a:effectLst/>
                <a:uLnTx/>
                <a:uFillTx/>
                <a:latin typeface="Helvetica" panose="020B0604020202020204" pitchFamily="34" charset="0"/>
                <a:ea typeface="+mn-ea"/>
                <a:cs typeface="+mn-cs"/>
              </a:rPr>
              <a:t>3</a:t>
            </a:r>
            <a:r>
              <a:rPr kumimoji="0" lang="en-US" alt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 + OH</a:t>
            </a:r>
          </a:p>
        </p:txBody>
      </p:sp>
      <p:sp>
        <p:nvSpPr>
          <p:cNvPr id="51209" name="TextBox 10"/>
          <p:cNvSpPr txBox="1">
            <a:spLocks noChangeArrowheads="1"/>
          </p:cNvSpPr>
          <p:nvPr/>
        </p:nvSpPr>
        <p:spPr bwMode="auto">
          <a:xfrm>
            <a:off x="366060" y="2272374"/>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emission</a:t>
            </a:r>
          </a:p>
        </p:txBody>
      </p:sp>
      <p:graphicFrame>
        <p:nvGraphicFramePr>
          <p:cNvPr id="51210" name="Object 11"/>
          <p:cNvGraphicFramePr>
            <a:graphicFrameLocks noChangeAspect="1"/>
          </p:cNvGraphicFramePr>
          <p:nvPr/>
        </p:nvGraphicFramePr>
        <p:xfrm>
          <a:off x="2173288" y="2879725"/>
          <a:ext cx="6332537" cy="474663"/>
        </p:xfrm>
        <a:graphic>
          <a:graphicData uri="http://schemas.openxmlformats.org/presentationml/2006/ole">
            <mc:AlternateContent xmlns:mc="http://schemas.openxmlformats.org/markup-compatibility/2006">
              <mc:Choice xmlns:v="urn:schemas-microsoft-com:vml" Requires="v">
                <p:oleObj name="Equation" r:id="rId5" imgW="3060360" imgH="228600" progId="Equation.DSMT4">
                  <p:embed/>
                </p:oleObj>
              </mc:Choice>
              <mc:Fallback>
                <p:oleObj name="Equation" r:id="rId5" imgW="3060360" imgH="228600" progId="Equation.DSMT4">
                  <p:embed/>
                  <p:pic>
                    <p:nvPicPr>
                      <p:cNvPr id="51210" name="Object 11"/>
                      <p:cNvPicPr>
                        <a:picLocks noChangeAspect="1" noChangeArrowheads="1"/>
                      </p:cNvPicPr>
                      <p:nvPr/>
                    </p:nvPicPr>
                    <p:blipFill>
                      <a:blip r:embed="rId6"/>
                      <a:srcRect/>
                      <a:stretch>
                        <a:fillRect/>
                      </a:stretch>
                    </p:blipFill>
                    <p:spPr bwMode="auto">
                      <a:xfrm>
                        <a:off x="2173288" y="2879725"/>
                        <a:ext cx="633253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11" name="TextBox 12"/>
          <p:cNvSpPr txBox="1">
            <a:spLocks noChangeArrowheads="1"/>
          </p:cNvSpPr>
          <p:nvPr/>
        </p:nvSpPr>
        <p:spPr bwMode="auto">
          <a:xfrm>
            <a:off x="1052513" y="5275263"/>
            <a:ext cx="2068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exponential decay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Lifetime =1/</a:t>
            </a:r>
            <a:r>
              <a:rPr kumimoji="0" lang="en-US" altLang="en-US" sz="1800" b="0" i="1" u="none" strike="noStrike" kern="1200" cap="none" spc="0" normalizeH="0" baseline="0" noProof="0">
                <a:ln>
                  <a:noFill/>
                </a:ln>
                <a:solidFill>
                  <a:srgbClr val="000000"/>
                </a:solidFill>
                <a:effectLst/>
                <a:uLnTx/>
                <a:uFillTx/>
                <a:latin typeface="Helvetica" panose="020B0604020202020204" pitchFamily="34" charset="0"/>
                <a:ea typeface="+mn-ea"/>
                <a:cs typeface="+mn-cs"/>
              </a:rPr>
              <a:t>k</a:t>
            </a: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[OH]</a:t>
            </a:r>
            <a:r>
              <a:rPr kumimoji="0" lang="en-US" altLang="en-US" sz="1800" b="0" i="1" u="none" strike="noStrike" kern="1200" cap="none" spc="0" normalizeH="0" baseline="-25000" noProof="0">
                <a:ln>
                  <a:noFill/>
                </a:ln>
                <a:solidFill>
                  <a:srgbClr val="000000"/>
                </a:solidFill>
                <a:effectLst/>
                <a:uLnTx/>
                <a:uFillTx/>
                <a:latin typeface="Helvetica" panose="020B0604020202020204" pitchFamily="34" charset="0"/>
                <a:ea typeface="+mn-ea"/>
                <a:cs typeface="+mn-cs"/>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25000" noProof="0">
                <a:ln>
                  <a:noFill/>
                </a:ln>
                <a:solidFill>
                  <a:srgbClr val="000000"/>
                </a:solidFill>
                <a:effectLst/>
                <a:uLnTx/>
                <a:uFillTx/>
                <a:latin typeface="Helvetica" panose="020B0604020202020204" pitchFamily="34" charset="0"/>
                <a:ea typeface="+mn-ea"/>
                <a:cs typeface="+mn-cs"/>
              </a:rPr>
              <a:t> </a:t>
            </a:r>
            <a:r>
              <a:rPr kumimoji="0" lang="en-US" altLang="en-US" sz="1800" b="0" i="1" u="none" strike="noStrike" kern="1200" cap="none" spc="0" normalizeH="0" baseline="0" noProof="0">
                <a:ln>
                  <a:noFill/>
                </a:ln>
                <a:solidFill>
                  <a:srgbClr val="000000"/>
                </a:solidFill>
                <a:effectLst/>
                <a:uLnTx/>
                <a:uFillTx/>
                <a:latin typeface="Helvetica" panose="020B0604020202020204" pitchFamily="34" charset="0"/>
                <a:ea typeface="+mn-ea"/>
                <a:cs typeface="+mn-cs"/>
              </a:rPr>
              <a:t>             = </a:t>
            </a: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5 years</a:t>
            </a:r>
          </a:p>
        </p:txBody>
      </p:sp>
      <p:sp>
        <p:nvSpPr>
          <p:cNvPr id="2" name="TextBox 1">
            <a:extLst>
              <a:ext uri="{FF2B5EF4-FFF2-40B4-BE49-F238E27FC236}">
                <a16:creationId xmlns:a16="http://schemas.microsoft.com/office/drawing/2014/main" id="{C527054E-2E47-4B81-96F4-8C86198F507F}"/>
              </a:ext>
            </a:extLst>
          </p:cNvPr>
          <p:cNvSpPr txBox="1"/>
          <p:nvPr/>
        </p:nvSpPr>
        <p:spPr>
          <a:xfrm>
            <a:off x="5244703" y="3710067"/>
            <a:ext cx="3186112" cy="646331"/>
          </a:xfrm>
          <a:prstGeom prst="rect">
            <a:avLst/>
          </a:prstGeom>
          <a:noFill/>
          <a:ln>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CO lifetime: 2 months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Methane lifetime: 10 years</a:t>
            </a:r>
          </a:p>
        </p:txBody>
      </p:sp>
      <p:pic>
        <p:nvPicPr>
          <p:cNvPr id="55321" name="Picture 25" descr="Hanwant Singh Talks About Earth Science and the 2017 Sammies Awards | NASA">
            <a:extLst>
              <a:ext uri="{FF2B5EF4-FFF2-40B4-BE49-F238E27FC236}">
                <a16:creationId xmlns:a16="http://schemas.microsoft.com/office/drawing/2014/main" id="{642F410C-CE46-4062-BA41-67EEBB00B8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8000" y="4711065"/>
            <a:ext cx="2146935" cy="21469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1DFE42-FDC8-42CB-B470-9F66D336DA20}"/>
              </a:ext>
            </a:extLst>
          </p:cNvPr>
          <p:cNvSpPr txBox="1"/>
          <p:nvPr/>
        </p:nvSpPr>
        <p:spPr>
          <a:xfrm>
            <a:off x="7055987" y="6426462"/>
            <a:ext cx="235471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Hanwant Singh</a:t>
            </a:r>
          </a:p>
        </p:txBody>
      </p:sp>
    </p:spTree>
    <p:extLst>
      <p:ext uri="{BB962C8B-B14F-4D97-AF65-F5344CB8AC3E}">
        <p14:creationId xmlns:p14="http://schemas.microsoft.com/office/powerpoint/2010/main" val="89798828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387960" y="-479396"/>
            <a:ext cx="8305800" cy="1470025"/>
          </a:xfrm>
        </p:spPr>
        <p:txBody>
          <a:bodyPr/>
          <a:lstStyle/>
          <a:p>
            <a:r>
              <a:rPr lang="en-US" b="0" dirty="0">
                <a:effectLst/>
              </a:rPr>
              <a:t>Global OH sink is controlled by CO and methane</a:t>
            </a:r>
          </a:p>
        </p:txBody>
      </p:sp>
      <p:sp>
        <p:nvSpPr>
          <p:cNvPr id="7171" name="TextBox 4"/>
          <p:cNvSpPr txBox="1">
            <a:spLocks noChangeArrowheads="1"/>
          </p:cNvSpPr>
          <p:nvPr/>
        </p:nvSpPr>
        <p:spPr bwMode="auto">
          <a:xfrm>
            <a:off x="450240" y="2915571"/>
            <a:ext cx="3200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b="1">
                <a:solidFill>
                  <a:schemeClr val="tx1"/>
                </a:solidFill>
                <a:latin typeface="Helvetica" charset="0"/>
              </a:defRPr>
            </a:lvl1pPr>
            <a:lvl2pPr marL="742950" indent="-285750" eaLnBrk="0" hangingPunct="0">
              <a:defRPr b="1">
                <a:solidFill>
                  <a:schemeClr val="tx1"/>
                </a:solidFill>
                <a:latin typeface="Helvetica" charset="0"/>
              </a:defRPr>
            </a:lvl2pPr>
            <a:lvl3pPr marL="1143000" indent="-228600" eaLnBrk="0" hangingPunct="0">
              <a:defRPr b="1">
                <a:solidFill>
                  <a:schemeClr val="tx1"/>
                </a:solidFill>
                <a:latin typeface="Helvetica" charset="0"/>
              </a:defRPr>
            </a:lvl3pPr>
            <a:lvl4pPr marL="1600200" indent="-228600" eaLnBrk="0" hangingPunct="0">
              <a:defRPr b="1">
                <a:solidFill>
                  <a:schemeClr val="tx1"/>
                </a:solidFill>
                <a:latin typeface="Helvetica" charset="0"/>
              </a:defRPr>
            </a:lvl4pPr>
            <a:lvl5pPr marL="2057400" indent="-228600" eaLnBrk="0" hangingPunct="0">
              <a:defRPr b="1">
                <a:solidFill>
                  <a:schemeClr val="tx1"/>
                </a:solidFill>
                <a:latin typeface="Helvetica" charset="0"/>
              </a:defRPr>
            </a:lvl5pPr>
            <a:lvl6pPr marL="2514600" indent="-228600" eaLnBrk="0" fontAlgn="base" hangingPunct="0">
              <a:spcBef>
                <a:spcPct val="0"/>
              </a:spcBef>
              <a:spcAft>
                <a:spcPct val="0"/>
              </a:spcAft>
              <a:defRPr b="1">
                <a:solidFill>
                  <a:schemeClr val="tx1"/>
                </a:solidFill>
                <a:latin typeface="Helvetica" charset="0"/>
              </a:defRPr>
            </a:lvl6pPr>
            <a:lvl7pPr marL="2971800" indent="-228600" eaLnBrk="0" fontAlgn="base" hangingPunct="0">
              <a:spcBef>
                <a:spcPct val="0"/>
              </a:spcBef>
              <a:spcAft>
                <a:spcPct val="0"/>
              </a:spcAft>
              <a:defRPr b="1">
                <a:solidFill>
                  <a:schemeClr val="tx1"/>
                </a:solidFill>
                <a:latin typeface="Helvetica" charset="0"/>
              </a:defRPr>
            </a:lvl7pPr>
            <a:lvl8pPr marL="3429000" indent="-228600" eaLnBrk="0" fontAlgn="base" hangingPunct="0">
              <a:spcBef>
                <a:spcPct val="0"/>
              </a:spcBef>
              <a:spcAft>
                <a:spcPct val="0"/>
              </a:spcAft>
              <a:defRPr b="1">
                <a:solidFill>
                  <a:schemeClr val="tx1"/>
                </a:solidFill>
                <a:latin typeface="Helvetica" charset="0"/>
              </a:defRPr>
            </a:lvl8pPr>
            <a:lvl9pPr marL="3886200" indent="-228600" eaLnBrk="0" fontAlgn="base" hangingPunct="0">
              <a:spcBef>
                <a:spcPct val="0"/>
              </a:spcBef>
              <a:spcAft>
                <a:spcPct val="0"/>
              </a:spcAft>
              <a:defRPr b="1">
                <a:solidFill>
                  <a:schemeClr val="tx1"/>
                </a:solidFill>
                <a:latin typeface="Helvetica"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Helvetica" charset="0"/>
                <a:ea typeface="+mn-ea"/>
                <a:cs typeface="+mn-cs"/>
              </a:rPr>
              <a:t>Methane (CH</a:t>
            </a:r>
            <a:r>
              <a:rPr kumimoji="0" lang="en-US" sz="1800" b="1" i="0" u="none" strike="noStrike" kern="1200" cap="none" spc="0" normalizeH="0" baseline="-25000" noProof="0" dirty="0">
                <a:ln>
                  <a:noFill/>
                </a:ln>
                <a:solidFill>
                  <a:srgbClr val="000000"/>
                </a:solidFill>
                <a:effectLst/>
                <a:uLnTx/>
                <a:uFillTx/>
                <a:latin typeface="Helvetica" charset="0"/>
                <a:ea typeface="+mn-ea"/>
                <a:cs typeface="+mn-cs"/>
              </a:rPr>
              <a:t>4</a:t>
            </a:r>
            <a:r>
              <a:rPr kumimoji="0" lang="en-US" sz="1800" b="1" i="0" u="none" strike="noStrike" kern="1200" cap="none" spc="0" normalizeH="0" baseline="0" noProof="0" dirty="0">
                <a:ln>
                  <a:noFill/>
                </a:ln>
                <a:solidFill>
                  <a:srgbClr val="000000"/>
                </a:solidFill>
                <a:effectLst/>
                <a:uLnTx/>
                <a:uFillTx/>
                <a:latin typeface="Helvetica" charset="0"/>
                <a:ea typeface="+mn-ea"/>
                <a:cs typeface="+mn-cs"/>
              </a:rPr>
              <a:t>) </a:t>
            </a:r>
          </a:p>
          <a:p>
            <a:pPr marL="0" marR="0" lvl="0" indent="0" algn="l" defTabSz="914400" rtl="0" eaLnBrk="1" fontAlgn="base" latinLnBrk="0" hangingPunct="1">
              <a:lnSpc>
                <a:spcPct val="100000"/>
              </a:lnSpc>
              <a:spcBef>
                <a:spcPct val="0"/>
              </a:spcBef>
              <a:spcAft>
                <a:spcPct val="0"/>
              </a:spcAft>
              <a:buClrTx/>
              <a:buSzTx/>
              <a:tabLst/>
              <a:defRPr/>
            </a:pPr>
            <a:r>
              <a:rPr kumimoji="0" lang="en-US" sz="1800" b="1" i="0" u="none" strike="noStrike" kern="1200" cap="none" spc="0" normalizeH="0" baseline="0" noProof="0" dirty="0">
                <a:ln>
                  <a:noFill/>
                </a:ln>
                <a:solidFill>
                  <a:srgbClr val="000000"/>
                </a:solidFill>
                <a:effectLst/>
                <a:uLnTx/>
                <a:uFillTx/>
                <a:latin typeface="Helvetica" charset="0"/>
                <a:ea typeface="+mn-ea"/>
                <a:cs typeface="+mn-cs"/>
              </a:rPr>
              <a:t>    observed from space:      1800-1900 ppb    </a:t>
            </a:r>
          </a:p>
        </p:txBody>
      </p:sp>
      <p:sp>
        <p:nvSpPr>
          <p:cNvPr id="7173" name="TextBox 6"/>
          <p:cNvSpPr txBox="1">
            <a:spLocks noChangeArrowheads="1"/>
          </p:cNvSpPr>
          <p:nvPr/>
        </p:nvSpPr>
        <p:spPr bwMode="auto">
          <a:xfrm>
            <a:off x="345502" y="892773"/>
            <a:ext cx="3200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b="1">
                <a:solidFill>
                  <a:schemeClr val="tx1"/>
                </a:solidFill>
                <a:latin typeface="Helvetica" charset="0"/>
              </a:defRPr>
            </a:lvl1pPr>
            <a:lvl2pPr marL="742950" indent="-285750" eaLnBrk="0" hangingPunct="0">
              <a:defRPr b="1">
                <a:solidFill>
                  <a:schemeClr val="tx1"/>
                </a:solidFill>
                <a:latin typeface="Helvetica" charset="0"/>
              </a:defRPr>
            </a:lvl2pPr>
            <a:lvl3pPr marL="1143000" indent="-228600" eaLnBrk="0" hangingPunct="0">
              <a:defRPr b="1">
                <a:solidFill>
                  <a:schemeClr val="tx1"/>
                </a:solidFill>
                <a:latin typeface="Helvetica" charset="0"/>
              </a:defRPr>
            </a:lvl3pPr>
            <a:lvl4pPr marL="1600200" indent="-228600" eaLnBrk="0" hangingPunct="0">
              <a:defRPr b="1">
                <a:solidFill>
                  <a:schemeClr val="tx1"/>
                </a:solidFill>
                <a:latin typeface="Helvetica" charset="0"/>
              </a:defRPr>
            </a:lvl4pPr>
            <a:lvl5pPr marL="2057400" indent="-228600" eaLnBrk="0" hangingPunct="0">
              <a:defRPr b="1">
                <a:solidFill>
                  <a:schemeClr val="tx1"/>
                </a:solidFill>
                <a:latin typeface="Helvetica" charset="0"/>
              </a:defRPr>
            </a:lvl5pPr>
            <a:lvl6pPr marL="2514600" indent="-228600" eaLnBrk="0" fontAlgn="base" hangingPunct="0">
              <a:spcBef>
                <a:spcPct val="0"/>
              </a:spcBef>
              <a:spcAft>
                <a:spcPct val="0"/>
              </a:spcAft>
              <a:defRPr b="1">
                <a:solidFill>
                  <a:schemeClr val="tx1"/>
                </a:solidFill>
                <a:latin typeface="Helvetica" charset="0"/>
              </a:defRPr>
            </a:lvl6pPr>
            <a:lvl7pPr marL="2971800" indent="-228600" eaLnBrk="0" fontAlgn="base" hangingPunct="0">
              <a:spcBef>
                <a:spcPct val="0"/>
              </a:spcBef>
              <a:spcAft>
                <a:spcPct val="0"/>
              </a:spcAft>
              <a:defRPr b="1">
                <a:solidFill>
                  <a:schemeClr val="tx1"/>
                </a:solidFill>
                <a:latin typeface="Helvetica" charset="0"/>
              </a:defRPr>
            </a:lvl7pPr>
            <a:lvl8pPr marL="3429000" indent="-228600" eaLnBrk="0" fontAlgn="base" hangingPunct="0">
              <a:spcBef>
                <a:spcPct val="0"/>
              </a:spcBef>
              <a:spcAft>
                <a:spcPct val="0"/>
              </a:spcAft>
              <a:defRPr b="1">
                <a:solidFill>
                  <a:schemeClr val="tx1"/>
                </a:solidFill>
                <a:latin typeface="Helvetica" charset="0"/>
              </a:defRPr>
            </a:lvl8pPr>
            <a:lvl9pPr marL="3886200" indent="-228600" eaLnBrk="0" fontAlgn="base" hangingPunct="0">
              <a:spcBef>
                <a:spcPct val="0"/>
              </a:spcBef>
              <a:spcAft>
                <a:spcPct val="0"/>
              </a:spcAft>
              <a:defRPr b="1">
                <a:solidFill>
                  <a:schemeClr val="tx1"/>
                </a:solidFill>
                <a:latin typeface="Helvetica"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Helvetica" charset="0"/>
                <a:ea typeface="+mn-ea"/>
                <a:cs typeface="+mn-cs"/>
              </a:rPr>
              <a:t>Carbon monoxide (CO) observed from space: 50-200 ppb </a:t>
            </a:r>
          </a:p>
        </p:txBody>
      </p:sp>
      <p:sp>
        <p:nvSpPr>
          <p:cNvPr id="2" name="TextBox 1"/>
          <p:cNvSpPr txBox="1"/>
          <p:nvPr/>
        </p:nvSpPr>
        <p:spPr>
          <a:xfrm>
            <a:off x="719488" y="1741102"/>
            <a:ext cx="316580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Sources: fuel combustion, open fires, VOC oxidation</a:t>
            </a:r>
          </a:p>
        </p:txBody>
      </p:sp>
      <p:sp>
        <p:nvSpPr>
          <p:cNvPr id="3" name="TextBox 2"/>
          <p:cNvSpPr txBox="1"/>
          <p:nvPr/>
        </p:nvSpPr>
        <p:spPr>
          <a:xfrm>
            <a:off x="694244" y="3838901"/>
            <a:ext cx="322448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Sources: wetlands, livestock,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oil/gas production, landfills, coal mines, rice…</a:t>
            </a:r>
          </a:p>
        </p:txBody>
      </p:sp>
      <p:pic>
        <p:nvPicPr>
          <p:cNvPr id="5" name="Picture 4">
            <a:extLst>
              <a:ext uri="{FF2B5EF4-FFF2-40B4-BE49-F238E27FC236}">
                <a16:creationId xmlns:a16="http://schemas.microsoft.com/office/drawing/2014/main" id="{72674483-F75A-4EBB-9266-74402A9C1C06}"/>
              </a:ext>
            </a:extLst>
          </p:cNvPr>
          <p:cNvPicPr>
            <a:picLocks noChangeAspect="1"/>
          </p:cNvPicPr>
          <p:nvPr/>
        </p:nvPicPr>
        <p:blipFill>
          <a:blip r:embed="rId2"/>
          <a:stretch>
            <a:fillRect/>
          </a:stretch>
        </p:blipFill>
        <p:spPr>
          <a:xfrm>
            <a:off x="4564619" y="3378105"/>
            <a:ext cx="4373145" cy="2424784"/>
          </a:xfrm>
          <a:prstGeom prst="rect">
            <a:avLst/>
          </a:prstGeom>
        </p:spPr>
      </p:pic>
      <p:sp>
        <p:nvSpPr>
          <p:cNvPr id="10" name="TextBox 9">
            <a:extLst>
              <a:ext uri="{FF2B5EF4-FFF2-40B4-BE49-F238E27FC236}">
                <a16:creationId xmlns:a16="http://schemas.microsoft.com/office/drawing/2014/main" id="{8558C179-B13A-4AF4-B652-A75572ECFE06}"/>
              </a:ext>
            </a:extLst>
          </p:cNvPr>
          <p:cNvSpPr txBox="1"/>
          <p:nvPr/>
        </p:nvSpPr>
        <p:spPr>
          <a:xfrm>
            <a:off x="4890474" y="3104788"/>
            <a:ext cx="380328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2018-2019 TROPOMI satellite data</a:t>
            </a:r>
          </a:p>
        </p:txBody>
      </p:sp>
      <p:sp>
        <p:nvSpPr>
          <p:cNvPr id="11" name="TextBox 10">
            <a:extLst>
              <a:ext uri="{FF2B5EF4-FFF2-40B4-BE49-F238E27FC236}">
                <a16:creationId xmlns:a16="http://schemas.microsoft.com/office/drawing/2014/main" id="{EC7B4500-B422-4886-962C-AD8F4361F4A1}"/>
              </a:ext>
            </a:extLst>
          </p:cNvPr>
          <p:cNvSpPr txBox="1"/>
          <p:nvPr/>
        </p:nvSpPr>
        <p:spPr>
          <a:xfrm>
            <a:off x="137755" y="2365918"/>
            <a:ext cx="488216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Lifetime against oxidation by OH: 2 months</a:t>
            </a:r>
          </a:p>
        </p:txBody>
      </p:sp>
      <p:sp>
        <p:nvSpPr>
          <p:cNvPr id="17" name="TextBox 16">
            <a:extLst>
              <a:ext uri="{FF2B5EF4-FFF2-40B4-BE49-F238E27FC236}">
                <a16:creationId xmlns:a16="http://schemas.microsoft.com/office/drawing/2014/main" id="{5063E3CA-BBDC-4853-8964-415CD8346C72}"/>
              </a:ext>
            </a:extLst>
          </p:cNvPr>
          <p:cNvSpPr txBox="1"/>
          <p:nvPr/>
        </p:nvSpPr>
        <p:spPr>
          <a:xfrm>
            <a:off x="244004" y="4898955"/>
            <a:ext cx="488216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Lifetime against oxidation by OH: 10 years</a:t>
            </a:r>
          </a:p>
        </p:txBody>
      </p:sp>
      <p:sp>
        <p:nvSpPr>
          <p:cNvPr id="6" name="TextBox 5">
            <a:extLst>
              <a:ext uri="{FF2B5EF4-FFF2-40B4-BE49-F238E27FC236}">
                <a16:creationId xmlns:a16="http://schemas.microsoft.com/office/drawing/2014/main" id="{CF4FDFB5-2080-46AF-A818-BB0298D92184}"/>
              </a:ext>
            </a:extLst>
          </p:cNvPr>
          <p:cNvSpPr txBox="1"/>
          <p:nvPr/>
        </p:nvSpPr>
        <p:spPr>
          <a:xfrm>
            <a:off x="1006004" y="3643153"/>
            <a:ext cx="45719" cy="369332"/>
          </a:xfrm>
          <a:prstGeom prst="rect">
            <a:avLst/>
          </a:prstGeom>
          <a:noFill/>
        </p:spPr>
        <p:txBody>
          <a:bodyPr wrap="square" rtlCol="0">
            <a:spAutoFit/>
          </a:bodyPr>
          <a:lstStyle/>
          <a:p>
            <a:endParaRPr lang="en-US" b="0" dirty="0"/>
          </a:p>
        </p:txBody>
      </p:sp>
      <p:sp>
        <p:nvSpPr>
          <p:cNvPr id="7" name="TextBox 6">
            <a:extLst>
              <a:ext uri="{FF2B5EF4-FFF2-40B4-BE49-F238E27FC236}">
                <a16:creationId xmlns:a16="http://schemas.microsoft.com/office/drawing/2014/main" id="{4DED2537-5C90-4D0A-B113-EDC164FE2EB1}"/>
              </a:ext>
            </a:extLst>
          </p:cNvPr>
          <p:cNvSpPr txBox="1"/>
          <p:nvPr/>
        </p:nvSpPr>
        <p:spPr>
          <a:xfrm>
            <a:off x="345502" y="6019800"/>
            <a:ext cx="8592262" cy="369332"/>
          </a:xfrm>
          <a:prstGeom prst="rect">
            <a:avLst/>
          </a:prstGeom>
          <a:noFill/>
        </p:spPr>
        <p:txBody>
          <a:bodyPr wrap="square" rtlCol="0">
            <a:spAutoFit/>
          </a:bodyPr>
          <a:lstStyle/>
          <a:p>
            <a:r>
              <a:rPr lang="en-US" b="0" dirty="0">
                <a:solidFill>
                  <a:schemeClr val="accent2"/>
                </a:solidFill>
              </a:rPr>
              <a:t>…but at the same time, CO and methane sinks are controlled by OH: instability?</a:t>
            </a:r>
          </a:p>
        </p:txBody>
      </p:sp>
      <p:pic>
        <p:nvPicPr>
          <p:cNvPr id="9" name="Picture 8" descr="A picture containing text, colorful&#10;&#10;Description automatically generated">
            <a:extLst>
              <a:ext uri="{FF2B5EF4-FFF2-40B4-BE49-F238E27FC236}">
                <a16:creationId xmlns:a16="http://schemas.microsoft.com/office/drawing/2014/main" id="{D02630F1-4B81-4D80-9778-4BADB6EF28F5}"/>
              </a:ext>
            </a:extLst>
          </p:cNvPr>
          <p:cNvPicPr>
            <a:picLocks noChangeAspect="1"/>
          </p:cNvPicPr>
          <p:nvPr/>
        </p:nvPicPr>
        <p:blipFill>
          <a:blip r:embed="rId3"/>
          <a:stretch>
            <a:fillRect/>
          </a:stretch>
        </p:blipFill>
        <p:spPr>
          <a:xfrm>
            <a:off x="5126170" y="542624"/>
            <a:ext cx="3448531" cy="2353003"/>
          </a:xfrm>
          <a:prstGeom prst="rect">
            <a:avLst/>
          </a:prstGeom>
        </p:spPr>
      </p:pic>
    </p:spTree>
    <p:extLst>
      <p:ext uri="{BB962C8B-B14F-4D97-AF65-F5344CB8AC3E}">
        <p14:creationId xmlns:p14="http://schemas.microsoft.com/office/powerpoint/2010/main" val="8459206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80" y="76200"/>
            <a:ext cx="8163560" cy="1143000"/>
          </a:xfrm>
        </p:spPr>
        <p:txBody>
          <a:bodyPr/>
          <a:lstStyle/>
          <a:p>
            <a:r>
              <a:rPr lang="en-US" dirty="0">
                <a:effectLst/>
              </a:rPr>
              <a:t>Until the 1980s, it was thought that tropospheric ozone was mainly of stratospheric origin – but that doesn’t work</a:t>
            </a:r>
          </a:p>
        </p:txBody>
      </p:sp>
      <p:cxnSp>
        <p:nvCxnSpPr>
          <p:cNvPr id="4" name="Straight Connector 3"/>
          <p:cNvCxnSpPr/>
          <p:nvPr/>
        </p:nvCxnSpPr>
        <p:spPr bwMode="auto">
          <a:xfrm>
            <a:off x="782320" y="5577840"/>
            <a:ext cx="7660640" cy="1016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782320" y="2458720"/>
            <a:ext cx="7487920" cy="0"/>
          </a:xfrm>
          <a:prstGeom prst="line">
            <a:avLst/>
          </a:prstGeom>
          <a:solidFill>
            <a:schemeClr val="accent1"/>
          </a:solidFill>
          <a:ln w="9525" cap="flat" cmpd="sng" algn="ctr">
            <a:solidFill>
              <a:schemeClr val="tx1"/>
            </a:solidFill>
            <a:prstDash val="lgDash"/>
            <a:round/>
            <a:headEnd type="none" w="med" len="med"/>
            <a:tailEnd type="none" w="med" len="med"/>
          </a:ln>
          <a:effectLst/>
        </p:spPr>
      </p:cxnSp>
      <p:sp>
        <p:nvSpPr>
          <p:cNvPr id="8" name="TextBox 7"/>
          <p:cNvSpPr txBox="1"/>
          <p:nvPr/>
        </p:nvSpPr>
        <p:spPr>
          <a:xfrm>
            <a:off x="6675120" y="2274054"/>
            <a:ext cx="1398653"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Tropopause</a:t>
            </a:r>
          </a:p>
        </p:txBody>
      </p:sp>
      <p:cxnSp>
        <p:nvCxnSpPr>
          <p:cNvPr id="10" name="Straight Arrow Connector 9"/>
          <p:cNvCxnSpPr/>
          <p:nvPr/>
        </p:nvCxnSpPr>
        <p:spPr bwMode="auto">
          <a:xfrm>
            <a:off x="1656080" y="2032000"/>
            <a:ext cx="0" cy="83312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p:sp>
        <p:nvSpPr>
          <p:cNvPr id="11" name="TextBox 10"/>
          <p:cNvSpPr txBox="1"/>
          <p:nvPr/>
        </p:nvSpPr>
        <p:spPr>
          <a:xfrm>
            <a:off x="360680" y="1561961"/>
            <a:ext cx="30358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Transport from stratosphere</a:t>
            </a:r>
          </a:p>
        </p:txBody>
      </p:sp>
      <p:sp>
        <p:nvSpPr>
          <p:cNvPr id="12" name="TextBox 11"/>
          <p:cNvSpPr txBox="1"/>
          <p:nvPr/>
        </p:nvSpPr>
        <p:spPr>
          <a:xfrm>
            <a:off x="1800340" y="2060694"/>
            <a:ext cx="173541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10 </a:t>
            </a: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mn-cs"/>
              </a:rPr>
              <a:t>Tmol</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yr</a:t>
            </a:r>
            <a:r>
              <a:rPr kumimoji="0" lang="en-US" sz="1800" b="0" i="0" u="none" strike="noStrike" kern="1200" cap="none" spc="0" normalizeH="0" baseline="30000" noProof="0" dirty="0">
                <a:ln>
                  <a:noFill/>
                </a:ln>
                <a:solidFill>
                  <a:srgbClr val="000000"/>
                </a:solidFill>
                <a:effectLst/>
                <a:uLnTx/>
                <a:uFillTx/>
                <a:latin typeface="Helvetica" panose="020B0604020202020204" pitchFamily="34" charset="0"/>
                <a:ea typeface="+mn-ea"/>
                <a:cs typeface="+mn-cs"/>
              </a:rPr>
              <a:t>-1</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p:txBody>
      </p:sp>
      <p:cxnSp>
        <p:nvCxnSpPr>
          <p:cNvPr id="16" name="Straight Arrow Connector 15"/>
          <p:cNvCxnSpPr/>
          <p:nvPr/>
        </p:nvCxnSpPr>
        <p:spPr bwMode="auto">
          <a:xfrm flipV="1">
            <a:off x="2529840" y="3787973"/>
            <a:ext cx="1912620" cy="25531"/>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p:sp>
        <p:nvSpPr>
          <p:cNvPr id="18" name="TextBox 17"/>
          <p:cNvSpPr txBox="1"/>
          <p:nvPr/>
        </p:nvSpPr>
        <p:spPr>
          <a:xfrm>
            <a:off x="2442658" y="2983518"/>
            <a:ext cx="242726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a:t>
            </a:r>
            <a:r>
              <a:rPr kumimoji="0" lang="en-US" sz="1800" b="0" i="1" u="none" strike="noStrike" kern="1200" cap="none" spc="0" normalizeH="0" baseline="0" noProof="0" dirty="0" err="1">
                <a:ln>
                  <a:noFill/>
                </a:ln>
                <a:solidFill>
                  <a:srgbClr val="000000"/>
                </a:solidFill>
                <a:effectLst/>
                <a:uLnTx/>
                <a:uFillTx/>
                <a:latin typeface="Helvetica" panose="020B0604020202020204" pitchFamily="34" charset="0"/>
                <a:ea typeface="+mn-ea"/>
                <a:cs typeface="+mn-cs"/>
              </a:rPr>
              <a:t>hv</a:t>
            </a:r>
            <a:r>
              <a:rPr kumimoji="0" lang="en-US"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O</a:t>
            </a:r>
            <a:r>
              <a:rPr kumimoji="0" lang="en-US" sz="1800" b="0" i="1"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2</a:t>
            </a:r>
            <a:r>
              <a:rPr kumimoji="0" lang="en-US"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O</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t>
            </a:r>
            <a:r>
              <a:rPr kumimoji="0" lang="en-US" sz="1800" b="0" i="0" u="none" strike="noStrike" kern="1200" cap="none" spc="0" normalizeH="0" baseline="30000" noProof="0" dirty="0">
                <a:ln>
                  <a:noFill/>
                </a:ln>
                <a:solidFill>
                  <a:srgbClr val="000000"/>
                </a:solidFill>
                <a:effectLst/>
                <a:uLnTx/>
                <a:uFillTx/>
                <a:latin typeface="Helvetica" panose="020B0604020202020204" pitchFamily="34" charset="0"/>
                <a:ea typeface="+mn-ea"/>
                <a:cs typeface="+mn-cs"/>
              </a:rPr>
              <a:t>1</a:t>
            </a:r>
            <a:r>
              <a:rPr kumimoji="0" lang="en-US"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D</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a:t>
            </a:r>
            <a:r>
              <a:rPr kumimoji="0" lang="en-US" sz="1800" b="0" i="0" u="none" strike="noStrike" kern="1200" cap="none" spc="0" normalizeH="0" baseline="30000" noProof="0" dirty="0">
                <a:ln>
                  <a:noFill/>
                </a:ln>
                <a:solidFill>
                  <a:srgbClr val="000000"/>
                </a:solidFill>
                <a:effectLst/>
                <a:uLnTx/>
                <a:uFillTx/>
                <a:latin typeface="Helvetica" panose="020B0604020202020204" pitchFamily="34" charset="0"/>
                <a:ea typeface="+mn-ea"/>
                <a:cs typeface="+mn-cs"/>
              </a:rPr>
              <a:t>1</a:t>
            </a:r>
            <a:r>
              <a:rPr kumimoji="0" lang="en-US"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D</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 → 2OH</a:t>
            </a:r>
          </a:p>
        </p:txBody>
      </p:sp>
      <p:sp>
        <p:nvSpPr>
          <p:cNvPr id="19" name="TextBox 18"/>
          <p:cNvSpPr txBox="1"/>
          <p:nvPr/>
        </p:nvSpPr>
        <p:spPr>
          <a:xfrm>
            <a:off x="2378866" y="3871983"/>
            <a:ext cx="173541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46 </a:t>
            </a: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mn-cs"/>
              </a:rPr>
              <a:t>Tmol</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yr</a:t>
            </a:r>
            <a:r>
              <a:rPr kumimoji="0" lang="en-US" sz="1800" b="0" i="0" u="none" strike="noStrike" kern="1200" cap="none" spc="0" normalizeH="0" baseline="30000" noProof="0" dirty="0">
                <a:ln>
                  <a:noFill/>
                </a:ln>
                <a:solidFill>
                  <a:srgbClr val="000000"/>
                </a:solidFill>
                <a:effectLst/>
                <a:uLnTx/>
                <a:uFillTx/>
                <a:latin typeface="Helvetica" panose="020B0604020202020204" pitchFamily="34" charset="0"/>
                <a:ea typeface="+mn-ea"/>
                <a:cs typeface="+mn-cs"/>
              </a:rPr>
              <a:t>-1</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p:txBody>
      </p:sp>
      <p:sp>
        <p:nvSpPr>
          <p:cNvPr id="21" name="TextBox 20"/>
          <p:cNvSpPr txBox="1"/>
          <p:nvPr/>
        </p:nvSpPr>
        <p:spPr>
          <a:xfrm>
            <a:off x="4526280" y="3581885"/>
            <a:ext cx="433965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Chemical loss based on observed ozone</a:t>
            </a:r>
          </a:p>
        </p:txBody>
      </p:sp>
      <p:sp>
        <p:nvSpPr>
          <p:cNvPr id="3" name="TextBox 2"/>
          <p:cNvSpPr txBox="1"/>
          <p:nvPr/>
        </p:nvSpPr>
        <p:spPr>
          <a:xfrm>
            <a:off x="7257" y="5819826"/>
            <a:ext cx="6078972" cy="923330"/>
          </a:xfrm>
          <a:prstGeom prst="rect">
            <a:avLst/>
          </a:prstGeom>
          <a:noFill/>
        </p:spPr>
        <p:txBody>
          <a:bodyPr wrap="non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 large tropospheric source of ozone is needed:</a:t>
            </a:r>
          </a:p>
          <a:p>
            <a:pPr marL="800100" lvl="1" indent="-342900">
              <a:buAutoNum type="arabicPeriod"/>
              <a:defRPr/>
            </a:pP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to balance the chemical loss of ozone</a:t>
            </a:r>
          </a:p>
          <a:p>
            <a:pPr marL="800100" lvl="1" indent="-342900">
              <a:buAutoNum type="arabicPeriod"/>
              <a:defRPr/>
            </a:pPr>
            <a:r>
              <a:rPr lang="en-US" b="0" dirty="0">
                <a:solidFill>
                  <a:srgbClr val="000000"/>
                </a:solidFill>
                <a:ea typeface="+mn-ea"/>
              </a:rPr>
              <a:t>to avoid titration of OH by CO and CH</a:t>
            </a:r>
            <a:r>
              <a:rPr lang="en-US" b="0" baseline="-25000" dirty="0">
                <a:solidFill>
                  <a:srgbClr val="000000"/>
                </a:solidFill>
                <a:ea typeface="+mn-ea"/>
              </a:rPr>
              <a:t>4</a:t>
            </a:r>
            <a:r>
              <a:rPr lang="en-US" b="0" dirty="0">
                <a:solidFill>
                  <a:srgbClr val="000000"/>
                </a:solidFill>
                <a:ea typeface="+mn-ea"/>
              </a:rPr>
              <a:t> emissions</a:t>
            </a:r>
            <a:endPar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p:txBody>
      </p:sp>
      <p:cxnSp>
        <p:nvCxnSpPr>
          <p:cNvPr id="14" name="Straight Arrow Connector 13">
            <a:extLst>
              <a:ext uri="{FF2B5EF4-FFF2-40B4-BE49-F238E27FC236}">
                <a16:creationId xmlns:a16="http://schemas.microsoft.com/office/drawing/2014/main" id="{037D293E-762E-4274-AE41-DC4B91F9193F}"/>
              </a:ext>
            </a:extLst>
          </p:cNvPr>
          <p:cNvCxnSpPr>
            <a:cxnSpLocks/>
          </p:cNvCxnSpPr>
          <p:nvPr/>
        </p:nvCxnSpPr>
        <p:spPr bwMode="auto">
          <a:xfrm flipV="1">
            <a:off x="2895600" y="4678469"/>
            <a:ext cx="8140" cy="854463"/>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p:sp>
        <p:nvSpPr>
          <p:cNvPr id="6" name="TextBox 5">
            <a:extLst>
              <a:ext uri="{FF2B5EF4-FFF2-40B4-BE49-F238E27FC236}">
                <a16:creationId xmlns:a16="http://schemas.microsoft.com/office/drawing/2014/main" id="{D79071DD-6044-4416-9A7A-A594C9D359B0}"/>
              </a:ext>
            </a:extLst>
          </p:cNvPr>
          <p:cNvSpPr txBox="1"/>
          <p:nvPr/>
        </p:nvSpPr>
        <p:spPr>
          <a:xfrm>
            <a:off x="1143000" y="5150029"/>
            <a:ext cx="1896860" cy="369332"/>
          </a:xfrm>
          <a:prstGeom prst="rect">
            <a:avLst/>
          </a:prstGeom>
          <a:noFill/>
        </p:spPr>
        <p:txBody>
          <a:bodyPr wrap="square" rtlCol="0">
            <a:spAutoFit/>
          </a:bodyPr>
          <a:lstStyle/>
          <a:p>
            <a:r>
              <a:rPr lang="en-US" b="0" dirty="0"/>
              <a:t>30 </a:t>
            </a:r>
            <a:r>
              <a:rPr lang="en-US" b="0" dirty="0" err="1"/>
              <a:t>Tmol</a:t>
            </a:r>
            <a:r>
              <a:rPr lang="en-US" b="0" dirty="0"/>
              <a:t> CO yr</a:t>
            </a:r>
            <a:r>
              <a:rPr lang="en-US" b="0" baseline="30000" dirty="0"/>
              <a:t>-1</a:t>
            </a:r>
            <a:endParaRPr lang="en-US" b="0" dirty="0"/>
          </a:p>
        </p:txBody>
      </p:sp>
      <p:cxnSp>
        <p:nvCxnSpPr>
          <p:cNvPr id="17" name="Straight Arrow Connector 16">
            <a:extLst>
              <a:ext uri="{FF2B5EF4-FFF2-40B4-BE49-F238E27FC236}">
                <a16:creationId xmlns:a16="http://schemas.microsoft.com/office/drawing/2014/main" id="{C96533AD-7900-4361-8953-2C408A0497F2}"/>
              </a:ext>
            </a:extLst>
          </p:cNvPr>
          <p:cNvCxnSpPr>
            <a:cxnSpLocks/>
          </p:cNvCxnSpPr>
          <p:nvPr/>
        </p:nvCxnSpPr>
        <p:spPr bwMode="auto">
          <a:xfrm flipV="1">
            <a:off x="4267200" y="4710486"/>
            <a:ext cx="8140" cy="854463"/>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p:sp>
        <p:nvSpPr>
          <p:cNvPr id="20" name="TextBox 19">
            <a:extLst>
              <a:ext uri="{FF2B5EF4-FFF2-40B4-BE49-F238E27FC236}">
                <a16:creationId xmlns:a16="http://schemas.microsoft.com/office/drawing/2014/main" id="{1A981A85-28A0-404B-B030-1B8E286F931C}"/>
              </a:ext>
            </a:extLst>
          </p:cNvPr>
          <p:cNvSpPr txBox="1"/>
          <p:nvPr/>
        </p:nvSpPr>
        <p:spPr>
          <a:xfrm>
            <a:off x="4299809" y="5186054"/>
            <a:ext cx="1896860" cy="369332"/>
          </a:xfrm>
          <a:prstGeom prst="rect">
            <a:avLst/>
          </a:prstGeom>
          <a:noFill/>
        </p:spPr>
        <p:txBody>
          <a:bodyPr wrap="square" rtlCol="0">
            <a:spAutoFit/>
          </a:bodyPr>
          <a:lstStyle/>
          <a:p>
            <a:r>
              <a:rPr lang="en-US" b="0" dirty="0"/>
              <a:t>30 </a:t>
            </a:r>
            <a:r>
              <a:rPr lang="en-US" b="0" dirty="0" err="1"/>
              <a:t>Tmol</a:t>
            </a:r>
            <a:r>
              <a:rPr lang="en-US" b="0" dirty="0"/>
              <a:t> CH</a:t>
            </a:r>
            <a:r>
              <a:rPr lang="en-US" b="0" baseline="-25000" dirty="0"/>
              <a:t>4</a:t>
            </a:r>
            <a:r>
              <a:rPr lang="en-US" b="0" dirty="0"/>
              <a:t> yr</a:t>
            </a:r>
            <a:r>
              <a:rPr lang="en-US" b="0" baseline="30000" dirty="0"/>
              <a:t>-1</a:t>
            </a:r>
            <a:endParaRPr lang="en-US" b="0" dirty="0"/>
          </a:p>
        </p:txBody>
      </p:sp>
    </p:spTree>
    <p:extLst>
      <p:ext uri="{BB962C8B-B14F-4D97-AF65-F5344CB8AC3E}">
        <p14:creationId xmlns:p14="http://schemas.microsoft.com/office/powerpoint/2010/main" val="15781117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D938-F1F0-4AF5-A65C-718B75ADC620}"/>
              </a:ext>
            </a:extLst>
          </p:cNvPr>
          <p:cNvSpPr>
            <a:spLocks noGrp="1"/>
          </p:cNvSpPr>
          <p:nvPr>
            <p:ph type="title"/>
          </p:nvPr>
        </p:nvSpPr>
        <p:spPr>
          <a:xfrm>
            <a:off x="-381000" y="-152082"/>
            <a:ext cx="9906000" cy="1143000"/>
          </a:xfrm>
        </p:spPr>
        <p:txBody>
          <a:bodyPr/>
          <a:lstStyle/>
          <a:p>
            <a:r>
              <a:rPr lang="en-US" sz="2200" dirty="0"/>
              <a:t>In meantime, </a:t>
            </a:r>
            <a:r>
              <a:rPr lang="en-US" sz="2200" dirty="0" err="1"/>
              <a:t>Demerjian</a:t>
            </a:r>
            <a:r>
              <a:rPr lang="en-US" sz="2200" dirty="0"/>
              <a:t> et al. [1973] used discovery of OH </a:t>
            </a:r>
            <a:br>
              <a:rPr lang="en-US" sz="2200" dirty="0"/>
            </a:br>
            <a:r>
              <a:rPr lang="en-US" sz="2200" dirty="0"/>
              <a:t>to explain the formation of ozone in urban smog</a:t>
            </a:r>
          </a:p>
        </p:txBody>
      </p:sp>
      <p:pic>
        <p:nvPicPr>
          <p:cNvPr id="3" name="Picture 2">
            <a:extLst>
              <a:ext uri="{FF2B5EF4-FFF2-40B4-BE49-F238E27FC236}">
                <a16:creationId xmlns:a16="http://schemas.microsoft.com/office/drawing/2014/main" id="{7B8B46DB-045C-44E5-998D-F9A68DBD748E}"/>
              </a:ext>
            </a:extLst>
          </p:cNvPr>
          <p:cNvPicPr>
            <a:picLocks noChangeAspect="1"/>
          </p:cNvPicPr>
          <p:nvPr/>
        </p:nvPicPr>
        <p:blipFill>
          <a:blip r:embed="rId2"/>
          <a:stretch>
            <a:fillRect/>
          </a:stretch>
        </p:blipFill>
        <p:spPr>
          <a:xfrm>
            <a:off x="304800" y="1447800"/>
            <a:ext cx="3811988" cy="3043237"/>
          </a:xfrm>
          <a:prstGeom prst="rect">
            <a:avLst/>
          </a:prstGeom>
        </p:spPr>
      </p:pic>
      <p:pic>
        <p:nvPicPr>
          <p:cNvPr id="4" name="Picture 3">
            <a:extLst>
              <a:ext uri="{FF2B5EF4-FFF2-40B4-BE49-F238E27FC236}">
                <a16:creationId xmlns:a16="http://schemas.microsoft.com/office/drawing/2014/main" id="{73FC4964-0307-4FD1-9B28-4A0EE01403A2}"/>
              </a:ext>
            </a:extLst>
          </p:cNvPr>
          <p:cNvPicPr>
            <a:picLocks noChangeAspect="1"/>
          </p:cNvPicPr>
          <p:nvPr/>
        </p:nvPicPr>
        <p:blipFill>
          <a:blip r:embed="rId3"/>
          <a:stretch>
            <a:fillRect/>
          </a:stretch>
        </p:blipFill>
        <p:spPr>
          <a:xfrm>
            <a:off x="6619008" y="4026718"/>
            <a:ext cx="2314575" cy="952500"/>
          </a:xfrm>
          <a:prstGeom prst="rect">
            <a:avLst/>
          </a:prstGeom>
        </p:spPr>
      </p:pic>
      <p:cxnSp>
        <p:nvCxnSpPr>
          <p:cNvPr id="6" name="Straight Arrow Connector 5">
            <a:extLst>
              <a:ext uri="{FF2B5EF4-FFF2-40B4-BE49-F238E27FC236}">
                <a16:creationId xmlns:a16="http://schemas.microsoft.com/office/drawing/2014/main" id="{3A1CBFE3-F2A4-4457-9E0A-A0A1EEBE051B}"/>
              </a:ext>
            </a:extLst>
          </p:cNvPr>
          <p:cNvCxnSpPr/>
          <p:nvPr/>
        </p:nvCxnSpPr>
        <p:spPr bwMode="auto">
          <a:xfrm flipH="1" flipV="1">
            <a:off x="5733183" y="4026718"/>
            <a:ext cx="885825" cy="633279"/>
          </a:xfrm>
          <a:prstGeom prst="straightConnector1">
            <a:avLst/>
          </a:prstGeom>
          <a:noFill/>
          <a:ln w="9525" cap="flat" cmpd="sng" algn="ctr">
            <a:solidFill>
              <a:schemeClr val="tx1"/>
            </a:solidFill>
            <a:prstDash val="solid"/>
            <a:round/>
            <a:headEnd type="none" w="med" len="med"/>
            <a:tailEnd type="triangle" w="lg" len="lg"/>
          </a:ln>
          <a:effectLst/>
        </p:spPr>
      </p:cxnSp>
      <p:sp>
        <p:nvSpPr>
          <p:cNvPr id="7" name="TextBox 6">
            <a:extLst>
              <a:ext uri="{FF2B5EF4-FFF2-40B4-BE49-F238E27FC236}">
                <a16:creationId xmlns:a16="http://schemas.microsoft.com/office/drawing/2014/main" id="{4186776E-06F6-4A33-8881-1189D0155AFB}"/>
              </a:ext>
            </a:extLst>
          </p:cNvPr>
          <p:cNvSpPr txBox="1"/>
          <p:nvPr/>
        </p:nvSpPr>
        <p:spPr>
          <a:xfrm>
            <a:off x="5121597" y="3338165"/>
            <a:ext cx="381198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VOCs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x</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p:txBody>
      </p:sp>
      <p:graphicFrame>
        <p:nvGraphicFramePr>
          <p:cNvPr id="11" name="Object 10">
            <a:extLst>
              <a:ext uri="{FF2B5EF4-FFF2-40B4-BE49-F238E27FC236}">
                <a16:creationId xmlns:a16="http://schemas.microsoft.com/office/drawing/2014/main" id="{F7E469A6-30C5-4823-AC3A-17B92C1E0D55}"/>
              </a:ext>
            </a:extLst>
          </p:cNvPr>
          <p:cNvGraphicFramePr>
            <a:graphicFrameLocks noChangeAspect="1"/>
          </p:cNvGraphicFramePr>
          <p:nvPr/>
        </p:nvGraphicFramePr>
        <p:xfrm>
          <a:off x="685800" y="5019396"/>
          <a:ext cx="4268787" cy="1458912"/>
        </p:xfrm>
        <a:graphic>
          <a:graphicData uri="http://schemas.openxmlformats.org/presentationml/2006/ole">
            <mc:AlternateContent xmlns:mc="http://schemas.openxmlformats.org/markup-compatibility/2006">
              <mc:Choice xmlns:v="urn:schemas-microsoft-com:vml" Requires="v">
                <p:oleObj name="Equation" r:id="rId4" imgW="2082600" imgH="711000" progId="Equation.DSMT4">
                  <p:embed/>
                </p:oleObj>
              </mc:Choice>
              <mc:Fallback>
                <p:oleObj name="Equation" r:id="rId4" imgW="2082600" imgH="711000" progId="Equation.DSMT4">
                  <p:embed/>
                  <p:pic>
                    <p:nvPicPr>
                      <p:cNvPr id="11" name="Object 10">
                        <a:extLst>
                          <a:ext uri="{FF2B5EF4-FFF2-40B4-BE49-F238E27FC236}">
                            <a16:creationId xmlns:a16="http://schemas.microsoft.com/office/drawing/2014/main" id="{F7E469A6-30C5-4823-AC3A-17B92C1E0D55}"/>
                          </a:ext>
                        </a:extLst>
                      </p:cNvPr>
                      <p:cNvPicPr/>
                      <p:nvPr/>
                    </p:nvPicPr>
                    <p:blipFill>
                      <a:blip r:embed="rId5"/>
                      <a:stretch>
                        <a:fillRect/>
                      </a:stretch>
                    </p:blipFill>
                    <p:spPr>
                      <a:xfrm>
                        <a:off x="685800" y="5019396"/>
                        <a:ext cx="4268787" cy="1458912"/>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41B357E-3965-43F9-A319-54B1E08DC659}"/>
              </a:ext>
            </a:extLst>
          </p:cNvPr>
          <p:cNvPicPr>
            <a:picLocks noChangeAspect="1"/>
          </p:cNvPicPr>
          <p:nvPr/>
        </p:nvPicPr>
        <p:blipFill>
          <a:blip r:embed="rId6"/>
          <a:stretch>
            <a:fillRect/>
          </a:stretch>
        </p:blipFill>
        <p:spPr>
          <a:xfrm>
            <a:off x="6477000" y="1108133"/>
            <a:ext cx="2052638" cy="2699138"/>
          </a:xfrm>
          <a:prstGeom prst="rect">
            <a:avLst/>
          </a:prstGeom>
        </p:spPr>
      </p:pic>
      <p:sp>
        <p:nvSpPr>
          <p:cNvPr id="16" name="TextBox 15">
            <a:extLst>
              <a:ext uri="{FF2B5EF4-FFF2-40B4-BE49-F238E27FC236}">
                <a16:creationId xmlns:a16="http://schemas.microsoft.com/office/drawing/2014/main" id="{FE02C854-68AA-4F7D-9592-535876C74A43}"/>
              </a:ext>
            </a:extLst>
          </p:cNvPr>
          <p:cNvSpPr txBox="1"/>
          <p:nvPr/>
        </p:nvSpPr>
        <p:spPr>
          <a:xfrm>
            <a:off x="6556274" y="1108133"/>
            <a:ext cx="2509838" cy="369332"/>
          </a:xfrm>
          <a:prstGeom prst="rect">
            <a:avLst/>
          </a:prstGeom>
          <a:noFill/>
        </p:spPr>
        <p:txBody>
          <a:bodyPr wrap="square" rtlCol="0">
            <a:spAutoFit/>
          </a:bodyPr>
          <a:lstStyle/>
          <a:p>
            <a:r>
              <a:rPr lang="en-US" sz="1800" b="0" dirty="0">
                <a:latin typeface="+mn-lt"/>
              </a:rPr>
              <a:t>Ken </a:t>
            </a:r>
            <a:r>
              <a:rPr lang="en-US" sz="1800" b="0" dirty="0" err="1">
                <a:latin typeface="+mn-lt"/>
              </a:rPr>
              <a:t>Demerjian</a:t>
            </a:r>
            <a:endParaRPr lang="en-US" sz="1800" b="0" dirty="0">
              <a:latin typeface="+mn-lt"/>
            </a:endParaRPr>
          </a:p>
        </p:txBody>
      </p:sp>
    </p:spTree>
    <p:extLst>
      <p:ext uri="{BB962C8B-B14F-4D97-AF65-F5344CB8AC3E}">
        <p14:creationId xmlns:p14="http://schemas.microsoft.com/office/powerpoint/2010/main" val="14438182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2B66-F4EB-4B89-BBA3-73AB6BF79AB9}"/>
              </a:ext>
            </a:extLst>
          </p:cNvPr>
          <p:cNvSpPr>
            <a:spLocks noGrp="1"/>
          </p:cNvSpPr>
          <p:nvPr>
            <p:ph type="title"/>
          </p:nvPr>
        </p:nvSpPr>
        <p:spPr>
          <a:xfrm>
            <a:off x="-76200" y="0"/>
            <a:ext cx="9296400" cy="1143000"/>
          </a:xfrm>
        </p:spPr>
        <p:txBody>
          <a:bodyPr/>
          <a:lstStyle/>
          <a:p>
            <a:r>
              <a:rPr lang="en-US" dirty="0" err="1"/>
              <a:t>Chameides</a:t>
            </a:r>
            <a:r>
              <a:rPr lang="en-US" dirty="0"/>
              <a:t> and Walker [1973] and </a:t>
            </a:r>
            <a:r>
              <a:rPr lang="en-US" dirty="0" err="1"/>
              <a:t>Crutzen</a:t>
            </a:r>
            <a:r>
              <a:rPr lang="en-US" dirty="0"/>
              <a:t> [1973] suggest that smog-like ozone production driven by CO and methane</a:t>
            </a:r>
            <a:br>
              <a:rPr lang="en-US" dirty="0"/>
            </a:br>
            <a:r>
              <a:rPr lang="en-US" dirty="0"/>
              <a:t>could happen throughout troposphere</a:t>
            </a:r>
          </a:p>
        </p:txBody>
      </p:sp>
      <p:graphicFrame>
        <p:nvGraphicFramePr>
          <p:cNvPr id="3" name="Object 2">
            <a:extLst>
              <a:ext uri="{FF2B5EF4-FFF2-40B4-BE49-F238E27FC236}">
                <a16:creationId xmlns:a16="http://schemas.microsoft.com/office/drawing/2014/main" id="{1BCC4DA4-54DF-4182-B4BC-B8D501572953}"/>
              </a:ext>
            </a:extLst>
          </p:cNvPr>
          <p:cNvGraphicFramePr>
            <a:graphicFrameLocks noChangeAspect="1"/>
          </p:cNvGraphicFramePr>
          <p:nvPr/>
        </p:nvGraphicFramePr>
        <p:xfrm>
          <a:off x="304800" y="1790700"/>
          <a:ext cx="3307897" cy="1295400"/>
        </p:xfrm>
        <a:graphic>
          <a:graphicData uri="http://schemas.openxmlformats.org/presentationml/2006/ole">
            <mc:AlternateContent xmlns:mc="http://schemas.openxmlformats.org/markup-compatibility/2006">
              <mc:Choice xmlns:v="urn:schemas-microsoft-com:vml" Requires="v">
                <p:oleObj name="Equation" r:id="rId2" imgW="1815840" imgH="711000" progId="Equation.DSMT4">
                  <p:embed/>
                </p:oleObj>
              </mc:Choice>
              <mc:Fallback>
                <p:oleObj name="Equation" r:id="rId2" imgW="1815840" imgH="711000" progId="Equation.DSMT4">
                  <p:embed/>
                  <p:pic>
                    <p:nvPicPr>
                      <p:cNvPr id="3" name="Object 2">
                        <a:extLst>
                          <a:ext uri="{FF2B5EF4-FFF2-40B4-BE49-F238E27FC236}">
                            <a16:creationId xmlns:a16="http://schemas.microsoft.com/office/drawing/2014/main" id="{1BCC4DA4-54DF-4182-B4BC-B8D501572953}"/>
                          </a:ext>
                        </a:extLst>
                      </p:cNvPr>
                      <p:cNvPicPr/>
                      <p:nvPr/>
                    </p:nvPicPr>
                    <p:blipFill>
                      <a:blip r:embed="rId3"/>
                      <a:stretch>
                        <a:fillRect/>
                      </a:stretch>
                    </p:blipFill>
                    <p:spPr>
                      <a:xfrm>
                        <a:off x="304800" y="1790700"/>
                        <a:ext cx="3307897" cy="12954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D5057225-28DF-4431-BC19-FFCDF8B2E190}"/>
              </a:ext>
            </a:extLst>
          </p:cNvPr>
          <p:cNvGraphicFramePr>
            <a:graphicFrameLocks noChangeAspect="1"/>
          </p:cNvGraphicFramePr>
          <p:nvPr/>
        </p:nvGraphicFramePr>
        <p:xfrm>
          <a:off x="4279900" y="1743075"/>
          <a:ext cx="3840163" cy="1341438"/>
        </p:xfrm>
        <a:graphic>
          <a:graphicData uri="http://schemas.openxmlformats.org/presentationml/2006/ole">
            <mc:AlternateContent xmlns:mc="http://schemas.openxmlformats.org/markup-compatibility/2006">
              <mc:Choice xmlns:v="urn:schemas-microsoft-com:vml" Requires="v">
                <p:oleObj name="Equation" r:id="rId4" imgW="2108160" imgH="736560" progId="Equation.DSMT4">
                  <p:embed/>
                </p:oleObj>
              </mc:Choice>
              <mc:Fallback>
                <p:oleObj name="Equation" r:id="rId4" imgW="2108160" imgH="736560" progId="Equation.DSMT4">
                  <p:embed/>
                  <p:pic>
                    <p:nvPicPr>
                      <p:cNvPr id="4" name="Object 3">
                        <a:extLst>
                          <a:ext uri="{FF2B5EF4-FFF2-40B4-BE49-F238E27FC236}">
                            <a16:creationId xmlns:a16="http://schemas.microsoft.com/office/drawing/2014/main" id="{D5057225-28DF-4431-BC19-FFCDF8B2E190}"/>
                          </a:ext>
                        </a:extLst>
                      </p:cNvPr>
                      <p:cNvPicPr/>
                      <p:nvPr/>
                    </p:nvPicPr>
                    <p:blipFill>
                      <a:blip r:embed="rId5"/>
                      <a:stretch>
                        <a:fillRect/>
                      </a:stretch>
                    </p:blipFill>
                    <p:spPr>
                      <a:xfrm>
                        <a:off x="4279900" y="1743075"/>
                        <a:ext cx="3840163" cy="134143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6C76597-8C27-4625-806F-E184E051AAEC}"/>
              </a:ext>
            </a:extLst>
          </p:cNvPr>
          <p:cNvPicPr>
            <a:picLocks noChangeAspect="1"/>
          </p:cNvPicPr>
          <p:nvPr/>
        </p:nvPicPr>
        <p:blipFill>
          <a:blip r:embed="rId6"/>
          <a:stretch>
            <a:fillRect/>
          </a:stretch>
        </p:blipFill>
        <p:spPr>
          <a:xfrm>
            <a:off x="6477000" y="3276600"/>
            <a:ext cx="2147888" cy="3417944"/>
          </a:xfrm>
          <a:prstGeom prst="rect">
            <a:avLst/>
          </a:prstGeom>
        </p:spPr>
      </p:pic>
      <p:sp>
        <p:nvSpPr>
          <p:cNvPr id="6" name="TextBox 5">
            <a:extLst>
              <a:ext uri="{FF2B5EF4-FFF2-40B4-BE49-F238E27FC236}">
                <a16:creationId xmlns:a16="http://schemas.microsoft.com/office/drawing/2014/main" id="{2E030639-CFE0-4850-86DF-4E5C9ECA89CF}"/>
              </a:ext>
            </a:extLst>
          </p:cNvPr>
          <p:cNvSpPr txBox="1"/>
          <p:nvPr/>
        </p:nvSpPr>
        <p:spPr>
          <a:xfrm>
            <a:off x="6496396" y="6325212"/>
            <a:ext cx="2286000" cy="369332"/>
          </a:xfrm>
          <a:prstGeom prst="rect">
            <a:avLst/>
          </a:prstGeom>
          <a:noFill/>
        </p:spPr>
        <p:txBody>
          <a:bodyPr wrap="square" rtlCol="0">
            <a:spAutoFit/>
          </a:bodyPr>
          <a:lstStyle/>
          <a:p>
            <a:r>
              <a:rPr lang="en-US" sz="1800" b="0" dirty="0">
                <a:latin typeface="+mj-lt"/>
              </a:rPr>
              <a:t>Bill </a:t>
            </a:r>
            <a:r>
              <a:rPr lang="en-US" sz="1800" b="0" dirty="0" err="1">
                <a:latin typeface="+mj-lt"/>
              </a:rPr>
              <a:t>Chameides</a:t>
            </a:r>
            <a:endParaRPr lang="en-US" sz="1800" b="0" dirty="0">
              <a:latin typeface="+mj-lt"/>
            </a:endParaRPr>
          </a:p>
        </p:txBody>
      </p:sp>
      <p:sp>
        <p:nvSpPr>
          <p:cNvPr id="7" name="TextBox 6">
            <a:extLst>
              <a:ext uri="{FF2B5EF4-FFF2-40B4-BE49-F238E27FC236}">
                <a16:creationId xmlns:a16="http://schemas.microsoft.com/office/drawing/2014/main" id="{06E2462D-4EF9-48D0-883D-63F3735D441C}"/>
              </a:ext>
            </a:extLst>
          </p:cNvPr>
          <p:cNvSpPr txBox="1"/>
          <p:nvPr/>
        </p:nvSpPr>
        <p:spPr>
          <a:xfrm>
            <a:off x="123657" y="3722899"/>
            <a:ext cx="5410200" cy="369332"/>
          </a:xfrm>
          <a:prstGeom prst="rect">
            <a:avLst/>
          </a:prstGeom>
          <a:noFill/>
        </p:spPr>
        <p:txBody>
          <a:bodyPr wrap="square" rtlCol="0">
            <a:spAutoFit/>
          </a:bodyPr>
          <a:lstStyle/>
          <a:p>
            <a:r>
              <a:rPr lang="en-US" sz="1800" b="0" dirty="0">
                <a:solidFill>
                  <a:srgbClr val="C00000"/>
                </a:solidFill>
                <a:latin typeface="+mn-lt"/>
              </a:rPr>
              <a:t>But where would the NO</a:t>
            </a:r>
            <a:r>
              <a:rPr lang="en-US" sz="1800" b="0" baseline="-25000" dirty="0">
                <a:solidFill>
                  <a:srgbClr val="C00000"/>
                </a:solidFill>
                <a:latin typeface="+mn-lt"/>
              </a:rPr>
              <a:t>x </a:t>
            </a:r>
            <a:r>
              <a:rPr lang="en-US" sz="1800" b="0" dirty="0">
                <a:solidFill>
                  <a:srgbClr val="C00000"/>
                </a:solidFill>
                <a:latin typeface="+mn-lt"/>
              </a:rPr>
              <a:t>come from? </a:t>
            </a:r>
            <a:endParaRPr lang="en-US" b="0" baseline="-25000" dirty="0">
              <a:solidFill>
                <a:srgbClr val="C00000"/>
              </a:solidFill>
              <a:latin typeface="+mn-lt"/>
            </a:endParaRPr>
          </a:p>
        </p:txBody>
      </p:sp>
      <p:pic>
        <p:nvPicPr>
          <p:cNvPr id="8" name="Picture 7">
            <a:extLst>
              <a:ext uri="{FF2B5EF4-FFF2-40B4-BE49-F238E27FC236}">
                <a16:creationId xmlns:a16="http://schemas.microsoft.com/office/drawing/2014/main" id="{D67DBA78-BD8D-4575-9205-0376163F1A14}"/>
              </a:ext>
            </a:extLst>
          </p:cNvPr>
          <p:cNvPicPr>
            <a:picLocks noChangeAspect="1"/>
          </p:cNvPicPr>
          <p:nvPr/>
        </p:nvPicPr>
        <p:blipFill>
          <a:blip r:embed="rId7"/>
          <a:stretch>
            <a:fillRect/>
          </a:stretch>
        </p:blipFill>
        <p:spPr>
          <a:xfrm flipH="1">
            <a:off x="0" y="4648200"/>
            <a:ext cx="2314575" cy="952500"/>
          </a:xfrm>
          <a:prstGeom prst="rect">
            <a:avLst/>
          </a:prstGeom>
        </p:spPr>
      </p:pic>
      <p:cxnSp>
        <p:nvCxnSpPr>
          <p:cNvPr id="10" name="Straight Arrow Connector 9">
            <a:extLst>
              <a:ext uri="{FF2B5EF4-FFF2-40B4-BE49-F238E27FC236}">
                <a16:creationId xmlns:a16="http://schemas.microsoft.com/office/drawing/2014/main" id="{E10ECEE8-2C44-4DA8-8F48-B6FEAEAABAD8}"/>
              </a:ext>
            </a:extLst>
          </p:cNvPr>
          <p:cNvCxnSpPr>
            <a:stCxn id="8" idx="1"/>
          </p:cNvCxnSpPr>
          <p:nvPr/>
        </p:nvCxnSpPr>
        <p:spPr bwMode="auto">
          <a:xfrm flipV="1">
            <a:off x="2314575" y="4648200"/>
            <a:ext cx="428625" cy="476250"/>
          </a:xfrm>
          <a:prstGeom prst="straightConnector1">
            <a:avLst/>
          </a:prstGeom>
          <a:noFill/>
          <a:ln w="9525" cap="flat" cmpd="sng" algn="ctr">
            <a:solidFill>
              <a:schemeClr val="tx2"/>
            </a:solidFill>
            <a:prstDash val="solid"/>
            <a:round/>
            <a:headEnd type="none" w="med" len="med"/>
            <a:tailEnd type="triangle"/>
          </a:ln>
          <a:effectLst/>
        </p:spPr>
      </p:cxnSp>
      <p:sp>
        <p:nvSpPr>
          <p:cNvPr id="11" name="TextBox 10">
            <a:extLst>
              <a:ext uri="{FF2B5EF4-FFF2-40B4-BE49-F238E27FC236}">
                <a16:creationId xmlns:a16="http://schemas.microsoft.com/office/drawing/2014/main" id="{6AE06053-6F90-4ABB-A5F2-4FAD7E346396}"/>
              </a:ext>
            </a:extLst>
          </p:cNvPr>
          <p:cNvSpPr txBox="1"/>
          <p:nvPr/>
        </p:nvSpPr>
        <p:spPr>
          <a:xfrm>
            <a:off x="2743200" y="4413766"/>
            <a:ext cx="685800" cy="369332"/>
          </a:xfrm>
          <a:prstGeom prst="rect">
            <a:avLst/>
          </a:prstGeom>
          <a:noFill/>
        </p:spPr>
        <p:txBody>
          <a:bodyPr wrap="square" rtlCol="0">
            <a:spAutoFit/>
          </a:bodyPr>
          <a:lstStyle/>
          <a:p>
            <a:pPr algn="l"/>
            <a:r>
              <a:rPr lang="en-US" sz="1800" b="0" dirty="0">
                <a:solidFill>
                  <a:schemeClr val="tx1"/>
                </a:solidFill>
                <a:latin typeface="+mn-lt"/>
              </a:rPr>
              <a:t>NO</a:t>
            </a:r>
            <a:r>
              <a:rPr lang="en-US" sz="1800" b="0" baseline="-25000" dirty="0">
                <a:solidFill>
                  <a:schemeClr val="tx1"/>
                </a:solidFill>
                <a:latin typeface="+mn-lt"/>
              </a:rPr>
              <a:t>x</a:t>
            </a:r>
            <a:endParaRPr lang="en-US" sz="1800" b="0" dirty="0">
              <a:solidFill>
                <a:schemeClr val="tx1"/>
              </a:solidFill>
              <a:latin typeface="+mn-lt"/>
            </a:endParaRPr>
          </a:p>
        </p:txBody>
      </p:sp>
      <p:cxnSp>
        <p:nvCxnSpPr>
          <p:cNvPr id="12" name="Straight Arrow Connector 11">
            <a:extLst>
              <a:ext uri="{FF2B5EF4-FFF2-40B4-BE49-F238E27FC236}">
                <a16:creationId xmlns:a16="http://schemas.microsoft.com/office/drawing/2014/main" id="{093BFC32-D9F6-4034-B699-B2985E3C3293}"/>
              </a:ext>
            </a:extLst>
          </p:cNvPr>
          <p:cNvCxnSpPr>
            <a:cxnSpLocks/>
          </p:cNvCxnSpPr>
          <p:nvPr/>
        </p:nvCxnSpPr>
        <p:spPr bwMode="auto">
          <a:xfrm>
            <a:off x="3429000" y="4598432"/>
            <a:ext cx="752475" cy="0"/>
          </a:xfrm>
          <a:prstGeom prst="straightConnector1">
            <a:avLst/>
          </a:prstGeom>
          <a:noFill/>
          <a:ln w="9525" cap="flat" cmpd="sng" algn="ctr">
            <a:solidFill>
              <a:schemeClr val="tx2"/>
            </a:solidFill>
            <a:prstDash val="solid"/>
            <a:round/>
            <a:headEnd type="none" w="med" len="med"/>
            <a:tailEnd type="triangle"/>
          </a:ln>
          <a:effectLst/>
        </p:spPr>
      </p:cxnSp>
      <p:sp>
        <p:nvSpPr>
          <p:cNvPr id="14" name="TextBox 13">
            <a:extLst>
              <a:ext uri="{FF2B5EF4-FFF2-40B4-BE49-F238E27FC236}">
                <a16:creationId xmlns:a16="http://schemas.microsoft.com/office/drawing/2014/main" id="{49289FF4-1874-4EC6-AE63-7D0D1CE02ADC}"/>
              </a:ext>
            </a:extLst>
          </p:cNvPr>
          <p:cNvSpPr txBox="1"/>
          <p:nvPr/>
        </p:nvSpPr>
        <p:spPr>
          <a:xfrm>
            <a:off x="3505200" y="4282678"/>
            <a:ext cx="666750" cy="369332"/>
          </a:xfrm>
          <a:prstGeom prst="rect">
            <a:avLst/>
          </a:prstGeom>
          <a:noFill/>
        </p:spPr>
        <p:txBody>
          <a:bodyPr wrap="square" rtlCol="0">
            <a:spAutoFit/>
          </a:bodyPr>
          <a:lstStyle/>
          <a:p>
            <a:pPr algn="l"/>
            <a:r>
              <a:rPr lang="en-US" sz="1800" b="0" dirty="0">
                <a:solidFill>
                  <a:schemeClr val="tx1"/>
                </a:solidFill>
                <a:latin typeface="+mn-lt"/>
              </a:rPr>
              <a:t>OH</a:t>
            </a:r>
          </a:p>
        </p:txBody>
      </p:sp>
      <p:sp>
        <p:nvSpPr>
          <p:cNvPr id="15" name="TextBox 14">
            <a:extLst>
              <a:ext uri="{FF2B5EF4-FFF2-40B4-BE49-F238E27FC236}">
                <a16:creationId xmlns:a16="http://schemas.microsoft.com/office/drawing/2014/main" id="{7E86AF44-6398-4276-B0C0-0006F9DBEEDE}"/>
              </a:ext>
            </a:extLst>
          </p:cNvPr>
          <p:cNvSpPr txBox="1"/>
          <p:nvPr/>
        </p:nvSpPr>
        <p:spPr>
          <a:xfrm>
            <a:off x="4295775" y="4413766"/>
            <a:ext cx="1066800" cy="369332"/>
          </a:xfrm>
          <a:prstGeom prst="rect">
            <a:avLst/>
          </a:prstGeom>
          <a:noFill/>
        </p:spPr>
        <p:txBody>
          <a:bodyPr wrap="square" rtlCol="0">
            <a:spAutoFit/>
          </a:bodyPr>
          <a:lstStyle/>
          <a:p>
            <a:pPr algn="l"/>
            <a:r>
              <a:rPr lang="en-US" sz="1800" b="0" dirty="0">
                <a:solidFill>
                  <a:schemeClr val="tx1"/>
                </a:solidFill>
                <a:latin typeface="+mn-lt"/>
              </a:rPr>
              <a:t>HNO</a:t>
            </a:r>
            <a:r>
              <a:rPr lang="en-US" sz="1800" b="0" baseline="-25000" dirty="0">
                <a:solidFill>
                  <a:schemeClr val="tx1"/>
                </a:solidFill>
                <a:latin typeface="+mn-lt"/>
              </a:rPr>
              <a:t>3</a:t>
            </a:r>
            <a:endParaRPr lang="en-US" sz="1800" b="0" dirty="0">
              <a:solidFill>
                <a:schemeClr val="tx1"/>
              </a:solidFill>
              <a:latin typeface="+mn-lt"/>
            </a:endParaRPr>
          </a:p>
        </p:txBody>
      </p:sp>
      <p:cxnSp>
        <p:nvCxnSpPr>
          <p:cNvPr id="17" name="Straight Arrow Connector 16">
            <a:extLst>
              <a:ext uri="{FF2B5EF4-FFF2-40B4-BE49-F238E27FC236}">
                <a16:creationId xmlns:a16="http://schemas.microsoft.com/office/drawing/2014/main" id="{D2A815FE-7736-4CC1-AABD-971DA56FE01A}"/>
              </a:ext>
            </a:extLst>
          </p:cNvPr>
          <p:cNvCxnSpPr>
            <a:stCxn id="15" idx="2"/>
          </p:cNvCxnSpPr>
          <p:nvPr/>
        </p:nvCxnSpPr>
        <p:spPr bwMode="auto">
          <a:xfrm>
            <a:off x="4829175" y="4783098"/>
            <a:ext cx="0" cy="474702"/>
          </a:xfrm>
          <a:prstGeom prst="straightConnector1">
            <a:avLst/>
          </a:prstGeom>
          <a:noFill/>
          <a:ln w="9525" cap="flat" cmpd="sng" algn="ctr">
            <a:solidFill>
              <a:schemeClr val="tx2"/>
            </a:solidFill>
            <a:prstDash val="solid"/>
            <a:round/>
            <a:headEnd type="none" w="med" len="med"/>
            <a:tailEnd type="triangle"/>
          </a:ln>
          <a:effectLst/>
        </p:spPr>
      </p:cxnSp>
      <p:sp>
        <p:nvSpPr>
          <p:cNvPr id="18" name="TextBox 17">
            <a:extLst>
              <a:ext uri="{FF2B5EF4-FFF2-40B4-BE49-F238E27FC236}">
                <a16:creationId xmlns:a16="http://schemas.microsoft.com/office/drawing/2014/main" id="{FE9E68EE-9ECF-462C-AAC5-0F176421B6C0}"/>
              </a:ext>
            </a:extLst>
          </p:cNvPr>
          <p:cNvSpPr txBox="1"/>
          <p:nvPr/>
        </p:nvSpPr>
        <p:spPr>
          <a:xfrm>
            <a:off x="4838364" y="4800906"/>
            <a:ext cx="1390987" cy="369332"/>
          </a:xfrm>
          <a:prstGeom prst="rect">
            <a:avLst/>
          </a:prstGeom>
          <a:noFill/>
        </p:spPr>
        <p:txBody>
          <a:bodyPr wrap="square" rtlCol="0">
            <a:spAutoFit/>
          </a:bodyPr>
          <a:lstStyle/>
          <a:p>
            <a:pPr algn="l"/>
            <a:r>
              <a:rPr lang="en-US" sz="1800" b="0" dirty="0">
                <a:solidFill>
                  <a:schemeClr val="tx1"/>
                </a:solidFill>
                <a:latin typeface="+mn-lt"/>
              </a:rPr>
              <a:t>deposition</a:t>
            </a:r>
          </a:p>
        </p:txBody>
      </p:sp>
      <p:sp>
        <p:nvSpPr>
          <p:cNvPr id="19" name="TextBox 18">
            <a:extLst>
              <a:ext uri="{FF2B5EF4-FFF2-40B4-BE49-F238E27FC236}">
                <a16:creationId xmlns:a16="http://schemas.microsoft.com/office/drawing/2014/main" id="{C903CAF6-FC6F-4718-96E3-FADADB6C9989}"/>
              </a:ext>
            </a:extLst>
          </p:cNvPr>
          <p:cNvSpPr txBox="1"/>
          <p:nvPr/>
        </p:nvSpPr>
        <p:spPr>
          <a:xfrm>
            <a:off x="138290" y="5787337"/>
            <a:ext cx="6358106" cy="646331"/>
          </a:xfrm>
          <a:prstGeom prst="rect">
            <a:avLst/>
          </a:prstGeom>
          <a:noFill/>
        </p:spPr>
        <p:txBody>
          <a:bodyPr wrap="square" rtlCol="0">
            <a:spAutoFit/>
          </a:bodyPr>
          <a:lstStyle/>
          <a:p>
            <a:r>
              <a:rPr lang="en-US" sz="1800" b="0" dirty="0">
                <a:solidFill>
                  <a:srgbClr val="C00000"/>
                </a:solidFill>
                <a:latin typeface="+mn-lt"/>
              </a:rPr>
              <a:t>NO</a:t>
            </a:r>
            <a:r>
              <a:rPr lang="en-US" sz="1800" b="0" baseline="-25000" dirty="0">
                <a:solidFill>
                  <a:srgbClr val="C00000"/>
                </a:solidFill>
                <a:latin typeface="+mn-lt"/>
              </a:rPr>
              <a:t>x</a:t>
            </a:r>
            <a:r>
              <a:rPr lang="en-US" sz="1800" b="0" dirty="0">
                <a:solidFill>
                  <a:srgbClr val="C00000"/>
                </a:solidFill>
                <a:latin typeface="+mn-lt"/>
              </a:rPr>
              <a:t> has a lifetime of a few hours against oxidation to HNO</a:t>
            </a:r>
            <a:r>
              <a:rPr lang="en-US" sz="1800" b="0" baseline="-25000" dirty="0">
                <a:solidFill>
                  <a:srgbClr val="C00000"/>
                </a:solidFill>
                <a:latin typeface="+mn-lt"/>
              </a:rPr>
              <a:t>3</a:t>
            </a:r>
            <a:r>
              <a:rPr lang="en-US" sz="1800" b="0" dirty="0">
                <a:solidFill>
                  <a:srgbClr val="C00000"/>
                </a:solidFill>
                <a:latin typeface="+mn-lt"/>
              </a:rPr>
              <a:t>, so should only be present near combustion source regions</a:t>
            </a:r>
            <a:endParaRPr lang="en-US" b="0" baseline="-25000" dirty="0">
              <a:solidFill>
                <a:srgbClr val="C00000"/>
              </a:solidFill>
              <a:latin typeface="+mn-lt"/>
            </a:endParaRPr>
          </a:p>
        </p:txBody>
      </p:sp>
    </p:spTree>
    <p:extLst>
      <p:ext uri="{BB962C8B-B14F-4D97-AF65-F5344CB8AC3E}">
        <p14:creationId xmlns:p14="http://schemas.microsoft.com/office/powerpoint/2010/main" val="259794402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80AE-9B61-43C3-959C-72E53C8BC647}"/>
              </a:ext>
            </a:extLst>
          </p:cNvPr>
          <p:cNvSpPr>
            <a:spLocks noGrp="1"/>
          </p:cNvSpPr>
          <p:nvPr>
            <p:ph type="title"/>
          </p:nvPr>
        </p:nvSpPr>
        <p:spPr>
          <a:xfrm>
            <a:off x="-78578" y="-69613"/>
            <a:ext cx="9296400" cy="1143000"/>
          </a:xfrm>
        </p:spPr>
        <p:txBody>
          <a:bodyPr/>
          <a:lstStyle/>
          <a:p>
            <a:r>
              <a:rPr lang="en-US" dirty="0"/>
              <a:t>Discovery of NO</a:t>
            </a:r>
            <a:r>
              <a:rPr lang="en-US" baseline="-25000" dirty="0"/>
              <a:t>x</a:t>
            </a:r>
            <a:r>
              <a:rPr lang="en-US" dirty="0"/>
              <a:t> in remote troposphere by aircraft in late 1980s</a:t>
            </a:r>
          </a:p>
        </p:txBody>
      </p:sp>
      <p:pic>
        <p:nvPicPr>
          <p:cNvPr id="5" name="Picture 4">
            <a:extLst>
              <a:ext uri="{FF2B5EF4-FFF2-40B4-BE49-F238E27FC236}">
                <a16:creationId xmlns:a16="http://schemas.microsoft.com/office/drawing/2014/main" id="{D4F16716-AAFD-4774-9A25-8A902AC12078}"/>
              </a:ext>
            </a:extLst>
          </p:cNvPr>
          <p:cNvPicPr>
            <a:picLocks noChangeAspect="1"/>
          </p:cNvPicPr>
          <p:nvPr/>
        </p:nvPicPr>
        <p:blipFill rotWithShape="1">
          <a:blip r:embed="rId2"/>
          <a:srcRect l="1666" t="23638" r="20833" b="24092"/>
          <a:stretch/>
        </p:blipFill>
        <p:spPr>
          <a:xfrm>
            <a:off x="2286000" y="4910817"/>
            <a:ext cx="6750957" cy="1947183"/>
          </a:xfrm>
          <a:prstGeom prst="rect">
            <a:avLst/>
          </a:prstGeom>
        </p:spPr>
      </p:pic>
      <p:sp>
        <p:nvSpPr>
          <p:cNvPr id="6" name="TextBox 5">
            <a:extLst>
              <a:ext uri="{FF2B5EF4-FFF2-40B4-BE49-F238E27FC236}">
                <a16:creationId xmlns:a16="http://schemas.microsoft.com/office/drawing/2014/main" id="{A7E77EF0-2955-4946-A55E-4A8FC509DDF3}"/>
              </a:ext>
            </a:extLst>
          </p:cNvPr>
          <p:cNvSpPr txBox="1"/>
          <p:nvPr/>
        </p:nvSpPr>
        <p:spPr>
          <a:xfrm>
            <a:off x="7848600" y="4801139"/>
            <a:ext cx="1600200" cy="369332"/>
          </a:xfrm>
          <a:prstGeom prst="rect">
            <a:avLst/>
          </a:prstGeom>
          <a:noFill/>
        </p:spPr>
        <p:txBody>
          <a:bodyPr wrap="square" rtlCol="0">
            <a:spAutoFit/>
          </a:bodyPr>
          <a:lstStyle/>
          <a:p>
            <a:r>
              <a:rPr lang="en-US" b="0" dirty="0">
                <a:solidFill>
                  <a:srgbClr val="FF0000"/>
                </a:solidFill>
              </a:rPr>
              <a:t>lightning</a:t>
            </a:r>
          </a:p>
        </p:txBody>
      </p:sp>
      <p:sp>
        <p:nvSpPr>
          <p:cNvPr id="7" name="TextBox 6">
            <a:extLst>
              <a:ext uri="{FF2B5EF4-FFF2-40B4-BE49-F238E27FC236}">
                <a16:creationId xmlns:a16="http://schemas.microsoft.com/office/drawing/2014/main" id="{55B76790-63EC-4CD3-95F9-7B4963417C96}"/>
              </a:ext>
            </a:extLst>
          </p:cNvPr>
          <p:cNvSpPr txBox="1"/>
          <p:nvPr/>
        </p:nvSpPr>
        <p:spPr>
          <a:xfrm>
            <a:off x="4469401" y="2233964"/>
            <a:ext cx="4677227" cy="1477328"/>
          </a:xfrm>
          <a:prstGeom prst="rect">
            <a:avLst/>
          </a:prstGeom>
          <a:noFill/>
        </p:spPr>
        <p:txBody>
          <a:bodyPr wrap="square" rtlCol="0">
            <a:spAutoFit/>
          </a:bodyPr>
          <a:lstStyle/>
          <a:p>
            <a:pPr marL="285750" indent="-285750">
              <a:buFont typeface="Arial" panose="020B0604020202020204" pitchFamily="34" charset="0"/>
              <a:buChar char="•"/>
            </a:pPr>
            <a:r>
              <a:rPr lang="en-US" b="0" dirty="0"/>
              <a:t>Implies that chemical production is main source of ozone in global troposphere, stratospheric input is small in comparison</a:t>
            </a:r>
          </a:p>
          <a:p>
            <a:pPr marL="285750" indent="-285750">
              <a:buFont typeface="Arial" panose="020B0604020202020204" pitchFamily="34" charset="0"/>
              <a:buChar char="•"/>
            </a:pPr>
            <a:r>
              <a:rPr lang="en-US" b="0" dirty="0"/>
              <a:t>Lightning NO</a:t>
            </a:r>
            <a:r>
              <a:rPr lang="en-US" b="0" baseline="-25000" dirty="0"/>
              <a:t>x</a:t>
            </a:r>
            <a:r>
              <a:rPr lang="en-US" b="0" dirty="0"/>
              <a:t> drives ozone maximum in upper troposphere</a:t>
            </a:r>
          </a:p>
        </p:txBody>
      </p:sp>
      <p:pic>
        <p:nvPicPr>
          <p:cNvPr id="8" name="Picture 7">
            <a:extLst>
              <a:ext uri="{FF2B5EF4-FFF2-40B4-BE49-F238E27FC236}">
                <a16:creationId xmlns:a16="http://schemas.microsoft.com/office/drawing/2014/main" id="{81B19FFF-1CA9-49DB-955A-94343348846E}"/>
              </a:ext>
            </a:extLst>
          </p:cNvPr>
          <p:cNvPicPr>
            <a:picLocks noChangeAspect="1"/>
          </p:cNvPicPr>
          <p:nvPr/>
        </p:nvPicPr>
        <p:blipFill>
          <a:blip r:embed="rId3"/>
          <a:stretch>
            <a:fillRect/>
          </a:stretch>
        </p:blipFill>
        <p:spPr>
          <a:xfrm>
            <a:off x="-9071" y="1275569"/>
            <a:ext cx="4533900" cy="3448832"/>
          </a:xfrm>
          <a:prstGeom prst="rect">
            <a:avLst/>
          </a:prstGeom>
        </p:spPr>
      </p:pic>
      <p:sp>
        <p:nvSpPr>
          <p:cNvPr id="9" name="TextBox 8">
            <a:extLst>
              <a:ext uri="{FF2B5EF4-FFF2-40B4-BE49-F238E27FC236}">
                <a16:creationId xmlns:a16="http://schemas.microsoft.com/office/drawing/2014/main" id="{C4E7878E-CBEF-4687-AE45-8C111E2A92BF}"/>
              </a:ext>
            </a:extLst>
          </p:cNvPr>
          <p:cNvSpPr txBox="1"/>
          <p:nvPr/>
        </p:nvSpPr>
        <p:spPr>
          <a:xfrm>
            <a:off x="228600" y="6400800"/>
            <a:ext cx="2438400" cy="276999"/>
          </a:xfrm>
          <a:prstGeom prst="rect">
            <a:avLst/>
          </a:prstGeom>
          <a:solidFill>
            <a:schemeClr val="bg1"/>
          </a:solidFill>
          <a:ln>
            <a:noFill/>
          </a:ln>
        </p:spPr>
        <p:txBody>
          <a:bodyPr wrap="square" lIns="0" tIns="0" rIns="0" bIns="0" rtlCol="0">
            <a:spAutoFit/>
          </a:bodyPr>
          <a:lstStyle/>
          <a:p>
            <a:pPr algn="l"/>
            <a:r>
              <a:rPr lang="en-US" b="0" i="1" dirty="0"/>
              <a:t>Jacob et al. [1996]</a:t>
            </a:r>
          </a:p>
        </p:txBody>
      </p:sp>
      <p:sp>
        <p:nvSpPr>
          <p:cNvPr id="4" name="TextBox 3">
            <a:extLst>
              <a:ext uri="{FF2B5EF4-FFF2-40B4-BE49-F238E27FC236}">
                <a16:creationId xmlns:a16="http://schemas.microsoft.com/office/drawing/2014/main" id="{5E9B5135-93D1-44AE-87D2-872052352F02}"/>
              </a:ext>
            </a:extLst>
          </p:cNvPr>
          <p:cNvSpPr txBox="1"/>
          <p:nvPr/>
        </p:nvSpPr>
        <p:spPr>
          <a:xfrm>
            <a:off x="276022" y="1007573"/>
            <a:ext cx="8760935" cy="246221"/>
          </a:xfrm>
          <a:prstGeom prst="rect">
            <a:avLst/>
          </a:prstGeom>
          <a:solidFill>
            <a:schemeClr val="bg1"/>
          </a:solidFill>
          <a:ln>
            <a:noFill/>
          </a:ln>
        </p:spPr>
        <p:txBody>
          <a:bodyPr wrap="square" lIns="0" tIns="0" rIns="0" bIns="0" rtlCol="0">
            <a:spAutoFit/>
          </a:bodyPr>
          <a:lstStyle/>
          <a:p>
            <a:pPr algn="l"/>
            <a:r>
              <a:rPr lang="en-US" sz="1600" b="0" dirty="0">
                <a:solidFill>
                  <a:srgbClr val="FF0000"/>
                </a:solidFill>
              </a:rPr>
              <a:t>Observations over South Atlantic (NASA TRACE-A): sufficient ozone production to offset loss</a:t>
            </a:r>
          </a:p>
        </p:txBody>
      </p:sp>
      <p:sp>
        <p:nvSpPr>
          <p:cNvPr id="3" name="TextBox 2">
            <a:extLst>
              <a:ext uri="{FF2B5EF4-FFF2-40B4-BE49-F238E27FC236}">
                <a16:creationId xmlns:a16="http://schemas.microsoft.com/office/drawing/2014/main" id="{48B3BE59-6F41-4283-98B9-FF17A27EA571}"/>
              </a:ext>
            </a:extLst>
          </p:cNvPr>
          <p:cNvSpPr txBox="1"/>
          <p:nvPr/>
        </p:nvSpPr>
        <p:spPr>
          <a:xfrm>
            <a:off x="876300" y="2038270"/>
            <a:ext cx="1143000" cy="492443"/>
          </a:xfrm>
          <a:prstGeom prst="rect">
            <a:avLst/>
          </a:prstGeom>
          <a:solidFill>
            <a:schemeClr val="bg1"/>
          </a:solidFill>
          <a:ln>
            <a:noFill/>
          </a:ln>
        </p:spPr>
        <p:txBody>
          <a:bodyPr wrap="square" lIns="0" tIns="0" rIns="0" bIns="0" rtlCol="0">
            <a:spAutoFit/>
          </a:bodyPr>
          <a:lstStyle/>
          <a:p>
            <a:pPr algn="l"/>
            <a:r>
              <a:rPr lang="en-US" sz="1600" b="0" dirty="0"/>
              <a:t>net production</a:t>
            </a:r>
          </a:p>
        </p:txBody>
      </p:sp>
      <p:sp>
        <p:nvSpPr>
          <p:cNvPr id="10" name="TextBox 9">
            <a:extLst>
              <a:ext uri="{FF2B5EF4-FFF2-40B4-BE49-F238E27FC236}">
                <a16:creationId xmlns:a16="http://schemas.microsoft.com/office/drawing/2014/main" id="{4FE16508-E45E-44EF-8B20-B82A4A5D5B2F}"/>
              </a:ext>
            </a:extLst>
          </p:cNvPr>
          <p:cNvSpPr txBox="1"/>
          <p:nvPr/>
        </p:nvSpPr>
        <p:spPr>
          <a:xfrm>
            <a:off x="703943" y="3588181"/>
            <a:ext cx="762000" cy="246221"/>
          </a:xfrm>
          <a:prstGeom prst="rect">
            <a:avLst/>
          </a:prstGeom>
          <a:solidFill>
            <a:schemeClr val="bg1"/>
          </a:solidFill>
          <a:ln>
            <a:noFill/>
          </a:ln>
        </p:spPr>
        <p:txBody>
          <a:bodyPr wrap="square" lIns="0" tIns="0" rIns="0" bIns="0" rtlCol="0">
            <a:spAutoFit/>
          </a:bodyPr>
          <a:lstStyle/>
          <a:p>
            <a:pPr algn="l"/>
            <a:r>
              <a:rPr lang="en-US" sz="1600" b="0" dirty="0"/>
              <a:t>net loss</a:t>
            </a:r>
          </a:p>
        </p:txBody>
      </p:sp>
    </p:spTree>
    <p:extLst>
      <p:ext uri="{BB962C8B-B14F-4D97-AF65-F5344CB8AC3E}">
        <p14:creationId xmlns:p14="http://schemas.microsoft.com/office/powerpoint/2010/main" val="426156783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7" y="-146222"/>
            <a:ext cx="9403492" cy="1143000"/>
          </a:xfrm>
        </p:spPr>
        <p:txBody>
          <a:bodyPr/>
          <a:lstStyle/>
          <a:p>
            <a:r>
              <a:rPr lang="en-US" b="0" dirty="0">
                <a:effectLst/>
              </a:rPr>
              <a:t>We now know tha</a:t>
            </a:r>
            <a:r>
              <a:rPr lang="en-US" dirty="0"/>
              <a:t>t NO</a:t>
            </a:r>
            <a:r>
              <a:rPr lang="en-US" baseline="-25000" dirty="0"/>
              <a:t>x</a:t>
            </a:r>
            <a:r>
              <a:rPr lang="en-US" dirty="0"/>
              <a:t> is present throughout troposphere</a:t>
            </a:r>
            <a:br>
              <a:rPr lang="en-US" dirty="0"/>
            </a:br>
            <a:r>
              <a:rPr lang="en-US" dirty="0"/>
              <a:t>and fuels ozone production</a:t>
            </a:r>
            <a:endParaRPr lang="en-US" b="0" dirty="0">
              <a:effectLst/>
            </a:endParaRPr>
          </a:p>
        </p:txBody>
      </p:sp>
      <p:sp>
        <p:nvSpPr>
          <p:cNvPr id="4" name="TextBox 3"/>
          <p:cNvSpPr txBox="1"/>
          <p:nvPr/>
        </p:nvSpPr>
        <p:spPr>
          <a:xfrm>
            <a:off x="1742303" y="812112"/>
            <a:ext cx="549381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Sources: fuel combustion, open fires, lightning, soils</a:t>
            </a:r>
          </a:p>
        </p:txBody>
      </p:sp>
      <p:sp>
        <p:nvSpPr>
          <p:cNvPr id="5" name="TextBox 4"/>
          <p:cNvSpPr txBox="1"/>
          <p:nvPr/>
        </p:nvSpPr>
        <p:spPr>
          <a:xfrm>
            <a:off x="601394" y="1288037"/>
            <a:ext cx="796410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Tropospheric 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columns measured by  TROPOMI satellite (Apr-Sep 2018)</a:t>
            </a:r>
          </a:p>
        </p:txBody>
      </p:sp>
      <p:pic>
        <p:nvPicPr>
          <p:cNvPr id="6" name="Picture 5">
            <a:extLst>
              <a:ext uri="{FF2B5EF4-FFF2-40B4-BE49-F238E27FC236}">
                <a16:creationId xmlns:a16="http://schemas.microsoft.com/office/drawing/2014/main" id="{0D05754E-C2D8-449E-8B14-490855277086}"/>
              </a:ext>
            </a:extLst>
          </p:cNvPr>
          <p:cNvPicPr>
            <a:picLocks noChangeAspect="1"/>
          </p:cNvPicPr>
          <p:nvPr/>
        </p:nvPicPr>
        <p:blipFill>
          <a:blip r:embed="rId2"/>
          <a:stretch>
            <a:fillRect/>
          </a:stretch>
        </p:blipFill>
        <p:spPr>
          <a:xfrm>
            <a:off x="1599035" y="1636181"/>
            <a:ext cx="5945929" cy="3049412"/>
          </a:xfrm>
          <a:prstGeom prst="rect">
            <a:avLst/>
          </a:prstGeom>
        </p:spPr>
      </p:pic>
      <p:sp>
        <p:nvSpPr>
          <p:cNvPr id="8" name="TextBox 7">
            <a:extLst>
              <a:ext uri="{FF2B5EF4-FFF2-40B4-BE49-F238E27FC236}">
                <a16:creationId xmlns:a16="http://schemas.microsoft.com/office/drawing/2014/main" id="{A48BBA29-42B9-474F-BD4C-DC7EF4EBD0A4}"/>
              </a:ext>
            </a:extLst>
          </p:cNvPr>
          <p:cNvSpPr txBox="1"/>
          <p:nvPr/>
        </p:nvSpPr>
        <p:spPr>
          <a:xfrm>
            <a:off x="4699045" y="5428458"/>
            <a:ext cx="60785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x</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cxnSp>
        <p:nvCxnSpPr>
          <p:cNvPr id="9" name="Straight Arrow Connector 8">
            <a:extLst>
              <a:ext uri="{FF2B5EF4-FFF2-40B4-BE49-F238E27FC236}">
                <a16:creationId xmlns:a16="http://schemas.microsoft.com/office/drawing/2014/main" id="{26C3F9DB-609D-4585-8FD9-B62979B3FBA6}"/>
              </a:ext>
            </a:extLst>
          </p:cNvPr>
          <p:cNvCxnSpPr/>
          <p:nvPr/>
        </p:nvCxnSpPr>
        <p:spPr bwMode="auto">
          <a:xfrm flipV="1">
            <a:off x="5319195" y="5584394"/>
            <a:ext cx="2128426" cy="28730"/>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10" name="TextBox 9">
            <a:extLst>
              <a:ext uri="{FF2B5EF4-FFF2-40B4-BE49-F238E27FC236}">
                <a16:creationId xmlns:a16="http://schemas.microsoft.com/office/drawing/2014/main" id="{14CE0482-37BC-4058-B6F9-9A8592084F00}"/>
              </a:ext>
            </a:extLst>
          </p:cNvPr>
          <p:cNvSpPr txBox="1"/>
          <p:nvPr/>
        </p:nvSpPr>
        <p:spPr>
          <a:xfrm>
            <a:off x="7435330" y="5399728"/>
            <a:ext cx="78258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HNO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3</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1" name="TextBox 10">
            <a:extLst>
              <a:ext uri="{FF2B5EF4-FFF2-40B4-BE49-F238E27FC236}">
                <a16:creationId xmlns:a16="http://schemas.microsoft.com/office/drawing/2014/main" id="{72D1BD64-5AA7-44A5-ABCD-A542C9D9CAB2}"/>
              </a:ext>
            </a:extLst>
          </p:cNvPr>
          <p:cNvSpPr txBox="1"/>
          <p:nvPr/>
        </p:nvSpPr>
        <p:spPr>
          <a:xfrm>
            <a:off x="6117952" y="5256305"/>
            <a:ext cx="53091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OH</a:t>
            </a:r>
          </a:p>
        </p:txBody>
      </p:sp>
      <p:sp>
        <p:nvSpPr>
          <p:cNvPr id="12" name="TextBox 11">
            <a:extLst>
              <a:ext uri="{FF2B5EF4-FFF2-40B4-BE49-F238E27FC236}">
                <a16:creationId xmlns:a16="http://schemas.microsoft.com/office/drawing/2014/main" id="{FB658E49-FCB1-49C7-9713-E5726DD7FB9F}"/>
              </a:ext>
            </a:extLst>
          </p:cNvPr>
          <p:cNvSpPr txBox="1"/>
          <p:nvPr/>
        </p:nvSpPr>
        <p:spPr>
          <a:xfrm>
            <a:off x="6008947" y="5625637"/>
            <a:ext cx="76174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hours</a:t>
            </a:r>
          </a:p>
        </p:txBody>
      </p:sp>
      <p:cxnSp>
        <p:nvCxnSpPr>
          <p:cNvPr id="13" name="Straight Arrow Connector 12">
            <a:extLst>
              <a:ext uri="{FF2B5EF4-FFF2-40B4-BE49-F238E27FC236}">
                <a16:creationId xmlns:a16="http://schemas.microsoft.com/office/drawing/2014/main" id="{20B423E5-1251-477C-BE3E-BCB070A37AAE}"/>
              </a:ext>
            </a:extLst>
          </p:cNvPr>
          <p:cNvCxnSpPr>
            <a:cxnSpLocks/>
          </p:cNvCxnSpPr>
          <p:nvPr/>
        </p:nvCxnSpPr>
        <p:spPr bwMode="auto">
          <a:xfrm flipH="1" flipV="1">
            <a:off x="4987636" y="5935287"/>
            <a:ext cx="15337" cy="360630"/>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4" name="Straight Arrow Connector 13">
            <a:extLst>
              <a:ext uri="{FF2B5EF4-FFF2-40B4-BE49-F238E27FC236}">
                <a16:creationId xmlns:a16="http://schemas.microsoft.com/office/drawing/2014/main" id="{0710D38A-7EBE-41D0-9DD2-CC8D76EAD823}"/>
              </a:ext>
            </a:extLst>
          </p:cNvPr>
          <p:cNvCxnSpPr/>
          <p:nvPr/>
        </p:nvCxnSpPr>
        <p:spPr bwMode="auto">
          <a:xfrm>
            <a:off x="7826622" y="5797790"/>
            <a:ext cx="1" cy="450610"/>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15" name="TextBox 14">
            <a:extLst>
              <a:ext uri="{FF2B5EF4-FFF2-40B4-BE49-F238E27FC236}">
                <a16:creationId xmlns:a16="http://schemas.microsoft.com/office/drawing/2014/main" id="{247991BF-EFC0-442B-9953-6390711C41E6}"/>
              </a:ext>
            </a:extLst>
          </p:cNvPr>
          <p:cNvSpPr txBox="1"/>
          <p:nvPr/>
        </p:nvSpPr>
        <p:spPr>
          <a:xfrm>
            <a:off x="4549574" y="6248400"/>
            <a:ext cx="400622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Emission                           Deposition</a:t>
            </a:r>
          </a:p>
        </p:txBody>
      </p:sp>
      <p:cxnSp>
        <p:nvCxnSpPr>
          <p:cNvPr id="16" name="Straight Arrow Connector 15">
            <a:extLst>
              <a:ext uri="{FF2B5EF4-FFF2-40B4-BE49-F238E27FC236}">
                <a16:creationId xmlns:a16="http://schemas.microsoft.com/office/drawing/2014/main" id="{1240C2E9-1BB0-4553-92F4-AFED87EAABEB}"/>
              </a:ext>
            </a:extLst>
          </p:cNvPr>
          <p:cNvCxnSpPr>
            <a:cxnSpLocks/>
          </p:cNvCxnSpPr>
          <p:nvPr/>
        </p:nvCxnSpPr>
        <p:spPr bwMode="auto">
          <a:xfrm flipH="1" flipV="1">
            <a:off x="3733800" y="5221819"/>
            <a:ext cx="903172" cy="228486"/>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7" name="Straight Arrow Connector 16">
            <a:extLst>
              <a:ext uri="{FF2B5EF4-FFF2-40B4-BE49-F238E27FC236}">
                <a16:creationId xmlns:a16="http://schemas.microsoft.com/office/drawing/2014/main" id="{9DC697BD-F77C-4925-AF90-DBC007C1193F}"/>
              </a:ext>
            </a:extLst>
          </p:cNvPr>
          <p:cNvCxnSpPr>
            <a:cxnSpLocks/>
          </p:cNvCxnSpPr>
          <p:nvPr/>
        </p:nvCxnSpPr>
        <p:spPr bwMode="auto">
          <a:xfrm>
            <a:off x="3705945" y="5379368"/>
            <a:ext cx="856153" cy="201653"/>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20" name="TextBox 19">
            <a:extLst>
              <a:ext uri="{FF2B5EF4-FFF2-40B4-BE49-F238E27FC236}">
                <a16:creationId xmlns:a16="http://schemas.microsoft.com/office/drawing/2014/main" id="{6ECCB4B8-118A-47B4-999B-5F6D2E24A480}"/>
              </a:ext>
            </a:extLst>
          </p:cNvPr>
          <p:cNvSpPr txBox="1"/>
          <p:nvPr/>
        </p:nvSpPr>
        <p:spPr>
          <a:xfrm>
            <a:off x="2207056" y="4908433"/>
            <a:ext cx="2041360" cy="646331"/>
          </a:xfrm>
          <a:prstGeom prst="rect">
            <a:avLst/>
          </a:prstGeom>
          <a:noFill/>
        </p:spPr>
        <p:txBody>
          <a:bodyPr wrap="square" rtlCol="0">
            <a:spAutoFit/>
          </a:bodyPr>
          <a:lstStyle/>
          <a:p>
            <a:pPr algn="l"/>
            <a:r>
              <a:rPr lang="en-US" sz="1800" b="0" dirty="0">
                <a:solidFill>
                  <a:schemeClr val="tx1"/>
                </a:solidFill>
                <a:latin typeface="+mj-lt"/>
              </a:rPr>
              <a:t>organic nitrate reservoirs</a:t>
            </a:r>
          </a:p>
        </p:txBody>
      </p:sp>
      <p:sp>
        <p:nvSpPr>
          <p:cNvPr id="21" name="TextBox 20">
            <a:extLst>
              <a:ext uri="{FF2B5EF4-FFF2-40B4-BE49-F238E27FC236}">
                <a16:creationId xmlns:a16="http://schemas.microsoft.com/office/drawing/2014/main" id="{8E7891B1-73D6-45AA-A0C0-424712D6B19F}"/>
              </a:ext>
            </a:extLst>
          </p:cNvPr>
          <p:cNvSpPr txBox="1"/>
          <p:nvPr/>
        </p:nvSpPr>
        <p:spPr>
          <a:xfrm>
            <a:off x="283956" y="5868150"/>
            <a:ext cx="3543600" cy="646331"/>
          </a:xfrm>
          <a:prstGeom prst="rect">
            <a:avLst/>
          </a:prstGeom>
          <a:noFill/>
        </p:spPr>
        <p:txBody>
          <a:bodyPr wrap="square" rtlCol="0">
            <a:spAutoFit/>
          </a:bodyPr>
          <a:lstStyle/>
          <a:p>
            <a:pPr algn="l"/>
            <a:r>
              <a:rPr lang="en-US" sz="1800" b="0" dirty="0">
                <a:solidFill>
                  <a:srgbClr val="FF0000"/>
                </a:solidFill>
                <a:latin typeface="+mj-lt"/>
              </a:rPr>
              <a:t>Organic nitrate reservoirs allow transport of NO</a:t>
            </a:r>
            <a:r>
              <a:rPr lang="en-US" sz="1800" b="0" baseline="-25000" dirty="0">
                <a:solidFill>
                  <a:srgbClr val="FF0000"/>
                </a:solidFill>
                <a:latin typeface="+mj-lt"/>
              </a:rPr>
              <a:t>x</a:t>
            </a:r>
            <a:r>
              <a:rPr lang="en-US" sz="1800" b="0" dirty="0">
                <a:solidFill>
                  <a:srgbClr val="FF0000"/>
                </a:solidFill>
                <a:latin typeface="+mj-lt"/>
              </a:rPr>
              <a:t> on global scale</a:t>
            </a:r>
          </a:p>
        </p:txBody>
      </p:sp>
    </p:spTree>
    <p:extLst>
      <p:ext uri="{BB962C8B-B14F-4D97-AF65-F5344CB8AC3E}">
        <p14:creationId xmlns:p14="http://schemas.microsoft.com/office/powerpoint/2010/main" val="31436477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 y="-126522"/>
            <a:ext cx="8783320" cy="1143000"/>
          </a:xfrm>
        </p:spPr>
        <p:txBody>
          <a:bodyPr/>
          <a:lstStyle/>
          <a:p>
            <a:r>
              <a:rPr lang="en-US" b="0" dirty="0">
                <a:effectLst/>
              </a:rPr>
              <a:t>Mechanism for ozone production from oxidation of CO</a:t>
            </a:r>
            <a:br>
              <a:rPr lang="en-US" b="0" dirty="0">
                <a:effectLst/>
              </a:rPr>
            </a:br>
            <a:r>
              <a:rPr lang="en-US" dirty="0"/>
              <a:t>catalyzed by </a:t>
            </a:r>
            <a:r>
              <a:rPr lang="en-US" dirty="0" err="1"/>
              <a:t>HO</a:t>
            </a:r>
            <a:r>
              <a:rPr lang="en-US" baseline="-25000" dirty="0" err="1"/>
              <a:t>x</a:t>
            </a:r>
            <a:r>
              <a:rPr lang="en-US" dirty="0"/>
              <a:t> and NO</a:t>
            </a:r>
            <a:r>
              <a:rPr lang="en-US" baseline="-25000" dirty="0"/>
              <a:t>x</a:t>
            </a:r>
            <a:r>
              <a:rPr lang="en-US" dirty="0"/>
              <a:t> radicals</a:t>
            </a:r>
            <a:endParaRPr lang="en-US" b="0" dirty="0">
              <a:effectLst/>
            </a:endParaRPr>
          </a:p>
        </p:txBody>
      </p:sp>
      <p:sp>
        <p:nvSpPr>
          <p:cNvPr id="3" name="TextBox 2"/>
          <p:cNvSpPr txBox="1"/>
          <p:nvPr/>
        </p:nvSpPr>
        <p:spPr>
          <a:xfrm>
            <a:off x="274320" y="914400"/>
            <a:ext cx="385233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Initiation: production of </a:t>
            </a:r>
            <a:r>
              <a:rPr kumimoji="0" lang="en-US" sz="1800" b="0" i="0" u="none" strike="noStrike" kern="1200" cap="none" spc="0" normalizeH="0" baseline="0" noProof="0" dirty="0" err="1">
                <a:ln>
                  <a:noFill/>
                </a:ln>
                <a:solidFill>
                  <a:srgbClr val="FF0000"/>
                </a:solidFill>
                <a:effectLst/>
                <a:uLnTx/>
                <a:uFillTx/>
                <a:latin typeface="Helvetica" panose="020B0604020202020204" pitchFamily="34" charset="0"/>
                <a:ea typeface="MS PGothic" panose="020B0600070205080204" pitchFamily="34" charset="-128"/>
                <a:cs typeface="+mn-cs"/>
              </a:rPr>
              <a:t>HO</a:t>
            </a:r>
            <a:r>
              <a:rPr kumimoji="0" lang="en-US" sz="1800" b="0" i="0" u="none" strike="noStrike" kern="1200" cap="none" spc="0" normalizeH="0" baseline="-25000" noProof="0" dirty="0" err="1">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 radicals</a:t>
            </a:r>
          </a:p>
        </p:txBody>
      </p:sp>
      <p:graphicFrame>
        <p:nvGraphicFramePr>
          <p:cNvPr id="5" name="Object 4"/>
          <p:cNvGraphicFramePr>
            <a:graphicFrameLocks noChangeAspect="1"/>
          </p:cNvGraphicFramePr>
          <p:nvPr/>
        </p:nvGraphicFramePr>
        <p:xfrm>
          <a:off x="2953713" y="1342299"/>
          <a:ext cx="2930263" cy="1003153"/>
        </p:xfrm>
        <a:graphic>
          <a:graphicData uri="http://schemas.openxmlformats.org/presentationml/2006/ole">
            <mc:AlternateContent xmlns:mc="http://schemas.openxmlformats.org/markup-compatibility/2006">
              <mc:Choice xmlns:v="urn:schemas-microsoft-com:vml" Requires="v">
                <p:oleObj name="Equation" r:id="rId2" imgW="1409400" imgH="482400" progId="Equation.DSMT4">
                  <p:embed/>
                </p:oleObj>
              </mc:Choice>
              <mc:Fallback>
                <p:oleObj name="Equation" r:id="rId2" imgW="1409400" imgH="482400" progId="Equation.DSMT4">
                  <p:embed/>
                  <p:pic>
                    <p:nvPicPr>
                      <p:cNvPr id="5" name="Object 4"/>
                      <p:cNvPicPr/>
                      <p:nvPr/>
                    </p:nvPicPr>
                    <p:blipFill>
                      <a:blip r:embed="rId3"/>
                      <a:stretch>
                        <a:fillRect/>
                      </a:stretch>
                    </p:blipFill>
                    <p:spPr>
                      <a:xfrm>
                        <a:off x="2953713" y="1342299"/>
                        <a:ext cx="2930263" cy="1003153"/>
                      </a:xfrm>
                      <a:prstGeom prst="rect">
                        <a:avLst/>
                      </a:prstGeom>
                    </p:spPr>
                  </p:pic>
                </p:oleObj>
              </mc:Fallback>
            </mc:AlternateContent>
          </a:graphicData>
        </a:graphic>
      </p:graphicFrame>
      <p:sp>
        <p:nvSpPr>
          <p:cNvPr id="6" name="TextBox 5"/>
          <p:cNvSpPr txBox="1"/>
          <p:nvPr/>
        </p:nvSpPr>
        <p:spPr>
          <a:xfrm>
            <a:off x="211609" y="2407228"/>
            <a:ext cx="522450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Propagation: oxidation of CO in presence of 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endPar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endParaRPr>
          </a:p>
        </p:txBody>
      </p:sp>
      <p:graphicFrame>
        <p:nvGraphicFramePr>
          <p:cNvPr id="7" name="Object 6"/>
          <p:cNvGraphicFramePr>
            <a:graphicFrameLocks noChangeAspect="1"/>
          </p:cNvGraphicFramePr>
          <p:nvPr/>
        </p:nvGraphicFramePr>
        <p:xfrm>
          <a:off x="2953714" y="2749888"/>
          <a:ext cx="3419935" cy="1817588"/>
        </p:xfrm>
        <a:graphic>
          <a:graphicData uri="http://schemas.openxmlformats.org/presentationml/2006/ole">
            <mc:AlternateContent xmlns:mc="http://schemas.openxmlformats.org/markup-compatibility/2006">
              <mc:Choice xmlns:v="urn:schemas-microsoft-com:vml" Requires="v">
                <p:oleObj name="Equation" r:id="rId4" imgW="1815840" imgH="965160" progId="Equation.DSMT4">
                  <p:embed/>
                </p:oleObj>
              </mc:Choice>
              <mc:Fallback>
                <p:oleObj name="Equation" r:id="rId4" imgW="1815840" imgH="965160" progId="Equation.DSMT4">
                  <p:embed/>
                  <p:pic>
                    <p:nvPicPr>
                      <p:cNvPr id="7" name="Object 6"/>
                      <p:cNvPicPr/>
                      <p:nvPr/>
                    </p:nvPicPr>
                    <p:blipFill>
                      <a:blip r:embed="rId5"/>
                      <a:stretch>
                        <a:fillRect/>
                      </a:stretch>
                    </p:blipFill>
                    <p:spPr>
                      <a:xfrm>
                        <a:off x="2953714" y="2749888"/>
                        <a:ext cx="3419935" cy="1817588"/>
                      </a:xfrm>
                      <a:prstGeom prst="rect">
                        <a:avLst/>
                      </a:prstGeom>
                    </p:spPr>
                  </p:pic>
                </p:oleObj>
              </mc:Fallback>
            </mc:AlternateContent>
          </a:graphicData>
        </a:graphic>
      </p:graphicFrame>
      <p:sp>
        <p:nvSpPr>
          <p:cNvPr id="8" name="TextBox 7"/>
          <p:cNvSpPr txBox="1"/>
          <p:nvPr/>
        </p:nvSpPr>
        <p:spPr>
          <a:xfrm>
            <a:off x="274320" y="4778972"/>
            <a:ext cx="351897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Termination: loss of </a:t>
            </a:r>
            <a:r>
              <a:rPr kumimoji="0" lang="en-US" sz="1800" b="0" i="0" u="none" strike="noStrike" kern="1200" cap="none" spc="0" normalizeH="0" baseline="0" noProof="0" dirty="0" err="1">
                <a:ln>
                  <a:noFill/>
                </a:ln>
                <a:solidFill>
                  <a:srgbClr val="FF0000"/>
                </a:solidFill>
                <a:effectLst/>
                <a:uLnTx/>
                <a:uFillTx/>
                <a:latin typeface="Helvetica" panose="020B0604020202020204" pitchFamily="34" charset="0"/>
                <a:ea typeface="MS PGothic" panose="020B0600070205080204" pitchFamily="34" charset="-128"/>
                <a:cs typeface="+mn-cs"/>
              </a:rPr>
              <a:t>HO</a:t>
            </a:r>
            <a:r>
              <a:rPr kumimoji="0" lang="en-US" sz="1800" b="0" i="0" u="none" strike="noStrike" kern="1200" cap="none" spc="0" normalizeH="0" baseline="-25000" noProof="0" dirty="0" err="1">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 radicals</a:t>
            </a:r>
          </a:p>
        </p:txBody>
      </p:sp>
      <p:graphicFrame>
        <p:nvGraphicFramePr>
          <p:cNvPr id="9" name="Object 8"/>
          <p:cNvGraphicFramePr>
            <a:graphicFrameLocks noChangeAspect="1"/>
          </p:cNvGraphicFramePr>
          <p:nvPr/>
        </p:nvGraphicFramePr>
        <p:xfrm>
          <a:off x="2954338" y="4987925"/>
          <a:ext cx="3641725" cy="1273175"/>
        </p:xfrm>
        <a:graphic>
          <a:graphicData uri="http://schemas.openxmlformats.org/presentationml/2006/ole">
            <mc:AlternateContent xmlns:mc="http://schemas.openxmlformats.org/markup-compatibility/2006">
              <mc:Choice xmlns:v="urn:schemas-microsoft-com:vml" Requires="v">
                <p:oleObj name="Equation" r:id="rId6" imgW="1854000" imgH="647640" progId="Equation.DSMT4">
                  <p:embed/>
                </p:oleObj>
              </mc:Choice>
              <mc:Fallback>
                <p:oleObj name="Equation" r:id="rId6" imgW="1854000" imgH="647640" progId="Equation.DSMT4">
                  <p:embed/>
                  <p:pic>
                    <p:nvPicPr>
                      <p:cNvPr id="9" name="Object 8"/>
                      <p:cNvPicPr/>
                      <p:nvPr/>
                    </p:nvPicPr>
                    <p:blipFill>
                      <a:blip r:embed="rId7"/>
                      <a:stretch>
                        <a:fillRect/>
                      </a:stretch>
                    </p:blipFill>
                    <p:spPr>
                      <a:xfrm>
                        <a:off x="2954338" y="4987925"/>
                        <a:ext cx="3641725" cy="127317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96277A65-5C5E-4FBD-9365-C0E2974248F1}"/>
              </a:ext>
            </a:extLst>
          </p:cNvPr>
          <p:cNvSpPr txBox="1"/>
          <p:nvPr/>
        </p:nvSpPr>
        <p:spPr>
          <a:xfrm>
            <a:off x="3146278" y="5838309"/>
            <a:ext cx="414568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F3FFF"/>
                </a:solidFill>
                <a:effectLst/>
                <a:uLnTx/>
                <a:uFillTx/>
                <a:latin typeface="Helvetica" panose="020B0604020202020204" pitchFamily="34" charset="0"/>
                <a:ea typeface="MS PGothic" panose="020B0600070205080204" pitchFamily="34" charset="-128"/>
                <a:cs typeface="+mn-cs"/>
              </a:rPr>
              <a:t>followed by H</a:t>
            </a:r>
            <a:r>
              <a:rPr kumimoji="0" lang="en-US" sz="1800" b="0" i="0" u="none" strike="noStrike" kern="1200" cap="none" spc="0" normalizeH="0" baseline="-25000" noProof="0" dirty="0">
                <a:ln>
                  <a:noFill/>
                </a:ln>
                <a:solidFill>
                  <a:srgbClr val="3F3FFF"/>
                </a:solidFill>
                <a:effectLst/>
                <a:uLnTx/>
                <a:uFillTx/>
                <a:latin typeface="Helvetica" panose="020B0604020202020204" pitchFamily="34" charset="0"/>
                <a:ea typeface="MS PGothic" panose="020B0600070205080204" pitchFamily="34" charset="-128"/>
                <a:cs typeface="+mn-cs"/>
              </a:rPr>
              <a:t>2</a:t>
            </a:r>
            <a:r>
              <a:rPr kumimoji="0" lang="en-US" sz="1800" b="0" i="0" u="none" strike="noStrike" kern="1200" cap="none" spc="0" normalizeH="0" baseline="0" noProof="0" dirty="0">
                <a:ln>
                  <a:noFill/>
                </a:ln>
                <a:solidFill>
                  <a:srgbClr val="3F3FFF"/>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3F3FFF"/>
                </a:solidFill>
                <a:effectLst/>
                <a:uLnTx/>
                <a:uFillTx/>
                <a:latin typeface="Helvetica" panose="020B0604020202020204" pitchFamily="34" charset="0"/>
                <a:ea typeface="MS PGothic" panose="020B0600070205080204" pitchFamily="34" charset="-128"/>
                <a:cs typeface="+mn-cs"/>
              </a:rPr>
              <a:t>2</a:t>
            </a:r>
            <a:r>
              <a:rPr kumimoji="0" lang="en-US" sz="1800" b="0" i="0" u="none" strike="noStrike" kern="1200" cap="none" spc="0" normalizeH="0" baseline="0" noProof="0" dirty="0">
                <a:ln>
                  <a:noFill/>
                </a:ln>
                <a:solidFill>
                  <a:srgbClr val="3F3FFF"/>
                </a:solidFill>
                <a:effectLst/>
                <a:uLnTx/>
                <a:uFillTx/>
                <a:latin typeface="Helvetica" panose="020B0604020202020204" pitchFamily="34" charset="0"/>
                <a:ea typeface="MS PGothic" panose="020B0600070205080204" pitchFamily="34" charset="-128"/>
                <a:cs typeface="+mn-cs"/>
              </a:rPr>
              <a:t> and HNO</a:t>
            </a:r>
            <a:r>
              <a:rPr kumimoji="0" lang="en-US" sz="1800" b="0" i="0" u="none" strike="noStrike" kern="1200" cap="none" spc="0" normalizeH="0" baseline="-25000" noProof="0" dirty="0">
                <a:ln>
                  <a:noFill/>
                </a:ln>
                <a:solidFill>
                  <a:srgbClr val="3F3FFF"/>
                </a:solidFill>
                <a:effectLst/>
                <a:uLnTx/>
                <a:uFillTx/>
                <a:latin typeface="Helvetica" panose="020B0604020202020204" pitchFamily="34" charset="0"/>
                <a:ea typeface="MS PGothic" panose="020B0600070205080204" pitchFamily="34" charset="-128"/>
                <a:cs typeface="+mn-cs"/>
              </a:rPr>
              <a:t>3</a:t>
            </a:r>
            <a:r>
              <a:rPr kumimoji="0" lang="en-US" sz="1800" b="0" i="0" u="none" strike="noStrike" kern="1200" cap="none" spc="0" normalizeH="0" baseline="0" noProof="0" dirty="0">
                <a:ln>
                  <a:noFill/>
                </a:ln>
                <a:solidFill>
                  <a:srgbClr val="3F3FFF"/>
                </a:solidFill>
                <a:effectLst/>
                <a:uLnTx/>
                <a:uFillTx/>
                <a:latin typeface="Helvetica" panose="020B0604020202020204" pitchFamily="34" charset="0"/>
                <a:ea typeface="MS PGothic" panose="020B0600070205080204" pitchFamily="34" charset="-128"/>
                <a:cs typeface="+mn-cs"/>
              </a:rPr>
              <a:t> deposition</a:t>
            </a:r>
          </a:p>
        </p:txBody>
      </p:sp>
      <p:sp>
        <p:nvSpPr>
          <p:cNvPr id="4" name="TextBox 3">
            <a:extLst>
              <a:ext uri="{FF2B5EF4-FFF2-40B4-BE49-F238E27FC236}">
                <a16:creationId xmlns:a16="http://schemas.microsoft.com/office/drawing/2014/main" id="{DDC8B82B-9D1D-4CF2-9340-6AB6C49692F6}"/>
              </a:ext>
            </a:extLst>
          </p:cNvPr>
          <p:cNvSpPr txBox="1"/>
          <p:nvPr/>
        </p:nvSpPr>
        <p:spPr>
          <a:xfrm>
            <a:off x="274320" y="6261100"/>
            <a:ext cx="2985704" cy="369332"/>
          </a:xfrm>
          <a:prstGeom prst="rect">
            <a:avLst/>
          </a:prstGeom>
          <a:noFill/>
          <a:ln>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Helvetica" panose="020B0604020202020204" pitchFamily="34" charset="0"/>
                <a:ea typeface="MS PGothic" panose="020B0600070205080204" pitchFamily="34" charset="-128"/>
                <a:cs typeface="+mn-cs"/>
              </a:rPr>
              <a:t>H</a:t>
            </a:r>
            <a:r>
              <a:rPr kumimoji="0" lang="en-US" sz="1800" b="0" i="0" u="none" strike="noStrike" kern="1200" cap="none" spc="0" normalizeH="0" baseline="-25000" noProof="0" dirty="0">
                <a:ln>
                  <a:noFill/>
                </a:ln>
                <a:solidFill>
                  <a:srgbClr val="00B050"/>
                </a:solidFill>
                <a:effectLst/>
                <a:uLnTx/>
                <a:uFillTx/>
                <a:latin typeface="Helvetica" panose="020B0604020202020204" pitchFamily="34" charset="0"/>
                <a:ea typeface="MS PGothic" panose="020B0600070205080204" pitchFamily="34" charset="-128"/>
                <a:cs typeface="+mn-cs"/>
              </a:rPr>
              <a:t>2</a:t>
            </a:r>
            <a:r>
              <a:rPr kumimoji="0" lang="en-US" sz="1800" b="0" i="0" u="none" strike="noStrike" kern="1200" cap="none" spc="0" normalizeH="0" baseline="0" noProof="0" dirty="0">
                <a:ln>
                  <a:noFill/>
                </a:ln>
                <a:solidFill>
                  <a:srgbClr val="00B050"/>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00B050"/>
                </a:solidFill>
                <a:effectLst/>
                <a:uLnTx/>
                <a:uFillTx/>
                <a:latin typeface="Helvetica" panose="020B0604020202020204" pitchFamily="34" charset="0"/>
                <a:ea typeface="MS PGothic" panose="020B0600070205080204" pitchFamily="34" charset="-128"/>
                <a:cs typeface="+mn-cs"/>
              </a:rPr>
              <a:t>2</a:t>
            </a:r>
            <a:r>
              <a:rPr kumimoji="0" lang="en-US" sz="1800" b="0" i="0" u="none" strike="noStrike" kern="1200" cap="none" spc="0" normalizeH="0" baseline="0" noProof="0" dirty="0">
                <a:ln>
                  <a:noFill/>
                </a:ln>
                <a:solidFill>
                  <a:srgbClr val="00B050"/>
                </a:solidFill>
                <a:effectLst/>
                <a:uLnTx/>
                <a:uFillTx/>
                <a:latin typeface="Helvetica" panose="020B0604020202020204" pitchFamily="34" charset="0"/>
                <a:ea typeface="MS PGothic" panose="020B0600070205080204" pitchFamily="34" charset="-128"/>
                <a:cs typeface="+mn-cs"/>
              </a:rPr>
              <a:t> ≡ hydrogen peroxide</a:t>
            </a:r>
          </a:p>
        </p:txBody>
      </p:sp>
      <p:sp>
        <p:nvSpPr>
          <p:cNvPr id="11" name="TextBox 10">
            <a:extLst>
              <a:ext uri="{FF2B5EF4-FFF2-40B4-BE49-F238E27FC236}">
                <a16:creationId xmlns:a16="http://schemas.microsoft.com/office/drawing/2014/main" id="{F8271EDD-36AF-4332-884A-7863D7622306}"/>
              </a:ext>
            </a:extLst>
          </p:cNvPr>
          <p:cNvSpPr txBox="1"/>
          <p:nvPr/>
        </p:nvSpPr>
        <p:spPr>
          <a:xfrm>
            <a:off x="6392863" y="3159818"/>
            <a:ext cx="2547937" cy="923330"/>
          </a:xfrm>
          <a:prstGeom prst="rect">
            <a:avLst/>
          </a:prstGeom>
          <a:noFill/>
          <a:ln>
            <a:solidFill>
              <a:srgbClr val="FF3399"/>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3399"/>
                </a:solidFill>
                <a:effectLst/>
                <a:uLnTx/>
                <a:uFillTx/>
                <a:latin typeface="Helvetica" panose="020B0604020202020204" pitchFamily="34" charset="0"/>
                <a:ea typeface="MS PGothic" panose="020B0600070205080204" pitchFamily="34" charset="-128"/>
                <a:cs typeface="+mn-cs"/>
              </a:rPr>
              <a:t>Mechanism drives ozone loss if NO is low (chain length &lt;1)</a:t>
            </a:r>
          </a:p>
        </p:txBody>
      </p:sp>
    </p:spTree>
    <p:extLst>
      <p:ext uri="{BB962C8B-B14F-4D97-AF65-F5344CB8AC3E}">
        <p14:creationId xmlns:p14="http://schemas.microsoft.com/office/powerpoint/2010/main" val="2843638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4"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p:nvPr>
        </p:nvSpPr>
        <p:spPr>
          <a:xfrm>
            <a:off x="-211932" y="-179842"/>
            <a:ext cx="9415463" cy="1143001"/>
          </a:xfrm>
        </p:spPr>
        <p:txBody>
          <a:bodyPr/>
          <a:lstStyle/>
          <a:p>
            <a:pPr eaLnBrk="1" hangingPunct="1"/>
            <a:r>
              <a:rPr lang="en-US" altLang="en-US" sz="2000" dirty="0"/>
              <a:t>Historical interest in tropospheric chemistry focused on air pollution</a:t>
            </a:r>
            <a:br>
              <a:rPr lang="en-US" altLang="en-US" sz="2000" dirty="0"/>
            </a:br>
            <a:r>
              <a:rPr lang="en-US" altLang="en-US" sz="2000" dirty="0"/>
              <a:t>…but did not actually involve chemistry</a:t>
            </a:r>
          </a:p>
        </p:txBody>
      </p:sp>
      <p:pic>
        <p:nvPicPr>
          <p:cNvPr id="21508" name="Picture 8" descr="http://upload.wikimedia.org/wikipedia/commons/e/e5/Mill_District_-_Pittsburgh.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15442"/>
          <a:stretch>
            <a:fillRect/>
          </a:stretch>
        </p:blipFill>
        <p:spPr bwMode="auto">
          <a:xfrm>
            <a:off x="0" y="941388"/>
            <a:ext cx="34909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http://images.mnn.com/sites/default/files/user/137915/PittsburghAirPollution04.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11613"/>
            <a:ext cx="3490913"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3"/>
          <p:cNvSpPr txBox="1">
            <a:spLocks noChangeArrowheads="1"/>
          </p:cNvSpPr>
          <p:nvPr/>
        </p:nvSpPr>
        <p:spPr bwMode="auto">
          <a:xfrm>
            <a:off x="384175" y="3783013"/>
            <a:ext cx="27225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eaLnBrk="1" hangingPunct="1">
              <a:spcBef>
                <a:spcPct val="0"/>
              </a:spcBef>
              <a:buFontTx/>
              <a:buNone/>
            </a:pPr>
            <a:r>
              <a:rPr lang="en-US" altLang="en-US" dirty="0">
                <a:solidFill>
                  <a:srgbClr val="000000"/>
                </a:solidFill>
              </a:rPr>
              <a:t>Pittsburgh in the 1940s</a:t>
            </a:r>
          </a:p>
        </p:txBody>
      </p:sp>
      <p:pic>
        <p:nvPicPr>
          <p:cNvPr id="9" name="Picture 5" descr="Chim-chiminey Chim-chiminey Chim-chim Cher-oo&#10;London Fog. Think it&amp;#8217;s just an outerwear brand? Think again. &#10;London Fog is actually a combination of atmosphereic conditions where air pollution, namely sulfur and sulfur dioxide from coal burning fires, is trapped by the inversion layer formed by cold air. Pollution built up and became a thick smog, making driving and other activities, including movie watching sice fog would penetrate theaters and indoor arenas, unbearable. King Edward I was first to address the problem by creating the first pollution-control agency in 1306. He unsuccessfully tried to ban coal, the culprit behind the pollution, with repercussions of the death penalty! Queen Elizabeth who was &amp;#8220;annoyed with the taste and smoke&amp;#8221; later imposed a partial ban on coal, which was also unsuccessful. London fog had become one of the city&amp;#8217;s unique characteristics, referred to as the &amp;#8220;London particular,&amp;#8221; as noted in Charles Dickens&amp;#8217; Bleak House.  &#10;It wasn&amp;#8217;t until the &amp;#8220;Great Smog&amp;#8221; in 1952 that Parliament acted. The Great Smog lasted almost a week and led to the premature death of over 10,000 people. 4,000 died in just the five days of the Fog, and another 8,000 in the months that followed. This study of tissues from those who died in the killer fog indicates that coal combustion was the main factor in the deaths.&#10;The killer fog led directly to an act of Parliament putting a ban on coal fires in London. Though there was some protest, including George Orwell insisting coal fire was &amp;#8220;an Englishman&amp;#8217;s birthright,&amp;#8221; the Clean Air Acts in 1956 and 1968 were implemented and have helped reduce emissions and curbed the London fog. ">
            <a:extLst>
              <a:ext uri="{FF2B5EF4-FFF2-40B4-BE49-F238E27FC236}">
                <a16:creationId xmlns:a16="http://schemas.microsoft.com/office/drawing/2014/main" id="{CAE78139-5CBE-4990-A8B9-B04870D26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1787" y="2443504"/>
            <a:ext cx="5038038" cy="267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a:extLst>
              <a:ext uri="{FF2B5EF4-FFF2-40B4-BE49-F238E27FC236}">
                <a16:creationId xmlns:a16="http://schemas.microsoft.com/office/drawing/2014/main" id="{FAD68A06-9E11-4DF8-A6B0-EA3AE1B36693}"/>
              </a:ext>
            </a:extLst>
          </p:cNvPr>
          <p:cNvSpPr txBox="1">
            <a:spLocks noChangeArrowheads="1"/>
          </p:cNvSpPr>
          <p:nvPr/>
        </p:nvSpPr>
        <p:spPr bwMode="auto">
          <a:xfrm>
            <a:off x="5594700" y="2457904"/>
            <a:ext cx="145424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eaLnBrk="1" hangingPunct="1">
              <a:spcBef>
                <a:spcPct val="0"/>
              </a:spcBef>
              <a:buFontTx/>
              <a:buNone/>
            </a:pPr>
            <a:r>
              <a:rPr lang="en-US" altLang="en-US" dirty="0">
                <a:solidFill>
                  <a:srgbClr val="000000"/>
                </a:solidFill>
              </a:rPr>
              <a:t>London fog</a:t>
            </a:r>
          </a:p>
        </p:txBody>
      </p:sp>
      <p:sp>
        <p:nvSpPr>
          <p:cNvPr id="2" name="TextBox 1">
            <a:extLst>
              <a:ext uri="{FF2B5EF4-FFF2-40B4-BE49-F238E27FC236}">
                <a16:creationId xmlns:a16="http://schemas.microsoft.com/office/drawing/2014/main" id="{A526CD04-A173-4F32-BE40-EB19CCB15063}"/>
              </a:ext>
            </a:extLst>
          </p:cNvPr>
          <p:cNvSpPr txBox="1"/>
          <p:nvPr/>
        </p:nvSpPr>
        <p:spPr>
          <a:xfrm>
            <a:off x="3962400" y="1143000"/>
            <a:ext cx="4572000" cy="646331"/>
          </a:xfrm>
          <a:prstGeom prst="rect">
            <a:avLst/>
          </a:prstGeom>
          <a:noFill/>
        </p:spPr>
        <p:txBody>
          <a:bodyPr wrap="square" rtlCol="0">
            <a:spAutoFit/>
          </a:bodyPr>
          <a:lstStyle/>
          <a:p>
            <a:r>
              <a:rPr lang="en-US" b="0" dirty="0"/>
              <a:t>Air pollutants (smoke) were considered to be directly emitted, transported by wind</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 y="0"/>
            <a:ext cx="9088120" cy="1143000"/>
          </a:xfrm>
        </p:spPr>
        <p:txBody>
          <a:bodyPr/>
          <a:lstStyle/>
          <a:p>
            <a:r>
              <a:rPr lang="en-US" dirty="0" err="1"/>
              <a:t>HO</a:t>
            </a:r>
            <a:r>
              <a:rPr lang="en-US" baseline="-25000" dirty="0" err="1"/>
              <a:t>x</a:t>
            </a:r>
            <a:r>
              <a:rPr lang="en-US" dirty="0"/>
              <a:t> and NO</a:t>
            </a:r>
            <a:r>
              <a:rPr lang="en-US" baseline="-25000" dirty="0"/>
              <a:t>x</a:t>
            </a:r>
            <a:r>
              <a:rPr lang="en-US" dirty="0"/>
              <a:t> radicals catalyze ozone production in troposphere,</a:t>
            </a:r>
            <a:br>
              <a:rPr lang="en-US" dirty="0"/>
            </a:br>
            <a:r>
              <a:rPr lang="en-US" dirty="0"/>
              <a:t>but loss in the stratosphere – why the difference?</a:t>
            </a:r>
          </a:p>
        </p:txBody>
      </p:sp>
      <p:sp>
        <p:nvSpPr>
          <p:cNvPr id="3" name="TextBox 2"/>
          <p:cNvSpPr txBox="1"/>
          <p:nvPr/>
        </p:nvSpPr>
        <p:spPr>
          <a:xfrm>
            <a:off x="172720" y="1259840"/>
            <a:ext cx="178766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In stratosphere,</a:t>
            </a:r>
          </a:p>
        </p:txBody>
      </p:sp>
      <p:graphicFrame>
        <p:nvGraphicFramePr>
          <p:cNvPr id="4" name="Object 5"/>
          <p:cNvGraphicFramePr>
            <a:graphicFrameLocks noChangeAspect="1"/>
          </p:cNvGraphicFramePr>
          <p:nvPr/>
        </p:nvGraphicFramePr>
        <p:xfrm>
          <a:off x="803275" y="1746250"/>
          <a:ext cx="2903538" cy="1160463"/>
        </p:xfrm>
        <a:graphic>
          <a:graphicData uri="http://schemas.openxmlformats.org/presentationml/2006/ole">
            <mc:AlternateContent xmlns:mc="http://schemas.openxmlformats.org/markup-compatibility/2006">
              <mc:Choice xmlns:v="urn:schemas-microsoft-com:vml" Requires="v">
                <p:oleObj name="Equation" r:id="rId2" imgW="1714320" imgH="685800" progId="Equation.DSMT4">
                  <p:embed/>
                </p:oleObj>
              </mc:Choice>
              <mc:Fallback>
                <p:oleObj name="Equation" r:id="rId2" imgW="1714320" imgH="685800" progId="Equation.DSMT4">
                  <p:embed/>
                  <p:pic>
                    <p:nvPicPr>
                      <p:cNvPr id="4" name="Object 5"/>
                      <p:cNvPicPr>
                        <a:picLocks noChangeAspect="1" noChangeArrowheads="1"/>
                      </p:cNvPicPr>
                      <p:nvPr/>
                    </p:nvPicPr>
                    <p:blipFill>
                      <a:blip r:embed="rId3"/>
                      <a:srcRect/>
                      <a:stretch>
                        <a:fillRect/>
                      </a:stretch>
                    </p:blipFill>
                    <p:spPr bwMode="auto">
                      <a:xfrm>
                        <a:off x="803275" y="1746250"/>
                        <a:ext cx="2903538" cy="1160463"/>
                      </a:xfrm>
                      <a:prstGeom prst="rect">
                        <a:avLst/>
                      </a:prstGeom>
                      <a:noFill/>
                    </p:spPr>
                  </p:pic>
                </p:oleObj>
              </mc:Fallback>
            </mc:AlternateContent>
          </a:graphicData>
        </a:graphic>
      </p:graphicFrame>
      <p:graphicFrame>
        <p:nvGraphicFramePr>
          <p:cNvPr id="5" name="Object 4"/>
          <p:cNvGraphicFramePr>
            <a:graphicFrameLocks noChangeAspect="1"/>
          </p:cNvGraphicFramePr>
          <p:nvPr/>
        </p:nvGraphicFramePr>
        <p:xfrm>
          <a:off x="4941888" y="1746250"/>
          <a:ext cx="2259012" cy="1052513"/>
        </p:xfrm>
        <a:graphic>
          <a:graphicData uri="http://schemas.openxmlformats.org/presentationml/2006/ole">
            <mc:AlternateContent xmlns:mc="http://schemas.openxmlformats.org/markup-compatibility/2006">
              <mc:Choice xmlns:v="urn:schemas-microsoft-com:vml" Requires="v">
                <p:oleObj name="Equation" r:id="rId4" imgW="1473120" imgH="685800" progId="Equation.DSMT4">
                  <p:embed/>
                </p:oleObj>
              </mc:Choice>
              <mc:Fallback>
                <p:oleObj name="Equation" r:id="rId4" imgW="1473120" imgH="685800" progId="Equation.DSMT4">
                  <p:embed/>
                  <p:pic>
                    <p:nvPicPr>
                      <p:cNvPr id="5" name="Object 4"/>
                      <p:cNvPicPr/>
                      <p:nvPr/>
                    </p:nvPicPr>
                    <p:blipFill>
                      <a:blip r:embed="rId5"/>
                      <a:stretch>
                        <a:fillRect/>
                      </a:stretch>
                    </p:blipFill>
                    <p:spPr>
                      <a:xfrm>
                        <a:off x="4941888" y="1746250"/>
                        <a:ext cx="2259012" cy="1052513"/>
                      </a:xfrm>
                      <a:prstGeom prst="rect">
                        <a:avLst/>
                      </a:prstGeom>
                    </p:spPr>
                  </p:pic>
                </p:oleObj>
              </mc:Fallback>
            </mc:AlternateContent>
          </a:graphicData>
        </a:graphic>
      </p:graphicFrame>
      <p:sp>
        <p:nvSpPr>
          <p:cNvPr id="6" name="TextBox 5"/>
          <p:cNvSpPr txBox="1"/>
          <p:nvPr/>
        </p:nvSpPr>
        <p:spPr>
          <a:xfrm>
            <a:off x="198367" y="3023612"/>
            <a:ext cx="173637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In troposphere,</a:t>
            </a:r>
          </a:p>
        </p:txBody>
      </p:sp>
      <p:graphicFrame>
        <p:nvGraphicFramePr>
          <p:cNvPr id="7" name="Object 6"/>
          <p:cNvGraphicFramePr>
            <a:graphicFrameLocks noChangeAspect="1"/>
          </p:cNvGraphicFramePr>
          <p:nvPr/>
        </p:nvGraphicFramePr>
        <p:xfrm>
          <a:off x="1066553" y="3520196"/>
          <a:ext cx="2939086" cy="1562032"/>
        </p:xfrm>
        <a:graphic>
          <a:graphicData uri="http://schemas.openxmlformats.org/presentationml/2006/ole">
            <mc:AlternateContent xmlns:mc="http://schemas.openxmlformats.org/markup-compatibility/2006">
              <mc:Choice xmlns:v="urn:schemas-microsoft-com:vml" Requires="v">
                <p:oleObj name="Equation" r:id="rId6" imgW="1815840" imgH="965160" progId="Equation.DSMT4">
                  <p:embed/>
                </p:oleObj>
              </mc:Choice>
              <mc:Fallback>
                <p:oleObj name="Equation" r:id="rId6" imgW="1815840" imgH="965160" progId="Equation.DSMT4">
                  <p:embed/>
                  <p:pic>
                    <p:nvPicPr>
                      <p:cNvPr id="7" name="Object 6"/>
                      <p:cNvPicPr/>
                      <p:nvPr/>
                    </p:nvPicPr>
                    <p:blipFill>
                      <a:blip r:embed="rId7"/>
                      <a:stretch>
                        <a:fillRect/>
                      </a:stretch>
                    </p:blipFill>
                    <p:spPr>
                      <a:xfrm>
                        <a:off x="1066553" y="3520196"/>
                        <a:ext cx="2939086" cy="1562032"/>
                      </a:xfrm>
                      <a:prstGeom prst="rect">
                        <a:avLst/>
                      </a:prstGeom>
                    </p:spPr>
                  </p:pic>
                </p:oleObj>
              </mc:Fallback>
            </mc:AlternateContent>
          </a:graphicData>
        </a:graphic>
      </p:graphicFrame>
      <p:sp>
        <p:nvSpPr>
          <p:cNvPr id="8" name="TextBox 7"/>
          <p:cNvSpPr txBox="1"/>
          <p:nvPr/>
        </p:nvSpPr>
        <p:spPr>
          <a:xfrm>
            <a:off x="299889" y="5446974"/>
            <a:ext cx="8008924" cy="646331"/>
          </a:xfrm>
          <a:prstGeom prst="rect">
            <a:avLst/>
          </a:prstGeom>
          <a:noFill/>
        </p:spPr>
        <p:txBody>
          <a:bodyPr wrap="non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CO/O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and NO/O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ratios are much higher in troposphere than stratosphere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 concentrations are very low in troposphere </a:t>
            </a:r>
          </a:p>
        </p:txBody>
      </p:sp>
    </p:spTree>
    <p:extLst>
      <p:ext uri="{BB962C8B-B14F-4D97-AF65-F5344CB8AC3E}">
        <p14:creationId xmlns:p14="http://schemas.microsoft.com/office/powerpoint/2010/main" val="1796671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719" y="-269240"/>
            <a:ext cx="8180445" cy="1143000"/>
          </a:xfrm>
        </p:spPr>
        <p:txBody>
          <a:bodyPr/>
          <a:lstStyle/>
          <a:p>
            <a:r>
              <a:rPr lang="en-US" dirty="0">
                <a:solidFill>
                  <a:schemeClr val="accent6"/>
                </a:solidFill>
              </a:rPr>
              <a:t>Methane oxidation cascade follows same schematic as CO</a:t>
            </a:r>
          </a:p>
        </p:txBody>
      </p:sp>
      <p:graphicFrame>
        <p:nvGraphicFramePr>
          <p:cNvPr id="4" name="Object 3"/>
          <p:cNvGraphicFramePr>
            <a:graphicFrameLocks noChangeAspect="1"/>
          </p:cNvGraphicFramePr>
          <p:nvPr/>
        </p:nvGraphicFramePr>
        <p:xfrm>
          <a:off x="278073" y="678491"/>
          <a:ext cx="3668180" cy="923329"/>
        </p:xfrm>
        <a:graphic>
          <a:graphicData uri="http://schemas.openxmlformats.org/presentationml/2006/ole">
            <mc:AlternateContent xmlns:mc="http://schemas.openxmlformats.org/markup-compatibility/2006">
              <mc:Choice xmlns:v="urn:schemas-microsoft-com:vml" Requires="v">
                <p:oleObj name="Equation" r:id="rId2" imgW="1815840" imgH="457200" progId="Equation.DSMT4">
                  <p:embed/>
                </p:oleObj>
              </mc:Choice>
              <mc:Fallback>
                <p:oleObj name="Equation" r:id="rId2" imgW="1815840" imgH="457200" progId="Equation.DSMT4">
                  <p:embed/>
                  <p:pic>
                    <p:nvPicPr>
                      <p:cNvPr id="4" name="Object 3"/>
                      <p:cNvPicPr/>
                      <p:nvPr/>
                    </p:nvPicPr>
                    <p:blipFill>
                      <a:blip r:embed="rId3"/>
                      <a:stretch>
                        <a:fillRect/>
                      </a:stretch>
                    </p:blipFill>
                    <p:spPr>
                      <a:xfrm>
                        <a:off x="278073" y="678491"/>
                        <a:ext cx="3668180" cy="923329"/>
                      </a:xfrm>
                      <a:prstGeom prst="rect">
                        <a:avLst/>
                      </a:prstGeom>
                    </p:spPr>
                  </p:pic>
                </p:oleObj>
              </mc:Fallback>
            </mc:AlternateContent>
          </a:graphicData>
        </a:graphic>
      </p:graphicFrame>
      <p:sp>
        <p:nvSpPr>
          <p:cNvPr id="5" name="TextBox 4"/>
          <p:cNvSpPr txBox="1"/>
          <p:nvPr/>
        </p:nvSpPr>
        <p:spPr>
          <a:xfrm>
            <a:off x="553720" y="5435600"/>
            <a:ext cx="8180445" cy="1477328"/>
          </a:xfrm>
          <a:prstGeom prst="rect">
            <a:avLst/>
          </a:prstGeom>
          <a:noFill/>
        </p:spPr>
        <p:txBody>
          <a:bodyPr wrap="non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Expanded </a:t>
            </a: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mn-cs"/>
              </a:rPr>
              <a:t>HO</a:t>
            </a:r>
            <a:r>
              <a:rPr kumimoji="0" lang="en-US" sz="1800" b="0" i="0" u="none" strike="noStrike" kern="1200" cap="none" spc="0" normalizeH="0" baseline="-25000" noProof="0" dirty="0" err="1">
                <a:ln>
                  <a:noFill/>
                </a:ln>
                <a:solidFill>
                  <a:srgbClr val="000000"/>
                </a:solidFill>
                <a:effectLst/>
                <a:uLnTx/>
                <a:uFillTx/>
                <a:latin typeface="Helvetica" panose="020B0604020202020204" pitchFamily="34" charset="0"/>
                <a:ea typeface="+mn-ea"/>
                <a:cs typeface="+mn-cs"/>
              </a:rPr>
              <a:t>x</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family:  </a:t>
            </a: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mn-cs"/>
              </a:rPr>
              <a:t>HO</a:t>
            </a:r>
            <a:r>
              <a:rPr kumimoji="0" lang="en-US" sz="1800" b="0" i="0" u="none" strike="noStrike" kern="1200" cap="none" spc="0" normalizeH="0" baseline="-25000" noProof="0" dirty="0" err="1">
                <a:ln>
                  <a:noFill/>
                </a:ln>
                <a:solidFill>
                  <a:srgbClr val="000000"/>
                </a:solidFill>
                <a:effectLst/>
                <a:uLnTx/>
                <a:uFillTx/>
                <a:latin typeface="Helvetica" panose="020B0604020202020204" pitchFamily="34" charset="0"/>
                <a:ea typeface="+mn-ea"/>
                <a:cs typeface="+mn-cs"/>
              </a:rPr>
              <a:t>x</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OH + HO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CH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CH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S PGothic" panose="020B0600070205080204" pitchFamily="34" charset="-128"/>
                <a:cs typeface="+mn-cs"/>
              </a:rPr>
              <a:t>HO</a:t>
            </a:r>
            <a:r>
              <a:rPr kumimoji="0" lang="en-US" sz="1800" b="0" i="0" u="none" strike="noStrike" kern="1200" cap="none" spc="0" normalizeH="0" baseline="-25000" noProof="0" dirty="0" err="1">
                <a:ln>
                  <a:noFill/>
                </a:ln>
                <a:solidFill>
                  <a:srgbClr val="00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cycle: OH → CH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2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CH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HO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2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OH</a:t>
            </a:r>
          </a:p>
          <a:p>
            <a:pPr marL="285750" indent="-285750" defTabSz="914400">
              <a:buFont typeface="Arial" panose="020B0604020202020204" pitchFamily="34" charset="0"/>
              <a:buChar cha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Oxidation of methane by above mechanism produces four ozone molecules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If low 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x</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then CH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HO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 CH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3</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OOH (methyl hydroperoxide)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p:txBody>
      </p:sp>
      <p:sp>
        <p:nvSpPr>
          <p:cNvPr id="3" name="TextBox 2"/>
          <p:cNvSpPr txBox="1"/>
          <p:nvPr/>
        </p:nvSpPr>
        <p:spPr>
          <a:xfrm>
            <a:off x="6746240" y="995680"/>
            <a:ext cx="151355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CH</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n-ea"/>
                <a:cs typeface="+mn-cs"/>
              </a:rPr>
              <a:t>4</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           </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n-ea"/>
                <a:cs typeface="+mn-cs"/>
              </a:rPr>
              <a:t>-4</a:t>
            </a:r>
          </a:p>
        </p:txBody>
      </p:sp>
      <p:sp>
        <p:nvSpPr>
          <p:cNvPr id="6" name="TextBox 5"/>
          <p:cNvSpPr txBox="1"/>
          <p:nvPr/>
        </p:nvSpPr>
        <p:spPr>
          <a:xfrm>
            <a:off x="6573520" y="1906666"/>
            <a:ext cx="161614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CH</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n-ea"/>
                <a:cs typeface="+mn-cs"/>
              </a:rPr>
              <a:t>2</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O           </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n-ea"/>
                <a:cs typeface="+mn-cs"/>
              </a:rPr>
              <a:t>0</a:t>
            </a:r>
          </a:p>
        </p:txBody>
      </p:sp>
      <p:sp>
        <p:nvSpPr>
          <p:cNvPr id="7" name="TextBox 6"/>
          <p:cNvSpPr txBox="1"/>
          <p:nvPr/>
        </p:nvSpPr>
        <p:spPr>
          <a:xfrm>
            <a:off x="6746240" y="2560756"/>
            <a:ext cx="156324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CO            </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n-ea"/>
                <a:cs typeface="+mn-cs"/>
              </a:rPr>
              <a:t>+2</a:t>
            </a:r>
          </a:p>
        </p:txBody>
      </p:sp>
      <p:sp>
        <p:nvSpPr>
          <p:cNvPr id="8" name="TextBox 7"/>
          <p:cNvSpPr txBox="1"/>
          <p:nvPr/>
        </p:nvSpPr>
        <p:spPr>
          <a:xfrm>
            <a:off x="6746240" y="3153172"/>
            <a:ext cx="158408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CO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n-ea"/>
                <a:cs typeface="+mn-cs"/>
              </a:rPr>
              <a:t>2</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           </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n-ea"/>
                <a:cs typeface="+mn-cs"/>
              </a:rPr>
              <a:t>+4</a:t>
            </a:r>
          </a:p>
        </p:txBody>
      </p:sp>
      <p:cxnSp>
        <p:nvCxnSpPr>
          <p:cNvPr id="10" name="Straight Connector 9"/>
          <p:cNvCxnSpPr/>
          <p:nvPr/>
        </p:nvCxnSpPr>
        <p:spPr bwMode="auto">
          <a:xfrm>
            <a:off x="7040880" y="1463040"/>
            <a:ext cx="0" cy="443626"/>
          </a:xfrm>
          <a:prstGeom prst="line">
            <a:avLst/>
          </a:prstGeom>
          <a:solidFill>
            <a:schemeClr val="accent1"/>
          </a:solidFill>
          <a:ln w="9525" cap="flat" cmpd="sng" algn="ctr">
            <a:solidFill>
              <a:srgbClr val="FF0000"/>
            </a:solidFill>
            <a:prstDash val="solid"/>
            <a:round/>
            <a:headEnd type="none" w="med" len="med"/>
            <a:tailEnd type="triangle" w="lg" len="lg"/>
          </a:ln>
          <a:effectLst/>
        </p:spPr>
      </p:cxnSp>
      <p:cxnSp>
        <p:nvCxnSpPr>
          <p:cNvPr id="12" name="Straight Connector 11"/>
          <p:cNvCxnSpPr/>
          <p:nvPr/>
        </p:nvCxnSpPr>
        <p:spPr bwMode="auto">
          <a:xfrm>
            <a:off x="7039829" y="2244473"/>
            <a:ext cx="1" cy="385310"/>
          </a:xfrm>
          <a:prstGeom prst="line">
            <a:avLst/>
          </a:prstGeom>
          <a:solidFill>
            <a:schemeClr val="accent1"/>
          </a:solidFill>
          <a:ln w="9525" cap="flat" cmpd="sng" algn="ctr">
            <a:solidFill>
              <a:srgbClr val="FF0000"/>
            </a:solidFill>
            <a:prstDash val="solid"/>
            <a:round/>
            <a:headEnd type="none" w="med" len="med"/>
            <a:tailEnd type="triangle" w="lg" len="lg"/>
          </a:ln>
          <a:effectLst/>
        </p:spPr>
      </p:cxnSp>
      <p:cxnSp>
        <p:nvCxnSpPr>
          <p:cNvPr id="16" name="Straight Connector 15"/>
          <p:cNvCxnSpPr/>
          <p:nvPr/>
        </p:nvCxnSpPr>
        <p:spPr bwMode="auto">
          <a:xfrm>
            <a:off x="7039828" y="2829536"/>
            <a:ext cx="1" cy="385310"/>
          </a:xfrm>
          <a:prstGeom prst="line">
            <a:avLst/>
          </a:prstGeom>
          <a:solidFill>
            <a:schemeClr val="accent1"/>
          </a:solidFill>
          <a:ln w="9525" cap="flat" cmpd="sng" algn="ctr">
            <a:solidFill>
              <a:srgbClr val="FF0000"/>
            </a:solidFill>
            <a:prstDash val="solid"/>
            <a:round/>
            <a:headEnd type="none" w="med" len="med"/>
            <a:tailEnd type="triangle" w="lg" len="lg"/>
          </a:ln>
          <a:effectLst/>
        </p:spPr>
      </p:cxnSp>
      <p:sp>
        <p:nvSpPr>
          <p:cNvPr id="17" name="TextBox 16"/>
          <p:cNvSpPr txBox="1"/>
          <p:nvPr/>
        </p:nvSpPr>
        <p:spPr>
          <a:xfrm>
            <a:off x="7334739" y="699472"/>
            <a:ext cx="153118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n-ea"/>
                <a:cs typeface="+mn-cs"/>
              </a:rPr>
              <a:t>C oxidation #</a:t>
            </a:r>
          </a:p>
        </p:txBody>
      </p:sp>
      <p:graphicFrame>
        <p:nvGraphicFramePr>
          <p:cNvPr id="11" name="Object 10">
            <a:extLst>
              <a:ext uri="{FF2B5EF4-FFF2-40B4-BE49-F238E27FC236}">
                <a16:creationId xmlns:a16="http://schemas.microsoft.com/office/drawing/2014/main" id="{F6FAFEF5-AE04-4496-911C-AB150DFFFF32}"/>
              </a:ext>
            </a:extLst>
          </p:cNvPr>
          <p:cNvGraphicFramePr>
            <a:graphicFrameLocks noChangeAspect="1"/>
          </p:cNvGraphicFramePr>
          <p:nvPr/>
        </p:nvGraphicFramePr>
        <p:xfrm>
          <a:off x="278073" y="1799285"/>
          <a:ext cx="3836987" cy="1906588"/>
        </p:xfrm>
        <a:graphic>
          <a:graphicData uri="http://schemas.openxmlformats.org/presentationml/2006/ole">
            <mc:AlternateContent xmlns:mc="http://schemas.openxmlformats.org/markup-compatibility/2006">
              <mc:Choice xmlns:v="urn:schemas-microsoft-com:vml" Requires="v">
                <p:oleObj name="Equation" r:id="rId4" imgW="1892160" imgH="939600" progId="Equation.DSMT4">
                  <p:embed/>
                </p:oleObj>
              </mc:Choice>
              <mc:Fallback>
                <p:oleObj name="Equation" r:id="rId4" imgW="1892160" imgH="939600" progId="Equation.DSMT4">
                  <p:embed/>
                  <p:pic>
                    <p:nvPicPr>
                      <p:cNvPr id="11" name="Object 10">
                        <a:extLst>
                          <a:ext uri="{FF2B5EF4-FFF2-40B4-BE49-F238E27FC236}">
                            <a16:creationId xmlns:a16="http://schemas.microsoft.com/office/drawing/2014/main" id="{F6FAFEF5-AE04-4496-911C-AB150DFFFF32}"/>
                          </a:ext>
                        </a:extLst>
                      </p:cNvPr>
                      <p:cNvPicPr/>
                      <p:nvPr/>
                    </p:nvPicPr>
                    <p:blipFill>
                      <a:blip r:embed="rId5"/>
                      <a:stretch>
                        <a:fillRect/>
                      </a:stretch>
                    </p:blipFill>
                    <p:spPr>
                      <a:xfrm>
                        <a:off x="278073" y="1799285"/>
                        <a:ext cx="3836987" cy="190658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445EAFC-9692-43DE-968D-DE81F46B4746}"/>
              </a:ext>
            </a:extLst>
          </p:cNvPr>
          <p:cNvGraphicFramePr>
            <a:graphicFrameLocks noChangeAspect="1"/>
          </p:cNvGraphicFramePr>
          <p:nvPr/>
        </p:nvGraphicFramePr>
        <p:xfrm>
          <a:off x="3911600" y="2222500"/>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13" name="Object 12">
                        <a:extLst>
                          <a:ext uri="{FF2B5EF4-FFF2-40B4-BE49-F238E27FC236}">
                            <a16:creationId xmlns:a16="http://schemas.microsoft.com/office/drawing/2014/main" id="{5445EAFC-9692-43DE-968D-DE81F46B4746}"/>
                          </a:ext>
                        </a:extLst>
                      </p:cNvPr>
                      <p:cNvPicPr/>
                      <p:nvPr/>
                    </p:nvPicPr>
                    <p:blipFill>
                      <a:blip r:embed="rId7"/>
                      <a:stretch>
                        <a:fillRect/>
                      </a:stretch>
                    </p:blipFill>
                    <p:spPr>
                      <a:xfrm>
                        <a:off x="3911600" y="2222500"/>
                        <a:ext cx="914400" cy="19843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FE5F11E-6247-4B43-B2D2-48B74E977624}"/>
              </a:ext>
            </a:extLst>
          </p:cNvPr>
          <p:cNvGraphicFramePr>
            <a:graphicFrameLocks noChangeAspect="1"/>
          </p:cNvGraphicFramePr>
          <p:nvPr/>
        </p:nvGraphicFramePr>
        <p:xfrm>
          <a:off x="278073" y="3691891"/>
          <a:ext cx="4535947" cy="923329"/>
        </p:xfrm>
        <a:graphic>
          <a:graphicData uri="http://schemas.openxmlformats.org/presentationml/2006/ole">
            <mc:AlternateContent xmlns:mc="http://schemas.openxmlformats.org/markup-compatibility/2006">
              <mc:Choice xmlns:v="urn:schemas-microsoft-com:vml" Requires="v">
                <p:oleObj name="Equation" r:id="rId8" imgW="2374560" imgH="482400" progId="Equation.DSMT4">
                  <p:embed/>
                </p:oleObj>
              </mc:Choice>
              <mc:Fallback>
                <p:oleObj name="Equation" r:id="rId8" imgW="2374560" imgH="482400" progId="Equation.DSMT4">
                  <p:embed/>
                  <p:pic>
                    <p:nvPicPr>
                      <p:cNvPr id="14" name="Object 13">
                        <a:extLst>
                          <a:ext uri="{FF2B5EF4-FFF2-40B4-BE49-F238E27FC236}">
                            <a16:creationId xmlns:a16="http://schemas.microsoft.com/office/drawing/2014/main" id="{5FE5F11E-6247-4B43-B2D2-48B74E977624}"/>
                          </a:ext>
                        </a:extLst>
                      </p:cNvPr>
                      <p:cNvPicPr/>
                      <p:nvPr/>
                    </p:nvPicPr>
                    <p:blipFill>
                      <a:blip r:embed="rId9"/>
                      <a:stretch>
                        <a:fillRect/>
                      </a:stretch>
                    </p:blipFill>
                    <p:spPr>
                      <a:xfrm>
                        <a:off x="278073" y="3691891"/>
                        <a:ext cx="4535947" cy="923329"/>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755565D-D991-41EE-A20C-D744E6730EDA}"/>
              </a:ext>
            </a:extLst>
          </p:cNvPr>
          <p:cNvGraphicFramePr>
            <a:graphicFrameLocks noChangeAspect="1"/>
          </p:cNvGraphicFramePr>
          <p:nvPr/>
        </p:nvGraphicFramePr>
        <p:xfrm>
          <a:off x="278073" y="4712634"/>
          <a:ext cx="4758622" cy="460512"/>
        </p:xfrm>
        <a:graphic>
          <a:graphicData uri="http://schemas.openxmlformats.org/presentationml/2006/ole">
            <mc:AlternateContent xmlns:mc="http://schemas.openxmlformats.org/markup-compatibility/2006">
              <mc:Choice xmlns:v="urn:schemas-microsoft-com:vml" Requires="v">
                <p:oleObj name="Equation" r:id="rId10" imgW="2361960" imgH="228600" progId="Equation.DSMT4">
                  <p:embed/>
                </p:oleObj>
              </mc:Choice>
              <mc:Fallback>
                <p:oleObj name="Equation" r:id="rId10" imgW="2361960" imgH="228600" progId="Equation.DSMT4">
                  <p:embed/>
                  <p:pic>
                    <p:nvPicPr>
                      <p:cNvPr id="19" name="Object 18">
                        <a:extLst>
                          <a:ext uri="{FF2B5EF4-FFF2-40B4-BE49-F238E27FC236}">
                            <a16:creationId xmlns:a16="http://schemas.microsoft.com/office/drawing/2014/main" id="{3755565D-D991-41EE-A20C-D744E6730EDA}"/>
                          </a:ext>
                        </a:extLst>
                      </p:cNvPr>
                      <p:cNvPicPr/>
                      <p:nvPr/>
                    </p:nvPicPr>
                    <p:blipFill>
                      <a:blip r:embed="rId11"/>
                      <a:stretch>
                        <a:fillRect/>
                      </a:stretch>
                    </p:blipFill>
                    <p:spPr>
                      <a:xfrm>
                        <a:off x="278073" y="4712634"/>
                        <a:ext cx="4758622" cy="460512"/>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307874BD-4D25-42A4-A2AE-6DCCFBDC95C4}"/>
              </a:ext>
            </a:extLst>
          </p:cNvPr>
          <p:cNvSpPr txBox="1"/>
          <p:nvPr/>
        </p:nvSpPr>
        <p:spPr>
          <a:xfrm>
            <a:off x="2178019" y="1489670"/>
            <a:ext cx="235345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0000"/>
                </a:solidFill>
                <a:effectLst/>
                <a:uLnTx/>
                <a:uFillTx/>
                <a:latin typeface="Helvetica" panose="020B0604020202020204" pitchFamily="34" charset="0"/>
                <a:ea typeface="+mn-ea"/>
                <a:cs typeface="+mn-cs"/>
              </a:rPr>
              <a:t>methylperoxy</a:t>
            </a:r>
            <a:r>
              <a:rPr kumimoji="0" lang="en-US" sz="16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 radical</a:t>
            </a:r>
          </a:p>
        </p:txBody>
      </p:sp>
      <p:sp>
        <p:nvSpPr>
          <p:cNvPr id="21" name="TextBox 20">
            <a:extLst>
              <a:ext uri="{FF2B5EF4-FFF2-40B4-BE49-F238E27FC236}">
                <a16:creationId xmlns:a16="http://schemas.microsoft.com/office/drawing/2014/main" id="{4B4DD368-05CC-4A35-8036-BF76922806BD}"/>
              </a:ext>
            </a:extLst>
          </p:cNvPr>
          <p:cNvSpPr txBox="1"/>
          <p:nvPr/>
        </p:nvSpPr>
        <p:spPr>
          <a:xfrm>
            <a:off x="2346730" y="2075196"/>
            <a:ext cx="179805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methoxy radical</a:t>
            </a:r>
          </a:p>
        </p:txBody>
      </p:sp>
      <p:sp>
        <p:nvSpPr>
          <p:cNvPr id="22" name="TextBox 21">
            <a:extLst>
              <a:ext uri="{FF2B5EF4-FFF2-40B4-BE49-F238E27FC236}">
                <a16:creationId xmlns:a16="http://schemas.microsoft.com/office/drawing/2014/main" id="{0F91AF0D-8A6E-445D-903D-D8CB65B1AB37}"/>
              </a:ext>
            </a:extLst>
          </p:cNvPr>
          <p:cNvSpPr txBox="1"/>
          <p:nvPr/>
        </p:nvSpPr>
        <p:spPr>
          <a:xfrm>
            <a:off x="2094398" y="2560756"/>
            <a:ext cx="158408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formaldehyde</a:t>
            </a:r>
          </a:p>
        </p:txBody>
      </p:sp>
    </p:spTree>
    <p:extLst>
      <p:ext uri="{BB962C8B-B14F-4D97-AF65-F5344CB8AC3E}">
        <p14:creationId xmlns:p14="http://schemas.microsoft.com/office/powerpoint/2010/main" val="195222121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758"/>
            <a:ext cx="9144000" cy="1143000"/>
          </a:xfrm>
        </p:spPr>
        <p:txBody>
          <a:bodyPr/>
          <a:lstStyle/>
          <a:p>
            <a:r>
              <a:rPr lang="en-US" dirty="0"/>
              <a:t>Same basic mechanism for higher VOCs but many branches</a:t>
            </a:r>
          </a:p>
        </p:txBody>
      </p:sp>
      <p:graphicFrame>
        <p:nvGraphicFramePr>
          <p:cNvPr id="3" name="Object 2"/>
          <p:cNvGraphicFramePr>
            <a:graphicFrameLocks noChangeAspect="1"/>
          </p:cNvGraphicFramePr>
          <p:nvPr/>
        </p:nvGraphicFramePr>
        <p:xfrm>
          <a:off x="2413779" y="2050459"/>
          <a:ext cx="6041794" cy="3488442"/>
        </p:xfrm>
        <a:graphic>
          <a:graphicData uri="http://schemas.openxmlformats.org/presentationml/2006/ole">
            <mc:AlternateContent xmlns:mc="http://schemas.openxmlformats.org/markup-compatibility/2006">
              <mc:Choice xmlns:v="urn:schemas-microsoft-com:vml" Requires="v">
                <p:oleObj name="Equation" r:id="rId2" imgW="2463480" imgH="1422360" progId="Equation.DSMT4">
                  <p:embed/>
                </p:oleObj>
              </mc:Choice>
              <mc:Fallback>
                <p:oleObj name="Equation" r:id="rId2" imgW="2463480" imgH="1422360" progId="Equation.DSMT4">
                  <p:embed/>
                  <p:pic>
                    <p:nvPicPr>
                      <p:cNvPr id="3" name="Object 2"/>
                      <p:cNvPicPr/>
                      <p:nvPr/>
                    </p:nvPicPr>
                    <p:blipFill>
                      <a:blip r:embed="rId3"/>
                      <a:stretch>
                        <a:fillRect/>
                      </a:stretch>
                    </p:blipFill>
                    <p:spPr>
                      <a:xfrm>
                        <a:off x="2413779" y="2050459"/>
                        <a:ext cx="6041794" cy="3488442"/>
                      </a:xfrm>
                      <a:prstGeom prst="rect">
                        <a:avLst/>
                      </a:prstGeom>
                    </p:spPr>
                  </p:pic>
                </p:oleObj>
              </mc:Fallback>
            </mc:AlternateContent>
          </a:graphicData>
        </a:graphic>
      </p:graphicFrame>
      <p:sp>
        <p:nvSpPr>
          <p:cNvPr id="4" name="Line 18"/>
          <p:cNvSpPr>
            <a:spLocks noChangeShapeType="1"/>
          </p:cNvSpPr>
          <p:nvPr/>
        </p:nvSpPr>
        <p:spPr bwMode="auto">
          <a:xfrm flipH="1">
            <a:off x="5360857" y="1679340"/>
            <a:ext cx="246" cy="39656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n-ea"/>
              <a:cs typeface="+mn-cs"/>
            </a:endParaRPr>
          </a:p>
        </p:txBody>
      </p:sp>
      <p:sp>
        <p:nvSpPr>
          <p:cNvPr id="5" name="Text Box 19"/>
          <p:cNvSpPr txBox="1">
            <a:spLocks noChangeArrowheads="1"/>
          </p:cNvSpPr>
          <p:nvPr/>
        </p:nvSpPr>
        <p:spPr bwMode="auto">
          <a:xfrm>
            <a:off x="4350095" y="711240"/>
            <a:ext cx="39751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OH can also add to double bonds of unsaturated VOCs, producing </a:t>
            </a:r>
            <a:r>
              <a:rPr kumimoji="0" lang="en-US" altLang="en-US" sz="1800" b="1" i="0" u="none" strike="noStrike" kern="1200" cap="none" spc="0" normalizeH="0" baseline="0" noProof="0" dirty="0" err="1">
                <a:ln>
                  <a:noFill/>
                </a:ln>
                <a:solidFill>
                  <a:srgbClr val="003399"/>
                </a:solidFill>
                <a:effectLst/>
                <a:uLnTx/>
                <a:uFillTx/>
                <a:latin typeface="Arial" panose="020B0604020202020204" pitchFamily="34" charset="0"/>
                <a:ea typeface="+mn-ea"/>
                <a:cs typeface="+mn-cs"/>
              </a:rPr>
              <a:t>hydroxyorganics</a:t>
            </a:r>
            <a:endParaRPr kumimoji="0" lang="en-US" altLang="en-US" sz="18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endParaRPr>
          </a:p>
        </p:txBody>
      </p:sp>
      <p:sp>
        <p:nvSpPr>
          <p:cNvPr id="7" name="Text Box 13"/>
          <p:cNvSpPr txBox="1">
            <a:spLocks noChangeArrowheads="1"/>
          </p:cNvSpPr>
          <p:nvPr/>
        </p:nvSpPr>
        <p:spPr bwMode="auto">
          <a:xfrm>
            <a:off x="-12087" y="5538901"/>
            <a:ext cx="306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RO can also decompose or isomerize to produce a range of aldehydes, ketones, </a:t>
            </a:r>
            <a:r>
              <a:rPr kumimoji="0" lang="en-US" altLang="en-US" sz="1800" b="1" i="0" u="none" strike="noStrike" kern="1200" cap="none" spc="0" normalizeH="0" baseline="0" noProof="0" dirty="0" err="1">
                <a:ln>
                  <a:noFill/>
                </a:ln>
                <a:solidFill>
                  <a:srgbClr val="003399"/>
                </a:solidFill>
                <a:effectLst/>
                <a:uLnTx/>
                <a:uFillTx/>
                <a:latin typeface="Arial" panose="020B0604020202020204" pitchFamily="34" charset="0"/>
                <a:ea typeface="+mn-ea"/>
                <a:cs typeface="+mn-cs"/>
              </a:rPr>
              <a:t>dicarbonyls</a:t>
            </a:r>
            <a:r>
              <a:rPr kumimoji="0" lang="en-US" altLang="en-US" sz="18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a:t>
            </a:r>
          </a:p>
        </p:txBody>
      </p:sp>
      <p:sp>
        <p:nvSpPr>
          <p:cNvPr id="8" name="Line 18"/>
          <p:cNvSpPr>
            <a:spLocks noChangeShapeType="1"/>
          </p:cNvSpPr>
          <p:nvPr/>
        </p:nvSpPr>
        <p:spPr bwMode="auto">
          <a:xfrm flipV="1">
            <a:off x="1200845" y="3677920"/>
            <a:ext cx="1212933" cy="1751474"/>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n-ea"/>
              <a:cs typeface="+mn-cs"/>
            </a:endParaRPr>
          </a:p>
        </p:txBody>
      </p:sp>
      <p:sp>
        <p:nvSpPr>
          <p:cNvPr id="9" name="Line 18"/>
          <p:cNvSpPr>
            <a:spLocks noChangeShapeType="1"/>
          </p:cNvSpPr>
          <p:nvPr/>
        </p:nvSpPr>
        <p:spPr bwMode="auto">
          <a:xfrm flipH="1">
            <a:off x="6031662" y="2887787"/>
            <a:ext cx="308177" cy="6138"/>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n-ea"/>
              <a:cs typeface="+mn-cs"/>
            </a:endParaRPr>
          </a:p>
        </p:txBody>
      </p:sp>
      <p:sp>
        <p:nvSpPr>
          <p:cNvPr id="10" name="Text Box 19"/>
          <p:cNvSpPr txBox="1">
            <a:spLocks noChangeArrowheads="1"/>
          </p:cNvSpPr>
          <p:nvPr/>
        </p:nvSpPr>
        <p:spPr bwMode="auto">
          <a:xfrm>
            <a:off x="6339839" y="2691568"/>
            <a:ext cx="30683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NO can also add to produce organic nitrates</a:t>
            </a:r>
          </a:p>
        </p:txBody>
      </p:sp>
      <p:sp>
        <p:nvSpPr>
          <p:cNvPr id="11" name="Line 18"/>
          <p:cNvSpPr>
            <a:spLocks noChangeShapeType="1"/>
          </p:cNvSpPr>
          <p:nvPr/>
        </p:nvSpPr>
        <p:spPr bwMode="auto">
          <a:xfrm flipV="1">
            <a:off x="5750560" y="5429394"/>
            <a:ext cx="4116" cy="231886"/>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n-ea"/>
              <a:cs typeface="+mn-cs"/>
            </a:endParaRPr>
          </a:p>
        </p:txBody>
      </p:sp>
      <p:sp>
        <p:nvSpPr>
          <p:cNvPr id="12" name="Text Box 13"/>
          <p:cNvSpPr txBox="1">
            <a:spLocks noChangeArrowheads="1"/>
          </p:cNvSpPr>
          <p:nvPr/>
        </p:nvSpPr>
        <p:spPr bwMode="auto">
          <a:xfrm>
            <a:off x="4803529" y="5661280"/>
            <a:ext cx="306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Oxidation product goes on to react with OH, adding functionality and making more ozone</a:t>
            </a:r>
          </a:p>
        </p:txBody>
      </p:sp>
      <p:sp>
        <p:nvSpPr>
          <p:cNvPr id="13" name="Line 18"/>
          <p:cNvSpPr>
            <a:spLocks noChangeShapeType="1"/>
          </p:cNvSpPr>
          <p:nvPr/>
        </p:nvSpPr>
        <p:spPr bwMode="auto">
          <a:xfrm>
            <a:off x="1737360" y="1956028"/>
            <a:ext cx="676419" cy="784333"/>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n-ea"/>
              <a:cs typeface="+mn-cs"/>
            </a:endParaRPr>
          </a:p>
        </p:txBody>
      </p:sp>
      <p:sp>
        <p:nvSpPr>
          <p:cNvPr id="6" name="TextBox 5"/>
          <p:cNvSpPr txBox="1"/>
          <p:nvPr/>
        </p:nvSpPr>
        <p:spPr>
          <a:xfrm>
            <a:off x="88539" y="711280"/>
            <a:ext cx="2334172" cy="23083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75000"/>
                  </a:srgbClr>
                </a:solidFill>
                <a:effectLst/>
                <a:uLnTx/>
                <a:uFillTx/>
                <a:latin typeface="Helvetica" panose="020B0604020202020204" pitchFamily="34" charset="0"/>
                <a:ea typeface="+mn-ea"/>
                <a:cs typeface="+mn-cs"/>
              </a:rPr>
              <a:t>RO</a:t>
            </a:r>
            <a:r>
              <a:rPr kumimoji="0" lang="en-US" sz="1800" b="1" i="0" u="none" strike="noStrike" kern="1200" cap="none" spc="0" normalizeH="0" baseline="-25000" noProof="0" dirty="0">
                <a:ln>
                  <a:noFill/>
                </a:ln>
                <a:solidFill>
                  <a:srgbClr val="2D2DB9">
                    <a:lumMod val="75000"/>
                  </a:srgbClr>
                </a:solidFill>
                <a:effectLst/>
                <a:uLnTx/>
                <a:uFillTx/>
                <a:latin typeface="Helvetica" panose="020B0604020202020204" pitchFamily="34" charset="0"/>
                <a:ea typeface="+mn-ea"/>
                <a:cs typeface="+mn-cs"/>
              </a:rPr>
              <a:t>2</a:t>
            </a:r>
            <a:r>
              <a:rPr kumimoji="0" lang="en-US" sz="1800" b="1" i="0" u="none" strike="noStrike" kern="1200" cap="none" spc="0" normalizeH="0" baseline="0" noProof="0" dirty="0">
                <a:ln>
                  <a:noFill/>
                </a:ln>
                <a:solidFill>
                  <a:srgbClr val="2D2DB9">
                    <a:lumMod val="75000"/>
                  </a:srgbClr>
                </a:solidFill>
                <a:effectLst/>
                <a:uLnTx/>
                <a:uFillTx/>
                <a:latin typeface="Helvetica" panose="020B0604020202020204" pitchFamily="34" charset="0"/>
                <a:ea typeface="+mn-ea"/>
                <a:cs typeface="+mn-cs"/>
              </a:rPr>
              <a:t> can also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75000"/>
                  </a:srgbClr>
                </a:solidFill>
                <a:effectLst/>
                <a:uLnTx/>
                <a:uFillTx/>
                <a:latin typeface="Helvetica" panose="020B0604020202020204" pitchFamily="34" charset="0"/>
                <a:ea typeface="+mn-ea"/>
                <a:cs typeface="+mn-cs"/>
              </a:rPr>
              <a:t>isomerize, or react with HO</a:t>
            </a:r>
            <a:r>
              <a:rPr kumimoji="0" lang="en-US" sz="1800" b="1" i="0" u="none" strike="noStrike" kern="1200" cap="none" spc="0" normalizeH="0" baseline="-25000" noProof="0" dirty="0">
                <a:ln>
                  <a:noFill/>
                </a:ln>
                <a:solidFill>
                  <a:srgbClr val="2D2DB9">
                    <a:lumMod val="75000"/>
                  </a:srgbClr>
                </a:solidFill>
                <a:effectLst/>
                <a:uLnTx/>
                <a:uFillTx/>
                <a:latin typeface="Helvetica" panose="020B0604020202020204" pitchFamily="34" charset="0"/>
                <a:ea typeface="+mn-ea"/>
                <a:cs typeface="+mn-cs"/>
              </a:rPr>
              <a:t>2</a:t>
            </a:r>
            <a:r>
              <a:rPr kumimoji="0" lang="en-US" sz="1800" b="1" i="0" u="none" strike="noStrike" kern="1200" cap="none" spc="0" normalizeH="0" baseline="0" noProof="0" dirty="0">
                <a:ln>
                  <a:noFill/>
                </a:ln>
                <a:solidFill>
                  <a:srgbClr val="2D2DB9">
                    <a:lumMod val="75000"/>
                  </a:srgbClr>
                </a:solidFill>
                <a:effectLst/>
                <a:uLnTx/>
                <a:uFillTx/>
                <a:latin typeface="Helvetica" panose="020B0604020202020204" pitchFamily="34" charset="0"/>
                <a:ea typeface="+mn-ea"/>
                <a:cs typeface="+mn-cs"/>
              </a:rPr>
              <a:t> or RO</a:t>
            </a:r>
            <a:r>
              <a:rPr kumimoji="0" lang="en-US" sz="1800" b="1" i="0" u="none" strike="noStrike" kern="1200" cap="none" spc="0" normalizeH="0" baseline="-25000" noProof="0" dirty="0">
                <a:ln>
                  <a:noFill/>
                </a:ln>
                <a:solidFill>
                  <a:srgbClr val="2D2DB9">
                    <a:lumMod val="75000"/>
                  </a:srgbClr>
                </a:solidFill>
                <a:effectLst/>
                <a:uLnTx/>
                <a:uFillTx/>
                <a:latin typeface="Helvetica" panose="020B0604020202020204" pitchFamily="34" charset="0"/>
                <a:ea typeface="+mn-ea"/>
                <a:cs typeface="+mn-cs"/>
              </a:rPr>
              <a:t>2</a:t>
            </a:r>
            <a:r>
              <a:rPr kumimoji="0" lang="en-US" sz="1800" b="1" i="0" u="none" strike="noStrike" kern="1200" cap="none" spc="0" normalizeH="0" baseline="0" noProof="0" dirty="0">
                <a:ln>
                  <a:noFill/>
                </a:ln>
                <a:solidFill>
                  <a:srgbClr val="2D2DB9">
                    <a:lumMod val="75000"/>
                  </a:srgbClr>
                </a:solidFill>
                <a:effectLst/>
                <a:uLnTx/>
                <a:uFillTx/>
                <a:latin typeface="Helvetica"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75000"/>
                  </a:srgbClr>
                </a:solidFill>
                <a:effectLst/>
                <a:uLnTx/>
                <a:uFillTx/>
                <a:latin typeface="Helvetica" panose="020B0604020202020204" pitchFamily="34" charset="0"/>
                <a:ea typeface="+mn-ea"/>
                <a:cs typeface="+mn-cs"/>
              </a:rPr>
              <a:t>producing peroxides, epoxides,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75000"/>
                  </a:srgbClr>
                </a:solidFill>
                <a:effectLst/>
                <a:uLnTx/>
                <a:uFillTx/>
                <a:latin typeface="Helvetica" panose="020B0604020202020204" pitchFamily="34" charset="0"/>
                <a:ea typeface="+mn-ea"/>
                <a:cs typeface="+mn-cs"/>
              </a:rPr>
              <a:t>alcohols,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75000"/>
                  </a:srgbClr>
                </a:solidFill>
                <a:effectLst/>
                <a:uLnTx/>
                <a:uFillTx/>
                <a:latin typeface="Helvetica" panose="020B0604020202020204" pitchFamily="34" charset="0"/>
                <a:ea typeface="+mn-ea"/>
                <a:cs typeface="+mn-cs"/>
              </a:rPr>
              <a:t>carboxylic acids…</a:t>
            </a:r>
          </a:p>
        </p:txBody>
      </p:sp>
    </p:spTree>
    <p:extLst>
      <p:ext uri="{BB962C8B-B14F-4D97-AF65-F5344CB8AC3E}">
        <p14:creationId xmlns:p14="http://schemas.microsoft.com/office/powerpoint/2010/main" val="4227699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4583"/>
            <a:ext cx="7772400" cy="1143000"/>
          </a:xfrm>
        </p:spPr>
        <p:txBody>
          <a:bodyPr/>
          <a:lstStyle/>
          <a:p>
            <a:r>
              <a:rPr lang="en-US" dirty="0"/>
              <a:t>A brief cheat sheet for organic functions</a:t>
            </a:r>
          </a:p>
        </p:txBody>
      </p:sp>
      <p:sp>
        <p:nvSpPr>
          <p:cNvPr id="3" name="TextBox 2"/>
          <p:cNvSpPr txBox="1"/>
          <p:nvPr/>
        </p:nvSpPr>
        <p:spPr>
          <a:xfrm>
            <a:off x="2384702" y="1469834"/>
            <a:ext cx="1723588" cy="3884397"/>
          </a:xfrm>
          <a:prstGeom prst="rect">
            <a:avLst/>
          </a:prstGeom>
          <a:noFill/>
        </p:spPr>
        <p:txBody>
          <a:bodyPr wrap="square" rtlCol="0">
            <a:spAutoFit/>
          </a:bodyPr>
          <a:lstStyle/>
          <a:p>
            <a:pPr marL="0" marR="0" lvl="0" indent="0" algn="l" defTabSz="914400" rtl="0" eaLnBrk="0" fontAlgn="base" latinLnBrk="0" hangingPunct="0">
              <a:lnSpc>
                <a:spcPct val="2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aldehyde</a:t>
            </a:r>
          </a:p>
          <a:p>
            <a:pPr marL="0" marR="0" lvl="0" indent="0" algn="l" defTabSz="914400" rtl="0" eaLnBrk="0" fontAlgn="base" latinLnBrk="0" hangingPunct="0">
              <a:lnSpc>
                <a:spcPct val="2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ketone</a:t>
            </a:r>
          </a:p>
          <a:p>
            <a:pPr marL="0" marR="0" lvl="0" indent="0" algn="l" defTabSz="914400" rtl="0" eaLnBrk="0" fontAlgn="base" latinLnBrk="0" hangingPunct="0">
              <a:lnSpc>
                <a:spcPct val="2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mn-cs"/>
              </a:rPr>
              <a:t>dicarbonyl</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2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peroxide</a:t>
            </a:r>
          </a:p>
        </p:txBody>
      </p:sp>
      <p:pic>
        <p:nvPicPr>
          <p:cNvPr id="64514" name="Picture 2" descr="Aldehyde - Simple English Wikipedia, the free encyclopedia">
            <a:extLst>
              <a:ext uri="{FF2B5EF4-FFF2-40B4-BE49-F238E27FC236}">
                <a16:creationId xmlns:a16="http://schemas.microsoft.com/office/drawing/2014/main" id="{CF0357A7-2E9E-466F-9273-7C37385736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2467" y="1450089"/>
            <a:ext cx="675640" cy="626613"/>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Ketone - Wikipedia">
            <a:extLst>
              <a:ext uri="{FF2B5EF4-FFF2-40B4-BE49-F238E27FC236}">
                <a16:creationId xmlns:a16="http://schemas.microsoft.com/office/drawing/2014/main" id="{89792A95-9144-44FB-83B8-41E843AE64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090" y="246414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4518" name="Picture 6">
            <a:extLst>
              <a:ext uri="{FF2B5EF4-FFF2-40B4-BE49-F238E27FC236}">
                <a16:creationId xmlns:a16="http://schemas.microsoft.com/office/drawing/2014/main" id="{A56A82A1-6A51-4032-91C7-282D99EBBE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618"/>
          <a:stretch/>
        </p:blipFill>
        <p:spPr bwMode="auto">
          <a:xfrm>
            <a:off x="3619573" y="3602933"/>
            <a:ext cx="1434634" cy="967016"/>
          </a:xfrm>
          <a:prstGeom prst="rect">
            <a:avLst/>
          </a:prstGeom>
          <a:noFill/>
          <a:extLst>
            <a:ext uri="{909E8E84-426E-40DD-AFC4-6F175D3DCCD1}">
              <a14:hiddenFill xmlns:a14="http://schemas.microsoft.com/office/drawing/2010/main">
                <a:solidFill>
                  <a:srgbClr val="FFFFFF"/>
                </a:solidFill>
              </a14:hiddenFill>
            </a:ext>
          </a:extLst>
        </p:spPr>
      </p:pic>
      <p:pic>
        <p:nvPicPr>
          <p:cNvPr id="64520" name="Picture 8" descr="Organic peroxide - Wikipedia">
            <a:extLst>
              <a:ext uri="{FF2B5EF4-FFF2-40B4-BE49-F238E27FC236}">
                <a16:creationId xmlns:a16="http://schemas.microsoft.com/office/drawing/2014/main" id="{7D6564F1-B7BE-4B47-A719-71F456E46A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424" y="4794335"/>
            <a:ext cx="889169" cy="795375"/>
          </a:xfrm>
          <a:prstGeom prst="rect">
            <a:avLst/>
          </a:prstGeom>
          <a:noFill/>
          <a:extLst>
            <a:ext uri="{909E8E84-426E-40DD-AFC4-6F175D3DCCD1}">
              <a14:hiddenFill xmlns:a14="http://schemas.microsoft.com/office/drawing/2010/main">
                <a:solidFill>
                  <a:srgbClr val="FFFFFF"/>
                </a:solidFill>
              </a14:hiddenFill>
            </a:ext>
          </a:extLst>
        </p:spPr>
      </p:pic>
      <p:pic>
        <p:nvPicPr>
          <p:cNvPr id="64522" name="Picture 10" descr="Alcohol structure - Phenol structure- Hydroxyl Ether Structure| Chemistry">
            <a:extLst>
              <a:ext uri="{FF2B5EF4-FFF2-40B4-BE49-F238E27FC236}">
                <a16:creationId xmlns:a16="http://schemas.microsoft.com/office/drawing/2014/main" id="{654F4779-614D-454E-9AB0-D55376C308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2539" y="1699144"/>
            <a:ext cx="743703" cy="570172"/>
          </a:xfrm>
          <a:prstGeom prst="rect">
            <a:avLst/>
          </a:prstGeom>
          <a:noFill/>
          <a:extLst>
            <a:ext uri="{909E8E84-426E-40DD-AFC4-6F175D3DCCD1}">
              <a14:hiddenFill xmlns:a14="http://schemas.microsoft.com/office/drawing/2010/main">
                <a:solidFill>
                  <a:srgbClr val="FFFFFF"/>
                </a:solidFill>
              </a14:hiddenFill>
            </a:ext>
          </a:extLst>
        </p:spPr>
      </p:pic>
      <p:pic>
        <p:nvPicPr>
          <p:cNvPr id="64524" name="Picture 12" descr="World of Biochemistry (blog about biochemistry): Epoxide group">
            <a:extLst>
              <a:ext uri="{FF2B5EF4-FFF2-40B4-BE49-F238E27FC236}">
                <a16:creationId xmlns:a16="http://schemas.microsoft.com/office/drawing/2014/main" id="{34F58A48-44F4-4557-9065-6F0437DA75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3971" y="2410613"/>
            <a:ext cx="203503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4526" name="Picture 14">
            <a:extLst>
              <a:ext uri="{FF2B5EF4-FFF2-40B4-BE49-F238E27FC236}">
                <a16:creationId xmlns:a16="http://schemas.microsoft.com/office/drawing/2014/main" id="{59210767-9668-4153-96B3-97E69C7949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8604" y="3602933"/>
            <a:ext cx="1072152" cy="859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2D4681-7197-4365-9FEA-E4043652307F}"/>
              </a:ext>
            </a:extLst>
          </p:cNvPr>
          <p:cNvSpPr/>
          <p:nvPr/>
        </p:nvSpPr>
        <p:spPr>
          <a:xfrm>
            <a:off x="5410200" y="1486801"/>
            <a:ext cx="4572000" cy="3884397"/>
          </a:xfrm>
          <a:prstGeom prst="rect">
            <a:avLst/>
          </a:prstGeom>
        </p:spPr>
        <p:txBody>
          <a:bodyPr>
            <a:spAutoFit/>
          </a:bodyPr>
          <a:lstStyle/>
          <a:p>
            <a:pPr marL="0" marR="0" lvl="0" indent="0" algn="l" defTabSz="914400" rtl="0" eaLnBrk="0" fontAlgn="base" latinLnBrk="0" hangingPunct="0">
              <a:lnSpc>
                <a:spcPct val="2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alcohol</a:t>
            </a:r>
          </a:p>
          <a:p>
            <a:pPr marL="0" marR="0" lvl="0" indent="0" algn="l" defTabSz="914400" rtl="0" eaLnBrk="0" fontAlgn="base" latinLnBrk="0" hangingPunct="0">
              <a:lnSpc>
                <a:spcPct val="2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epoxide</a:t>
            </a:r>
          </a:p>
          <a:p>
            <a:pPr marL="0" marR="0" lvl="0" indent="0" algn="l" defTabSz="914400" rtl="0" eaLnBrk="0" fontAlgn="base" latinLnBrk="0" hangingPunct="0">
              <a:lnSpc>
                <a:spcPct val="2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carboxylic acid</a:t>
            </a:r>
          </a:p>
          <a:p>
            <a:pPr marL="0" marR="0" lvl="0" indent="0" algn="l" defTabSz="914400" rtl="0" eaLnBrk="0" fontAlgn="base" latinLnBrk="0" hangingPunct="0">
              <a:lnSpc>
                <a:spcPct val="2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organic nitrate</a:t>
            </a:r>
          </a:p>
        </p:txBody>
      </p:sp>
      <p:pic>
        <p:nvPicPr>
          <p:cNvPr id="64528" name="Picture 16">
            <a:extLst>
              <a:ext uri="{FF2B5EF4-FFF2-40B4-BE49-F238E27FC236}">
                <a16:creationId xmlns:a16="http://schemas.microsoft.com/office/drawing/2014/main" id="{18DB0420-7CF7-4E6E-A67F-44DE702BCB1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96875" y="4805551"/>
            <a:ext cx="1258734" cy="781988"/>
          </a:xfrm>
          <a:prstGeom prst="rect">
            <a:avLst/>
          </a:prstGeom>
          <a:noFill/>
          <a:extLst>
            <a:ext uri="{909E8E84-426E-40DD-AFC4-6F175D3DCCD1}">
              <a14:hiddenFill xmlns:a14="http://schemas.microsoft.com/office/drawing/2010/main">
                <a:solidFill>
                  <a:srgbClr val="FFFFFF"/>
                </a:solidFill>
              </a14:hiddenFill>
            </a:ext>
          </a:extLst>
        </p:spPr>
      </p:pic>
      <p:sp>
        <p:nvSpPr>
          <p:cNvPr id="5" name="Left Brace 4">
            <a:extLst>
              <a:ext uri="{FF2B5EF4-FFF2-40B4-BE49-F238E27FC236}">
                <a16:creationId xmlns:a16="http://schemas.microsoft.com/office/drawing/2014/main" id="{E58057C5-E7CE-485A-806C-BDCA60F69850}"/>
              </a:ext>
            </a:extLst>
          </p:cNvPr>
          <p:cNvSpPr/>
          <p:nvPr/>
        </p:nvSpPr>
        <p:spPr bwMode="auto">
          <a:xfrm>
            <a:off x="2133600" y="1699144"/>
            <a:ext cx="251102" cy="1729856"/>
          </a:xfrm>
          <a:prstGeom prst="lef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6" name="TextBox 5">
            <a:extLst>
              <a:ext uri="{FF2B5EF4-FFF2-40B4-BE49-F238E27FC236}">
                <a16:creationId xmlns:a16="http://schemas.microsoft.com/office/drawing/2014/main" id="{E1212072-5D5A-4E8B-A253-57CD64582736}"/>
              </a:ext>
            </a:extLst>
          </p:cNvPr>
          <p:cNvSpPr txBox="1"/>
          <p:nvPr/>
        </p:nvSpPr>
        <p:spPr>
          <a:xfrm>
            <a:off x="1083800" y="2379406"/>
            <a:ext cx="1290383" cy="369332"/>
          </a:xfrm>
          <a:prstGeom prst="rect">
            <a:avLst/>
          </a:prstGeom>
          <a:noFill/>
        </p:spPr>
        <p:txBody>
          <a:bodyPr wrap="square" rtlCol="0">
            <a:spAutoFit/>
          </a:bodyPr>
          <a:lstStyle/>
          <a:p>
            <a:r>
              <a:rPr lang="en-US" b="0" dirty="0">
                <a:solidFill>
                  <a:srgbClr val="FF0000"/>
                </a:solidFill>
              </a:rPr>
              <a:t>carbonyl</a:t>
            </a:r>
          </a:p>
        </p:txBody>
      </p:sp>
    </p:spTree>
    <p:extLst>
      <p:ext uri="{BB962C8B-B14F-4D97-AF65-F5344CB8AC3E}">
        <p14:creationId xmlns:p14="http://schemas.microsoft.com/office/powerpoint/2010/main" val="34091350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0"/>
          <p:cNvSpPr txBox="1">
            <a:spLocks noChangeArrowheads="1"/>
          </p:cNvSpPr>
          <p:nvPr/>
        </p:nvSpPr>
        <p:spPr bwMode="auto">
          <a:xfrm>
            <a:off x="1565092" y="1866960"/>
            <a:ext cx="477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3</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1" name="Freeform 14"/>
          <p:cNvSpPr>
            <a:spLocks/>
          </p:cNvSpPr>
          <p:nvPr/>
        </p:nvSpPr>
        <p:spPr bwMode="auto">
          <a:xfrm>
            <a:off x="4917892" y="278136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2" name="Text Box 15"/>
          <p:cNvSpPr txBox="1">
            <a:spLocks noChangeArrowheads="1"/>
          </p:cNvSpPr>
          <p:nvPr/>
        </p:nvSpPr>
        <p:spPr bwMode="auto">
          <a:xfrm>
            <a:off x="6225992" y="2474972"/>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3" name="Text Box 16"/>
          <p:cNvSpPr txBox="1">
            <a:spLocks noChangeArrowheads="1"/>
          </p:cNvSpPr>
          <p:nvPr/>
        </p:nvSpPr>
        <p:spPr bwMode="auto">
          <a:xfrm>
            <a:off x="3541530" y="2648010"/>
            <a:ext cx="67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H</a:t>
            </a:r>
            <a:r>
              <a:rPr kumimoji="0" lang="en-US" altLang="en-US" sz="18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p>
        </p:txBody>
      </p:sp>
      <p:sp>
        <p:nvSpPr>
          <p:cNvPr id="14" name="Freeform 18"/>
          <p:cNvSpPr>
            <a:spLocks/>
          </p:cNvSpPr>
          <p:nvPr/>
        </p:nvSpPr>
        <p:spPr bwMode="auto">
          <a:xfrm flipV="1">
            <a:off x="4917892" y="232416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5" name="Text Box 19"/>
          <p:cNvSpPr txBox="1">
            <a:spLocks noChangeArrowheads="1"/>
          </p:cNvSpPr>
          <p:nvPr/>
        </p:nvSpPr>
        <p:spPr bwMode="auto">
          <a:xfrm>
            <a:off x="6213292" y="1638360"/>
            <a:ext cx="56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NO</a:t>
            </a:r>
          </a:p>
        </p:txBody>
      </p:sp>
      <p:sp>
        <p:nvSpPr>
          <p:cNvPr id="16" name="Line 20"/>
          <p:cNvSpPr>
            <a:spLocks noChangeShapeType="1"/>
          </p:cNvSpPr>
          <p:nvPr/>
        </p:nvSpPr>
        <p:spPr bwMode="auto">
          <a:xfrm>
            <a:off x="6889567" y="2716272"/>
            <a:ext cx="7620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7" name="Text Box 21"/>
          <p:cNvSpPr txBox="1">
            <a:spLocks noChangeArrowheads="1"/>
          </p:cNvSpPr>
          <p:nvPr/>
        </p:nvSpPr>
        <p:spPr bwMode="auto">
          <a:xfrm>
            <a:off x="7646805" y="2494022"/>
            <a:ext cx="758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H</a:t>
            </a:r>
            <a:r>
              <a:rPr kumimoji="0" lang="en-US" altLang="en-US" sz="2000" b="1" i="0" u="none" strike="noStrike" kern="1200" cap="none" spc="0" normalizeH="0" baseline="-25000" noProof="0">
                <a:ln>
                  <a:noFill/>
                </a:ln>
                <a:solidFill>
                  <a:srgbClr val="FF0000"/>
                </a:solidFill>
                <a:effectLst/>
                <a:uLnTx/>
                <a:uFillTx/>
                <a:latin typeface="Helvetica" panose="020B0604020202020204" pitchFamily="34" charset="0"/>
                <a:ea typeface="MS PGothic" panose="020B0600070205080204" pitchFamily="34" charset="-128"/>
                <a:cs typeface="+mn-cs"/>
              </a:rPr>
              <a:t>2</a:t>
            </a:r>
            <a:r>
              <a:rPr kumimoji="0" lang="en-US" altLang="en-US" sz="20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25000" noProof="0">
                <a:ln>
                  <a:noFill/>
                </a:ln>
                <a:solidFill>
                  <a:srgbClr val="FF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endParaRPr>
          </a:p>
        </p:txBody>
      </p:sp>
      <p:sp>
        <p:nvSpPr>
          <p:cNvPr id="18" name="Text Box 22"/>
          <p:cNvSpPr txBox="1">
            <a:spLocks noChangeArrowheads="1"/>
          </p:cNvSpPr>
          <p:nvPr/>
        </p:nvSpPr>
        <p:spPr bwMode="auto">
          <a:xfrm>
            <a:off x="5263257" y="3086100"/>
            <a:ext cx="740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VOC</a:t>
            </a:r>
          </a:p>
        </p:txBody>
      </p:sp>
      <p:sp>
        <p:nvSpPr>
          <p:cNvPr id="19" name="Freeform 23"/>
          <p:cNvSpPr>
            <a:spLocks/>
          </p:cNvSpPr>
          <p:nvPr/>
        </p:nvSpPr>
        <p:spPr bwMode="auto">
          <a:xfrm flipH="1">
            <a:off x="4917892" y="209556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0" name="Freeform 24"/>
          <p:cNvSpPr>
            <a:spLocks/>
          </p:cNvSpPr>
          <p:nvPr/>
        </p:nvSpPr>
        <p:spPr bwMode="auto">
          <a:xfrm flipH="1" flipV="1">
            <a:off x="4917892" y="156216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1" name="Text Box 25"/>
          <p:cNvSpPr txBox="1">
            <a:spLocks noChangeArrowheads="1"/>
          </p:cNvSpPr>
          <p:nvPr/>
        </p:nvSpPr>
        <p:spPr bwMode="auto">
          <a:xfrm>
            <a:off x="4211455" y="1732022"/>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NO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 name="Freeform 26"/>
          <p:cNvSpPr>
            <a:spLocks/>
          </p:cNvSpPr>
          <p:nvPr/>
        </p:nvSpPr>
        <p:spPr bwMode="auto">
          <a:xfrm>
            <a:off x="2174692" y="866835"/>
            <a:ext cx="3848100" cy="1152525"/>
          </a:xfrm>
          <a:custGeom>
            <a:avLst/>
            <a:gdLst>
              <a:gd name="T0" fmla="*/ 2147483646 w 1944"/>
              <a:gd name="T1" fmla="*/ 2147483646 h 638"/>
              <a:gd name="T2" fmla="*/ 2147483646 w 1944"/>
              <a:gd name="T3" fmla="*/ 2147483646 h 638"/>
              <a:gd name="T4" fmla="*/ 2147483646 w 1944"/>
              <a:gd name="T5" fmla="*/ 2147483646 h 638"/>
              <a:gd name="T6" fmla="*/ 2147483646 w 1944"/>
              <a:gd name="T7" fmla="*/ 2147483646 h 638"/>
              <a:gd name="T8" fmla="*/ 0 w 1944"/>
              <a:gd name="T9" fmla="*/ 2147483646 h 638"/>
              <a:gd name="T10" fmla="*/ 0 60000 65536"/>
              <a:gd name="T11" fmla="*/ 0 60000 65536"/>
              <a:gd name="T12" fmla="*/ 0 60000 65536"/>
              <a:gd name="T13" fmla="*/ 0 60000 65536"/>
              <a:gd name="T14" fmla="*/ 0 60000 65536"/>
              <a:gd name="T15" fmla="*/ 0 w 1944"/>
              <a:gd name="T16" fmla="*/ 0 h 638"/>
              <a:gd name="T17" fmla="*/ 1944 w 1944"/>
              <a:gd name="T18" fmla="*/ 638 h 638"/>
            </a:gdLst>
            <a:ahLst/>
            <a:cxnLst>
              <a:cxn ang="T10">
                <a:pos x="T0" y="T1"/>
              </a:cxn>
              <a:cxn ang="T11">
                <a:pos x="T2" y="T3"/>
              </a:cxn>
              <a:cxn ang="T12">
                <a:pos x="T4" y="T5"/>
              </a:cxn>
              <a:cxn ang="T13">
                <a:pos x="T6" y="T7"/>
              </a:cxn>
              <a:cxn ang="T14">
                <a:pos x="T8" y="T9"/>
              </a:cxn>
            </a:cxnLst>
            <a:rect l="T15" t="T16" r="T17" b="T18"/>
            <a:pathLst>
              <a:path w="1944" h="638">
                <a:moveTo>
                  <a:pt x="1488" y="446"/>
                </a:moveTo>
                <a:cubicBezTo>
                  <a:pt x="1692" y="362"/>
                  <a:pt x="1896" y="278"/>
                  <a:pt x="1920" y="206"/>
                </a:cubicBezTo>
                <a:cubicBezTo>
                  <a:pt x="1944" y="134"/>
                  <a:pt x="1803" y="28"/>
                  <a:pt x="1632" y="14"/>
                </a:cubicBezTo>
                <a:cubicBezTo>
                  <a:pt x="1461" y="0"/>
                  <a:pt x="1163" y="19"/>
                  <a:pt x="891" y="123"/>
                </a:cubicBezTo>
                <a:cubicBezTo>
                  <a:pt x="619" y="227"/>
                  <a:pt x="186" y="531"/>
                  <a:pt x="0" y="638"/>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3" name="Text Box 27"/>
          <p:cNvSpPr txBox="1">
            <a:spLocks noChangeArrowheads="1"/>
          </p:cNvSpPr>
          <p:nvPr/>
        </p:nvSpPr>
        <p:spPr bwMode="auto">
          <a:xfrm>
            <a:off x="4765492" y="1333560"/>
            <a:ext cx="442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a:t>
            </a:r>
            <a:r>
              <a:rPr kumimoji="0" lang="en-US" altLang="en-US" sz="1800" b="1"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4" name="Line 20"/>
          <p:cNvSpPr>
            <a:spLocks noChangeShapeType="1"/>
          </p:cNvSpPr>
          <p:nvPr/>
        </p:nvSpPr>
        <p:spPr bwMode="auto">
          <a:xfrm>
            <a:off x="2174692" y="2190810"/>
            <a:ext cx="696913" cy="1333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5" name="Text Box 13"/>
          <p:cNvSpPr txBox="1">
            <a:spLocks noChangeArrowheads="1"/>
          </p:cNvSpPr>
          <p:nvPr/>
        </p:nvSpPr>
        <p:spPr bwMode="auto">
          <a:xfrm>
            <a:off x="2871605" y="2260660"/>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30000" noProof="0">
                <a:ln>
                  <a:noFill/>
                </a:ln>
                <a:solidFill>
                  <a:srgbClr val="000000"/>
                </a:solidFill>
                <a:effectLst/>
                <a:uLnTx/>
                <a:uFillTx/>
                <a:latin typeface="Helvetica" panose="020B0604020202020204" pitchFamily="34" charset="0"/>
                <a:ea typeface="MS PGothic" panose="020B0600070205080204" pitchFamily="34" charset="-128"/>
                <a:cs typeface="+mn-cs"/>
              </a:rPr>
              <a:t>1</a:t>
            </a: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D)</a:t>
            </a:r>
          </a:p>
        </p:txBody>
      </p:sp>
      <p:sp>
        <p:nvSpPr>
          <p:cNvPr id="26" name="Line 20"/>
          <p:cNvSpPr>
            <a:spLocks noChangeShapeType="1"/>
          </p:cNvSpPr>
          <p:nvPr/>
        </p:nvSpPr>
        <p:spPr bwMode="auto">
          <a:xfrm>
            <a:off x="2117542" y="2319397"/>
            <a:ext cx="696913" cy="133350"/>
          </a:xfrm>
          <a:prstGeom prst="line">
            <a:avLst/>
          </a:prstGeom>
          <a:noFill/>
          <a:ln w="381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7" name="Line 20"/>
          <p:cNvSpPr>
            <a:spLocks noChangeShapeType="1"/>
          </p:cNvSpPr>
          <p:nvPr/>
        </p:nvSpPr>
        <p:spPr bwMode="auto">
          <a:xfrm>
            <a:off x="3647892" y="2527360"/>
            <a:ext cx="696913" cy="1333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 name="Text Box 27"/>
          <p:cNvSpPr txBox="1">
            <a:spLocks noChangeArrowheads="1"/>
          </p:cNvSpPr>
          <p:nvPr/>
        </p:nvSpPr>
        <p:spPr bwMode="auto">
          <a:xfrm>
            <a:off x="2592205" y="1852672"/>
            <a:ext cx="442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a:t>
            </a:r>
            <a:r>
              <a:rPr kumimoji="0" lang="en-US" altLang="en-US" sz="1800" b="1"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9" name="Text Box 22"/>
          <p:cNvSpPr txBox="1">
            <a:spLocks noChangeArrowheads="1"/>
          </p:cNvSpPr>
          <p:nvPr/>
        </p:nvSpPr>
        <p:spPr bwMode="auto">
          <a:xfrm>
            <a:off x="2200092" y="2395597"/>
            <a:ext cx="398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M</a:t>
            </a:r>
          </a:p>
        </p:txBody>
      </p:sp>
      <p:sp>
        <p:nvSpPr>
          <p:cNvPr id="30" name="Line 20"/>
          <p:cNvSpPr>
            <a:spLocks noChangeShapeType="1"/>
          </p:cNvSpPr>
          <p:nvPr/>
        </p:nvSpPr>
        <p:spPr bwMode="auto">
          <a:xfrm>
            <a:off x="4574992" y="2173347"/>
            <a:ext cx="0" cy="1312863"/>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1" name="Text Box 13"/>
          <p:cNvSpPr txBox="1">
            <a:spLocks noChangeArrowheads="1"/>
          </p:cNvSpPr>
          <p:nvPr/>
        </p:nvSpPr>
        <p:spPr bwMode="auto">
          <a:xfrm>
            <a:off x="4408305" y="2527360"/>
            <a:ext cx="385762"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OH</a:t>
            </a:r>
          </a:p>
        </p:txBody>
      </p:sp>
      <p:sp>
        <p:nvSpPr>
          <p:cNvPr id="32" name="Text Box 21"/>
          <p:cNvSpPr txBox="1">
            <a:spLocks noChangeArrowheads="1"/>
          </p:cNvSpPr>
          <p:nvPr/>
        </p:nvSpPr>
        <p:spPr bwMode="auto">
          <a:xfrm>
            <a:off x="4183757" y="3409950"/>
            <a:ext cx="849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Helvetica" panose="020B0604020202020204" pitchFamily="34" charset="0"/>
                <a:ea typeface="MS PGothic" panose="020B0600070205080204" pitchFamily="34" charset="-128"/>
                <a:cs typeface="+mn-cs"/>
              </a:rPr>
              <a:t>HNO</a:t>
            </a:r>
            <a:r>
              <a:rPr kumimoji="0" lang="en-US" altLang="en-US" sz="2000" b="1" i="0" u="none" strike="noStrike" kern="1200" cap="none" spc="0" normalizeH="0" baseline="-25000" noProof="0">
                <a:ln>
                  <a:noFill/>
                </a:ln>
                <a:solidFill>
                  <a:srgbClr val="008000"/>
                </a:solidFill>
                <a:effectLst/>
                <a:uLnTx/>
                <a:uFillTx/>
                <a:latin typeface="Helvetica" panose="020B0604020202020204" pitchFamily="34" charset="0"/>
                <a:ea typeface="MS PGothic" panose="020B0600070205080204" pitchFamily="34" charset="-128"/>
                <a:cs typeface="+mn-cs"/>
              </a:rPr>
              <a:t>3</a:t>
            </a:r>
            <a:endParaRPr kumimoji="0" lang="en-US" altLang="en-US" sz="2000" b="1" i="0" u="none" strike="noStrike" kern="1200" cap="none" spc="0" normalizeH="0" baseline="0" noProof="0">
              <a:ln>
                <a:noFill/>
              </a:ln>
              <a:solidFill>
                <a:srgbClr val="008000"/>
              </a:solidFill>
              <a:effectLst/>
              <a:uLnTx/>
              <a:uFillTx/>
              <a:latin typeface="Helvetica" panose="020B0604020202020204" pitchFamily="34" charset="0"/>
              <a:ea typeface="MS PGothic" panose="020B0600070205080204" pitchFamily="34" charset="-128"/>
              <a:cs typeface="+mn-cs"/>
            </a:endParaRPr>
          </a:p>
        </p:txBody>
      </p:sp>
      <p:sp>
        <p:nvSpPr>
          <p:cNvPr id="33" name="Title 1">
            <a:extLst>
              <a:ext uri="{FF2B5EF4-FFF2-40B4-BE49-F238E27FC236}">
                <a16:creationId xmlns:a16="http://schemas.microsoft.com/office/drawing/2014/main" id="{B6C3DF83-7852-4B9D-BDDE-3A1AA2AE76C6}"/>
              </a:ext>
            </a:extLst>
          </p:cNvPr>
          <p:cNvSpPr txBox="1">
            <a:spLocks/>
          </p:cNvSpPr>
          <p:nvPr/>
        </p:nvSpPr>
        <p:spPr bwMode="auto">
          <a:xfrm>
            <a:off x="-114300" y="-352464"/>
            <a:ext cx="9372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0">
                <a:solidFill>
                  <a:schemeClr val="accent2"/>
                </a:solidFill>
                <a:effectLst/>
                <a:latin typeface="+mj-lt"/>
                <a:ea typeface="MS PGothic" pitchFamily="34" charset="-128"/>
                <a:cs typeface="ＭＳ Ｐゴシック" charset="-128"/>
              </a:defRPr>
            </a:lvl1pPr>
            <a:lvl2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MS PGothic" pitchFamily="34" charset="-128"/>
                <a:cs typeface="ＭＳ Ｐゴシック" charset="-128"/>
              </a:defRPr>
            </a:lvl2pPr>
            <a:lvl3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MS PGothic" pitchFamily="34" charset="-128"/>
                <a:cs typeface="ＭＳ Ｐゴシック" charset="-128"/>
              </a:defRPr>
            </a:lvl3pPr>
            <a:lvl4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MS PGothic" pitchFamily="34" charset="-128"/>
                <a:cs typeface="ＭＳ Ｐゴシック" charset="-128"/>
              </a:defRPr>
            </a:lvl4pPr>
            <a:lvl5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MS PGothic" pitchFamily="34" charset="-128"/>
                <a:cs typeface="ＭＳ Ｐゴシック" charset="-128"/>
              </a:defRPr>
            </a:lvl5pPr>
            <a:lvl6pPr marL="4572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6pPr>
            <a:lvl7pPr marL="9144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7pPr>
            <a:lvl8pPr marL="13716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8pPr>
            <a:lvl9pPr marL="18288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3333CC"/>
                </a:solidFill>
                <a:effectLst/>
                <a:uLnTx/>
                <a:uFillTx/>
                <a:latin typeface="Helvetica"/>
                <a:ea typeface="MS PGothic" pitchFamily="34" charset="-128"/>
              </a:rPr>
              <a:t>Dependence of ozone and OH on NO</a:t>
            </a:r>
            <a:r>
              <a:rPr kumimoji="0" lang="en-US" sz="2200" b="0" i="0" u="none" strike="noStrike" kern="0" cap="none" spc="0" normalizeH="0" baseline="-25000" noProof="0" dirty="0">
                <a:ln>
                  <a:noFill/>
                </a:ln>
                <a:solidFill>
                  <a:srgbClr val="3333CC"/>
                </a:solidFill>
                <a:effectLst/>
                <a:uLnTx/>
                <a:uFillTx/>
                <a:latin typeface="Helvetica"/>
                <a:ea typeface="MS PGothic" pitchFamily="34" charset="-128"/>
              </a:rPr>
              <a:t>x</a:t>
            </a:r>
            <a:r>
              <a:rPr kumimoji="0" lang="en-US" sz="2200" b="0" i="0" u="none" strike="noStrike" kern="0" cap="none" spc="0" normalizeH="0" baseline="0" noProof="0" dirty="0">
                <a:ln>
                  <a:noFill/>
                </a:ln>
                <a:solidFill>
                  <a:srgbClr val="3333CC"/>
                </a:solidFill>
                <a:effectLst/>
                <a:uLnTx/>
                <a:uFillTx/>
                <a:latin typeface="Helvetica"/>
                <a:ea typeface="MS PGothic" pitchFamily="34" charset="-128"/>
              </a:rPr>
              <a:t> and VOCs</a:t>
            </a:r>
          </a:p>
        </p:txBody>
      </p:sp>
      <p:sp>
        <p:nvSpPr>
          <p:cNvPr id="2" name="TextBox 1">
            <a:extLst>
              <a:ext uri="{FF2B5EF4-FFF2-40B4-BE49-F238E27FC236}">
                <a16:creationId xmlns:a16="http://schemas.microsoft.com/office/drawing/2014/main" id="{08FDCD5D-F305-44B0-9A3B-91D5BD1CA1CC}"/>
              </a:ext>
            </a:extLst>
          </p:cNvPr>
          <p:cNvSpPr txBox="1"/>
          <p:nvPr/>
        </p:nvSpPr>
        <p:spPr>
          <a:xfrm>
            <a:off x="228600" y="407558"/>
            <a:ext cx="8915400" cy="646331"/>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HO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in this diagram denotes the ensemble of </a:t>
            </a: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S PGothic" panose="020B0600070205080204" pitchFamily="34" charset="-128"/>
                <a:cs typeface="+mn-cs"/>
              </a:rPr>
              <a:t>peroxy</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radicals including RO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2</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View CO as just another VOC</a:t>
            </a:r>
          </a:p>
        </p:txBody>
      </p:sp>
    </p:spTree>
    <p:extLst>
      <p:ext uri="{BB962C8B-B14F-4D97-AF65-F5344CB8AC3E}">
        <p14:creationId xmlns:p14="http://schemas.microsoft.com/office/powerpoint/2010/main" val="10149982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52464"/>
            <a:ext cx="9372600" cy="1143000"/>
          </a:xfrm>
        </p:spPr>
        <p:txBody>
          <a:bodyPr/>
          <a:lstStyle/>
          <a:p>
            <a:r>
              <a:rPr lang="en-US" sz="2200" dirty="0"/>
              <a:t>Dependence of ozone and OH on NO</a:t>
            </a:r>
            <a:r>
              <a:rPr lang="en-US" sz="2200" baseline="-25000" dirty="0"/>
              <a:t>x</a:t>
            </a:r>
            <a:r>
              <a:rPr lang="en-US" sz="2200" dirty="0"/>
              <a:t> and VOCs</a:t>
            </a:r>
          </a:p>
        </p:txBody>
      </p:sp>
      <p:sp>
        <p:nvSpPr>
          <p:cNvPr id="10" name="Text Box 10"/>
          <p:cNvSpPr txBox="1">
            <a:spLocks noChangeArrowheads="1"/>
          </p:cNvSpPr>
          <p:nvPr/>
        </p:nvSpPr>
        <p:spPr bwMode="auto">
          <a:xfrm>
            <a:off x="1565092" y="1885950"/>
            <a:ext cx="477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3</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1" name="Freeform 14"/>
          <p:cNvSpPr>
            <a:spLocks/>
          </p:cNvSpPr>
          <p:nvPr/>
        </p:nvSpPr>
        <p:spPr bwMode="auto">
          <a:xfrm>
            <a:off x="4917892" y="280035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2" name="Text Box 15"/>
          <p:cNvSpPr txBox="1">
            <a:spLocks noChangeArrowheads="1"/>
          </p:cNvSpPr>
          <p:nvPr/>
        </p:nvSpPr>
        <p:spPr bwMode="auto">
          <a:xfrm>
            <a:off x="6225992" y="2493962"/>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3" name="Text Box 16"/>
          <p:cNvSpPr txBox="1">
            <a:spLocks noChangeArrowheads="1"/>
          </p:cNvSpPr>
          <p:nvPr/>
        </p:nvSpPr>
        <p:spPr bwMode="auto">
          <a:xfrm>
            <a:off x="3541530" y="2667000"/>
            <a:ext cx="67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H</a:t>
            </a:r>
            <a:r>
              <a:rPr kumimoji="0" lang="en-US" altLang="en-US" sz="18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p>
        </p:txBody>
      </p:sp>
      <p:sp>
        <p:nvSpPr>
          <p:cNvPr id="14" name="Freeform 18"/>
          <p:cNvSpPr>
            <a:spLocks/>
          </p:cNvSpPr>
          <p:nvPr/>
        </p:nvSpPr>
        <p:spPr bwMode="auto">
          <a:xfrm flipV="1">
            <a:off x="4917892" y="234315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5" name="Text Box 19"/>
          <p:cNvSpPr txBox="1">
            <a:spLocks noChangeArrowheads="1"/>
          </p:cNvSpPr>
          <p:nvPr/>
        </p:nvSpPr>
        <p:spPr bwMode="auto">
          <a:xfrm>
            <a:off x="6213292" y="1657350"/>
            <a:ext cx="56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NO</a:t>
            </a:r>
          </a:p>
        </p:txBody>
      </p:sp>
      <p:sp>
        <p:nvSpPr>
          <p:cNvPr id="16" name="Line 20"/>
          <p:cNvSpPr>
            <a:spLocks noChangeShapeType="1"/>
          </p:cNvSpPr>
          <p:nvPr/>
        </p:nvSpPr>
        <p:spPr bwMode="auto">
          <a:xfrm>
            <a:off x="6889567" y="2735262"/>
            <a:ext cx="7620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7" name="Text Box 21"/>
          <p:cNvSpPr txBox="1">
            <a:spLocks noChangeArrowheads="1"/>
          </p:cNvSpPr>
          <p:nvPr/>
        </p:nvSpPr>
        <p:spPr bwMode="auto">
          <a:xfrm>
            <a:off x="7646805" y="2513012"/>
            <a:ext cx="758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H</a:t>
            </a:r>
            <a:r>
              <a:rPr kumimoji="0" lang="en-US" altLang="en-US" sz="2000" b="1" i="0" u="none" strike="noStrike" kern="1200" cap="none" spc="0" normalizeH="0" baseline="-25000" noProof="0">
                <a:ln>
                  <a:noFill/>
                </a:ln>
                <a:solidFill>
                  <a:srgbClr val="FF0000"/>
                </a:solidFill>
                <a:effectLst/>
                <a:uLnTx/>
                <a:uFillTx/>
                <a:latin typeface="Helvetica" panose="020B0604020202020204" pitchFamily="34" charset="0"/>
                <a:ea typeface="MS PGothic" panose="020B0600070205080204" pitchFamily="34" charset="-128"/>
                <a:cs typeface="+mn-cs"/>
              </a:rPr>
              <a:t>2</a:t>
            </a:r>
            <a:r>
              <a:rPr kumimoji="0" lang="en-US" altLang="en-US" sz="20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25000" noProof="0">
                <a:ln>
                  <a:noFill/>
                </a:ln>
                <a:solidFill>
                  <a:srgbClr val="FF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endParaRPr>
          </a:p>
        </p:txBody>
      </p:sp>
      <p:sp>
        <p:nvSpPr>
          <p:cNvPr id="18" name="Text Box 22"/>
          <p:cNvSpPr txBox="1">
            <a:spLocks noChangeArrowheads="1"/>
          </p:cNvSpPr>
          <p:nvPr/>
        </p:nvSpPr>
        <p:spPr bwMode="auto">
          <a:xfrm>
            <a:off x="5242798" y="3080210"/>
            <a:ext cx="740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VOC</a:t>
            </a:r>
          </a:p>
        </p:txBody>
      </p:sp>
      <p:sp>
        <p:nvSpPr>
          <p:cNvPr id="19" name="Freeform 23"/>
          <p:cNvSpPr>
            <a:spLocks/>
          </p:cNvSpPr>
          <p:nvPr/>
        </p:nvSpPr>
        <p:spPr bwMode="auto">
          <a:xfrm flipH="1">
            <a:off x="4917892" y="211455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0" name="Freeform 24"/>
          <p:cNvSpPr>
            <a:spLocks/>
          </p:cNvSpPr>
          <p:nvPr/>
        </p:nvSpPr>
        <p:spPr bwMode="auto">
          <a:xfrm flipH="1" flipV="1">
            <a:off x="4917892" y="158115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1" name="Text Box 25"/>
          <p:cNvSpPr txBox="1">
            <a:spLocks noChangeArrowheads="1"/>
          </p:cNvSpPr>
          <p:nvPr/>
        </p:nvSpPr>
        <p:spPr bwMode="auto">
          <a:xfrm>
            <a:off x="4211455" y="1751012"/>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NO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 name="Freeform 26"/>
          <p:cNvSpPr>
            <a:spLocks/>
          </p:cNvSpPr>
          <p:nvPr/>
        </p:nvSpPr>
        <p:spPr bwMode="auto">
          <a:xfrm>
            <a:off x="2174692" y="885825"/>
            <a:ext cx="3848100" cy="1152525"/>
          </a:xfrm>
          <a:custGeom>
            <a:avLst/>
            <a:gdLst>
              <a:gd name="T0" fmla="*/ 2147483646 w 1944"/>
              <a:gd name="T1" fmla="*/ 2147483646 h 638"/>
              <a:gd name="T2" fmla="*/ 2147483646 w 1944"/>
              <a:gd name="T3" fmla="*/ 2147483646 h 638"/>
              <a:gd name="T4" fmla="*/ 2147483646 w 1944"/>
              <a:gd name="T5" fmla="*/ 2147483646 h 638"/>
              <a:gd name="T6" fmla="*/ 2147483646 w 1944"/>
              <a:gd name="T7" fmla="*/ 2147483646 h 638"/>
              <a:gd name="T8" fmla="*/ 0 w 1944"/>
              <a:gd name="T9" fmla="*/ 2147483646 h 638"/>
              <a:gd name="T10" fmla="*/ 0 60000 65536"/>
              <a:gd name="T11" fmla="*/ 0 60000 65536"/>
              <a:gd name="T12" fmla="*/ 0 60000 65536"/>
              <a:gd name="T13" fmla="*/ 0 60000 65536"/>
              <a:gd name="T14" fmla="*/ 0 60000 65536"/>
              <a:gd name="T15" fmla="*/ 0 w 1944"/>
              <a:gd name="T16" fmla="*/ 0 h 638"/>
              <a:gd name="T17" fmla="*/ 1944 w 1944"/>
              <a:gd name="T18" fmla="*/ 638 h 638"/>
            </a:gdLst>
            <a:ahLst/>
            <a:cxnLst>
              <a:cxn ang="T10">
                <a:pos x="T0" y="T1"/>
              </a:cxn>
              <a:cxn ang="T11">
                <a:pos x="T2" y="T3"/>
              </a:cxn>
              <a:cxn ang="T12">
                <a:pos x="T4" y="T5"/>
              </a:cxn>
              <a:cxn ang="T13">
                <a:pos x="T6" y="T7"/>
              </a:cxn>
              <a:cxn ang="T14">
                <a:pos x="T8" y="T9"/>
              </a:cxn>
            </a:cxnLst>
            <a:rect l="T15" t="T16" r="T17" b="T18"/>
            <a:pathLst>
              <a:path w="1944" h="638">
                <a:moveTo>
                  <a:pt x="1488" y="446"/>
                </a:moveTo>
                <a:cubicBezTo>
                  <a:pt x="1692" y="362"/>
                  <a:pt x="1896" y="278"/>
                  <a:pt x="1920" y="206"/>
                </a:cubicBezTo>
                <a:cubicBezTo>
                  <a:pt x="1944" y="134"/>
                  <a:pt x="1803" y="28"/>
                  <a:pt x="1632" y="14"/>
                </a:cubicBezTo>
                <a:cubicBezTo>
                  <a:pt x="1461" y="0"/>
                  <a:pt x="1163" y="19"/>
                  <a:pt x="891" y="123"/>
                </a:cubicBezTo>
                <a:cubicBezTo>
                  <a:pt x="619" y="227"/>
                  <a:pt x="186" y="531"/>
                  <a:pt x="0" y="638"/>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3" name="Text Box 27"/>
          <p:cNvSpPr txBox="1">
            <a:spLocks noChangeArrowheads="1"/>
          </p:cNvSpPr>
          <p:nvPr/>
        </p:nvSpPr>
        <p:spPr bwMode="auto">
          <a:xfrm>
            <a:off x="4765492" y="1352550"/>
            <a:ext cx="442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a:t>
            </a:r>
            <a:r>
              <a:rPr kumimoji="0" lang="en-US" altLang="en-US" sz="1800" b="1"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4" name="Line 20"/>
          <p:cNvSpPr>
            <a:spLocks noChangeShapeType="1"/>
          </p:cNvSpPr>
          <p:nvPr/>
        </p:nvSpPr>
        <p:spPr bwMode="auto">
          <a:xfrm>
            <a:off x="2174692" y="2209800"/>
            <a:ext cx="696913" cy="1333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5" name="Text Box 13"/>
          <p:cNvSpPr txBox="1">
            <a:spLocks noChangeArrowheads="1"/>
          </p:cNvSpPr>
          <p:nvPr/>
        </p:nvSpPr>
        <p:spPr bwMode="auto">
          <a:xfrm>
            <a:off x="2871605" y="2279650"/>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30000" noProof="0">
                <a:ln>
                  <a:noFill/>
                </a:ln>
                <a:solidFill>
                  <a:srgbClr val="000000"/>
                </a:solidFill>
                <a:effectLst/>
                <a:uLnTx/>
                <a:uFillTx/>
                <a:latin typeface="Helvetica" panose="020B0604020202020204" pitchFamily="34" charset="0"/>
                <a:ea typeface="MS PGothic" panose="020B0600070205080204" pitchFamily="34" charset="-128"/>
                <a:cs typeface="+mn-cs"/>
              </a:rPr>
              <a:t>1</a:t>
            </a: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D)</a:t>
            </a:r>
          </a:p>
        </p:txBody>
      </p:sp>
      <p:sp>
        <p:nvSpPr>
          <p:cNvPr id="26" name="Line 20"/>
          <p:cNvSpPr>
            <a:spLocks noChangeShapeType="1"/>
          </p:cNvSpPr>
          <p:nvPr/>
        </p:nvSpPr>
        <p:spPr bwMode="auto">
          <a:xfrm>
            <a:off x="2117542" y="2338387"/>
            <a:ext cx="696913" cy="133350"/>
          </a:xfrm>
          <a:prstGeom prst="line">
            <a:avLst/>
          </a:prstGeom>
          <a:noFill/>
          <a:ln w="381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7" name="Line 20"/>
          <p:cNvSpPr>
            <a:spLocks noChangeShapeType="1"/>
          </p:cNvSpPr>
          <p:nvPr/>
        </p:nvSpPr>
        <p:spPr bwMode="auto">
          <a:xfrm>
            <a:off x="3647892" y="2546350"/>
            <a:ext cx="696913" cy="1333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 name="Text Box 27"/>
          <p:cNvSpPr txBox="1">
            <a:spLocks noChangeArrowheads="1"/>
          </p:cNvSpPr>
          <p:nvPr/>
        </p:nvSpPr>
        <p:spPr bwMode="auto">
          <a:xfrm>
            <a:off x="2592205" y="1871662"/>
            <a:ext cx="442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a:t>
            </a:r>
            <a:r>
              <a:rPr kumimoji="0" lang="en-US" altLang="en-US" sz="1800" b="1"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9" name="Text Box 22"/>
          <p:cNvSpPr txBox="1">
            <a:spLocks noChangeArrowheads="1"/>
          </p:cNvSpPr>
          <p:nvPr/>
        </p:nvSpPr>
        <p:spPr bwMode="auto">
          <a:xfrm>
            <a:off x="2200092" y="2414587"/>
            <a:ext cx="398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M</a:t>
            </a:r>
          </a:p>
        </p:txBody>
      </p:sp>
      <p:sp>
        <p:nvSpPr>
          <p:cNvPr id="31" name="Text Box 13"/>
          <p:cNvSpPr txBox="1">
            <a:spLocks noChangeArrowheads="1"/>
          </p:cNvSpPr>
          <p:nvPr/>
        </p:nvSpPr>
        <p:spPr bwMode="auto">
          <a:xfrm>
            <a:off x="4408305" y="2546350"/>
            <a:ext cx="385762"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OH</a:t>
            </a:r>
          </a:p>
        </p:txBody>
      </p:sp>
      <p:sp>
        <p:nvSpPr>
          <p:cNvPr id="34" name="TextBox 33"/>
          <p:cNvSpPr txBox="1"/>
          <p:nvPr/>
        </p:nvSpPr>
        <p:spPr>
          <a:xfrm>
            <a:off x="6781617" y="2895544"/>
            <a:ext cx="21210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-limited regime</a:t>
            </a:r>
          </a:p>
        </p:txBody>
      </p:sp>
      <p:sp>
        <p:nvSpPr>
          <p:cNvPr id="7" name="TextBox 6"/>
          <p:cNvSpPr txBox="1"/>
          <p:nvPr/>
        </p:nvSpPr>
        <p:spPr>
          <a:xfrm>
            <a:off x="6781617" y="742881"/>
            <a:ext cx="2351926" cy="923330"/>
          </a:xfrm>
          <a:prstGeom prst="rect">
            <a:avLst/>
          </a:prstGeom>
          <a:noFill/>
          <a:ln>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-limited regime: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3</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 ↑ as 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OH↑ as 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 VOCs↓</a:t>
            </a:r>
          </a:p>
        </p:txBody>
      </p:sp>
      <p:sp>
        <p:nvSpPr>
          <p:cNvPr id="3" name="TextBox 2">
            <a:extLst>
              <a:ext uri="{FF2B5EF4-FFF2-40B4-BE49-F238E27FC236}">
                <a16:creationId xmlns:a16="http://schemas.microsoft.com/office/drawing/2014/main" id="{6CAB79A4-51AF-4211-9F8F-272589E3E101}"/>
              </a:ext>
            </a:extLst>
          </p:cNvPr>
          <p:cNvSpPr txBox="1"/>
          <p:nvPr/>
        </p:nvSpPr>
        <p:spPr>
          <a:xfrm>
            <a:off x="665467" y="377825"/>
            <a:ext cx="850484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333CC"/>
                </a:solidFill>
                <a:effectLst/>
                <a:uLnTx/>
                <a:uFillTx/>
                <a:latin typeface="Helvetica" panose="020B0604020202020204" pitchFamily="34" charset="0"/>
                <a:ea typeface="MS PGothic" panose="020B0600070205080204" pitchFamily="34" charset="-128"/>
                <a:cs typeface="+mn-cs"/>
              </a:rPr>
              <a:t>Is the production of ozone limited by supply of  emitted NO</a:t>
            </a:r>
            <a:r>
              <a:rPr kumimoji="0" lang="en-US" sz="1800" b="0" i="0" u="none" strike="noStrike" kern="1200" cap="none" spc="0" normalizeH="0" baseline="-25000" noProof="0" dirty="0">
                <a:ln>
                  <a:noFill/>
                </a:ln>
                <a:solidFill>
                  <a:srgbClr val="3333CC"/>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3333CC"/>
                </a:solidFill>
                <a:effectLst/>
                <a:uLnTx/>
                <a:uFillTx/>
                <a:latin typeface="Helvetica" panose="020B0604020202020204" pitchFamily="34" charset="0"/>
                <a:ea typeface="MS PGothic" panose="020B0600070205080204" pitchFamily="34" charset="-128"/>
                <a:cs typeface="+mn-cs"/>
              </a:rPr>
              <a:t> or emitted VOCs?</a:t>
            </a:r>
          </a:p>
        </p:txBody>
      </p:sp>
    </p:spTree>
    <p:extLst>
      <p:ext uri="{BB962C8B-B14F-4D97-AF65-F5344CB8AC3E}">
        <p14:creationId xmlns:p14="http://schemas.microsoft.com/office/powerpoint/2010/main" val="1286428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P spid="15" grpId="0"/>
      <p:bldP spid="16" grpId="0" animBg="1"/>
      <p:bldP spid="17" grpId="0"/>
      <p:bldP spid="18" grpId="0"/>
      <p:bldP spid="19" grpId="0" animBg="1"/>
      <p:bldP spid="20" grpId="0" animBg="1"/>
      <p:bldP spid="21" grpId="0"/>
      <p:bldP spid="22" grpId="0" animBg="1"/>
      <p:bldP spid="23" grpId="0"/>
      <p:bldP spid="24" grpId="0" animBg="1"/>
      <p:bldP spid="25" grpId="0"/>
      <p:bldP spid="26" grpId="0" animBg="1"/>
      <p:bldP spid="27" grpId="0" animBg="1"/>
      <p:bldP spid="28" grpId="0"/>
      <p:bldP spid="29" grpId="0"/>
      <p:bldP spid="31" grpId="0" animBg="1"/>
      <p:bldP spid="34"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0"/>
          <p:cNvSpPr txBox="1">
            <a:spLocks noChangeArrowheads="1"/>
          </p:cNvSpPr>
          <p:nvPr/>
        </p:nvSpPr>
        <p:spPr bwMode="auto">
          <a:xfrm>
            <a:off x="1565092" y="1861919"/>
            <a:ext cx="477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3</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1" name="Freeform 14"/>
          <p:cNvSpPr>
            <a:spLocks/>
          </p:cNvSpPr>
          <p:nvPr/>
        </p:nvSpPr>
        <p:spPr bwMode="auto">
          <a:xfrm>
            <a:off x="4917892" y="2776319"/>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2" name="Text Box 15"/>
          <p:cNvSpPr txBox="1">
            <a:spLocks noChangeArrowheads="1"/>
          </p:cNvSpPr>
          <p:nvPr/>
        </p:nvSpPr>
        <p:spPr bwMode="auto">
          <a:xfrm>
            <a:off x="6225992" y="2469931"/>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3" name="Text Box 16"/>
          <p:cNvSpPr txBox="1">
            <a:spLocks noChangeArrowheads="1"/>
          </p:cNvSpPr>
          <p:nvPr/>
        </p:nvSpPr>
        <p:spPr bwMode="auto">
          <a:xfrm>
            <a:off x="3541530" y="2642969"/>
            <a:ext cx="67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H</a:t>
            </a:r>
            <a:r>
              <a:rPr kumimoji="0" lang="en-US" altLang="en-US" sz="18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p>
        </p:txBody>
      </p:sp>
      <p:sp>
        <p:nvSpPr>
          <p:cNvPr id="14" name="Freeform 18"/>
          <p:cNvSpPr>
            <a:spLocks/>
          </p:cNvSpPr>
          <p:nvPr/>
        </p:nvSpPr>
        <p:spPr bwMode="auto">
          <a:xfrm flipV="1">
            <a:off x="4917892" y="2319119"/>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5" name="Text Box 19"/>
          <p:cNvSpPr txBox="1">
            <a:spLocks noChangeArrowheads="1"/>
          </p:cNvSpPr>
          <p:nvPr/>
        </p:nvSpPr>
        <p:spPr bwMode="auto">
          <a:xfrm>
            <a:off x="6213292" y="1633319"/>
            <a:ext cx="56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NO</a:t>
            </a:r>
          </a:p>
        </p:txBody>
      </p:sp>
      <p:sp>
        <p:nvSpPr>
          <p:cNvPr id="18" name="Text Box 22"/>
          <p:cNvSpPr txBox="1">
            <a:spLocks noChangeArrowheads="1"/>
          </p:cNvSpPr>
          <p:nvPr/>
        </p:nvSpPr>
        <p:spPr bwMode="auto">
          <a:xfrm>
            <a:off x="5234263" y="3049300"/>
            <a:ext cx="740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VOC</a:t>
            </a:r>
          </a:p>
        </p:txBody>
      </p:sp>
      <p:sp>
        <p:nvSpPr>
          <p:cNvPr id="19" name="Freeform 23"/>
          <p:cNvSpPr>
            <a:spLocks/>
          </p:cNvSpPr>
          <p:nvPr/>
        </p:nvSpPr>
        <p:spPr bwMode="auto">
          <a:xfrm flipH="1">
            <a:off x="4917892" y="2090519"/>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0" name="Freeform 24"/>
          <p:cNvSpPr>
            <a:spLocks/>
          </p:cNvSpPr>
          <p:nvPr/>
        </p:nvSpPr>
        <p:spPr bwMode="auto">
          <a:xfrm flipH="1" flipV="1">
            <a:off x="4917892" y="1557119"/>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1" name="Text Box 25"/>
          <p:cNvSpPr txBox="1">
            <a:spLocks noChangeArrowheads="1"/>
          </p:cNvSpPr>
          <p:nvPr/>
        </p:nvSpPr>
        <p:spPr bwMode="auto">
          <a:xfrm>
            <a:off x="4211455" y="1726981"/>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NO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 name="Freeform 26"/>
          <p:cNvSpPr>
            <a:spLocks/>
          </p:cNvSpPr>
          <p:nvPr/>
        </p:nvSpPr>
        <p:spPr bwMode="auto">
          <a:xfrm>
            <a:off x="2174692" y="861794"/>
            <a:ext cx="3848100" cy="1152525"/>
          </a:xfrm>
          <a:custGeom>
            <a:avLst/>
            <a:gdLst>
              <a:gd name="T0" fmla="*/ 2147483646 w 1944"/>
              <a:gd name="T1" fmla="*/ 2147483646 h 638"/>
              <a:gd name="T2" fmla="*/ 2147483646 w 1944"/>
              <a:gd name="T3" fmla="*/ 2147483646 h 638"/>
              <a:gd name="T4" fmla="*/ 2147483646 w 1944"/>
              <a:gd name="T5" fmla="*/ 2147483646 h 638"/>
              <a:gd name="T6" fmla="*/ 2147483646 w 1944"/>
              <a:gd name="T7" fmla="*/ 2147483646 h 638"/>
              <a:gd name="T8" fmla="*/ 0 w 1944"/>
              <a:gd name="T9" fmla="*/ 2147483646 h 638"/>
              <a:gd name="T10" fmla="*/ 0 60000 65536"/>
              <a:gd name="T11" fmla="*/ 0 60000 65536"/>
              <a:gd name="T12" fmla="*/ 0 60000 65536"/>
              <a:gd name="T13" fmla="*/ 0 60000 65536"/>
              <a:gd name="T14" fmla="*/ 0 60000 65536"/>
              <a:gd name="T15" fmla="*/ 0 w 1944"/>
              <a:gd name="T16" fmla="*/ 0 h 638"/>
              <a:gd name="T17" fmla="*/ 1944 w 1944"/>
              <a:gd name="T18" fmla="*/ 638 h 638"/>
            </a:gdLst>
            <a:ahLst/>
            <a:cxnLst>
              <a:cxn ang="T10">
                <a:pos x="T0" y="T1"/>
              </a:cxn>
              <a:cxn ang="T11">
                <a:pos x="T2" y="T3"/>
              </a:cxn>
              <a:cxn ang="T12">
                <a:pos x="T4" y="T5"/>
              </a:cxn>
              <a:cxn ang="T13">
                <a:pos x="T6" y="T7"/>
              </a:cxn>
              <a:cxn ang="T14">
                <a:pos x="T8" y="T9"/>
              </a:cxn>
            </a:cxnLst>
            <a:rect l="T15" t="T16" r="T17" b="T18"/>
            <a:pathLst>
              <a:path w="1944" h="638">
                <a:moveTo>
                  <a:pt x="1488" y="446"/>
                </a:moveTo>
                <a:cubicBezTo>
                  <a:pt x="1692" y="362"/>
                  <a:pt x="1896" y="278"/>
                  <a:pt x="1920" y="206"/>
                </a:cubicBezTo>
                <a:cubicBezTo>
                  <a:pt x="1944" y="134"/>
                  <a:pt x="1803" y="28"/>
                  <a:pt x="1632" y="14"/>
                </a:cubicBezTo>
                <a:cubicBezTo>
                  <a:pt x="1461" y="0"/>
                  <a:pt x="1163" y="19"/>
                  <a:pt x="891" y="123"/>
                </a:cubicBezTo>
                <a:cubicBezTo>
                  <a:pt x="619" y="227"/>
                  <a:pt x="186" y="531"/>
                  <a:pt x="0" y="638"/>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3" name="Text Box 27"/>
          <p:cNvSpPr txBox="1">
            <a:spLocks noChangeArrowheads="1"/>
          </p:cNvSpPr>
          <p:nvPr/>
        </p:nvSpPr>
        <p:spPr bwMode="auto">
          <a:xfrm>
            <a:off x="4765492" y="1328519"/>
            <a:ext cx="442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a:t>
            </a:r>
            <a:r>
              <a:rPr kumimoji="0" lang="en-US" altLang="en-US" sz="1800" b="1"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4" name="Line 20"/>
          <p:cNvSpPr>
            <a:spLocks noChangeShapeType="1"/>
          </p:cNvSpPr>
          <p:nvPr/>
        </p:nvSpPr>
        <p:spPr bwMode="auto">
          <a:xfrm>
            <a:off x="2174692" y="2185769"/>
            <a:ext cx="696913" cy="1333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5" name="Text Box 13"/>
          <p:cNvSpPr txBox="1">
            <a:spLocks noChangeArrowheads="1"/>
          </p:cNvSpPr>
          <p:nvPr/>
        </p:nvSpPr>
        <p:spPr bwMode="auto">
          <a:xfrm>
            <a:off x="2871605" y="2255619"/>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30000" noProof="0">
                <a:ln>
                  <a:noFill/>
                </a:ln>
                <a:solidFill>
                  <a:srgbClr val="000000"/>
                </a:solidFill>
                <a:effectLst/>
                <a:uLnTx/>
                <a:uFillTx/>
                <a:latin typeface="Helvetica" panose="020B0604020202020204" pitchFamily="34" charset="0"/>
                <a:ea typeface="MS PGothic" panose="020B0600070205080204" pitchFamily="34" charset="-128"/>
                <a:cs typeface="+mn-cs"/>
              </a:rPr>
              <a:t>1</a:t>
            </a: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D)</a:t>
            </a:r>
          </a:p>
        </p:txBody>
      </p:sp>
      <p:sp>
        <p:nvSpPr>
          <p:cNvPr id="26" name="Line 20"/>
          <p:cNvSpPr>
            <a:spLocks noChangeShapeType="1"/>
          </p:cNvSpPr>
          <p:nvPr/>
        </p:nvSpPr>
        <p:spPr bwMode="auto">
          <a:xfrm>
            <a:off x="2117542" y="2314356"/>
            <a:ext cx="696913" cy="133350"/>
          </a:xfrm>
          <a:prstGeom prst="line">
            <a:avLst/>
          </a:prstGeom>
          <a:noFill/>
          <a:ln w="381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7" name="Line 20"/>
          <p:cNvSpPr>
            <a:spLocks noChangeShapeType="1"/>
          </p:cNvSpPr>
          <p:nvPr/>
        </p:nvSpPr>
        <p:spPr bwMode="auto">
          <a:xfrm>
            <a:off x="3647892" y="2522319"/>
            <a:ext cx="696913" cy="1333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 name="Text Box 27"/>
          <p:cNvSpPr txBox="1">
            <a:spLocks noChangeArrowheads="1"/>
          </p:cNvSpPr>
          <p:nvPr/>
        </p:nvSpPr>
        <p:spPr bwMode="auto">
          <a:xfrm>
            <a:off x="2592205" y="1847631"/>
            <a:ext cx="442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a:t>
            </a:r>
            <a:r>
              <a:rPr kumimoji="0" lang="en-US" altLang="en-US" sz="1800" b="1"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9" name="Text Box 22"/>
          <p:cNvSpPr txBox="1">
            <a:spLocks noChangeArrowheads="1"/>
          </p:cNvSpPr>
          <p:nvPr/>
        </p:nvSpPr>
        <p:spPr bwMode="auto">
          <a:xfrm>
            <a:off x="2200092" y="2390556"/>
            <a:ext cx="398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M</a:t>
            </a:r>
          </a:p>
        </p:txBody>
      </p:sp>
      <p:sp>
        <p:nvSpPr>
          <p:cNvPr id="30" name="Line 20"/>
          <p:cNvSpPr>
            <a:spLocks noChangeShapeType="1"/>
          </p:cNvSpPr>
          <p:nvPr/>
        </p:nvSpPr>
        <p:spPr bwMode="auto">
          <a:xfrm>
            <a:off x="4574992" y="2168306"/>
            <a:ext cx="0" cy="1312863"/>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1" name="Text Box 13"/>
          <p:cNvSpPr txBox="1">
            <a:spLocks noChangeArrowheads="1"/>
          </p:cNvSpPr>
          <p:nvPr/>
        </p:nvSpPr>
        <p:spPr bwMode="auto">
          <a:xfrm>
            <a:off x="4408305" y="2522319"/>
            <a:ext cx="385762"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OH</a:t>
            </a:r>
          </a:p>
        </p:txBody>
      </p:sp>
      <p:sp>
        <p:nvSpPr>
          <p:cNvPr id="32" name="Text Box 21"/>
          <p:cNvSpPr txBox="1">
            <a:spLocks noChangeArrowheads="1"/>
          </p:cNvSpPr>
          <p:nvPr/>
        </p:nvSpPr>
        <p:spPr bwMode="auto">
          <a:xfrm>
            <a:off x="4183757" y="3404909"/>
            <a:ext cx="849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Helvetica" panose="020B0604020202020204" pitchFamily="34" charset="0"/>
                <a:ea typeface="MS PGothic" panose="020B0600070205080204" pitchFamily="34" charset="-128"/>
                <a:cs typeface="+mn-cs"/>
              </a:rPr>
              <a:t>HNO</a:t>
            </a:r>
            <a:r>
              <a:rPr kumimoji="0" lang="en-US" altLang="en-US" sz="2000" b="1" i="0" u="none" strike="noStrike" kern="1200" cap="none" spc="0" normalizeH="0" baseline="-25000" noProof="0">
                <a:ln>
                  <a:noFill/>
                </a:ln>
                <a:solidFill>
                  <a:srgbClr val="008000"/>
                </a:solidFill>
                <a:effectLst/>
                <a:uLnTx/>
                <a:uFillTx/>
                <a:latin typeface="Helvetica" panose="020B0604020202020204" pitchFamily="34" charset="0"/>
                <a:ea typeface="MS PGothic" panose="020B0600070205080204" pitchFamily="34" charset="-128"/>
                <a:cs typeface="+mn-cs"/>
              </a:rPr>
              <a:t>3</a:t>
            </a:r>
            <a:endParaRPr kumimoji="0" lang="en-US" altLang="en-US" sz="2000" b="1" i="0" u="none" strike="noStrike" kern="1200" cap="none" spc="0" normalizeH="0" baseline="0" noProof="0">
              <a:ln>
                <a:noFill/>
              </a:ln>
              <a:solidFill>
                <a:srgbClr val="008000"/>
              </a:solidFill>
              <a:effectLst/>
              <a:uLnTx/>
              <a:uFillTx/>
              <a:latin typeface="Helvetica" panose="020B0604020202020204" pitchFamily="34" charset="0"/>
              <a:ea typeface="MS PGothic" panose="020B0600070205080204" pitchFamily="34" charset="-128"/>
              <a:cs typeface="+mn-cs"/>
            </a:endParaRPr>
          </a:p>
        </p:txBody>
      </p:sp>
      <p:sp>
        <p:nvSpPr>
          <p:cNvPr id="35" name="TextBox 34"/>
          <p:cNvSpPr txBox="1"/>
          <p:nvPr/>
        </p:nvSpPr>
        <p:spPr>
          <a:xfrm>
            <a:off x="2516295" y="3163669"/>
            <a:ext cx="1646605" cy="646331"/>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-saturated</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regime</a:t>
            </a:r>
          </a:p>
        </p:txBody>
      </p:sp>
      <p:sp>
        <p:nvSpPr>
          <p:cNvPr id="62" name="TextBox 61"/>
          <p:cNvSpPr txBox="1"/>
          <p:nvPr/>
        </p:nvSpPr>
        <p:spPr>
          <a:xfrm>
            <a:off x="148814" y="481311"/>
            <a:ext cx="2334293" cy="923330"/>
          </a:xfrm>
          <a:prstGeom prst="rect">
            <a:avLst/>
          </a:prstGeom>
          <a:noFill/>
          <a:ln>
            <a:solidFill>
              <a:srgbClr val="008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VOC-limited regime: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3</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 ↑ as 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 VOCs↑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OH↑ as 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a:t>
            </a:r>
          </a:p>
        </p:txBody>
      </p:sp>
      <p:sp>
        <p:nvSpPr>
          <p:cNvPr id="3" name="TextBox 2">
            <a:extLst>
              <a:ext uri="{FF2B5EF4-FFF2-40B4-BE49-F238E27FC236}">
                <a16:creationId xmlns:a16="http://schemas.microsoft.com/office/drawing/2014/main" id="{6F6AB7C1-1E60-4D73-AD32-3088D1113000}"/>
              </a:ext>
            </a:extLst>
          </p:cNvPr>
          <p:cNvSpPr txBox="1"/>
          <p:nvPr/>
        </p:nvSpPr>
        <p:spPr>
          <a:xfrm>
            <a:off x="-29633" y="1376456"/>
            <a:ext cx="30933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a.k.a. 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-saturated regime</a:t>
            </a:r>
          </a:p>
        </p:txBody>
      </p:sp>
      <p:sp>
        <p:nvSpPr>
          <p:cNvPr id="33" name="Title 1">
            <a:extLst>
              <a:ext uri="{FF2B5EF4-FFF2-40B4-BE49-F238E27FC236}">
                <a16:creationId xmlns:a16="http://schemas.microsoft.com/office/drawing/2014/main" id="{8C1E5A36-BD33-432B-A8E6-CBAE215EDB93}"/>
              </a:ext>
            </a:extLst>
          </p:cNvPr>
          <p:cNvSpPr>
            <a:spLocks noGrp="1"/>
          </p:cNvSpPr>
          <p:nvPr>
            <p:ph type="title"/>
          </p:nvPr>
        </p:nvSpPr>
        <p:spPr>
          <a:xfrm>
            <a:off x="-114300" y="-352464"/>
            <a:ext cx="9372600" cy="1143000"/>
          </a:xfrm>
        </p:spPr>
        <p:txBody>
          <a:bodyPr/>
          <a:lstStyle/>
          <a:p>
            <a:r>
              <a:rPr lang="en-US" sz="2200" dirty="0"/>
              <a:t>Dependence of ozone and OH on NO</a:t>
            </a:r>
            <a:r>
              <a:rPr lang="en-US" sz="2200" baseline="-25000" dirty="0"/>
              <a:t>x</a:t>
            </a:r>
            <a:r>
              <a:rPr lang="en-US" sz="2200" dirty="0"/>
              <a:t> and VOCs</a:t>
            </a:r>
          </a:p>
        </p:txBody>
      </p:sp>
    </p:spTree>
    <p:extLst>
      <p:ext uri="{BB962C8B-B14F-4D97-AF65-F5344CB8AC3E}">
        <p14:creationId xmlns:p14="http://schemas.microsoft.com/office/powerpoint/2010/main" val="423257868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0"/>
          <p:cNvSpPr txBox="1">
            <a:spLocks noChangeArrowheads="1"/>
          </p:cNvSpPr>
          <p:nvPr/>
        </p:nvSpPr>
        <p:spPr bwMode="auto">
          <a:xfrm>
            <a:off x="1565092" y="1861919"/>
            <a:ext cx="477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3</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1" name="Freeform 14"/>
          <p:cNvSpPr>
            <a:spLocks/>
          </p:cNvSpPr>
          <p:nvPr/>
        </p:nvSpPr>
        <p:spPr bwMode="auto">
          <a:xfrm>
            <a:off x="4917892" y="2776319"/>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2" name="Text Box 15"/>
          <p:cNvSpPr txBox="1">
            <a:spLocks noChangeArrowheads="1"/>
          </p:cNvSpPr>
          <p:nvPr/>
        </p:nvSpPr>
        <p:spPr bwMode="auto">
          <a:xfrm>
            <a:off x="6225992" y="2469931"/>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3" name="Text Box 16"/>
          <p:cNvSpPr txBox="1">
            <a:spLocks noChangeArrowheads="1"/>
          </p:cNvSpPr>
          <p:nvPr/>
        </p:nvSpPr>
        <p:spPr bwMode="auto">
          <a:xfrm>
            <a:off x="3541530" y="2642969"/>
            <a:ext cx="67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H</a:t>
            </a:r>
            <a:r>
              <a:rPr kumimoji="0" lang="en-US" altLang="en-US" sz="18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p>
        </p:txBody>
      </p:sp>
      <p:sp>
        <p:nvSpPr>
          <p:cNvPr id="14" name="Freeform 18"/>
          <p:cNvSpPr>
            <a:spLocks/>
          </p:cNvSpPr>
          <p:nvPr/>
        </p:nvSpPr>
        <p:spPr bwMode="auto">
          <a:xfrm flipV="1">
            <a:off x="4917892" y="2319119"/>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5" name="Text Box 19"/>
          <p:cNvSpPr txBox="1">
            <a:spLocks noChangeArrowheads="1"/>
          </p:cNvSpPr>
          <p:nvPr/>
        </p:nvSpPr>
        <p:spPr bwMode="auto">
          <a:xfrm>
            <a:off x="6213292" y="1633319"/>
            <a:ext cx="56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NO</a:t>
            </a:r>
          </a:p>
        </p:txBody>
      </p:sp>
      <p:sp>
        <p:nvSpPr>
          <p:cNvPr id="16" name="Line 20"/>
          <p:cNvSpPr>
            <a:spLocks noChangeShapeType="1"/>
          </p:cNvSpPr>
          <p:nvPr/>
        </p:nvSpPr>
        <p:spPr bwMode="auto">
          <a:xfrm>
            <a:off x="6889567" y="2711231"/>
            <a:ext cx="7620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17" name="Text Box 21"/>
          <p:cNvSpPr txBox="1">
            <a:spLocks noChangeArrowheads="1"/>
          </p:cNvSpPr>
          <p:nvPr/>
        </p:nvSpPr>
        <p:spPr bwMode="auto">
          <a:xfrm>
            <a:off x="7646805" y="2488981"/>
            <a:ext cx="758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H</a:t>
            </a:r>
            <a:r>
              <a:rPr kumimoji="0" lang="en-US" altLang="en-US" sz="2000" b="1" i="0" u="none" strike="noStrike" kern="1200" cap="none" spc="0" normalizeH="0" baseline="-25000" noProof="0">
                <a:ln>
                  <a:noFill/>
                </a:ln>
                <a:solidFill>
                  <a:srgbClr val="FF0000"/>
                </a:solidFill>
                <a:effectLst/>
                <a:uLnTx/>
                <a:uFillTx/>
                <a:latin typeface="Helvetica" panose="020B0604020202020204" pitchFamily="34" charset="0"/>
                <a:ea typeface="MS PGothic" panose="020B0600070205080204" pitchFamily="34" charset="-128"/>
                <a:cs typeface="+mn-cs"/>
              </a:rPr>
              <a:t>2</a:t>
            </a:r>
            <a:r>
              <a:rPr kumimoji="0" lang="en-US" altLang="en-US" sz="20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25000" noProof="0">
                <a:ln>
                  <a:noFill/>
                </a:ln>
                <a:solidFill>
                  <a:srgbClr val="FF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endParaRPr>
          </a:p>
        </p:txBody>
      </p:sp>
      <p:sp>
        <p:nvSpPr>
          <p:cNvPr id="18" name="Text Box 22"/>
          <p:cNvSpPr txBox="1">
            <a:spLocks noChangeArrowheads="1"/>
          </p:cNvSpPr>
          <p:nvPr/>
        </p:nvSpPr>
        <p:spPr bwMode="auto">
          <a:xfrm>
            <a:off x="5189844" y="3028890"/>
            <a:ext cx="740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VOC</a:t>
            </a:r>
          </a:p>
        </p:txBody>
      </p:sp>
      <p:sp>
        <p:nvSpPr>
          <p:cNvPr id="19" name="Freeform 23"/>
          <p:cNvSpPr>
            <a:spLocks/>
          </p:cNvSpPr>
          <p:nvPr/>
        </p:nvSpPr>
        <p:spPr bwMode="auto">
          <a:xfrm flipH="1">
            <a:off x="4917892" y="2090519"/>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0" name="Freeform 24"/>
          <p:cNvSpPr>
            <a:spLocks/>
          </p:cNvSpPr>
          <p:nvPr/>
        </p:nvSpPr>
        <p:spPr bwMode="auto">
          <a:xfrm flipH="1" flipV="1">
            <a:off x="4917892" y="1557119"/>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accent2"/>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1" name="Text Box 25"/>
          <p:cNvSpPr txBox="1">
            <a:spLocks noChangeArrowheads="1"/>
          </p:cNvSpPr>
          <p:nvPr/>
        </p:nvSpPr>
        <p:spPr bwMode="auto">
          <a:xfrm>
            <a:off x="4211455" y="1726981"/>
            <a:ext cx="66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NO</a:t>
            </a:r>
            <a:r>
              <a:rPr kumimoji="0" lang="en-US" altLang="en-US" sz="2000" b="1"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endPar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 name="Freeform 26"/>
          <p:cNvSpPr>
            <a:spLocks/>
          </p:cNvSpPr>
          <p:nvPr/>
        </p:nvSpPr>
        <p:spPr bwMode="auto">
          <a:xfrm>
            <a:off x="2174692" y="861794"/>
            <a:ext cx="3848100" cy="1152525"/>
          </a:xfrm>
          <a:custGeom>
            <a:avLst/>
            <a:gdLst>
              <a:gd name="T0" fmla="*/ 2147483646 w 1944"/>
              <a:gd name="T1" fmla="*/ 2147483646 h 638"/>
              <a:gd name="T2" fmla="*/ 2147483646 w 1944"/>
              <a:gd name="T3" fmla="*/ 2147483646 h 638"/>
              <a:gd name="T4" fmla="*/ 2147483646 w 1944"/>
              <a:gd name="T5" fmla="*/ 2147483646 h 638"/>
              <a:gd name="T6" fmla="*/ 2147483646 w 1944"/>
              <a:gd name="T7" fmla="*/ 2147483646 h 638"/>
              <a:gd name="T8" fmla="*/ 0 w 1944"/>
              <a:gd name="T9" fmla="*/ 2147483646 h 638"/>
              <a:gd name="T10" fmla="*/ 0 60000 65536"/>
              <a:gd name="T11" fmla="*/ 0 60000 65536"/>
              <a:gd name="T12" fmla="*/ 0 60000 65536"/>
              <a:gd name="T13" fmla="*/ 0 60000 65536"/>
              <a:gd name="T14" fmla="*/ 0 60000 65536"/>
              <a:gd name="T15" fmla="*/ 0 w 1944"/>
              <a:gd name="T16" fmla="*/ 0 h 638"/>
              <a:gd name="T17" fmla="*/ 1944 w 1944"/>
              <a:gd name="T18" fmla="*/ 638 h 638"/>
            </a:gdLst>
            <a:ahLst/>
            <a:cxnLst>
              <a:cxn ang="T10">
                <a:pos x="T0" y="T1"/>
              </a:cxn>
              <a:cxn ang="T11">
                <a:pos x="T2" y="T3"/>
              </a:cxn>
              <a:cxn ang="T12">
                <a:pos x="T4" y="T5"/>
              </a:cxn>
              <a:cxn ang="T13">
                <a:pos x="T6" y="T7"/>
              </a:cxn>
              <a:cxn ang="T14">
                <a:pos x="T8" y="T9"/>
              </a:cxn>
            </a:cxnLst>
            <a:rect l="T15" t="T16" r="T17" b="T18"/>
            <a:pathLst>
              <a:path w="1944" h="638">
                <a:moveTo>
                  <a:pt x="1488" y="446"/>
                </a:moveTo>
                <a:cubicBezTo>
                  <a:pt x="1692" y="362"/>
                  <a:pt x="1896" y="278"/>
                  <a:pt x="1920" y="206"/>
                </a:cubicBezTo>
                <a:cubicBezTo>
                  <a:pt x="1944" y="134"/>
                  <a:pt x="1803" y="28"/>
                  <a:pt x="1632" y="14"/>
                </a:cubicBezTo>
                <a:cubicBezTo>
                  <a:pt x="1461" y="0"/>
                  <a:pt x="1163" y="19"/>
                  <a:pt x="891" y="123"/>
                </a:cubicBezTo>
                <a:cubicBezTo>
                  <a:pt x="619" y="227"/>
                  <a:pt x="186" y="531"/>
                  <a:pt x="0" y="638"/>
                </a:cubicBezTo>
              </a:path>
            </a:pathLst>
          </a:custGeom>
          <a:noFill/>
          <a:ln w="38100" cmpd="sng">
            <a:solidFill>
              <a:schemeClr val="accent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3" name="Text Box 27"/>
          <p:cNvSpPr txBox="1">
            <a:spLocks noChangeArrowheads="1"/>
          </p:cNvSpPr>
          <p:nvPr/>
        </p:nvSpPr>
        <p:spPr bwMode="auto">
          <a:xfrm>
            <a:off x="4765492" y="1328519"/>
            <a:ext cx="442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a:t>
            </a:r>
            <a:r>
              <a:rPr kumimoji="0" lang="en-US" altLang="en-US" sz="1800" b="1"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4" name="Line 20"/>
          <p:cNvSpPr>
            <a:spLocks noChangeShapeType="1"/>
          </p:cNvSpPr>
          <p:nvPr/>
        </p:nvSpPr>
        <p:spPr bwMode="auto">
          <a:xfrm>
            <a:off x="2174692" y="2185769"/>
            <a:ext cx="696913" cy="1333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5" name="Text Box 13"/>
          <p:cNvSpPr txBox="1">
            <a:spLocks noChangeArrowheads="1"/>
          </p:cNvSpPr>
          <p:nvPr/>
        </p:nvSpPr>
        <p:spPr bwMode="auto">
          <a:xfrm>
            <a:off x="2871605" y="2255619"/>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altLang="en-US" sz="2000" b="1" i="0" u="none" strike="noStrike" kern="1200" cap="none" spc="0" normalizeH="0" baseline="30000" noProof="0">
                <a:ln>
                  <a:noFill/>
                </a:ln>
                <a:solidFill>
                  <a:srgbClr val="000000"/>
                </a:solidFill>
                <a:effectLst/>
                <a:uLnTx/>
                <a:uFillTx/>
                <a:latin typeface="Helvetica" panose="020B0604020202020204" pitchFamily="34" charset="0"/>
                <a:ea typeface="MS PGothic" panose="020B0600070205080204" pitchFamily="34" charset="-128"/>
                <a:cs typeface="+mn-cs"/>
              </a:rPr>
              <a:t>1</a:t>
            </a: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D)</a:t>
            </a:r>
          </a:p>
        </p:txBody>
      </p:sp>
      <p:sp>
        <p:nvSpPr>
          <p:cNvPr id="26" name="Line 20"/>
          <p:cNvSpPr>
            <a:spLocks noChangeShapeType="1"/>
          </p:cNvSpPr>
          <p:nvPr/>
        </p:nvSpPr>
        <p:spPr bwMode="auto">
          <a:xfrm>
            <a:off x="2117542" y="2314356"/>
            <a:ext cx="696913" cy="133350"/>
          </a:xfrm>
          <a:prstGeom prst="line">
            <a:avLst/>
          </a:prstGeom>
          <a:noFill/>
          <a:ln w="381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7" name="Line 20"/>
          <p:cNvSpPr>
            <a:spLocks noChangeShapeType="1"/>
          </p:cNvSpPr>
          <p:nvPr/>
        </p:nvSpPr>
        <p:spPr bwMode="auto">
          <a:xfrm>
            <a:off x="3647892" y="2522319"/>
            <a:ext cx="696913" cy="1333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 name="Text Box 27"/>
          <p:cNvSpPr txBox="1">
            <a:spLocks noChangeArrowheads="1"/>
          </p:cNvSpPr>
          <p:nvPr/>
        </p:nvSpPr>
        <p:spPr bwMode="auto">
          <a:xfrm>
            <a:off x="2592205" y="1847631"/>
            <a:ext cx="442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a:t>
            </a:r>
            <a:r>
              <a:rPr kumimoji="0" lang="en-US" altLang="en-US" sz="1800" b="1"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9" name="Text Box 22"/>
          <p:cNvSpPr txBox="1">
            <a:spLocks noChangeArrowheads="1"/>
          </p:cNvSpPr>
          <p:nvPr/>
        </p:nvSpPr>
        <p:spPr bwMode="auto">
          <a:xfrm>
            <a:off x="2200092" y="2390556"/>
            <a:ext cx="398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M</a:t>
            </a:r>
          </a:p>
        </p:txBody>
      </p:sp>
      <p:sp>
        <p:nvSpPr>
          <p:cNvPr id="30" name="Line 20"/>
          <p:cNvSpPr>
            <a:spLocks noChangeShapeType="1"/>
          </p:cNvSpPr>
          <p:nvPr/>
        </p:nvSpPr>
        <p:spPr bwMode="auto">
          <a:xfrm>
            <a:off x="4574992" y="2168306"/>
            <a:ext cx="0" cy="1312863"/>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1" name="Text Box 13"/>
          <p:cNvSpPr txBox="1">
            <a:spLocks noChangeArrowheads="1"/>
          </p:cNvSpPr>
          <p:nvPr/>
        </p:nvSpPr>
        <p:spPr bwMode="auto">
          <a:xfrm>
            <a:off x="4408305" y="2522319"/>
            <a:ext cx="385762"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OH</a:t>
            </a:r>
          </a:p>
        </p:txBody>
      </p:sp>
      <p:sp>
        <p:nvSpPr>
          <p:cNvPr id="32" name="Text Box 21"/>
          <p:cNvSpPr txBox="1">
            <a:spLocks noChangeArrowheads="1"/>
          </p:cNvSpPr>
          <p:nvPr/>
        </p:nvSpPr>
        <p:spPr bwMode="auto">
          <a:xfrm>
            <a:off x="4183757" y="3404909"/>
            <a:ext cx="849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Helvetica" panose="020B0604020202020204" pitchFamily="34" charset="0"/>
                <a:ea typeface="MS PGothic" panose="020B0600070205080204" pitchFamily="34" charset="-128"/>
                <a:cs typeface="+mn-cs"/>
              </a:rPr>
              <a:t>HNO</a:t>
            </a:r>
            <a:r>
              <a:rPr kumimoji="0" lang="en-US" altLang="en-US" sz="2000" b="1" i="0" u="none" strike="noStrike" kern="1200" cap="none" spc="0" normalizeH="0" baseline="-25000" noProof="0">
                <a:ln>
                  <a:noFill/>
                </a:ln>
                <a:solidFill>
                  <a:srgbClr val="008000"/>
                </a:solidFill>
                <a:effectLst/>
                <a:uLnTx/>
                <a:uFillTx/>
                <a:latin typeface="Helvetica" panose="020B0604020202020204" pitchFamily="34" charset="0"/>
                <a:ea typeface="MS PGothic" panose="020B0600070205080204" pitchFamily="34" charset="-128"/>
                <a:cs typeface="+mn-cs"/>
              </a:rPr>
              <a:t>3</a:t>
            </a:r>
            <a:endParaRPr kumimoji="0" lang="en-US" altLang="en-US" sz="2000" b="1" i="0" u="none" strike="noStrike" kern="1200" cap="none" spc="0" normalizeH="0" baseline="0" noProof="0">
              <a:ln>
                <a:noFill/>
              </a:ln>
              <a:solidFill>
                <a:srgbClr val="008000"/>
              </a:solidFill>
              <a:effectLst/>
              <a:uLnTx/>
              <a:uFillTx/>
              <a:latin typeface="Helvetica" panose="020B0604020202020204" pitchFamily="34" charset="0"/>
              <a:ea typeface="MS PGothic" panose="020B0600070205080204" pitchFamily="34" charset="-128"/>
              <a:cs typeface="+mn-cs"/>
            </a:endParaRPr>
          </a:p>
        </p:txBody>
      </p:sp>
      <p:sp>
        <p:nvSpPr>
          <p:cNvPr id="34" name="TextBox 33"/>
          <p:cNvSpPr txBox="1"/>
          <p:nvPr/>
        </p:nvSpPr>
        <p:spPr>
          <a:xfrm>
            <a:off x="6781617" y="2871513"/>
            <a:ext cx="21210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-limited regime</a:t>
            </a:r>
          </a:p>
        </p:txBody>
      </p:sp>
      <p:sp>
        <p:nvSpPr>
          <p:cNvPr id="35" name="TextBox 34"/>
          <p:cNvSpPr txBox="1"/>
          <p:nvPr/>
        </p:nvSpPr>
        <p:spPr>
          <a:xfrm>
            <a:off x="2516295" y="3163669"/>
            <a:ext cx="1646605" cy="646331"/>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-saturated</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regime</a:t>
            </a:r>
          </a:p>
        </p:txBody>
      </p:sp>
      <p:sp>
        <p:nvSpPr>
          <p:cNvPr id="37" name="Freeform 36"/>
          <p:cNvSpPr/>
          <p:nvPr/>
        </p:nvSpPr>
        <p:spPr bwMode="auto">
          <a:xfrm>
            <a:off x="505792" y="3697936"/>
            <a:ext cx="2423111" cy="1345739"/>
          </a:xfrm>
          <a:custGeom>
            <a:avLst/>
            <a:gdLst>
              <a:gd name="connsiteX0" fmla="*/ 0 w 3384331"/>
              <a:gd name="connsiteY0" fmla="*/ 0 h 2312276"/>
              <a:gd name="connsiteX1" fmla="*/ 10511 w 3384331"/>
              <a:gd name="connsiteY1" fmla="*/ 2301765 h 2312276"/>
              <a:gd name="connsiteX2" fmla="*/ 3384331 w 3384331"/>
              <a:gd name="connsiteY2" fmla="*/ 2312276 h 2312276"/>
            </a:gdLst>
            <a:ahLst/>
            <a:cxnLst>
              <a:cxn ang="0">
                <a:pos x="connsiteX0" y="connsiteY0"/>
              </a:cxn>
              <a:cxn ang="0">
                <a:pos x="connsiteX1" y="connsiteY1"/>
              </a:cxn>
              <a:cxn ang="0">
                <a:pos x="connsiteX2" y="connsiteY2"/>
              </a:cxn>
            </a:cxnLst>
            <a:rect l="l" t="t" r="r" b="b"/>
            <a:pathLst>
              <a:path w="3384331" h="2312276">
                <a:moveTo>
                  <a:pt x="0" y="0"/>
                </a:moveTo>
                <a:cubicBezTo>
                  <a:pt x="3504" y="767255"/>
                  <a:pt x="7007" y="1534510"/>
                  <a:pt x="10511" y="2301765"/>
                </a:cubicBezTo>
                <a:lnTo>
                  <a:pt x="3384331" y="2312276"/>
                </a:lnTo>
              </a:path>
            </a:pathLst>
          </a:custGeom>
          <a:noFill/>
          <a:ln w="9525" cap="flat" cmpd="sng" algn="ctr">
            <a:solidFill>
              <a:schemeClr val="tx1"/>
            </a:solidFill>
            <a:prstDash val="solid"/>
            <a:round/>
            <a:headEnd type="triangle" w="lg" len="lg"/>
            <a:tailEnd type="triangle" w="lg"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S PGothic" panose="020B0600070205080204" pitchFamily="34" charset="-128"/>
              <a:cs typeface="+mn-cs"/>
            </a:endParaRPr>
          </a:p>
        </p:txBody>
      </p:sp>
      <p:sp>
        <p:nvSpPr>
          <p:cNvPr id="38" name="TextBox 37"/>
          <p:cNvSpPr txBox="1"/>
          <p:nvPr/>
        </p:nvSpPr>
        <p:spPr>
          <a:xfrm>
            <a:off x="87810" y="3619564"/>
            <a:ext cx="44916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3</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9" name="TextBox 38"/>
          <p:cNvSpPr txBox="1"/>
          <p:nvPr/>
        </p:nvSpPr>
        <p:spPr>
          <a:xfrm>
            <a:off x="2485302" y="5043675"/>
            <a:ext cx="435214" cy="21495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x</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42" name="Freeform 41"/>
          <p:cNvSpPr/>
          <p:nvPr/>
        </p:nvSpPr>
        <p:spPr bwMode="auto">
          <a:xfrm>
            <a:off x="533051" y="4122516"/>
            <a:ext cx="2204880" cy="929838"/>
          </a:xfrm>
          <a:custGeom>
            <a:avLst/>
            <a:gdLst>
              <a:gd name="connsiteX0" fmla="*/ 0 w 3079531"/>
              <a:gd name="connsiteY0" fmla="*/ 1597666 h 1597666"/>
              <a:gd name="connsiteX1" fmla="*/ 651641 w 3079531"/>
              <a:gd name="connsiteY1" fmla="*/ 683266 h 1597666"/>
              <a:gd name="connsiteX2" fmla="*/ 1240220 w 3079531"/>
              <a:gd name="connsiteY2" fmla="*/ 210301 h 1597666"/>
              <a:gd name="connsiteX3" fmla="*/ 1923393 w 3079531"/>
              <a:gd name="connsiteY3" fmla="*/ 94 h 1597666"/>
              <a:gd name="connsiteX4" fmla="*/ 2575034 w 3079531"/>
              <a:gd name="connsiteY4" fmla="*/ 189280 h 1597666"/>
              <a:gd name="connsiteX5" fmla="*/ 3079531 w 3079531"/>
              <a:gd name="connsiteY5" fmla="*/ 588673 h 159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531" h="1597666">
                <a:moveTo>
                  <a:pt x="0" y="1597666"/>
                </a:moveTo>
                <a:cubicBezTo>
                  <a:pt x="222469" y="1256079"/>
                  <a:pt x="444938" y="914493"/>
                  <a:pt x="651641" y="683266"/>
                </a:cubicBezTo>
                <a:cubicBezTo>
                  <a:pt x="858344" y="452039"/>
                  <a:pt x="1028261" y="324163"/>
                  <a:pt x="1240220" y="210301"/>
                </a:cubicBezTo>
                <a:cubicBezTo>
                  <a:pt x="1452179" y="96439"/>
                  <a:pt x="1700924" y="3597"/>
                  <a:pt x="1923393" y="94"/>
                </a:cubicBezTo>
                <a:cubicBezTo>
                  <a:pt x="2145862" y="-3409"/>
                  <a:pt x="2382344" y="91184"/>
                  <a:pt x="2575034" y="189280"/>
                </a:cubicBezTo>
                <a:cubicBezTo>
                  <a:pt x="2767724" y="287376"/>
                  <a:pt x="2923627" y="438024"/>
                  <a:pt x="3079531" y="588673"/>
                </a:cubicBezTo>
              </a:path>
            </a:pathLst>
          </a:custGeom>
          <a:noFill/>
          <a:ln w="41275" cap="flat" cmpd="sng" algn="ctr">
            <a:solidFill>
              <a:srgbClr val="3F3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S PGothic" panose="020B0600070205080204" pitchFamily="34" charset="-128"/>
              <a:cs typeface="+mn-cs"/>
            </a:endParaRPr>
          </a:p>
        </p:txBody>
      </p:sp>
      <p:sp>
        <p:nvSpPr>
          <p:cNvPr id="43" name="TextBox 42"/>
          <p:cNvSpPr txBox="1"/>
          <p:nvPr/>
        </p:nvSpPr>
        <p:spPr>
          <a:xfrm>
            <a:off x="570506" y="3778267"/>
            <a:ext cx="967755" cy="21495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-limited</a:t>
            </a:r>
          </a:p>
        </p:txBody>
      </p:sp>
      <p:sp>
        <p:nvSpPr>
          <p:cNvPr id="44" name="TextBox 43"/>
          <p:cNvSpPr txBox="1"/>
          <p:nvPr/>
        </p:nvSpPr>
        <p:spPr>
          <a:xfrm>
            <a:off x="1572845" y="4523747"/>
            <a:ext cx="164660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-saturated</a:t>
            </a:r>
          </a:p>
        </p:txBody>
      </p:sp>
      <p:sp>
        <p:nvSpPr>
          <p:cNvPr id="45" name="Freeform 44"/>
          <p:cNvSpPr/>
          <p:nvPr/>
        </p:nvSpPr>
        <p:spPr bwMode="auto">
          <a:xfrm>
            <a:off x="6001260" y="3740792"/>
            <a:ext cx="2423111" cy="1345739"/>
          </a:xfrm>
          <a:custGeom>
            <a:avLst/>
            <a:gdLst>
              <a:gd name="connsiteX0" fmla="*/ 0 w 3384331"/>
              <a:gd name="connsiteY0" fmla="*/ 0 h 2312276"/>
              <a:gd name="connsiteX1" fmla="*/ 10511 w 3384331"/>
              <a:gd name="connsiteY1" fmla="*/ 2301765 h 2312276"/>
              <a:gd name="connsiteX2" fmla="*/ 3384331 w 3384331"/>
              <a:gd name="connsiteY2" fmla="*/ 2312276 h 2312276"/>
            </a:gdLst>
            <a:ahLst/>
            <a:cxnLst>
              <a:cxn ang="0">
                <a:pos x="connsiteX0" y="connsiteY0"/>
              </a:cxn>
              <a:cxn ang="0">
                <a:pos x="connsiteX1" y="connsiteY1"/>
              </a:cxn>
              <a:cxn ang="0">
                <a:pos x="connsiteX2" y="connsiteY2"/>
              </a:cxn>
            </a:cxnLst>
            <a:rect l="l" t="t" r="r" b="b"/>
            <a:pathLst>
              <a:path w="3384331" h="2312276">
                <a:moveTo>
                  <a:pt x="0" y="0"/>
                </a:moveTo>
                <a:cubicBezTo>
                  <a:pt x="3504" y="767255"/>
                  <a:pt x="7007" y="1534510"/>
                  <a:pt x="10511" y="2301765"/>
                </a:cubicBezTo>
                <a:lnTo>
                  <a:pt x="3384331" y="2312276"/>
                </a:lnTo>
              </a:path>
            </a:pathLst>
          </a:custGeom>
          <a:noFill/>
          <a:ln w="9525" cap="flat" cmpd="sng" algn="ctr">
            <a:solidFill>
              <a:schemeClr val="tx1"/>
            </a:solidFill>
            <a:prstDash val="solid"/>
            <a:round/>
            <a:headEnd type="triangle" w="lg" len="lg"/>
            <a:tailEnd type="triangle" w="lg"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S PGothic" panose="020B0600070205080204" pitchFamily="34" charset="-128"/>
              <a:cs typeface="+mn-cs"/>
            </a:endParaRPr>
          </a:p>
        </p:txBody>
      </p:sp>
      <p:sp>
        <p:nvSpPr>
          <p:cNvPr id="46" name="TextBox 45"/>
          <p:cNvSpPr txBox="1"/>
          <p:nvPr/>
        </p:nvSpPr>
        <p:spPr>
          <a:xfrm>
            <a:off x="5555396" y="3778267"/>
            <a:ext cx="321591" cy="21495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3</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48" name="TextBox 47"/>
          <p:cNvSpPr txBox="1"/>
          <p:nvPr/>
        </p:nvSpPr>
        <p:spPr>
          <a:xfrm>
            <a:off x="7405953" y="3759842"/>
            <a:ext cx="967755" cy="21495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-limited</a:t>
            </a:r>
          </a:p>
        </p:txBody>
      </p:sp>
      <p:sp>
        <p:nvSpPr>
          <p:cNvPr id="49" name="TextBox 48"/>
          <p:cNvSpPr txBox="1"/>
          <p:nvPr/>
        </p:nvSpPr>
        <p:spPr>
          <a:xfrm>
            <a:off x="6228437" y="4712442"/>
            <a:ext cx="164660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-saturated</a:t>
            </a:r>
          </a:p>
        </p:txBody>
      </p:sp>
      <p:sp>
        <p:nvSpPr>
          <p:cNvPr id="50" name="TextBox 49"/>
          <p:cNvSpPr txBox="1"/>
          <p:nvPr/>
        </p:nvSpPr>
        <p:spPr>
          <a:xfrm>
            <a:off x="8137901" y="5105581"/>
            <a:ext cx="572940" cy="21495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VOCs</a:t>
            </a:r>
          </a:p>
        </p:txBody>
      </p:sp>
      <p:sp>
        <p:nvSpPr>
          <p:cNvPr id="51" name="Freeform 50"/>
          <p:cNvSpPr/>
          <p:nvPr/>
        </p:nvSpPr>
        <p:spPr bwMode="auto">
          <a:xfrm>
            <a:off x="6009647" y="4111656"/>
            <a:ext cx="2317759" cy="970118"/>
          </a:xfrm>
          <a:custGeom>
            <a:avLst/>
            <a:gdLst>
              <a:gd name="connsiteX0" fmla="*/ 0 w 3237187"/>
              <a:gd name="connsiteY0" fmla="*/ 1666877 h 1666877"/>
              <a:gd name="connsiteX1" fmla="*/ 893380 w 3237187"/>
              <a:gd name="connsiteY1" fmla="*/ 552780 h 1666877"/>
              <a:gd name="connsiteX2" fmla="*/ 1776249 w 3237187"/>
              <a:gd name="connsiteY2" fmla="*/ 100835 h 1666877"/>
              <a:gd name="connsiteX3" fmla="*/ 2564525 w 3237187"/>
              <a:gd name="connsiteY3" fmla="*/ 6242 h 1666877"/>
              <a:gd name="connsiteX4" fmla="*/ 3237187 w 3237187"/>
              <a:gd name="connsiteY4" fmla="*/ 16753 h 16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187" h="1666877">
                <a:moveTo>
                  <a:pt x="0" y="1666877"/>
                </a:moveTo>
                <a:cubicBezTo>
                  <a:pt x="298669" y="1240332"/>
                  <a:pt x="597339" y="813787"/>
                  <a:pt x="893380" y="552780"/>
                </a:cubicBezTo>
                <a:cubicBezTo>
                  <a:pt x="1189421" y="291773"/>
                  <a:pt x="1497725" y="191925"/>
                  <a:pt x="1776249" y="100835"/>
                </a:cubicBezTo>
                <a:cubicBezTo>
                  <a:pt x="2054773" y="9745"/>
                  <a:pt x="2321035" y="20256"/>
                  <a:pt x="2564525" y="6242"/>
                </a:cubicBezTo>
                <a:cubicBezTo>
                  <a:pt x="2808015" y="-7772"/>
                  <a:pt x="3022601" y="4490"/>
                  <a:pt x="3237187" y="16753"/>
                </a:cubicBezTo>
              </a:path>
            </a:pathLst>
          </a:custGeom>
          <a:noFill/>
          <a:ln w="38100" cap="flat" cmpd="sng" algn="ctr">
            <a:solidFill>
              <a:srgbClr val="3F3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S PGothic" panose="020B0600070205080204" pitchFamily="34" charset="-128"/>
              <a:cs typeface="+mn-cs"/>
            </a:endParaRPr>
          </a:p>
        </p:txBody>
      </p:sp>
      <p:sp>
        <p:nvSpPr>
          <p:cNvPr id="41" name="Freeform 40"/>
          <p:cNvSpPr/>
          <p:nvPr/>
        </p:nvSpPr>
        <p:spPr bwMode="auto">
          <a:xfrm>
            <a:off x="505792" y="5231056"/>
            <a:ext cx="2423111" cy="1345739"/>
          </a:xfrm>
          <a:custGeom>
            <a:avLst/>
            <a:gdLst>
              <a:gd name="connsiteX0" fmla="*/ 0 w 3384331"/>
              <a:gd name="connsiteY0" fmla="*/ 0 h 2312276"/>
              <a:gd name="connsiteX1" fmla="*/ 10511 w 3384331"/>
              <a:gd name="connsiteY1" fmla="*/ 2301765 h 2312276"/>
              <a:gd name="connsiteX2" fmla="*/ 3384331 w 3384331"/>
              <a:gd name="connsiteY2" fmla="*/ 2312276 h 2312276"/>
            </a:gdLst>
            <a:ahLst/>
            <a:cxnLst>
              <a:cxn ang="0">
                <a:pos x="connsiteX0" y="connsiteY0"/>
              </a:cxn>
              <a:cxn ang="0">
                <a:pos x="connsiteX1" y="connsiteY1"/>
              </a:cxn>
              <a:cxn ang="0">
                <a:pos x="connsiteX2" y="connsiteY2"/>
              </a:cxn>
            </a:cxnLst>
            <a:rect l="l" t="t" r="r" b="b"/>
            <a:pathLst>
              <a:path w="3384331" h="2312276">
                <a:moveTo>
                  <a:pt x="0" y="0"/>
                </a:moveTo>
                <a:cubicBezTo>
                  <a:pt x="3504" y="767255"/>
                  <a:pt x="7007" y="1534510"/>
                  <a:pt x="10511" y="2301765"/>
                </a:cubicBezTo>
                <a:lnTo>
                  <a:pt x="3384331" y="2312276"/>
                </a:lnTo>
              </a:path>
            </a:pathLst>
          </a:custGeom>
          <a:noFill/>
          <a:ln w="9525" cap="flat" cmpd="sng" algn="ctr">
            <a:solidFill>
              <a:schemeClr val="tx1"/>
            </a:solidFill>
            <a:prstDash val="solid"/>
            <a:round/>
            <a:headEnd type="triangle" w="lg" len="lg"/>
            <a:tailEnd type="triangle" w="lg"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S PGothic" panose="020B0600070205080204" pitchFamily="34" charset="-128"/>
              <a:cs typeface="+mn-cs"/>
            </a:endParaRPr>
          </a:p>
        </p:txBody>
      </p:sp>
      <p:sp>
        <p:nvSpPr>
          <p:cNvPr id="47" name="TextBox 46"/>
          <p:cNvSpPr txBox="1"/>
          <p:nvPr/>
        </p:nvSpPr>
        <p:spPr>
          <a:xfrm>
            <a:off x="-16299" y="5132715"/>
            <a:ext cx="53091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OH</a:t>
            </a:r>
          </a:p>
        </p:txBody>
      </p:sp>
      <p:sp>
        <p:nvSpPr>
          <p:cNvPr id="52" name="TextBox 51"/>
          <p:cNvSpPr txBox="1"/>
          <p:nvPr/>
        </p:nvSpPr>
        <p:spPr>
          <a:xfrm>
            <a:off x="2653203" y="6540547"/>
            <a:ext cx="435214" cy="21495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x</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53" name="Freeform 52"/>
          <p:cNvSpPr/>
          <p:nvPr/>
        </p:nvSpPr>
        <p:spPr bwMode="auto">
          <a:xfrm>
            <a:off x="533051" y="5655636"/>
            <a:ext cx="2204880" cy="929838"/>
          </a:xfrm>
          <a:custGeom>
            <a:avLst/>
            <a:gdLst>
              <a:gd name="connsiteX0" fmla="*/ 0 w 3079531"/>
              <a:gd name="connsiteY0" fmla="*/ 1597666 h 1597666"/>
              <a:gd name="connsiteX1" fmla="*/ 651641 w 3079531"/>
              <a:gd name="connsiteY1" fmla="*/ 683266 h 1597666"/>
              <a:gd name="connsiteX2" fmla="*/ 1240220 w 3079531"/>
              <a:gd name="connsiteY2" fmla="*/ 210301 h 1597666"/>
              <a:gd name="connsiteX3" fmla="*/ 1923393 w 3079531"/>
              <a:gd name="connsiteY3" fmla="*/ 94 h 1597666"/>
              <a:gd name="connsiteX4" fmla="*/ 2575034 w 3079531"/>
              <a:gd name="connsiteY4" fmla="*/ 189280 h 1597666"/>
              <a:gd name="connsiteX5" fmla="*/ 3079531 w 3079531"/>
              <a:gd name="connsiteY5" fmla="*/ 588673 h 159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531" h="1597666">
                <a:moveTo>
                  <a:pt x="0" y="1597666"/>
                </a:moveTo>
                <a:cubicBezTo>
                  <a:pt x="222469" y="1256079"/>
                  <a:pt x="444938" y="914493"/>
                  <a:pt x="651641" y="683266"/>
                </a:cubicBezTo>
                <a:cubicBezTo>
                  <a:pt x="858344" y="452039"/>
                  <a:pt x="1028261" y="324163"/>
                  <a:pt x="1240220" y="210301"/>
                </a:cubicBezTo>
                <a:cubicBezTo>
                  <a:pt x="1452179" y="96439"/>
                  <a:pt x="1700924" y="3597"/>
                  <a:pt x="1923393" y="94"/>
                </a:cubicBezTo>
                <a:cubicBezTo>
                  <a:pt x="2145862" y="-3409"/>
                  <a:pt x="2382344" y="91184"/>
                  <a:pt x="2575034" y="189280"/>
                </a:cubicBezTo>
                <a:cubicBezTo>
                  <a:pt x="2767724" y="287376"/>
                  <a:pt x="2923627" y="438024"/>
                  <a:pt x="3079531" y="588673"/>
                </a:cubicBezTo>
              </a:path>
            </a:pathLst>
          </a:custGeom>
          <a:noFill/>
          <a:ln w="41275" cap="flat" cmpd="sng" algn="ctr">
            <a:solidFill>
              <a:srgbClr val="3F3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S PGothic" panose="020B0600070205080204" pitchFamily="34" charset="-128"/>
              <a:cs typeface="+mn-cs"/>
            </a:endParaRPr>
          </a:p>
        </p:txBody>
      </p:sp>
      <p:sp>
        <p:nvSpPr>
          <p:cNvPr id="54" name="TextBox 53"/>
          <p:cNvSpPr txBox="1"/>
          <p:nvPr/>
        </p:nvSpPr>
        <p:spPr>
          <a:xfrm>
            <a:off x="570506" y="5311387"/>
            <a:ext cx="967755" cy="21495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-limited</a:t>
            </a:r>
          </a:p>
        </p:txBody>
      </p:sp>
      <p:sp>
        <p:nvSpPr>
          <p:cNvPr id="55" name="TextBox 54"/>
          <p:cNvSpPr txBox="1"/>
          <p:nvPr/>
        </p:nvSpPr>
        <p:spPr>
          <a:xfrm>
            <a:off x="1572845" y="6056867"/>
            <a:ext cx="164660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-saturated</a:t>
            </a:r>
          </a:p>
        </p:txBody>
      </p:sp>
      <p:sp>
        <p:nvSpPr>
          <p:cNvPr id="56" name="Freeform 55"/>
          <p:cNvSpPr/>
          <p:nvPr/>
        </p:nvSpPr>
        <p:spPr bwMode="auto">
          <a:xfrm>
            <a:off x="6001260" y="5164254"/>
            <a:ext cx="2423111" cy="1345739"/>
          </a:xfrm>
          <a:custGeom>
            <a:avLst/>
            <a:gdLst>
              <a:gd name="connsiteX0" fmla="*/ 0 w 3384331"/>
              <a:gd name="connsiteY0" fmla="*/ 0 h 2312276"/>
              <a:gd name="connsiteX1" fmla="*/ 10511 w 3384331"/>
              <a:gd name="connsiteY1" fmla="*/ 2301765 h 2312276"/>
              <a:gd name="connsiteX2" fmla="*/ 3384331 w 3384331"/>
              <a:gd name="connsiteY2" fmla="*/ 2312276 h 2312276"/>
            </a:gdLst>
            <a:ahLst/>
            <a:cxnLst>
              <a:cxn ang="0">
                <a:pos x="connsiteX0" y="connsiteY0"/>
              </a:cxn>
              <a:cxn ang="0">
                <a:pos x="connsiteX1" y="connsiteY1"/>
              </a:cxn>
              <a:cxn ang="0">
                <a:pos x="connsiteX2" y="connsiteY2"/>
              </a:cxn>
            </a:cxnLst>
            <a:rect l="l" t="t" r="r" b="b"/>
            <a:pathLst>
              <a:path w="3384331" h="2312276">
                <a:moveTo>
                  <a:pt x="0" y="0"/>
                </a:moveTo>
                <a:cubicBezTo>
                  <a:pt x="3504" y="767255"/>
                  <a:pt x="7007" y="1534510"/>
                  <a:pt x="10511" y="2301765"/>
                </a:cubicBezTo>
                <a:lnTo>
                  <a:pt x="3384331" y="2312276"/>
                </a:lnTo>
              </a:path>
            </a:pathLst>
          </a:custGeom>
          <a:noFill/>
          <a:ln w="9525" cap="flat" cmpd="sng" algn="ctr">
            <a:solidFill>
              <a:schemeClr val="tx1"/>
            </a:solidFill>
            <a:prstDash val="solid"/>
            <a:round/>
            <a:headEnd type="triangle" w="lg" len="lg"/>
            <a:tailEnd type="triangle" w="lg"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S PGothic" panose="020B0600070205080204" pitchFamily="34" charset="-128"/>
              <a:cs typeface="+mn-cs"/>
            </a:endParaRPr>
          </a:p>
        </p:txBody>
      </p:sp>
      <p:sp>
        <p:nvSpPr>
          <p:cNvPr id="57" name="TextBox 56"/>
          <p:cNvSpPr txBox="1"/>
          <p:nvPr/>
        </p:nvSpPr>
        <p:spPr>
          <a:xfrm>
            <a:off x="5474538" y="5218638"/>
            <a:ext cx="53091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OH</a:t>
            </a:r>
          </a:p>
        </p:txBody>
      </p:sp>
      <p:sp>
        <p:nvSpPr>
          <p:cNvPr id="58" name="TextBox 57"/>
          <p:cNvSpPr txBox="1"/>
          <p:nvPr/>
        </p:nvSpPr>
        <p:spPr>
          <a:xfrm>
            <a:off x="7875042" y="5597950"/>
            <a:ext cx="967755" cy="21495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-limited</a:t>
            </a:r>
          </a:p>
        </p:txBody>
      </p:sp>
      <p:sp>
        <p:nvSpPr>
          <p:cNvPr id="59" name="TextBox 58"/>
          <p:cNvSpPr txBox="1"/>
          <p:nvPr/>
        </p:nvSpPr>
        <p:spPr>
          <a:xfrm>
            <a:off x="5962099" y="5647284"/>
            <a:ext cx="164660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-saturated</a:t>
            </a:r>
          </a:p>
        </p:txBody>
      </p:sp>
      <p:sp>
        <p:nvSpPr>
          <p:cNvPr id="60" name="TextBox 59"/>
          <p:cNvSpPr txBox="1"/>
          <p:nvPr/>
        </p:nvSpPr>
        <p:spPr>
          <a:xfrm>
            <a:off x="8137901" y="6529043"/>
            <a:ext cx="572940" cy="21495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VOCs</a:t>
            </a:r>
          </a:p>
        </p:txBody>
      </p:sp>
      <p:sp>
        <p:nvSpPr>
          <p:cNvPr id="6" name="Freeform 5"/>
          <p:cNvSpPr/>
          <p:nvPr/>
        </p:nvSpPr>
        <p:spPr bwMode="auto">
          <a:xfrm>
            <a:off x="6004560" y="5597950"/>
            <a:ext cx="2184400" cy="711410"/>
          </a:xfrm>
          <a:custGeom>
            <a:avLst/>
            <a:gdLst>
              <a:gd name="connsiteX0" fmla="*/ 0 w 2184400"/>
              <a:gd name="connsiteY0" fmla="*/ 20530 h 711410"/>
              <a:gd name="connsiteX1" fmla="*/ 1046480 w 2184400"/>
              <a:gd name="connsiteY1" fmla="*/ 20530 h 711410"/>
              <a:gd name="connsiteX2" fmla="*/ 1757680 w 2184400"/>
              <a:gd name="connsiteY2" fmla="*/ 233890 h 711410"/>
              <a:gd name="connsiteX3" fmla="*/ 2184400 w 2184400"/>
              <a:gd name="connsiteY3" fmla="*/ 711410 h 711410"/>
              <a:gd name="connsiteX4" fmla="*/ 2184400 w 2184400"/>
              <a:gd name="connsiteY4" fmla="*/ 711410 h 71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400" h="711410">
                <a:moveTo>
                  <a:pt x="0" y="20530"/>
                </a:moveTo>
                <a:cubicBezTo>
                  <a:pt x="376766" y="2750"/>
                  <a:pt x="753533" y="-15030"/>
                  <a:pt x="1046480" y="20530"/>
                </a:cubicBezTo>
                <a:cubicBezTo>
                  <a:pt x="1339427" y="56090"/>
                  <a:pt x="1568027" y="118743"/>
                  <a:pt x="1757680" y="233890"/>
                </a:cubicBezTo>
                <a:cubicBezTo>
                  <a:pt x="1947333" y="349037"/>
                  <a:pt x="2184400" y="711410"/>
                  <a:pt x="2184400" y="711410"/>
                </a:cubicBezTo>
                <a:lnTo>
                  <a:pt x="2184400" y="711410"/>
                </a:lnTo>
              </a:path>
            </a:pathLst>
          </a:custGeom>
          <a:noFill/>
          <a:ln w="38100" cap="flat" cmpd="sng" algn="ctr">
            <a:solidFill>
              <a:srgbClr val="3F3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S PGothic" panose="020B0600070205080204" pitchFamily="34" charset="-128"/>
              <a:cs typeface="+mn-cs"/>
            </a:endParaRPr>
          </a:p>
        </p:txBody>
      </p:sp>
      <p:sp>
        <p:nvSpPr>
          <p:cNvPr id="7" name="TextBox 6"/>
          <p:cNvSpPr txBox="1"/>
          <p:nvPr/>
        </p:nvSpPr>
        <p:spPr>
          <a:xfrm>
            <a:off x="6781617" y="609600"/>
            <a:ext cx="2236510" cy="923330"/>
          </a:xfrm>
          <a:prstGeom prst="rect">
            <a:avLst/>
          </a:prstGeom>
          <a:noFill/>
          <a:ln>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-limited regime: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3</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 ↑ as 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OH↑ as NO</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 VOC↓</a:t>
            </a:r>
          </a:p>
        </p:txBody>
      </p:sp>
      <p:sp>
        <p:nvSpPr>
          <p:cNvPr id="62" name="TextBox 61"/>
          <p:cNvSpPr txBox="1"/>
          <p:nvPr/>
        </p:nvSpPr>
        <p:spPr>
          <a:xfrm>
            <a:off x="148814" y="533400"/>
            <a:ext cx="2262158" cy="923330"/>
          </a:xfrm>
          <a:prstGeom prst="rect">
            <a:avLst/>
          </a:prstGeom>
          <a:noFill/>
          <a:ln>
            <a:solidFill>
              <a:srgbClr val="008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VOC-limited regime: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3</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 ↑ as 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 VOC↑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OH↑ as 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a:t>
            </a:r>
          </a:p>
        </p:txBody>
      </p:sp>
      <p:sp>
        <p:nvSpPr>
          <p:cNvPr id="61" name="TextBox 60">
            <a:extLst>
              <a:ext uri="{FF2B5EF4-FFF2-40B4-BE49-F238E27FC236}">
                <a16:creationId xmlns:a16="http://schemas.microsoft.com/office/drawing/2014/main" id="{F6CCF656-1A55-498D-BAD1-F81A54EF59B6}"/>
              </a:ext>
            </a:extLst>
          </p:cNvPr>
          <p:cNvSpPr txBox="1"/>
          <p:nvPr/>
        </p:nvSpPr>
        <p:spPr>
          <a:xfrm>
            <a:off x="34222" y="1409151"/>
            <a:ext cx="318522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a.k.a. NO</a:t>
            </a:r>
            <a:r>
              <a:rPr kumimoji="0" lang="en-US" sz="1800" b="0"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-saturated regime</a:t>
            </a:r>
          </a:p>
        </p:txBody>
      </p:sp>
      <p:sp>
        <p:nvSpPr>
          <p:cNvPr id="63" name="Title 1">
            <a:extLst>
              <a:ext uri="{FF2B5EF4-FFF2-40B4-BE49-F238E27FC236}">
                <a16:creationId xmlns:a16="http://schemas.microsoft.com/office/drawing/2014/main" id="{08F9B357-8C3A-4061-980B-6827E93856FB}"/>
              </a:ext>
            </a:extLst>
          </p:cNvPr>
          <p:cNvSpPr>
            <a:spLocks noGrp="1"/>
          </p:cNvSpPr>
          <p:nvPr>
            <p:ph type="title"/>
          </p:nvPr>
        </p:nvSpPr>
        <p:spPr>
          <a:xfrm>
            <a:off x="-114300" y="-352464"/>
            <a:ext cx="9372600" cy="1143000"/>
          </a:xfrm>
        </p:spPr>
        <p:txBody>
          <a:bodyPr/>
          <a:lstStyle/>
          <a:p>
            <a:r>
              <a:rPr lang="en-US" sz="2200" dirty="0"/>
              <a:t>Dependence of ozone and OH on NO</a:t>
            </a:r>
            <a:r>
              <a:rPr lang="en-US" sz="2200" baseline="-25000" dirty="0"/>
              <a:t>x</a:t>
            </a:r>
            <a:r>
              <a:rPr lang="en-US" sz="2200" dirty="0"/>
              <a:t> and VOCs</a:t>
            </a:r>
          </a:p>
        </p:txBody>
      </p:sp>
    </p:spTree>
    <p:extLst>
      <p:ext uri="{BB962C8B-B14F-4D97-AF65-F5344CB8AC3E}">
        <p14:creationId xmlns:p14="http://schemas.microsoft.com/office/powerpoint/2010/main" val="204617958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8991600" cy="1143000"/>
          </a:xfrm>
        </p:spPr>
        <p:txBody>
          <a:bodyPr/>
          <a:lstStyle/>
          <a:p>
            <a:pPr>
              <a:defRPr/>
            </a:pPr>
            <a:r>
              <a:rPr lang="en-US" altLang="en-US" b="0" dirty="0">
                <a:effectLst/>
              </a:rPr>
              <a:t>Ozone (ppb) vs. NO</a:t>
            </a:r>
            <a:r>
              <a:rPr lang="en-US" altLang="en-US" b="0" baseline="-25000" dirty="0">
                <a:effectLst/>
              </a:rPr>
              <a:t>x</a:t>
            </a:r>
            <a:r>
              <a:rPr lang="en-US" altLang="en-US" b="0" dirty="0">
                <a:effectLst/>
              </a:rPr>
              <a:t> and VOC emissions</a:t>
            </a:r>
            <a:br>
              <a:rPr lang="en-US" altLang="en-US" b="0" dirty="0">
                <a:effectLst/>
              </a:rPr>
            </a:br>
            <a:r>
              <a:rPr lang="en-US" altLang="en-US" sz="2000" b="0" dirty="0">
                <a:effectLst/>
              </a:rPr>
              <a:t>Generic box model calculation</a:t>
            </a:r>
          </a:p>
        </p:txBody>
      </p:sp>
      <p:graphicFrame>
        <p:nvGraphicFramePr>
          <p:cNvPr id="26627" name="Object 3"/>
          <p:cNvGraphicFramePr>
            <a:graphicFrameLocks noChangeAspect="1"/>
          </p:cNvGraphicFramePr>
          <p:nvPr/>
        </p:nvGraphicFramePr>
        <p:xfrm>
          <a:off x="1295400" y="1524000"/>
          <a:ext cx="6477000" cy="4953000"/>
        </p:xfrm>
        <a:graphic>
          <a:graphicData uri="http://schemas.openxmlformats.org/presentationml/2006/ole">
            <mc:AlternateContent xmlns:mc="http://schemas.openxmlformats.org/markup-compatibility/2006">
              <mc:Choice xmlns:v="urn:schemas-microsoft-com:vml" Requires="v">
                <p:oleObj name="Bitmap Image" r:id="rId2" imgW="4998095" imgH="4747671" progId="PBrush">
                  <p:embed/>
                </p:oleObj>
              </mc:Choice>
              <mc:Fallback>
                <p:oleObj name="Bitmap Image" r:id="rId2" imgW="4998095" imgH="4747671" progId="PBrush">
                  <p:embed/>
                  <p:pic>
                    <p:nvPicPr>
                      <p:cNvPr id="26627" name="Object 3"/>
                      <p:cNvPicPr>
                        <a:picLocks noChangeAspect="1" noChangeArrowheads="1"/>
                      </p:cNvPicPr>
                      <p:nvPr/>
                    </p:nvPicPr>
                    <p:blipFill>
                      <a:blip r:embed="rId3">
                        <a:extLst>
                          <a:ext uri="{28A0092B-C50C-407E-A947-70E740481C1C}">
                            <a14:useLocalDpi xmlns:a14="http://schemas.microsoft.com/office/drawing/2010/main" val="0"/>
                          </a:ext>
                        </a:extLst>
                      </a:blip>
                      <a:srcRect l="2248" t="3548" r="2248" b="19586"/>
                      <a:stretch>
                        <a:fillRect/>
                      </a:stretch>
                    </p:blipFill>
                    <p:spPr bwMode="auto">
                      <a:xfrm>
                        <a:off x="1295400" y="1524000"/>
                        <a:ext cx="6477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8" name="Text Box 4"/>
          <p:cNvSpPr txBox="1">
            <a:spLocks noChangeArrowheads="1"/>
          </p:cNvSpPr>
          <p:nvPr/>
        </p:nvSpPr>
        <p:spPr bwMode="auto">
          <a:xfrm>
            <a:off x="7543800" y="3581400"/>
            <a:ext cx="16337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NO</a:t>
            </a:r>
            <a:r>
              <a:rPr kumimoji="0" lang="en-US" altLang="en-US" sz="1800" b="1" i="0" u="none" strike="noStrike" kern="1200" cap="none" spc="0" normalizeH="0" baseline="-25000" noProof="0" dirty="0">
                <a:ln>
                  <a:noFill/>
                </a:ln>
                <a:solidFill>
                  <a:srgbClr val="008000"/>
                </a:solidFill>
                <a:effectLst/>
                <a:uLnTx/>
                <a:uFillTx/>
                <a:latin typeface="Helvetica" panose="020B0604020202020204" pitchFamily="34" charset="0"/>
                <a:ea typeface="MS PGothic" panose="020B0600070205080204" pitchFamily="34" charset="-128"/>
                <a:cs typeface="+mn-cs"/>
              </a:rPr>
              <a:t>x</a:t>
            </a:r>
            <a:r>
              <a:rPr kumimoji="0" lang="en-US" altLang="en-US" sz="1800" b="1"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saturated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regime;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urban, winter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8000"/>
                </a:solidFill>
                <a:effectLst/>
                <a:uLnTx/>
                <a:uFillTx/>
                <a:latin typeface="Helvetica" panose="020B0604020202020204" pitchFamily="34" charset="0"/>
                <a:ea typeface="MS PGothic" panose="020B0600070205080204" pitchFamily="34" charset="-128"/>
                <a:cs typeface="+mn-cs"/>
              </a:rPr>
              <a:t>conditions</a:t>
            </a:r>
          </a:p>
        </p:txBody>
      </p:sp>
      <p:sp>
        <p:nvSpPr>
          <p:cNvPr id="26629" name="Text Box 5"/>
          <p:cNvSpPr txBox="1">
            <a:spLocks noChangeArrowheads="1"/>
          </p:cNvSpPr>
          <p:nvPr/>
        </p:nvSpPr>
        <p:spPr bwMode="auto">
          <a:xfrm>
            <a:off x="2276475" y="1384936"/>
            <a:ext cx="3975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NO</a:t>
            </a:r>
            <a:r>
              <a:rPr kumimoji="0" lang="en-US" altLang="en-US" sz="1800" b="1"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x</a:t>
            </a:r>
            <a:r>
              <a:rPr kumimoji="0" lang="en-US" altLang="en-US" sz="1800" b="1"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-limited regime; most common</a:t>
            </a:r>
          </a:p>
        </p:txBody>
      </p:sp>
      <p:sp>
        <p:nvSpPr>
          <p:cNvPr id="26630" name="Text Box 6"/>
          <p:cNvSpPr txBox="1">
            <a:spLocks noChangeArrowheads="1"/>
          </p:cNvSpPr>
          <p:nvPr/>
        </p:nvSpPr>
        <p:spPr bwMode="auto">
          <a:xfrm>
            <a:off x="7375525" y="1484313"/>
            <a:ext cx="81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Ridge</a:t>
            </a:r>
          </a:p>
        </p:txBody>
      </p:sp>
      <p:sp>
        <p:nvSpPr>
          <p:cNvPr id="2" name="TextBox 1"/>
          <p:cNvSpPr txBox="1"/>
          <p:nvPr/>
        </p:nvSpPr>
        <p:spPr>
          <a:xfrm rot="16200000">
            <a:off x="482517" y="5433849"/>
            <a:ext cx="1995098"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VOC</a:t>
            </a:r>
          </a:p>
        </p:txBody>
      </p:sp>
    </p:spTree>
    <p:extLst>
      <p:ext uri="{BB962C8B-B14F-4D97-AF65-F5344CB8AC3E}">
        <p14:creationId xmlns:p14="http://schemas.microsoft.com/office/powerpoint/2010/main" val="3017926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1F61-82FE-4867-AC68-D6469065B15A}"/>
              </a:ext>
            </a:extLst>
          </p:cNvPr>
          <p:cNvSpPr>
            <a:spLocks noGrp="1"/>
          </p:cNvSpPr>
          <p:nvPr>
            <p:ph type="title"/>
          </p:nvPr>
        </p:nvSpPr>
        <p:spPr>
          <a:xfrm>
            <a:off x="76200" y="0"/>
            <a:ext cx="8991600" cy="1143000"/>
          </a:xfrm>
        </p:spPr>
        <p:txBody>
          <a:bodyPr/>
          <a:lstStyle/>
          <a:p>
            <a:r>
              <a:rPr lang="en-US" dirty="0"/>
              <a:t>Late 1990s: first global 3-D models for tropospheric chemistry</a:t>
            </a:r>
          </a:p>
        </p:txBody>
      </p:sp>
      <p:pic>
        <p:nvPicPr>
          <p:cNvPr id="4" name="Picture 3">
            <a:extLst>
              <a:ext uri="{FF2B5EF4-FFF2-40B4-BE49-F238E27FC236}">
                <a16:creationId xmlns:a16="http://schemas.microsoft.com/office/drawing/2014/main" id="{5F7FE509-85FB-46D6-B370-358BF5680181}"/>
              </a:ext>
            </a:extLst>
          </p:cNvPr>
          <p:cNvPicPr>
            <a:picLocks noChangeAspect="1"/>
          </p:cNvPicPr>
          <p:nvPr/>
        </p:nvPicPr>
        <p:blipFill rotWithShape="1">
          <a:blip r:embed="rId2"/>
          <a:srcRect l="33333" t="18874" r="33333" b="61857"/>
          <a:stretch/>
        </p:blipFill>
        <p:spPr>
          <a:xfrm>
            <a:off x="2765529" y="1115092"/>
            <a:ext cx="6330455" cy="2057400"/>
          </a:xfrm>
          <a:prstGeom prst="rect">
            <a:avLst/>
          </a:prstGeom>
        </p:spPr>
      </p:pic>
      <p:sp>
        <p:nvSpPr>
          <p:cNvPr id="5" name="TextBox 4">
            <a:extLst>
              <a:ext uri="{FF2B5EF4-FFF2-40B4-BE49-F238E27FC236}">
                <a16:creationId xmlns:a16="http://schemas.microsoft.com/office/drawing/2014/main" id="{75E9B5B3-2CD1-454A-A7F8-E1F41E6B5AD9}"/>
              </a:ext>
            </a:extLst>
          </p:cNvPr>
          <p:cNvSpPr txBox="1"/>
          <p:nvPr/>
        </p:nvSpPr>
        <p:spPr>
          <a:xfrm>
            <a:off x="3375129" y="832259"/>
            <a:ext cx="5410200" cy="369332"/>
          </a:xfrm>
          <a:prstGeom prst="rect">
            <a:avLst/>
          </a:prstGeom>
          <a:noFill/>
        </p:spPr>
        <p:txBody>
          <a:bodyPr wrap="square" rtlCol="0">
            <a:spAutoFit/>
          </a:bodyPr>
          <a:lstStyle/>
          <a:p>
            <a:pPr algn="l"/>
            <a:r>
              <a:rPr lang="en-US" sz="1800" b="0" dirty="0" err="1">
                <a:solidFill>
                  <a:schemeClr val="tx1"/>
                </a:solidFill>
                <a:latin typeface="+mj-lt"/>
              </a:rPr>
              <a:t>Ozonesonde</a:t>
            </a:r>
            <a:r>
              <a:rPr lang="en-US" sz="1800" b="0" dirty="0">
                <a:solidFill>
                  <a:schemeClr val="tx1"/>
                </a:solidFill>
                <a:latin typeface="+mj-lt"/>
              </a:rPr>
              <a:t> observations (solid), model (dashed)</a:t>
            </a:r>
          </a:p>
        </p:txBody>
      </p:sp>
      <p:pic>
        <p:nvPicPr>
          <p:cNvPr id="7" name="Picture 6">
            <a:extLst>
              <a:ext uri="{FF2B5EF4-FFF2-40B4-BE49-F238E27FC236}">
                <a16:creationId xmlns:a16="http://schemas.microsoft.com/office/drawing/2014/main" id="{04964026-7B8D-441E-B74F-6ED95B38DB87}"/>
              </a:ext>
            </a:extLst>
          </p:cNvPr>
          <p:cNvPicPr>
            <a:picLocks noChangeAspect="1"/>
          </p:cNvPicPr>
          <p:nvPr/>
        </p:nvPicPr>
        <p:blipFill rotWithShape="1">
          <a:blip r:embed="rId2"/>
          <a:srcRect l="37716" t="88290" r="34196" b="8251"/>
          <a:stretch/>
        </p:blipFill>
        <p:spPr>
          <a:xfrm>
            <a:off x="1676400" y="7326868"/>
            <a:ext cx="5334000" cy="369332"/>
          </a:xfrm>
          <a:prstGeom prst="rect">
            <a:avLst/>
          </a:prstGeom>
        </p:spPr>
      </p:pic>
      <p:pic>
        <p:nvPicPr>
          <p:cNvPr id="9" name="Picture 8">
            <a:extLst>
              <a:ext uri="{FF2B5EF4-FFF2-40B4-BE49-F238E27FC236}">
                <a16:creationId xmlns:a16="http://schemas.microsoft.com/office/drawing/2014/main" id="{F52120DC-0321-488B-B7F1-5F9D7E357735}"/>
              </a:ext>
            </a:extLst>
          </p:cNvPr>
          <p:cNvPicPr>
            <a:picLocks noChangeAspect="1"/>
          </p:cNvPicPr>
          <p:nvPr/>
        </p:nvPicPr>
        <p:blipFill rotWithShape="1">
          <a:blip r:embed="rId3"/>
          <a:srcRect l="37500" t="88062" r="35000" b="7444"/>
          <a:stretch/>
        </p:blipFill>
        <p:spPr>
          <a:xfrm>
            <a:off x="3544380" y="3062133"/>
            <a:ext cx="5240949" cy="481583"/>
          </a:xfrm>
          <a:prstGeom prst="rect">
            <a:avLst/>
          </a:prstGeom>
        </p:spPr>
      </p:pic>
      <p:sp>
        <p:nvSpPr>
          <p:cNvPr id="10" name="TextBox 9">
            <a:extLst>
              <a:ext uri="{FF2B5EF4-FFF2-40B4-BE49-F238E27FC236}">
                <a16:creationId xmlns:a16="http://schemas.microsoft.com/office/drawing/2014/main" id="{59292DAC-413A-4274-B83F-C5007AA599F0}"/>
              </a:ext>
            </a:extLst>
          </p:cNvPr>
          <p:cNvSpPr txBox="1"/>
          <p:nvPr/>
        </p:nvSpPr>
        <p:spPr>
          <a:xfrm rot="16200000">
            <a:off x="2372840" y="1806726"/>
            <a:ext cx="1752600" cy="369332"/>
          </a:xfrm>
          <a:prstGeom prst="rect">
            <a:avLst/>
          </a:prstGeom>
          <a:noFill/>
        </p:spPr>
        <p:txBody>
          <a:bodyPr wrap="square" rtlCol="0">
            <a:spAutoFit/>
          </a:bodyPr>
          <a:lstStyle/>
          <a:p>
            <a:pPr algn="l"/>
            <a:r>
              <a:rPr lang="en-US" sz="1800" b="0" dirty="0">
                <a:solidFill>
                  <a:schemeClr val="tx1"/>
                </a:solidFill>
                <a:latin typeface="+mj-lt"/>
              </a:rPr>
              <a:t>Pressure, </a:t>
            </a:r>
            <a:r>
              <a:rPr lang="en-US" sz="1800" b="0" dirty="0" err="1">
                <a:solidFill>
                  <a:schemeClr val="tx1"/>
                </a:solidFill>
                <a:latin typeface="+mj-lt"/>
              </a:rPr>
              <a:t>hPa</a:t>
            </a:r>
            <a:endParaRPr lang="en-US" sz="1800" b="0" dirty="0">
              <a:solidFill>
                <a:schemeClr val="tx1"/>
              </a:solidFill>
              <a:latin typeface="+mj-lt"/>
            </a:endParaRPr>
          </a:p>
        </p:txBody>
      </p:sp>
      <p:pic>
        <p:nvPicPr>
          <p:cNvPr id="12" name="Picture 11">
            <a:extLst>
              <a:ext uri="{FF2B5EF4-FFF2-40B4-BE49-F238E27FC236}">
                <a16:creationId xmlns:a16="http://schemas.microsoft.com/office/drawing/2014/main" id="{0A7D3F2F-BF5C-4ECD-BE0A-0FFB323ECFB6}"/>
              </a:ext>
            </a:extLst>
          </p:cNvPr>
          <p:cNvPicPr>
            <a:picLocks noChangeAspect="1"/>
          </p:cNvPicPr>
          <p:nvPr/>
        </p:nvPicPr>
        <p:blipFill rotWithShape="1">
          <a:blip r:embed="rId4"/>
          <a:srcRect l="31667" t="36660" r="36667" b="24803"/>
          <a:stretch/>
        </p:blipFill>
        <p:spPr>
          <a:xfrm>
            <a:off x="2944970" y="3855804"/>
            <a:ext cx="6213645" cy="3048396"/>
          </a:xfrm>
          <a:prstGeom prst="rect">
            <a:avLst/>
          </a:prstGeom>
        </p:spPr>
      </p:pic>
      <p:sp>
        <p:nvSpPr>
          <p:cNvPr id="13" name="TextBox 12">
            <a:extLst>
              <a:ext uri="{FF2B5EF4-FFF2-40B4-BE49-F238E27FC236}">
                <a16:creationId xmlns:a16="http://schemas.microsoft.com/office/drawing/2014/main" id="{972545D4-798B-4BA3-924A-9A7A44B25C4E}"/>
              </a:ext>
            </a:extLst>
          </p:cNvPr>
          <p:cNvSpPr txBox="1"/>
          <p:nvPr/>
        </p:nvSpPr>
        <p:spPr>
          <a:xfrm>
            <a:off x="-11440" y="3468394"/>
            <a:ext cx="9205586" cy="369332"/>
          </a:xfrm>
          <a:prstGeom prst="rect">
            <a:avLst/>
          </a:prstGeom>
          <a:noFill/>
        </p:spPr>
        <p:txBody>
          <a:bodyPr wrap="square" rtlCol="0">
            <a:spAutoFit/>
          </a:bodyPr>
          <a:lstStyle/>
          <a:p>
            <a:pPr algn="l"/>
            <a:r>
              <a:rPr lang="en-US" sz="1800" b="0" dirty="0">
                <a:solidFill>
                  <a:schemeClr val="tx1"/>
                </a:solidFill>
                <a:latin typeface="+mj-lt"/>
              </a:rPr>
              <a:t>Model budget of tropospheric ozone: chemical production and loss dominate everywhere</a:t>
            </a:r>
          </a:p>
        </p:txBody>
      </p:sp>
      <p:pic>
        <p:nvPicPr>
          <p:cNvPr id="14" name="Picture 13">
            <a:extLst>
              <a:ext uri="{FF2B5EF4-FFF2-40B4-BE49-F238E27FC236}">
                <a16:creationId xmlns:a16="http://schemas.microsoft.com/office/drawing/2014/main" id="{ABEB50A8-E3BB-457C-93DC-ED3770A98C1E}"/>
              </a:ext>
            </a:extLst>
          </p:cNvPr>
          <p:cNvPicPr>
            <a:picLocks noChangeAspect="1"/>
          </p:cNvPicPr>
          <p:nvPr/>
        </p:nvPicPr>
        <p:blipFill rotWithShape="1">
          <a:blip r:embed="rId5"/>
          <a:srcRect l="31522"/>
          <a:stretch/>
        </p:blipFill>
        <p:spPr>
          <a:xfrm>
            <a:off x="125043" y="1214421"/>
            <a:ext cx="2365655" cy="1942046"/>
          </a:xfrm>
          <a:prstGeom prst="rect">
            <a:avLst/>
          </a:prstGeom>
        </p:spPr>
      </p:pic>
      <p:sp>
        <p:nvSpPr>
          <p:cNvPr id="15" name="TextBox 14">
            <a:extLst>
              <a:ext uri="{FF2B5EF4-FFF2-40B4-BE49-F238E27FC236}">
                <a16:creationId xmlns:a16="http://schemas.microsoft.com/office/drawing/2014/main" id="{1580423F-C31A-45C3-9573-5AF643210B61}"/>
              </a:ext>
            </a:extLst>
          </p:cNvPr>
          <p:cNvSpPr txBox="1"/>
          <p:nvPr/>
        </p:nvSpPr>
        <p:spPr>
          <a:xfrm>
            <a:off x="811370" y="2802375"/>
            <a:ext cx="2133600" cy="369332"/>
          </a:xfrm>
          <a:prstGeom prst="rect">
            <a:avLst/>
          </a:prstGeom>
          <a:noFill/>
        </p:spPr>
        <p:txBody>
          <a:bodyPr wrap="square" rtlCol="0">
            <a:spAutoFit/>
          </a:bodyPr>
          <a:lstStyle/>
          <a:p>
            <a:pPr algn="l"/>
            <a:r>
              <a:rPr lang="en-US" sz="1800" b="0" dirty="0" err="1">
                <a:solidFill>
                  <a:schemeClr val="tx1"/>
                </a:solidFill>
                <a:latin typeface="+mj-lt"/>
              </a:rPr>
              <a:t>Yuhang</a:t>
            </a:r>
            <a:r>
              <a:rPr lang="en-US" sz="1800" b="0" dirty="0">
                <a:solidFill>
                  <a:schemeClr val="tx1"/>
                </a:solidFill>
                <a:latin typeface="+mj-lt"/>
              </a:rPr>
              <a:t> Wang</a:t>
            </a:r>
          </a:p>
        </p:txBody>
      </p:sp>
      <p:sp>
        <p:nvSpPr>
          <p:cNvPr id="16" name="TextBox 15">
            <a:extLst>
              <a:ext uri="{FF2B5EF4-FFF2-40B4-BE49-F238E27FC236}">
                <a16:creationId xmlns:a16="http://schemas.microsoft.com/office/drawing/2014/main" id="{0F40C50E-4EF3-4DA3-A498-68A9B16DCA7E}"/>
              </a:ext>
            </a:extLst>
          </p:cNvPr>
          <p:cNvSpPr txBox="1"/>
          <p:nvPr/>
        </p:nvSpPr>
        <p:spPr>
          <a:xfrm>
            <a:off x="0" y="6527522"/>
            <a:ext cx="2286000" cy="369332"/>
          </a:xfrm>
          <a:prstGeom prst="rect">
            <a:avLst/>
          </a:prstGeom>
          <a:noFill/>
        </p:spPr>
        <p:txBody>
          <a:bodyPr wrap="square" rtlCol="0">
            <a:spAutoFit/>
          </a:bodyPr>
          <a:lstStyle/>
          <a:p>
            <a:pPr algn="l"/>
            <a:r>
              <a:rPr lang="en-US" sz="1800" b="0" i="1" dirty="0">
                <a:solidFill>
                  <a:schemeClr val="tx1"/>
                </a:solidFill>
                <a:latin typeface="+mj-lt"/>
              </a:rPr>
              <a:t>Wang et al. [1998]</a:t>
            </a:r>
          </a:p>
        </p:txBody>
      </p:sp>
    </p:spTree>
    <p:extLst>
      <p:ext uri="{BB962C8B-B14F-4D97-AF65-F5344CB8AC3E}">
        <p14:creationId xmlns:p14="http://schemas.microsoft.com/office/powerpoint/2010/main" val="26114758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72D5B-51A4-4EB0-BA42-AA87D4927CC2}"/>
              </a:ext>
            </a:extLst>
          </p:cNvPr>
          <p:cNvSpPr>
            <a:spLocks noGrp="1"/>
          </p:cNvSpPr>
          <p:nvPr>
            <p:ph type="title"/>
          </p:nvPr>
        </p:nvSpPr>
        <p:spPr>
          <a:xfrm>
            <a:off x="381000" y="10886"/>
            <a:ext cx="7772400" cy="1143000"/>
          </a:xfrm>
        </p:spPr>
        <p:txBody>
          <a:bodyPr/>
          <a:lstStyle/>
          <a:p>
            <a:r>
              <a:rPr lang="en-US" dirty="0"/>
              <a:t>Los Angeles smog revealed a different beast</a:t>
            </a:r>
          </a:p>
        </p:txBody>
      </p:sp>
      <p:pic>
        <p:nvPicPr>
          <p:cNvPr id="3" name="Picture 2">
            <a:extLst>
              <a:ext uri="{FF2B5EF4-FFF2-40B4-BE49-F238E27FC236}">
                <a16:creationId xmlns:a16="http://schemas.microsoft.com/office/drawing/2014/main" id="{08DE8663-0D1B-4071-ADF2-9136214897DC}"/>
              </a:ext>
            </a:extLst>
          </p:cNvPr>
          <p:cNvPicPr>
            <a:picLocks noChangeAspect="1"/>
          </p:cNvPicPr>
          <p:nvPr/>
        </p:nvPicPr>
        <p:blipFill>
          <a:blip r:embed="rId2"/>
          <a:stretch>
            <a:fillRect/>
          </a:stretch>
        </p:blipFill>
        <p:spPr>
          <a:xfrm>
            <a:off x="53875" y="990600"/>
            <a:ext cx="4581162" cy="3657600"/>
          </a:xfrm>
          <a:prstGeom prst="rect">
            <a:avLst/>
          </a:prstGeom>
        </p:spPr>
      </p:pic>
      <p:pic>
        <p:nvPicPr>
          <p:cNvPr id="4" name="Picture 3">
            <a:extLst>
              <a:ext uri="{FF2B5EF4-FFF2-40B4-BE49-F238E27FC236}">
                <a16:creationId xmlns:a16="http://schemas.microsoft.com/office/drawing/2014/main" id="{3439A5A3-7720-4121-96CF-BEC1A47BA486}"/>
              </a:ext>
            </a:extLst>
          </p:cNvPr>
          <p:cNvPicPr>
            <a:picLocks noChangeAspect="1"/>
          </p:cNvPicPr>
          <p:nvPr/>
        </p:nvPicPr>
        <p:blipFill>
          <a:blip r:embed="rId3"/>
          <a:stretch>
            <a:fillRect/>
          </a:stretch>
        </p:blipFill>
        <p:spPr>
          <a:xfrm>
            <a:off x="4635037" y="3920218"/>
            <a:ext cx="4323907" cy="2905125"/>
          </a:xfrm>
          <a:prstGeom prst="rect">
            <a:avLst/>
          </a:prstGeom>
        </p:spPr>
      </p:pic>
      <p:sp>
        <p:nvSpPr>
          <p:cNvPr id="5" name="Freeform: Shape 4">
            <a:extLst>
              <a:ext uri="{FF2B5EF4-FFF2-40B4-BE49-F238E27FC236}">
                <a16:creationId xmlns:a16="http://schemas.microsoft.com/office/drawing/2014/main" id="{71995EEB-7A39-4751-B2F2-448D73F7FC32}"/>
              </a:ext>
            </a:extLst>
          </p:cNvPr>
          <p:cNvSpPr/>
          <p:nvPr/>
        </p:nvSpPr>
        <p:spPr bwMode="auto">
          <a:xfrm>
            <a:off x="5820229" y="4961436"/>
            <a:ext cx="2931885" cy="1120050"/>
          </a:xfrm>
          <a:custGeom>
            <a:avLst/>
            <a:gdLst>
              <a:gd name="connsiteX0" fmla="*/ 0 w 2931885"/>
              <a:gd name="connsiteY0" fmla="*/ 1120050 h 1120050"/>
              <a:gd name="connsiteX1" fmla="*/ 798285 w 2931885"/>
              <a:gd name="connsiteY1" fmla="*/ 234678 h 1120050"/>
              <a:gd name="connsiteX2" fmla="*/ 1451428 w 2931885"/>
              <a:gd name="connsiteY2" fmla="*/ 2450 h 1120050"/>
              <a:gd name="connsiteX3" fmla="*/ 2931885 w 2931885"/>
              <a:gd name="connsiteY3" fmla="*/ 133078 h 1120050"/>
            </a:gdLst>
            <a:ahLst/>
            <a:cxnLst>
              <a:cxn ang="0">
                <a:pos x="connsiteX0" y="connsiteY0"/>
              </a:cxn>
              <a:cxn ang="0">
                <a:pos x="connsiteX1" y="connsiteY1"/>
              </a:cxn>
              <a:cxn ang="0">
                <a:pos x="connsiteX2" y="connsiteY2"/>
              </a:cxn>
              <a:cxn ang="0">
                <a:pos x="connsiteX3" y="connsiteY3"/>
              </a:cxn>
            </a:cxnLst>
            <a:rect l="l" t="t" r="r" b="b"/>
            <a:pathLst>
              <a:path w="2931885" h="1120050">
                <a:moveTo>
                  <a:pt x="0" y="1120050"/>
                </a:moveTo>
                <a:cubicBezTo>
                  <a:pt x="278190" y="770497"/>
                  <a:pt x="556380" y="420945"/>
                  <a:pt x="798285" y="234678"/>
                </a:cubicBezTo>
                <a:cubicBezTo>
                  <a:pt x="1040190" y="48411"/>
                  <a:pt x="1095828" y="19383"/>
                  <a:pt x="1451428" y="2450"/>
                </a:cubicBezTo>
                <a:cubicBezTo>
                  <a:pt x="1807028" y="-14483"/>
                  <a:pt x="2369456" y="59297"/>
                  <a:pt x="2931885" y="133078"/>
                </a:cubicBezTo>
              </a:path>
            </a:pathLst>
          </a:custGeom>
          <a:noFill/>
          <a:ln w="762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6" name="TextBox 5">
            <a:extLst>
              <a:ext uri="{FF2B5EF4-FFF2-40B4-BE49-F238E27FC236}">
                <a16:creationId xmlns:a16="http://schemas.microsoft.com/office/drawing/2014/main" id="{5A0E5A4F-F390-4680-813B-D5078C79BE97}"/>
              </a:ext>
            </a:extLst>
          </p:cNvPr>
          <p:cNvSpPr txBox="1"/>
          <p:nvPr/>
        </p:nvSpPr>
        <p:spPr>
          <a:xfrm>
            <a:off x="4773972" y="3281144"/>
            <a:ext cx="4581162" cy="646331"/>
          </a:xfrm>
          <a:prstGeom prst="rect">
            <a:avLst/>
          </a:prstGeom>
          <a:noFill/>
        </p:spPr>
        <p:txBody>
          <a:bodyPr wrap="square" rtlCol="0">
            <a:spAutoFit/>
          </a:bodyPr>
          <a:lstStyle/>
          <a:p>
            <a:r>
              <a:rPr lang="en-US" b="0" dirty="0">
                <a:solidFill>
                  <a:srgbClr val="FF0000"/>
                </a:solidFill>
              </a:rPr>
              <a:t>Smog became worse as air drifted downwind of LA – chemical production?</a:t>
            </a:r>
          </a:p>
        </p:txBody>
      </p:sp>
      <p:sp>
        <p:nvSpPr>
          <p:cNvPr id="7" name="TextBox 6">
            <a:extLst>
              <a:ext uri="{FF2B5EF4-FFF2-40B4-BE49-F238E27FC236}">
                <a16:creationId xmlns:a16="http://schemas.microsoft.com/office/drawing/2014/main" id="{2867679E-3C8B-465F-8C36-2B7D083AAA88}"/>
              </a:ext>
            </a:extLst>
          </p:cNvPr>
          <p:cNvSpPr txBox="1"/>
          <p:nvPr/>
        </p:nvSpPr>
        <p:spPr>
          <a:xfrm>
            <a:off x="228600" y="4961436"/>
            <a:ext cx="4010247" cy="923330"/>
          </a:xfrm>
          <a:prstGeom prst="rect">
            <a:avLst/>
          </a:prstGeom>
          <a:noFill/>
        </p:spPr>
        <p:txBody>
          <a:bodyPr wrap="square" rtlCol="0">
            <a:spAutoFit/>
          </a:bodyPr>
          <a:lstStyle/>
          <a:p>
            <a:r>
              <a:rPr lang="en-US" b="0" dirty="0"/>
              <a:t>Respiratory effects, eye irritation, damage to crops pointed to something else in air than just smoke</a:t>
            </a:r>
          </a:p>
        </p:txBody>
      </p:sp>
    </p:spTree>
    <p:extLst>
      <p:ext uri="{BB962C8B-B14F-4D97-AF65-F5344CB8AC3E}">
        <p14:creationId xmlns:p14="http://schemas.microsoft.com/office/powerpoint/2010/main" val="10918473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668A-7FF4-47F6-95CE-1615DC963AE3}"/>
              </a:ext>
            </a:extLst>
          </p:cNvPr>
          <p:cNvSpPr>
            <a:spLocks noGrp="1"/>
          </p:cNvSpPr>
          <p:nvPr>
            <p:ph type="title"/>
          </p:nvPr>
        </p:nvSpPr>
        <p:spPr>
          <a:xfrm>
            <a:off x="533400" y="-228600"/>
            <a:ext cx="7772400" cy="1143000"/>
          </a:xfrm>
        </p:spPr>
        <p:txBody>
          <a:bodyPr/>
          <a:lstStyle/>
          <a:p>
            <a:r>
              <a:rPr lang="en-US" dirty="0"/>
              <a:t>GEOS-Chem model (Bey et al., 2001)</a:t>
            </a:r>
          </a:p>
        </p:txBody>
      </p:sp>
      <p:sp>
        <p:nvSpPr>
          <p:cNvPr id="3" name="TextBox 2">
            <a:extLst>
              <a:ext uri="{FF2B5EF4-FFF2-40B4-BE49-F238E27FC236}">
                <a16:creationId xmlns:a16="http://schemas.microsoft.com/office/drawing/2014/main" id="{0772CAD8-1D0F-4392-92A8-F35B8AF33CF8}"/>
              </a:ext>
            </a:extLst>
          </p:cNvPr>
          <p:cNvSpPr txBox="1"/>
          <p:nvPr/>
        </p:nvSpPr>
        <p:spPr>
          <a:xfrm>
            <a:off x="0" y="626348"/>
            <a:ext cx="7772400" cy="369332"/>
          </a:xfrm>
          <a:prstGeom prst="rect">
            <a:avLst/>
          </a:prstGeom>
          <a:noFill/>
        </p:spPr>
        <p:txBody>
          <a:bodyPr wrap="square" rtlCol="0">
            <a:spAutoFit/>
          </a:bodyPr>
          <a:lstStyle/>
          <a:p>
            <a:r>
              <a:rPr lang="en-US" b="0" dirty="0"/>
              <a:t>Global 3-D model of tropospheric chemistry driven by observed winds </a:t>
            </a:r>
          </a:p>
        </p:txBody>
      </p:sp>
      <p:pic>
        <p:nvPicPr>
          <p:cNvPr id="4" name="Picture 3">
            <a:extLst>
              <a:ext uri="{FF2B5EF4-FFF2-40B4-BE49-F238E27FC236}">
                <a16:creationId xmlns:a16="http://schemas.microsoft.com/office/drawing/2014/main" id="{FAE13F25-2F92-4F63-9611-E38FF1877C67}"/>
              </a:ext>
            </a:extLst>
          </p:cNvPr>
          <p:cNvPicPr>
            <a:picLocks noChangeAspect="1"/>
          </p:cNvPicPr>
          <p:nvPr/>
        </p:nvPicPr>
        <p:blipFill>
          <a:blip r:embed="rId2"/>
          <a:stretch>
            <a:fillRect/>
          </a:stretch>
        </p:blipFill>
        <p:spPr>
          <a:xfrm>
            <a:off x="7660850" y="-64532"/>
            <a:ext cx="1508550" cy="1995488"/>
          </a:xfrm>
          <a:prstGeom prst="rect">
            <a:avLst/>
          </a:prstGeom>
        </p:spPr>
      </p:pic>
      <p:sp>
        <p:nvSpPr>
          <p:cNvPr id="5" name="TextBox 4">
            <a:extLst>
              <a:ext uri="{FF2B5EF4-FFF2-40B4-BE49-F238E27FC236}">
                <a16:creationId xmlns:a16="http://schemas.microsoft.com/office/drawing/2014/main" id="{BB3AE077-17D3-4E2C-A88C-FB5BE34F0D82}"/>
              </a:ext>
            </a:extLst>
          </p:cNvPr>
          <p:cNvSpPr txBox="1"/>
          <p:nvPr/>
        </p:nvSpPr>
        <p:spPr>
          <a:xfrm>
            <a:off x="7747000" y="1584682"/>
            <a:ext cx="1524000" cy="369332"/>
          </a:xfrm>
          <a:prstGeom prst="rect">
            <a:avLst/>
          </a:prstGeom>
          <a:noFill/>
        </p:spPr>
        <p:txBody>
          <a:bodyPr wrap="square" rtlCol="0">
            <a:spAutoFit/>
          </a:bodyPr>
          <a:lstStyle/>
          <a:p>
            <a:r>
              <a:rPr lang="en-US" b="0" dirty="0">
                <a:solidFill>
                  <a:schemeClr val="bg1"/>
                </a:solidFill>
              </a:rPr>
              <a:t>Isabelle Bey</a:t>
            </a:r>
          </a:p>
        </p:txBody>
      </p:sp>
      <p:pic>
        <p:nvPicPr>
          <p:cNvPr id="6" name="Picture 5">
            <a:extLst>
              <a:ext uri="{FF2B5EF4-FFF2-40B4-BE49-F238E27FC236}">
                <a16:creationId xmlns:a16="http://schemas.microsoft.com/office/drawing/2014/main" id="{B814B94B-CF4A-4804-83EC-B26534D38F56}"/>
              </a:ext>
            </a:extLst>
          </p:cNvPr>
          <p:cNvPicPr>
            <a:picLocks noChangeAspect="1"/>
          </p:cNvPicPr>
          <p:nvPr/>
        </p:nvPicPr>
        <p:blipFill>
          <a:blip r:embed="rId3"/>
          <a:stretch>
            <a:fillRect/>
          </a:stretch>
        </p:blipFill>
        <p:spPr>
          <a:xfrm>
            <a:off x="5728504" y="995680"/>
            <a:ext cx="1897284" cy="1773380"/>
          </a:xfrm>
          <a:prstGeom prst="rect">
            <a:avLst/>
          </a:prstGeom>
        </p:spPr>
      </p:pic>
      <p:cxnSp>
        <p:nvCxnSpPr>
          <p:cNvPr id="7" name="Straight Connector 6">
            <a:extLst>
              <a:ext uri="{FF2B5EF4-FFF2-40B4-BE49-F238E27FC236}">
                <a16:creationId xmlns:a16="http://schemas.microsoft.com/office/drawing/2014/main" id="{9B79E215-F251-494A-8E19-2DAEA1264E1B}"/>
              </a:ext>
            </a:extLst>
          </p:cNvPr>
          <p:cNvCxnSpPr/>
          <p:nvPr/>
        </p:nvCxnSpPr>
        <p:spPr bwMode="auto">
          <a:xfrm>
            <a:off x="319773" y="2636123"/>
            <a:ext cx="5849457"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8" name="Straight Arrow Connector 7">
            <a:extLst>
              <a:ext uri="{FF2B5EF4-FFF2-40B4-BE49-F238E27FC236}">
                <a16:creationId xmlns:a16="http://schemas.microsoft.com/office/drawing/2014/main" id="{E70530A0-60F7-4D20-891B-8CD837849B19}"/>
              </a:ext>
            </a:extLst>
          </p:cNvPr>
          <p:cNvCxnSpPr/>
          <p:nvPr/>
        </p:nvCxnSpPr>
        <p:spPr bwMode="auto">
          <a:xfrm flipV="1">
            <a:off x="1440593" y="1986023"/>
            <a:ext cx="6027" cy="575093"/>
          </a:xfrm>
          <a:prstGeom prst="straightConnector1">
            <a:avLst/>
          </a:prstGeom>
          <a:solidFill>
            <a:schemeClr val="accent1"/>
          </a:solidFill>
          <a:ln w="28575" cap="flat" cmpd="sng" algn="ctr">
            <a:solidFill>
              <a:schemeClr val="tx1"/>
            </a:solidFill>
            <a:prstDash val="solid"/>
            <a:round/>
            <a:headEnd type="none" w="med" len="med"/>
            <a:tailEnd type="triangle" w="lg" len="lg"/>
          </a:ln>
          <a:effectLst/>
        </p:spPr>
      </p:cxnSp>
      <p:sp>
        <p:nvSpPr>
          <p:cNvPr id="9" name="TextBox 8">
            <a:extLst>
              <a:ext uri="{FF2B5EF4-FFF2-40B4-BE49-F238E27FC236}">
                <a16:creationId xmlns:a16="http://schemas.microsoft.com/office/drawing/2014/main" id="{F15B6282-D195-4C64-B1FC-A2F77660B4D4}"/>
              </a:ext>
            </a:extLst>
          </p:cNvPr>
          <p:cNvSpPr txBox="1"/>
          <p:nvPr/>
        </p:nvSpPr>
        <p:spPr>
          <a:xfrm>
            <a:off x="788845" y="1259368"/>
            <a:ext cx="1371297" cy="738664"/>
          </a:xfrm>
          <a:prstGeom prst="rect">
            <a:avLst/>
          </a:prstGeom>
          <a:noFill/>
        </p:spPr>
        <p:txBody>
          <a:bodyPr wrap="square" rtlCol="0">
            <a:spAutoFit/>
          </a:bodyPr>
          <a:lstStyle/>
          <a:p>
            <a:pPr algn="ctr"/>
            <a:r>
              <a:rPr lang="en-US" b="0" dirty="0">
                <a:solidFill>
                  <a:srgbClr val="FF0000"/>
                </a:solidFill>
              </a:rPr>
              <a:t>species</a:t>
            </a:r>
          </a:p>
          <a:p>
            <a:pPr algn="ctr"/>
            <a:r>
              <a:rPr lang="en-US" sz="2400" dirty="0">
                <a:solidFill>
                  <a:srgbClr val="FF0000"/>
                </a:solidFill>
              </a:rPr>
              <a:t>X</a:t>
            </a:r>
          </a:p>
        </p:txBody>
      </p:sp>
      <p:cxnSp>
        <p:nvCxnSpPr>
          <p:cNvPr id="10" name="Straight Arrow Connector 9">
            <a:extLst>
              <a:ext uri="{FF2B5EF4-FFF2-40B4-BE49-F238E27FC236}">
                <a16:creationId xmlns:a16="http://schemas.microsoft.com/office/drawing/2014/main" id="{3FE914F3-AC3A-4B60-B887-CE06D84632D3}"/>
              </a:ext>
            </a:extLst>
          </p:cNvPr>
          <p:cNvCxnSpPr/>
          <p:nvPr/>
        </p:nvCxnSpPr>
        <p:spPr bwMode="auto">
          <a:xfrm>
            <a:off x="1691373" y="1704081"/>
            <a:ext cx="2895600" cy="0"/>
          </a:xfrm>
          <a:prstGeom prst="straightConnector1">
            <a:avLst/>
          </a:prstGeom>
          <a:solidFill>
            <a:schemeClr val="accent1"/>
          </a:solidFill>
          <a:ln w="28575" cap="flat" cmpd="sng" algn="ctr">
            <a:solidFill>
              <a:schemeClr val="tx1"/>
            </a:solidFill>
            <a:prstDash val="solid"/>
            <a:round/>
            <a:headEnd type="none" w="med" len="med"/>
            <a:tailEnd type="triangle" w="lg" len="lg"/>
          </a:ln>
          <a:effectLst/>
        </p:spPr>
      </p:cxnSp>
      <p:sp>
        <p:nvSpPr>
          <p:cNvPr id="11" name="TextBox 10">
            <a:extLst>
              <a:ext uri="{FF2B5EF4-FFF2-40B4-BE49-F238E27FC236}">
                <a16:creationId xmlns:a16="http://schemas.microsoft.com/office/drawing/2014/main" id="{64CC23C0-BB89-487F-AA8F-BBC306CFF591}"/>
              </a:ext>
            </a:extLst>
          </p:cNvPr>
          <p:cNvSpPr txBox="1"/>
          <p:nvPr/>
        </p:nvSpPr>
        <p:spPr>
          <a:xfrm>
            <a:off x="319773" y="2150513"/>
            <a:ext cx="1095172" cy="369332"/>
          </a:xfrm>
          <a:prstGeom prst="rect">
            <a:avLst/>
          </a:prstGeom>
          <a:noFill/>
        </p:spPr>
        <p:txBody>
          <a:bodyPr wrap="square" rtlCol="0">
            <a:spAutoFit/>
          </a:bodyPr>
          <a:lstStyle/>
          <a:p>
            <a:r>
              <a:rPr lang="en-US" b="0" dirty="0"/>
              <a:t>emission</a:t>
            </a:r>
          </a:p>
        </p:txBody>
      </p:sp>
      <p:sp>
        <p:nvSpPr>
          <p:cNvPr id="12" name="TextBox 11">
            <a:extLst>
              <a:ext uri="{FF2B5EF4-FFF2-40B4-BE49-F238E27FC236}">
                <a16:creationId xmlns:a16="http://schemas.microsoft.com/office/drawing/2014/main" id="{B754D864-208C-4287-88A1-CF47E0518D2D}"/>
              </a:ext>
            </a:extLst>
          </p:cNvPr>
          <p:cNvSpPr txBox="1"/>
          <p:nvPr/>
        </p:nvSpPr>
        <p:spPr>
          <a:xfrm>
            <a:off x="1906362" y="1012512"/>
            <a:ext cx="2455724" cy="646331"/>
          </a:xfrm>
          <a:prstGeom prst="rect">
            <a:avLst/>
          </a:prstGeom>
          <a:noFill/>
        </p:spPr>
        <p:txBody>
          <a:bodyPr wrap="square" rtlCol="0">
            <a:spAutoFit/>
          </a:bodyPr>
          <a:lstStyle/>
          <a:p>
            <a:pPr algn="ctr"/>
            <a:r>
              <a:rPr lang="en-US" b="0" dirty="0"/>
              <a:t>transport</a:t>
            </a:r>
          </a:p>
          <a:p>
            <a:pPr algn="ctr"/>
            <a:r>
              <a:rPr lang="en-US" b="0" dirty="0"/>
              <a:t>chemistry</a:t>
            </a:r>
          </a:p>
        </p:txBody>
      </p:sp>
      <p:sp>
        <p:nvSpPr>
          <p:cNvPr id="13" name="TextBox 12">
            <a:extLst>
              <a:ext uri="{FF2B5EF4-FFF2-40B4-BE49-F238E27FC236}">
                <a16:creationId xmlns:a16="http://schemas.microsoft.com/office/drawing/2014/main" id="{D5A12C48-8D97-4B3D-80CE-F40337BF4118}"/>
              </a:ext>
            </a:extLst>
          </p:cNvPr>
          <p:cNvSpPr txBox="1"/>
          <p:nvPr/>
        </p:nvSpPr>
        <p:spPr>
          <a:xfrm>
            <a:off x="3696758" y="2206030"/>
            <a:ext cx="1236236" cy="369332"/>
          </a:xfrm>
          <a:prstGeom prst="rect">
            <a:avLst/>
          </a:prstGeom>
          <a:noFill/>
        </p:spPr>
        <p:txBody>
          <a:bodyPr wrap="square" rtlCol="0">
            <a:spAutoFit/>
          </a:bodyPr>
          <a:lstStyle/>
          <a:p>
            <a:r>
              <a:rPr lang="en-US" b="0" dirty="0"/>
              <a:t>deposition</a:t>
            </a:r>
          </a:p>
        </p:txBody>
      </p:sp>
      <p:cxnSp>
        <p:nvCxnSpPr>
          <p:cNvPr id="14" name="Straight Arrow Connector 13">
            <a:extLst>
              <a:ext uri="{FF2B5EF4-FFF2-40B4-BE49-F238E27FC236}">
                <a16:creationId xmlns:a16="http://schemas.microsoft.com/office/drawing/2014/main" id="{3168E0CA-BE60-4369-A145-E7D346F14702}"/>
              </a:ext>
            </a:extLst>
          </p:cNvPr>
          <p:cNvCxnSpPr/>
          <p:nvPr/>
        </p:nvCxnSpPr>
        <p:spPr bwMode="auto">
          <a:xfrm>
            <a:off x="4932994" y="2026523"/>
            <a:ext cx="0" cy="530969"/>
          </a:xfrm>
          <a:prstGeom prst="straightConnector1">
            <a:avLst/>
          </a:prstGeom>
          <a:solidFill>
            <a:schemeClr val="accent1"/>
          </a:solidFill>
          <a:ln w="28575" cap="flat" cmpd="sng" algn="ctr">
            <a:solidFill>
              <a:schemeClr val="tx1"/>
            </a:solidFill>
            <a:prstDash val="solid"/>
            <a:round/>
            <a:headEnd type="none" w="med" len="med"/>
            <a:tailEnd type="triangle" w="lg" len="lg"/>
          </a:ln>
          <a:effectLst/>
        </p:spPr>
      </p:cxnSp>
      <p:sp>
        <p:nvSpPr>
          <p:cNvPr id="15" name="TextBox 14">
            <a:extLst>
              <a:ext uri="{FF2B5EF4-FFF2-40B4-BE49-F238E27FC236}">
                <a16:creationId xmlns:a16="http://schemas.microsoft.com/office/drawing/2014/main" id="{6E721ABE-D795-489E-8FFF-0FA5FB244F98}"/>
              </a:ext>
            </a:extLst>
          </p:cNvPr>
          <p:cNvSpPr txBox="1"/>
          <p:nvPr/>
        </p:nvSpPr>
        <p:spPr>
          <a:xfrm>
            <a:off x="4222787" y="1265390"/>
            <a:ext cx="1371297" cy="738664"/>
          </a:xfrm>
          <a:prstGeom prst="rect">
            <a:avLst/>
          </a:prstGeom>
          <a:noFill/>
        </p:spPr>
        <p:txBody>
          <a:bodyPr wrap="square" rtlCol="0">
            <a:spAutoFit/>
          </a:bodyPr>
          <a:lstStyle/>
          <a:p>
            <a:pPr algn="ctr"/>
            <a:r>
              <a:rPr lang="en-US" b="0" dirty="0">
                <a:solidFill>
                  <a:srgbClr val="FF0000"/>
                </a:solidFill>
              </a:rPr>
              <a:t>species</a:t>
            </a:r>
          </a:p>
          <a:p>
            <a:pPr algn="ctr"/>
            <a:r>
              <a:rPr lang="en-US" sz="2400" dirty="0">
                <a:solidFill>
                  <a:srgbClr val="FF0000"/>
                </a:solidFill>
              </a:rPr>
              <a:t>Y</a:t>
            </a:r>
          </a:p>
        </p:txBody>
      </p:sp>
      <p:sp>
        <p:nvSpPr>
          <p:cNvPr id="16" name="TextBox 15">
            <a:extLst>
              <a:ext uri="{FF2B5EF4-FFF2-40B4-BE49-F238E27FC236}">
                <a16:creationId xmlns:a16="http://schemas.microsoft.com/office/drawing/2014/main" id="{6102A8A6-897D-4658-81AE-168C9BE00588}"/>
              </a:ext>
            </a:extLst>
          </p:cNvPr>
          <p:cNvSpPr txBox="1"/>
          <p:nvPr/>
        </p:nvSpPr>
        <p:spPr>
          <a:xfrm>
            <a:off x="6597485" y="2004054"/>
            <a:ext cx="609600" cy="646331"/>
          </a:xfrm>
          <a:prstGeom prst="rect">
            <a:avLst/>
          </a:prstGeom>
          <a:noFill/>
        </p:spPr>
        <p:txBody>
          <a:bodyPr wrap="square" rtlCol="0">
            <a:spAutoFit/>
          </a:bodyPr>
          <a:lstStyle/>
          <a:p>
            <a:r>
              <a:rPr lang="en-US" b="0" dirty="0"/>
              <a:t>3-D grid</a:t>
            </a:r>
          </a:p>
        </p:txBody>
      </p:sp>
      <p:sp>
        <p:nvSpPr>
          <p:cNvPr id="24" name="Arrow: Striped Right 23">
            <a:extLst>
              <a:ext uri="{FF2B5EF4-FFF2-40B4-BE49-F238E27FC236}">
                <a16:creationId xmlns:a16="http://schemas.microsoft.com/office/drawing/2014/main" id="{7364F206-4300-4756-BA11-FD73DB28CC52}"/>
              </a:ext>
            </a:extLst>
          </p:cNvPr>
          <p:cNvSpPr/>
          <p:nvPr/>
        </p:nvSpPr>
        <p:spPr bwMode="auto">
          <a:xfrm rot="5400000">
            <a:off x="4215183" y="2900191"/>
            <a:ext cx="743579" cy="1062077"/>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pic>
        <p:nvPicPr>
          <p:cNvPr id="26" name="Picture 25">
            <a:extLst>
              <a:ext uri="{FF2B5EF4-FFF2-40B4-BE49-F238E27FC236}">
                <a16:creationId xmlns:a16="http://schemas.microsoft.com/office/drawing/2014/main" id="{6BB19B90-D88C-4280-BDD9-724A126EF639}"/>
              </a:ext>
            </a:extLst>
          </p:cNvPr>
          <p:cNvPicPr>
            <a:picLocks noChangeAspect="1"/>
          </p:cNvPicPr>
          <p:nvPr/>
        </p:nvPicPr>
        <p:blipFill>
          <a:blip r:embed="rId4"/>
          <a:stretch>
            <a:fillRect/>
          </a:stretch>
        </p:blipFill>
        <p:spPr>
          <a:xfrm>
            <a:off x="319773" y="3898824"/>
            <a:ext cx="8293608" cy="2990577"/>
          </a:xfrm>
          <a:prstGeom prst="rect">
            <a:avLst/>
          </a:prstGeom>
        </p:spPr>
      </p:pic>
    </p:spTree>
    <p:extLst>
      <p:ext uri="{BB962C8B-B14F-4D97-AF65-F5344CB8AC3E}">
        <p14:creationId xmlns:p14="http://schemas.microsoft.com/office/powerpoint/2010/main" val="123241799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Line 20">
            <a:extLst>
              <a:ext uri="{FF2B5EF4-FFF2-40B4-BE49-F238E27FC236}">
                <a16:creationId xmlns:a16="http://schemas.microsoft.com/office/drawing/2014/main" id="{3CA91376-4D44-44C6-BC91-AD4FFBEDEB67}"/>
              </a:ext>
            </a:extLst>
          </p:cNvPr>
          <p:cNvSpPr>
            <a:spLocks noChangeShapeType="1"/>
          </p:cNvSpPr>
          <p:nvPr/>
        </p:nvSpPr>
        <p:spPr bwMode="auto">
          <a:xfrm flipH="1">
            <a:off x="4718050" y="4978400"/>
            <a:ext cx="26988" cy="108424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5122" name="Rectangle 2"/>
          <p:cNvSpPr>
            <a:spLocks noGrp="1" noChangeArrowheads="1"/>
          </p:cNvSpPr>
          <p:nvPr>
            <p:ph type="title"/>
          </p:nvPr>
        </p:nvSpPr>
        <p:spPr>
          <a:xfrm>
            <a:off x="228600" y="228600"/>
            <a:ext cx="8915400" cy="609600"/>
          </a:xfrm>
        </p:spPr>
        <p:txBody>
          <a:bodyPr/>
          <a:lstStyle/>
          <a:p>
            <a:pPr eaLnBrk="1" hangingPunct="1">
              <a:defRPr/>
            </a:pPr>
            <a:r>
              <a:rPr lang="en-US" altLang="en-US" b="0" dirty="0">
                <a:effectLst/>
              </a:rPr>
              <a:t>Global budget of tropospheric ozone (</a:t>
            </a:r>
            <a:r>
              <a:rPr lang="en-US" altLang="en-US" b="0" dirty="0" err="1">
                <a:effectLst/>
              </a:rPr>
              <a:t>Tg</a:t>
            </a:r>
            <a:r>
              <a:rPr lang="en-US" altLang="en-US" b="0" dirty="0">
                <a:effectLst/>
              </a:rPr>
              <a:t> O</a:t>
            </a:r>
            <a:r>
              <a:rPr lang="en-US" altLang="en-US" b="0" baseline="-25000" dirty="0">
                <a:effectLst/>
              </a:rPr>
              <a:t>3</a:t>
            </a:r>
            <a:r>
              <a:rPr lang="en-US" altLang="en-US" b="0" dirty="0">
                <a:effectLst/>
              </a:rPr>
              <a:t> yr</a:t>
            </a:r>
            <a:r>
              <a:rPr lang="en-US" altLang="en-US" b="0" baseline="30000" dirty="0">
                <a:effectLst/>
              </a:rPr>
              <a:t>-1</a:t>
            </a:r>
            <a:r>
              <a:rPr lang="en-US" altLang="en-US" b="0" dirty="0">
                <a:effectLst/>
              </a:rPr>
              <a:t>)</a:t>
            </a:r>
            <a:br>
              <a:rPr lang="en-US" altLang="en-US" b="0" dirty="0">
                <a:effectLst/>
              </a:rPr>
            </a:br>
            <a:endParaRPr lang="en-US" altLang="en-US" b="0" dirty="0">
              <a:effectLst/>
            </a:endParaRPr>
          </a:p>
        </p:txBody>
      </p:sp>
      <p:sp>
        <p:nvSpPr>
          <p:cNvPr id="22531" name="Line 3"/>
          <p:cNvSpPr>
            <a:spLocks noChangeShapeType="1"/>
          </p:cNvSpPr>
          <p:nvPr/>
        </p:nvSpPr>
        <p:spPr bwMode="auto">
          <a:xfrm>
            <a:off x="762000" y="6477000"/>
            <a:ext cx="8229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32" name="Line 4"/>
          <p:cNvSpPr>
            <a:spLocks noChangeShapeType="1"/>
          </p:cNvSpPr>
          <p:nvPr/>
        </p:nvSpPr>
        <p:spPr bwMode="auto">
          <a:xfrm>
            <a:off x="1295400" y="3429000"/>
            <a:ext cx="73152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33" name="Text Box 5"/>
          <p:cNvSpPr txBox="1">
            <a:spLocks noChangeArrowheads="1"/>
          </p:cNvSpPr>
          <p:nvPr/>
        </p:nvSpPr>
        <p:spPr bwMode="auto">
          <a:xfrm>
            <a:off x="1871286" y="2633055"/>
            <a:ext cx="5373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mn-cs"/>
              </a:rPr>
              <a:t>3</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2534" name="Text Box 6"/>
          <p:cNvSpPr txBox="1">
            <a:spLocks noChangeArrowheads="1"/>
          </p:cNvSpPr>
          <p:nvPr/>
        </p:nvSpPr>
        <p:spPr bwMode="auto">
          <a:xfrm>
            <a:off x="304800" y="1751013"/>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O</a:t>
            </a:r>
            <a:r>
              <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MS PGothic" panose="020B0600070205080204" pitchFamily="34" charset="-128"/>
                <a:cs typeface="+mn-cs"/>
              </a:rPr>
              <a:t>2</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2535" name="Line 7"/>
          <p:cNvSpPr>
            <a:spLocks noChangeShapeType="1"/>
          </p:cNvSpPr>
          <p:nvPr/>
        </p:nvSpPr>
        <p:spPr bwMode="auto">
          <a:xfrm>
            <a:off x="914400" y="2133600"/>
            <a:ext cx="8382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36" name="Text Box 8"/>
          <p:cNvSpPr txBox="1">
            <a:spLocks noChangeArrowheads="1"/>
          </p:cNvSpPr>
          <p:nvPr/>
        </p:nvSpPr>
        <p:spPr bwMode="auto">
          <a:xfrm>
            <a:off x="1295400" y="1984375"/>
            <a:ext cx="433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h</a:t>
            </a:r>
            <a:r>
              <a:rPr kumimoji="0" lang="en-US" altLang="en-US" sz="1800" b="0"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p>
        </p:txBody>
      </p:sp>
      <p:sp>
        <p:nvSpPr>
          <p:cNvPr id="22537" name="Line 9"/>
          <p:cNvSpPr>
            <a:spLocks noChangeShapeType="1"/>
          </p:cNvSpPr>
          <p:nvPr/>
        </p:nvSpPr>
        <p:spPr bwMode="auto">
          <a:xfrm flipH="1">
            <a:off x="2133600" y="3048000"/>
            <a:ext cx="15875" cy="15240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38" name="Text Box 10"/>
          <p:cNvSpPr txBox="1">
            <a:spLocks noChangeArrowheads="1"/>
          </p:cNvSpPr>
          <p:nvPr/>
        </p:nvSpPr>
        <p:spPr bwMode="auto">
          <a:xfrm>
            <a:off x="1828800" y="4721225"/>
            <a:ext cx="5373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O</a:t>
            </a:r>
            <a:r>
              <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MS PGothic" panose="020B0600070205080204" pitchFamily="34" charset="-128"/>
                <a:cs typeface="+mn-cs"/>
              </a:rPr>
              <a:t>3</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2539" name="Line 11"/>
          <p:cNvSpPr>
            <a:spLocks noChangeShapeType="1"/>
          </p:cNvSpPr>
          <p:nvPr/>
        </p:nvSpPr>
        <p:spPr bwMode="auto">
          <a:xfrm>
            <a:off x="2133600" y="5410200"/>
            <a:ext cx="0" cy="10668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40" name="Freeform 12"/>
          <p:cNvSpPr>
            <a:spLocks/>
          </p:cNvSpPr>
          <p:nvPr/>
        </p:nvSpPr>
        <p:spPr bwMode="auto">
          <a:xfrm>
            <a:off x="2590800" y="5181600"/>
            <a:ext cx="1752600" cy="304800"/>
          </a:xfrm>
          <a:custGeom>
            <a:avLst/>
            <a:gdLst>
              <a:gd name="T0" fmla="*/ 0 w 576"/>
              <a:gd name="T1" fmla="*/ 0 h 240"/>
              <a:gd name="T2" fmla="*/ 2147483646 w 576"/>
              <a:gd name="T3" fmla="*/ 2147483646 h 240"/>
              <a:gd name="T4" fmla="*/ 2147483646 w 576"/>
              <a:gd name="T5" fmla="*/ 2147483646 h 240"/>
              <a:gd name="T6" fmla="*/ 0 60000 65536"/>
              <a:gd name="T7" fmla="*/ 0 60000 65536"/>
              <a:gd name="T8" fmla="*/ 0 60000 65536"/>
              <a:gd name="T9" fmla="*/ 0 w 576"/>
              <a:gd name="T10" fmla="*/ 0 h 240"/>
              <a:gd name="T11" fmla="*/ 576 w 576"/>
              <a:gd name="T12" fmla="*/ 240 h 240"/>
            </a:gdLst>
            <a:ahLst/>
            <a:cxnLst>
              <a:cxn ang="T6">
                <a:pos x="T0" y="T1"/>
              </a:cxn>
              <a:cxn ang="T7">
                <a:pos x="T2" y="T3"/>
              </a:cxn>
              <a:cxn ang="T8">
                <a:pos x="T4" y="T5"/>
              </a:cxn>
            </a:cxnLst>
            <a:rect l="T9" t="T10" r="T11" b="T12"/>
            <a:pathLst>
              <a:path w="576" h="240">
                <a:moveTo>
                  <a:pt x="0" y="0"/>
                </a:moveTo>
                <a:cubicBezTo>
                  <a:pt x="72" y="52"/>
                  <a:pt x="144" y="104"/>
                  <a:pt x="240" y="144"/>
                </a:cubicBezTo>
                <a:cubicBezTo>
                  <a:pt x="336" y="184"/>
                  <a:pt x="520" y="224"/>
                  <a:pt x="576" y="240"/>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41" name="Text Box 13"/>
          <p:cNvSpPr txBox="1">
            <a:spLocks noChangeArrowheads="1"/>
          </p:cNvSpPr>
          <p:nvPr/>
        </p:nvSpPr>
        <p:spPr bwMode="auto">
          <a:xfrm>
            <a:off x="4343400" y="5254625"/>
            <a:ext cx="646331" cy="369332"/>
          </a:xfrm>
          <a:prstGeom prst="rect">
            <a:avLst/>
          </a:prstGeom>
          <a:solidFill>
            <a:schemeClr val="bg1"/>
          </a:solidFill>
          <a:ln>
            <a:noFill/>
          </a:ln>
        </p:spPr>
        <p:txBody>
          <a:bodyPr wrap="none" tIns="0" bIns="0">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OH</a:t>
            </a:r>
          </a:p>
        </p:txBody>
      </p:sp>
      <p:sp>
        <p:nvSpPr>
          <p:cNvPr id="22542" name="Freeform 14"/>
          <p:cNvSpPr>
            <a:spLocks/>
          </p:cNvSpPr>
          <p:nvPr/>
        </p:nvSpPr>
        <p:spPr bwMode="auto">
          <a:xfrm>
            <a:off x="5181600" y="563880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43" name="Text Box 15"/>
          <p:cNvSpPr txBox="1">
            <a:spLocks noChangeArrowheads="1"/>
          </p:cNvSpPr>
          <p:nvPr/>
        </p:nvSpPr>
        <p:spPr bwMode="auto">
          <a:xfrm>
            <a:off x="6477000" y="5254625"/>
            <a:ext cx="7601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HO</a:t>
            </a:r>
            <a:r>
              <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MS PGothic" panose="020B0600070205080204" pitchFamily="34" charset="-128"/>
                <a:cs typeface="+mn-cs"/>
              </a:rPr>
              <a:t>2</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2544" name="Text Box 16"/>
          <p:cNvSpPr txBox="1">
            <a:spLocks noChangeArrowheads="1"/>
          </p:cNvSpPr>
          <p:nvPr/>
        </p:nvSpPr>
        <p:spPr bwMode="auto">
          <a:xfrm>
            <a:off x="2971800" y="4953000"/>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h</a:t>
            </a:r>
            <a:r>
              <a:rPr kumimoji="0" lang="en-US" altLang="en-US" sz="1800" b="0"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H</a:t>
            </a:r>
            <a:r>
              <a:rPr kumimoji="0" lang="en-US" altLang="en-US" sz="1800" b="0" i="0" u="none" strike="noStrike" kern="1200" cap="none" spc="0" normalizeH="0" baseline="-25000" noProof="0">
                <a:ln>
                  <a:noFill/>
                </a:ln>
                <a:solidFill>
                  <a:srgbClr val="000000"/>
                </a:solidFill>
                <a:effectLst/>
                <a:uLnTx/>
                <a:uFillTx/>
                <a:latin typeface="Arial" panose="020B0604020202020204" pitchFamily="34" charset="0"/>
                <a:ea typeface="MS PGothic" panose="020B0600070205080204" pitchFamily="34" charset="-128"/>
                <a:cs typeface="+mn-cs"/>
              </a:rPr>
              <a:t>2</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O</a:t>
            </a:r>
          </a:p>
        </p:txBody>
      </p:sp>
      <p:sp>
        <p:nvSpPr>
          <p:cNvPr id="22545" name="Text Box 17"/>
          <p:cNvSpPr txBox="1">
            <a:spLocks noChangeArrowheads="1"/>
          </p:cNvSpPr>
          <p:nvPr/>
        </p:nvSpPr>
        <p:spPr bwMode="auto">
          <a:xfrm>
            <a:off x="609600" y="5789613"/>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Deposition</a:t>
            </a:r>
          </a:p>
        </p:txBody>
      </p:sp>
      <p:sp>
        <p:nvSpPr>
          <p:cNvPr id="22546" name="Freeform 18"/>
          <p:cNvSpPr>
            <a:spLocks/>
          </p:cNvSpPr>
          <p:nvPr/>
        </p:nvSpPr>
        <p:spPr bwMode="auto">
          <a:xfrm flipV="1">
            <a:off x="5181600" y="518160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tx1"/>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47" name="Text Box 19"/>
          <p:cNvSpPr txBox="1">
            <a:spLocks noChangeArrowheads="1"/>
          </p:cNvSpPr>
          <p:nvPr/>
        </p:nvSpPr>
        <p:spPr bwMode="auto">
          <a:xfrm>
            <a:off x="6477000" y="4492625"/>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NO</a:t>
            </a:r>
          </a:p>
        </p:txBody>
      </p:sp>
      <p:sp>
        <p:nvSpPr>
          <p:cNvPr id="22548" name="Line 20"/>
          <p:cNvSpPr>
            <a:spLocks noChangeShapeType="1"/>
          </p:cNvSpPr>
          <p:nvPr/>
        </p:nvSpPr>
        <p:spPr bwMode="auto">
          <a:xfrm>
            <a:off x="7391400" y="5562600"/>
            <a:ext cx="762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49" name="Text Box 21"/>
          <p:cNvSpPr txBox="1">
            <a:spLocks noChangeArrowheads="1"/>
          </p:cNvSpPr>
          <p:nvPr/>
        </p:nvSpPr>
        <p:spPr bwMode="auto">
          <a:xfrm>
            <a:off x="8277225" y="5332413"/>
            <a:ext cx="86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H</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mn-cs"/>
              </a:rPr>
              <a:t>2</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mn-cs"/>
              </a:rPr>
              <a:t>2</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2550" name="Text Box 22"/>
          <p:cNvSpPr txBox="1">
            <a:spLocks noChangeArrowheads="1"/>
          </p:cNvSpPr>
          <p:nvPr/>
        </p:nvSpPr>
        <p:spPr bwMode="auto">
          <a:xfrm>
            <a:off x="5334000" y="5943600"/>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CO, VOC</a:t>
            </a:r>
          </a:p>
        </p:txBody>
      </p:sp>
      <p:sp>
        <p:nvSpPr>
          <p:cNvPr id="22551" name="Freeform 23"/>
          <p:cNvSpPr>
            <a:spLocks/>
          </p:cNvSpPr>
          <p:nvPr/>
        </p:nvSpPr>
        <p:spPr bwMode="auto">
          <a:xfrm flipH="1">
            <a:off x="5181600" y="495300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52" name="Freeform 24"/>
          <p:cNvSpPr>
            <a:spLocks/>
          </p:cNvSpPr>
          <p:nvPr/>
        </p:nvSpPr>
        <p:spPr bwMode="auto">
          <a:xfrm flipH="1" flipV="1">
            <a:off x="5181600" y="4419600"/>
            <a:ext cx="1219200" cy="266700"/>
          </a:xfrm>
          <a:custGeom>
            <a:avLst/>
            <a:gdLst>
              <a:gd name="T0" fmla="*/ 0 w 864"/>
              <a:gd name="T1" fmla="*/ 0 h 168"/>
              <a:gd name="T2" fmla="*/ 2147483646 w 864"/>
              <a:gd name="T3" fmla="*/ 2147483646 h 168"/>
              <a:gd name="T4" fmla="*/ 2147483646 w 864"/>
              <a:gd name="T5" fmla="*/ 2147483646 h 168"/>
              <a:gd name="T6" fmla="*/ 2147483646 w 864"/>
              <a:gd name="T7" fmla="*/ 0 h 168"/>
              <a:gd name="T8" fmla="*/ 0 60000 65536"/>
              <a:gd name="T9" fmla="*/ 0 60000 65536"/>
              <a:gd name="T10" fmla="*/ 0 60000 65536"/>
              <a:gd name="T11" fmla="*/ 0 60000 65536"/>
              <a:gd name="T12" fmla="*/ 0 w 864"/>
              <a:gd name="T13" fmla="*/ 0 h 168"/>
              <a:gd name="T14" fmla="*/ 864 w 864"/>
              <a:gd name="T15" fmla="*/ 168 h 168"/>
            </a:gdLst>
            <a:ahLst/>
            <a:cxnLst>
              <a:cxn ang="T8">
                <a:pos x="T0" y="T1"/>
              </a:cxn>
              <a:cxn ang="T9">
                <a:pos x="T2" y="T3"/>
              </a:cxn>
              <a:cxn ang="T10">
                <a:pos x="T4" y="T5"/>
              </a:cxn>
              <a:cxn ang="T11">
                <a:pos x="T6" y="T7"/>
              </a:cxn>
            </a:cxnLst>
            <a:rect l="T12" t="T13" r="T14" b="T15"/>
            <a:pathLst>
              <a:path w="864" h="168">
                <a:moveTo>
                  <a:pt x="0" y="0"/>
                </a:moveTo>
                <a:cubicBezTo>
                  <a:pt x="92" y="60"/>
                  <a:pt x="184" y="120"/>
                  <a:pt x="288" y="144"/>
                </a:cubicBezTo>
                <a:cubicBezTo>
                  <a:pt x="392" y="168"/>
                  <a:pt x="528" y="168"/>
                  <a:pt x="624" y="144"/>
                </a:cubicBezTo>
                <a:cubicBezTo>
                  <a:pt x="720" y="120"/>
                  <a:pt x="792" y="60"/>
                  <a:pt x="864" y="0"/>
                </a:cubicBezTo>
              </a:path>
            </a:pathLst>
          </a:custGeom>
          <a:noFill/>
          <a:ln w="38100" cmpd="sng">
            <a:solidFill>
              <a:schemeClr val="tx1"/>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53" name="Text Box 25"/>
          <p:cNvSpPr txBox="1">
            <a:spLocks noChangeArrowheads="1"/>
          </p:cNvSpPr>
          <p:nvPr/>
        </p:nvSpPr>
        <p:spPr bwMode="auto">
          <a:xfrm>
            <a:off x="4267200" y="4416425"/>
            <a:ext cx="7601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NO</a:t>
            </a:r>
            <a:r>
              <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MS PGothic" panose="020B0600070205080204" pitchFamily="34" charset="-128"/>
                <a:cs typeface="+mn-cs"/>
              </a:rPr>
              <a:t>2</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2554" name="Freeform 26"/>
          <p:cNvSpPr>
            <a:spLocks/>
          </p:cNvSpPr>
          <p:nvPr/>
        </p:nvSpPr>
        <p:spPr bwMode="auto">
          <a:xfrm>
            <a:off x="2438400" y="3724275"/>
            <a:ext cx="3848100" cy="1152525"/>
          </a:xfrm>
          <a:custGeom>
            <a:avLst/>
            <a:gdLst>
              <a:gd name="T0" fmla="*/ 2147483646 w 1944"/>
              <a:gd name="T1" fmla="*/ 2147483646 h 638"/>
              <a:gd name="T2" fmla="*/ 2147483646 w 1944"/>
              <a:gd name="T3" fmla="*/ 2147483646 h 638"/>
              <a:gd name="T4" fmla="*/ 2147483646 w 1944"/>
              <a:gd name="T5" fmla="*/ 2147483646 h 638"/>
              <a:gd name="T6" fmla="*/ 2147483646 w 1944"/>
              <a:gd name="T7" fmla="*/ 2147483646 h 638"/>
              <a:gd name="T8" fmla="*/ 0 w 1944"/>
              <a:gd name="T9" fmla="*/ 2147483646 h 638"/>
              <a:gd name="T10" fmla="*/ 0 60000 65536"/>
              <a:gd name="T11" fmla="*/ 0 60000 65536"/>
              <a:gd name="T12" fmla="*/ 0 60000 65536"/>
              <a:gd name="T13" fmla="*/ 0 60000 65536"/>
              <a:gd name="T14" fmla="*/ 0 60000 65536"/>
              <a:gd name="T15" fmla="*/ 0 w 1944"/>
              <a:gd name="T16" fmla="*/ 0 h 638"/>
              <a:gd name="T17" fmla="*/ 1944 w 1944"/>
              <a:gd name="T18" fmla="*/ 638 h 638"/>
            </a:gdLst>
            <a:ahLst/>
            <a:cxnLst>
              <a:cxn ang="T10">
                <a:pos x="T0" y="T1"/>
              </a:cxn>
              <a:cxn ang="T11">
                <a:pos x="T2" y="T3"/>
              </a:cxn>
              <a:cxn ang="T12">
                <a:pos x="T4" y="T5"/>
              </a:cxn>
              <a:cxn ang="T13">
                <a:pos x="T6" y="T7"/>
              </a:cxn>
              <a:cxn ang="T14">
                <a:pos x="T8" y="T9"/>
              </a:cxn>
            </a:cxnLst>
            <a:rect l="T15" t="T16" r="T17" b="T18"/>
            <a:pathLst>
              <a:path w="1944" h="638">
                <a:moveTo>
                  <a:pt x="1488" y="446"/>
                </a:moveTo>
                <a:cubicBezTo>
                  <a:pt x="1692" y="362"/>
                  <a:pt x="1896" y="278"/>
                  <a:pt x="1920" y="206"/>
                </a:cubicBezTo>
                <a:cubicBezTo>
                  <a:pt x="1944" y="134"/>
                  <a:pt x="1803" y="28"/>
                  <a:pt x="1632" y="14"/>
                </a:cubicBezTo>
                <a:cubicBezTo>
                  <a:pt x="1461" y="0"/>
                  <a:pt x="1163" y="19"/>
                  <a:pt x="891" y="123"/>
                </a:cubicBezTo>
                <a:cubicBezTo>
                  <a:pt x="619" y="227"/>
                  <a:pt x="186" y="531"/>
                  <a:pt x="0" y="638"/>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55" name="Text Box 27"/>
          <p:cNvSpPr txBox="1">
            <a:spLocks noChangeArrowheads="1"/>
          </p:cNvSpPr>
          <p:nvPr/>
        </p:nvSpPr>
        <p:spPr bwMode="auto">
          <a:xfrm>
            <a:off x="5029200" y="4194175"/>
            <a:ext cx="433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h</a:t>
            </a:r>
            <a:r>
              <a:rPr kumimoji="0" lang="en-US" altLang="en-US" sz="1800" b="0" i="0" u="none" strike="noStrike" kern="1200" cap="none" spc="0" normalizeH="0" baseline="0" noProof="0">
                <a:ln>
                  <a:noFill/>
                </a:ln>
                <a:solidFill>
                  <a:srgbClr val="000000"/>
                </a:solidFill>
                <a:effectLst/>
                <a:uLnTx/>
                <a:uFillTx/>
                <a:latin typeface="Symbol" panose="05050102010706020507" pitchFamily="18" charset="2"/>
                <a:ea typeface="MS PGothic" panose="020B0600070205080204" pitchFamily="34" charset="-128"/>
                <a:cs typeface="+mn-cs"/>
              </a:rPr>
              <a:t>n</a:t>
            </a:r>
          </a:p>
        </p:txBody>
      </p:sp>
      <p:sp>
        <p:nvSpPr>
          <p:cNvPr id="22556" name="Text Box 28"/>
          <p:cNvSpPr txBox="1">
            <a:spLocks noChangeArrowheads="1"/>
          </p:cNvSpPr>
          <p:nvPr/>
        </p:nvSpPr>
        <p:spPr bwMode="auto">
          <a:xfrm>
            <a:off x="0" y="2894013"/>
            <a:ext cx="206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STRATOSPHERE</a:t>
            </a:r>
          </a:p>
        </p:txBody>
      </p:sp>
      <p:sp>
        <p:nvSpPr>
          <p:cNvPr id="22557" name="Text Box 29"/>
          <p:cNvSpPr txBox="1">
            <a:spLocks noChangeArrowheads="1"/>
          </p:cNvSpPr>
          <p:nvPr/>
        </p:nvSpPr>
        <p:spPr bwMode="auto">
          <a:xfrm>
            <a:off x="0" y="3579813"/>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TROPOSPHERE</a:t>
            </a:r>
          </a:p>
        </p:txBody>
      </p:sp>
      <p:sp>
        <p:nvSpPr>
          <p:cNvPr id="22558" name="Text Box 30"/>
          <p:cNvSpPr txBox="1">
            <a:spLocks noChangeArrowheads="1"/>
          </p:cNvSpPr>
          <p:nvPr/>
        </p:nvSpPr>
        <p:spPr bwMode="auto">
          <a:xfrm>
            <a:off x="152400" y="3198813"/>
            <a:ext cx="103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8-18 km</a:t>
            </a:r>
          </a:p>
        </p:txBody>
      </p:sp>
      <p:graphicFrame>
        <p:nvGraphicFramePr>
          <p:cNvPr id="271413" name="Group 53"/>
          <p:cNvGraphicFramePr>
            <a:graphicFrameLocks noGrp="1"/>
          </p:cNvGraphicFramePr>
          <p:nvPr/>
        </p:nvGraphicFramePr>
        <p:xfrm>
          <a:off x="2345788" y="1175350"/>
          <a:ext cx="6705600" cy="1291625"/>
        </p:xfrm>
        <a:graphic>
          <a:graphicData uri="http://schemas.openxmlformats.org/drawingml/2006/table">
            <a:tbl>
              <a:tblPr/>
              <a:tblGrid>
                <a:gridCol w="20574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945675">
                  <a:extLst>
                    <a:ext uri="{9D8B030D-6E8A-4147-A177-3AD203B41FA5}">
                      <a16:colId xmlns:a16="http://schemas.microsoft.com/office/drawing/2014/main" val="20002"/>
                    </a:ext>
                  </a:extLst>
                </a:gridCol>
                <a:gridCol w="1330925">
                  <a:extLst>
                    <a:ext uri="{9D8B030D-6E8A-4147-A177-3AD203B41FA5}">
                      <a16:colId xmlns:a16="http://schemas.microsoft.com/office/drawing/2014/main" val="20003"/>
                    </a:ext>
                  </a:extLst>
                </a:gridCol>
              </a:tblGrid>
              <a:tr h="4924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accent2"/>
                          </a:solidFill>
                          <a:effectLst/>
                          <a:latin typeface="Arial" charset="0"/>
                        </a:rPr>
                        <a:t>Chemical production in troposphere</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accent2"/>
                          </a:solidFill>
                          <a:effectLst/>
                          <a:latin typeface="Arial" charset="0"/>
                        </a:rPr>
                        <a:t>4600</a:t>
                      </a:r>
                      <a:r>
                        <a:rPr kumimoji="0" lang="en-US" sz="1800" b="0" i="0" u="none" strike="noStrike" cap="none" normalizeH="0" baseline="0" dirty="0">
                          <a:ln>
                            <a:noFill/>
                          </a:ln>
                          <a:solidFill>
                            <a:schemeClr val="accent2"/>
                          </a:solidFill>
                          <a:effectLst/>
                          <a:latin typeface="Arial" charset="0"/>
                          <a:cs typeface="Arial" charset="0"/>
                        </a:rPr>
                        <a:t>±400</a:t>
                      </a:r>
                      <a:endParaRPr kumimoji="0" lang="en-US" sz="1800" b="0" i="0" u="none" strike="noStrike" cap="none" normalizeH="0" baseline="0" dirty="0">
                        <a:ln>
                          <a:noFill/>
                        </a:ln>
                        <a:solidFill>
                          <a:schemeClr val="accent2"/>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accent2"/>
                          </a:solidFill>
                          <a:effectLst/>
                          <a:latin typeface="Arial" charset="0"/>
                        </a:rPr>
                        <a:t>Chemical loss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accent2"/>
                          </a:solidFill>
                          <a:effectLst/>
                          <a:latin typeface="Arial" charset="0"/>
                        </a:rPr>
                        <a:t>in troposphere</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accent2"/>
                          </a:solidFill>
                          <a:effectLst/>
                          <a:latin typeface="Arial" charset="0"/>
                        </a:rPr>
                        <a:t>4200  </a:t>
                      </a:r>
                      <a:r>
                        <a:rPr kumimoji="0" lang="en-US" sz="1800" b="0" i="0" u="none" strike="noStrike" cap="none" normalizeH="0" baseline="0" dirty="0">
                          <a:ln>
                            <a:noFill/>
                          </a:ln>
                          <a:solidFill>
                            <a:schemeClr val="accent2"/>
                          </a:solidFill>
                          <a:effectLst/>
                          <a:latin typeface="Arial" charset="0"/>
                          <a:cs typeface="Arial" charset="0"/>
                        </a:rPr>
                        <a:t>±400</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37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accent2"/>
                          </a:solidFill>
                          <a:effectLst/>
                          <a:latin typeface="Arial" charset="0"/>
                        </a:rPr>
                        <a:t>Transport from stratosphere</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accent2"/>
                          </a:solidFill>
                          <a:effectLst/>
                          <a:latin typeface="Arial" charset="0"/>
                        </a:rPr>
                        <a:t>500 </a:t>
                      </a:r>
                      <a:r>
                        <a:rPr kumimoji="0" lang="en-US" sz="1800" b="0" i="0" u="none" strike="noStrike" cap="none" normalizeH="0" baseline="0" dirty="0">
                          <a:ln>
                            <a:noFill/>
                          </a:ln>
                          <a:solidFill>
                            <a:schemeClr val="accent2"/>
                          </a:solidFill>
                          <a:effectLst/>
                          <a:latin typeface="Arial" charset="0"/>
                          <a:cs typeface="Arial" charset="0"/>
                        </a:rPr>
                        <a:t>±100</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Arial" charset="0"/>
                        </a:rPr>
                        <a:t>Deposition</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accent2"/>
                          </a:solidFill>
                          <a:effectLst/>
                          <a:latin typeface="Arial" charset="0"/>
                        </a:rPr>
                        <a:t>900 </a:t>
                      </a:r>
                      <a:r>
                        <a:rPr kumimoji="0" lang="en-US" sz="1800" b="0" i="0" u="none" strike="noStrike" cap="none" normalizeH="0" baseline="0" dirty="0">
                          <a:ln>
                            <a:noFill/>
                          </a:ln>
                          <a:solidFill>
                            <a:schemeClr val="accent2"/>
                          </a:solidFill>
                          <a:effectLst/>
                          <a:latin typeface="Arial" charset="0"/>
                          <a:cs typeface="Arial" charset="0"/>
                        </a:rPr>
                        <a:t>± 100</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2576" name="Freeform 49"/>
          <p:cNvSpPr>
            <a:spLocks/>
          </p:cNvSpPr>
          <p:nvPr/>
        </p:nvSpPr>
        <p:spPr bwMode="auto">
          <a:xfrm>
            <a:off x="6553200" y="5791200"/>
            <a:ext cx="457200" cy="381000"/>
          </a:xfrm>
          <a:custGeom>
            <a:avLst/>
            <a:gdLst>
              <a:gd name="T0" fmla="*/ 0 w 288"/>
              <a:gd name="T1" fmla="*/ 2147483646 h 192"/>
              <a:gd name="T2" fmla="*/ 2147483646 w 288"/>
              <a:gd name="T3" fmla="*/ 2147483646 h 192"/>
              <a:gd name="T4" fmla="*/ 2147483646 w 288"/>
              <a:gd name="T5" fmla="*/ 0 h 192"/>
              <a:gd name="T6" fmla="*/ 0 60000 65536"/>
              <a:gd name="T7" fmla="*/ 0 60000 65536"/>
              <a:gd name="T8" fmla="*/ 0 60000 65536"/>
              <a:gd name="T9" fmla="*/ 0 w 288"/>
              <a:gd name="T10" fmla="*/ 0 h 192"/>
              <a:gd name="T11" fmla="*/ 288 w 288"/>
              <a:gd name="T12" fmla="*/ 192 h 192"/>
            </a:gdLst>
            <a:ahLst/>
            <a:cxnLst>
              <a:cxn ang="T6">
                <a:pos x="T0" y="T1"/>
              </a:cxn>
              <a:cxn ang="T7">
                <a:pos x="T2" y="T3"/>
              </a:cxn>
              <a:cxn ang="T8">
                <a:pos x="T4" y="T5"/>
              </a:cxn>
            </a:cxnLst>
            <a:rect l="T9" t="T10" r="T11" b="T12"/>
            <a:pathLst>
              <a:path w="288" h="192">
                <a:moveTo>
                  <a:pt x="0" y="192"/>
                </a:moveTo>
                <a:lnTo>
                  <a:pt x="288" y="192"/>
                </a:lnTo>
                <a:lnTo>
                  <a:pt x="288" y="0"/>
                </a:ln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2577" name="Text Box 54"/>
          <p:cNvSpPr txBox="1">
            <a:spLocks noChangeArrowheads="1"/>
          </p:cNvSpPr>
          <p:nvPr/>
        </p:nvSpPr>
        <p:spPr bwMode="auto">
          <a:xfrm>
            <a:off x="3962400" y="609600"/>
            <a:ext cx="4172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IPCC (2013) average across all models</a:t>
            </a:r>
          </a:p>
        </p:txBody>
      </p:sp>
      <p:sp>
        <p:nvSpPr>
          <p:cNvPr id="22578" name="Text Box 55"/>
          <p:cNvSpPr txBox="1">
            <a:spLocks noChangeArrowheads="1"/>
          </p:cNvSpPr>
          <p:nvPr/>
        </p:nvSpPr>
        <p:spPr bwMode="auto">
          <a:xfrm>
            <a:off x="3551243" y="2507770"/>
            <a:ext cx="4433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3333CC"/>
                </a:solidFill>
                <a:effectLst/>
                <a:uLnTx/>
                <a:uFillTx/>
                <a:latin typeface="Arial" panose="020B0604020202020204" pitchFamily="34" charset="0"/>
                <a:ea typeface="MS PGothic" panose="020B0600070205080204" pitchFamily="34" charset="-128"/>
                <a:cs typeface="+mn-cs"/>
              </a:rPr>
              <a:t>Tropospheric ozone lifetime: 24 </a:t>
            </a:r>
            <a:r>
              <a:rPr kumimoji="0" lang="en-US" sz="1800" b="0" i="0" u="none" strike="noStrike" kern="1200" cap="none" spc="0" normalizeH="0" baseline="0" noProof="0" dirty="0">
                <a:ln>
                  <a:noFill/>
                </a:ln>
                <a:solidFill>
                  <a:srgbClr val="3333CC"/>
                </a:solidFill>
                <a:effectLst/>
                <a:uLnTx/>
                <a:uFillTx/>
                <a:latin typeface="Arial" charset="0"/>
                <a:ea typeface="MS PGothic" panose="020B0600070205080204" pitchFamily="34" charset="-128"/>
                <a:cs typeface="Arial" charset="0"/>
              </a:rPr>
              <a:t>±4 </a:t>
            </a:r>
            <a:r>
              <a:rPr kumimoji="0" lang="en-US" altLang="en-US" sz="1800" b="0" i="0" u="none" strike="noStrike" kern="1200" cap="none" spc="0" normalizeH="0" baseline="0" noProof="0" dirty="0">
                <a:ln>
                  <a:noFill/>
                </a:ln>
                <a:solidFill>
                  <a:srgbClr val="3333CC"/>
                </a:solidFill>
                <a:effectLst/>
                <a:uLnTx/>
                <a:uFillTx/>
                <a:latin typeface="Arial" panose="020B0604020202020204" pitchFamily="34" charset="0"/>
                <a:ea typeface="MS PGothic" panose="020B0600070205080204" pitchFamily="34" charset="-128"/>
                <a:cs typeface="+mn-cs"/>
              </a:rPr>
              <a:t>days </a:t>
            </a:r>
          </a:p>
        </p:txBody>
      </p:sp>
      <p:sp>
        <p:nvSpPr>
          <p:cNvPr id="36" name="Text Box 21">
            <a:extLst>
              <a:ext uri="{FF2B5EF4-FFF2-40B4-BE49-F238E27FC236}">
                <a16:creationId xmlns:a16="http://schemas.microsoft.com/office/drawing/2014/main" id="{52286AF3-9BE7-4201-8A24-41D8D3071CA5}"/>
              </a:ext>
            </a:extLst>
          </p:cNvPr>
          <p:cNvSpPr txBox="1">
            <a:spLocks noChangeArrowheads="1"/>
          </p:cNvSpPr>
          <p:nvPr/>
        </p:nvSpPr>
        <p:spPr bwMode="auto">
          <a:xfrm>
            <a:off x="4281189" y="6027505"/>
            <a:ext cx="98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Helvetica" panose="020B0604020202020204" pitchFamily="34" charset="0"/>
              </a:defRPr>
            </a:lvl1pPr>
            <a:lvl2pPr marL="742950" indent="-285750">
              <a:spcBef>
                <a:spcPct val="20000"/>
              </a:spcBef>
              <a:buChar char="–"/>
              <a:defRPr b="1">
                <a:solidFill>
                  <a:schemeClr val="accent2"/>
                </a:solidFill>
                <a:latin typeface="Helvetica" panose="020B0604020202020204" pitchFamily="34" charset="0"/>
              </a:defRPr>
            </a:lvl2pPr>
            <a:lvl3pPr marL="1143000" indent="-228600">
              <a:spcBef>
                <a:spcPct val="20000"/>
              </a:spcBef>
              <a:buChar char="•"/>
              <a:defRPr b="1">
                <a:solidFill>
                  <a:schemeClr val="accent2"/>
                </a:solidFill>
                <a:latin typeface="Helvetica" panose="020B0604020202020204" pitchFamily="34" charset="0"/>
              </a:defRPr>
            </a:lvl3pPr>
            <a:lvl4pPr marL="1600200" indent="-228600">
              <a:spcBef>
                <a:spcPct val="20000"/>
              </a:spcBef>
              <a:buChar char="–"/>
              <a:defRPr b="1">
                <a:solidFill>
                  <a:schemeClr val="accent2"/>
                </a:solidFill>
                <a:latin typeface="Helvetica" panose="020B0604020202020204" pitchFamily="34" charset="0"/>
              </a:defRPr>
            </a:lvl4pPr>
            <a:lvl5pPr marL="2057400" indent="-228600">
              <a:spcBef>
                <a:spcPct val="20000"/>
              </a:spcBef>
              <a:buChar char="»"/>
              <a:defRPr b="1">
                <a:solidFill>
                  <a:schemeClr val="accent2"/>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HNO</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mn-cs"/>
              </a:rPr>
              <a:t>3</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2210928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ctrTitle"/>
          </p:nvPr>
        </p:nvSpPr>
        <p:spPr>
          <a:xfrm>
            <a:off x="457200" y="-152400"/>
            <a:ext cx="8229600" cy="1143000"/>
          </a:xfrm>
        </p:spPr>
        <p:txBody>
          <a:bodyPr/>
          <a:lstStyle/>
          <a:p>
            <a:r>
              <a:rPr lang="en-US" altLang="en-US" dirty="0">
                <a:effectLst/>
              </a:rPr>
              <a:t>GLOBAL DISTRIBUTION OF TROPOSPHERIC OZONE</a:t>
            </a:r>
          </a:p>
        </p:txBody>
      </p:sp>
      <p:sp>
        <p:nvSpPr>
          <p:cNvPr id="69635" name="TextBox 4"/>
          <p:cNvSpPr txBox="1">
            <a:spLocks noChangeArrowheads="1"/>
          </p:cNvSpPr>
          <p:nvPr/>
        </p:nvSpPr>
        <p:spPr bwMode="auto">
          <a:xfrm>
            <a:off x="228600" y="609600"/>
            <a:ext cx="471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Arial" panose="020B0604020202020204" pitchFamily="34" charset="0"/>
              </a:defRPr>
            </a:lvl1pPr>
            <a:lvl2pPr marL="742950" indent="-285750">
              <a:spcBef>
                <a:spcPct val="20000"/>
              </a:spcBef>
              <a:buChar char="–"/>
              <a:defRPr b="1">
                <a:solidFill>
                  <a:schemeClr val="accent2"/>
                </a:solidFill>
                <a:latin typeface="Arial" panose="020B0604020202020204" pitchFamily="34" charset="0"/>
              </a:defRPr>
            </a:lvl2pPr>
            <a:lvl3pPr marL="1143000" indent="-228600">
              <a:spcBef>
                <a:spcPct val="20000"/>
              </a:spcBef>
              <a:buChar char="•"/>
              <a:defRPr b="1">
                <a:solidFill>
                  <a:schemeClr val="accent2"/>
                </a:solidFill>
                <a:latin typeface="Arial" panose="020B0604020202020204" pitchFamily="34" charset="0"/>
              </a:defRPr>
            </a:lvl3pPr>
            <a:lvl4pPr marL="1600200" indent="-228600">
              <a:spcBef>
                <a:spcPct val="20000"/>
              </a:spcBef>
              <a:buChar char="–"/>
              <a:defRPr b="1">
                <a:solidFill>
                  <a:schemeClr val="accent2"/>
                </a:solidFill>
                <a:latin typeface="Arial" panose="020B0604020202020204" pitchFamily="34" charset="0"/>
              </a:defRPr>
            </a:lvl4pPr>
            <a:lvl5pPr marL="2057400" indent="-228600">
              <a:spcBef>
                <a:spcPct val="20000"/>
              </a:spcBef>
              <a:buChar char="»"/>
              <a:defRPr b="1">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OMI satellite observations at 700-400 hPa</a:t>
            </a:r>
          </a:p>
        </p:txBody>
      </p:sp>
      <p:sp>
        <p:nvSpPr>
          <p:cNvPr id="69636" name="TextBox 6"/>
          <p:cNvSpPr txBox="1">
            <a:spLocks noChangeArrowheads="1"/>
          </p:cNvSpPr>
          <p:nvPr/>
        </p:nvSpPr>
        <p:spPr bwMode="auto">
          <a:xfrm>
            <a:off x="4541838" y="1692275"/>
            <a:ext cx="460216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accent2"/>
                </a:solidFill>
                <a:latin typeface="Arial" panose="020B0604020202020204" pitchFamily="34" charset="0"/>
              </a:defRPr>
            </a:lvl1pPr>
            <a:lvl2pPr marL="742950" indent="-285750">
              <a:spcBef>
                <a:spcPct val="20000"/>
              </a:spcBef>
              <a:buChar char="–"/>
              <a:defRPr b="1">
                <a:solidFill>
                  <a:schemeClr val="accent2"/>
                </a:solidFill>
                <a:latin typeface="Arial" panose="020B0604020202020204" pitchFamily="34" charset="0"/>
              </a:defRPr>
            </a:lvl2pPr>
            <a:lvl3pPr marL="1143000" indent="-228600">
              <a:spcBef>
                <a:spcPct val="20000"/>
              </a:spcBef>
              <a:buChar char="•"/>
              <a:defRPr b="1">
                <a:solidFill>
                  <a:schemeClr val="accent2"/>
                </a:solidFill>
                <a:latin typeface="Arial" panose="020B0604020202020204" pitchFamily="34" charset="0"/>
              </a:defRPr>
            </a:lvl3pPr>
            <a:lvl4pPr marL="1600200" indent="-228600">
              <a:spcBef>
                <a:spcPct val="20000"/>
              </a:spcBef>
              <a:buChar char="–"/>
              <a:defRPr b="1">
                <a:solidFill>
                  <a:schemeClr val="accent2"/>
                </a:solidFill>
                <a:latin typeface="Arial" panose="020B0604020202020204" pitchFamily="34" charset="0"/>
              </a:defRPr>
            </a:lvl4pPr>
            <a:lvl5pPr marL="2057400" indent="-228600">
              <a:spcBef>
                <a:spcPct val="20000"/>
              </a:spcBef>
              <a:buChar char="»"/>
              <a:defRPr b="1">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Lifetime of 3 weeks allows transport around latitude bands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Maximum values at northern mid-latitudes in spring-summer due to anthropogenic pollution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High values in tropical regions affected by seasonal biomass burning</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altLang="en-US" sz="18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Minimum values over tropical oceans due to chemical loss </a:t>
            </a:r>
          </a:p>
        </p:txBody>
      </p:sp>
      <p:pic>
        <p:nvPicPr>
          <p:cNvPr id="69637" name="Picture 1"/>
          <p:cNvPicPr>
            <a:picLocks noChangeAspect="1"/>
          </p:cNvPicPr>
          <p:nvPr/>
        </p:nvPicPr>
        <p:blipFill>
          <a:blip r:embed="rId2">
            <a:extLst>
              <a:ext uri="{28A0092B-C50C-407E-A947-70E740481C1C}">
                <a14:useLocalDpi xmlns:a14="http://schemas.microsoft.com/office/drawing/2010/main" val="0"/>
              </a:ext>
            </a:extLst>
          </a:blip>
          <a:srcRect t="8401" r="58119" b="7153"/>
          <a:stretch>
            <a:fillRect/>
          </a:stretch>
        </p:blipFill>
        <p:spPr bwMode="auto">
          <a:xfrm>
            <a:off x="-76200" y="1066800"/>
            <a:ext cx="38862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8"/>
          <p:cNvPicPr>
            <a:picLocks noChangeAspect="1"/>
          </p:cNvPicPr>
          <p:nvPr/>
        </p:nvPicPr>
        <p:blipFill>
          <a:blip r:embed="rId2">
            <a:extLst>
              <a:ext uri="{28A0092B-C50C-407E-A947-70E740481C1C}">
                <a14:useLocalDpi xmlns:a14="http://schemas.microsoft.com/office/drawing/2010/main" val="0"/>
              </a:ext>
            </a:extLst>
          </a:blip>
          <a:srcRect l="19502" t="92223" r="21059"/>
          <a:stretch>
            <a:fillRect/>
          </a:stretch>
        </p:blipFill>
        <p:spPr bwMode="auto">
          <a:xfrm>
            <a:off x="533400" y="6477000"/>
            <a:ext cx="487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Box 2"/>
          <p:cNvSpPr txBox="1">
            <a:spLocks noChangeArrowheads="1"/>
          </p:cNvSpPr>
          <p:nvPr/>
        </p:nvSpPr>
        <p:spPr bwMode="auto">
          <a:xfrm>
            <a:off x="7331075" y="6392863"/>
            <a:ext cx="181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accent2"/>
                </a:solidFill>
                <a:latin typeface="Arial" panose="020B0604020202020204" pitchFamily="34" charset="0"/>
              </a:defRPr>
            </a:lvl1pPr>
            <a:lvl2pPr marL="742950" indent="-285750">
              <a:spcBef>
                <a:spcPct val="20000"/>
              </a:spcBef>
              <a:buChar char="–"/>
              <a:defRPr b="1">
                <a:solidFill>
                  <a:schemeClr val="accent2"/>
                </a:solidFill>
                <a:latin typeface="Arial" panose="020B0604020202020204" pitchFamily="34" charset="0"/>
              </a:defRPr>
            </a:lvl2pPr>
            <a:lvl3pPr marL="1143000" indent="-228600">
              <a:spcBef>
                <a:spcPct val="20000"/>
              </a:spcBef>
              <a:buChar char="•"/>
              <a:defRPr b="1">
                <a:solidFill>
                  <a:schemeClr val="accent2"/>
                </a:solidFill>
                <a:latin typeface="Arial" panose="020B0604020202020204" pitchFamily="34" charset="0"/>
              </a:defRPr>
            </a:lvl3pPr>
            <a:lvl4pPr marL="1600200" indent="-228600">
              <a:spcBef>
                <a:spcPct val="20000"/>
              </a:spcBef>
              <a:buChar char="–"/>
              <a:defRPr b="1">
                <a:solidFill>
                  <a:schemeClr val="accent2"/>
                </a:solidFill>
                <a:latin typeface="Arial" panose="020B0604020202020204" pitchFamily="34" charset="0"/>
              </a:defRPr>
            </a:lvl4pPr>
            <a:lvl5pPr marL="2057400" indent="-228600">
              <a:spcBef>
                <a:spcPct val="20000"/>
              </a:spcBef>
              <a:buChar char="»"/>
              <a:defRPr b="1">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accent2"/>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Hu et al. [2017]</a:t>
            </a:r>
          </a:p>
        </p:txBody>
      </p:sp>
    </p:spTree>
    <p:extLst>
      <p:ext uri="{BB962C8B-B14F-4D97-AF65-F5344CB8AC3E}">
        <p14:creationId xmlns:p14="http://schemas.microsoft.com/office/powerpoint/2010/main" val="3052594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44CEB-F74A-4C0D-8A61-917688B79E83}"/>
              </a:ext>
            </a:extLst>
          </p:cNvPr>
          <p:cNvSpPr>
            <a:spLocks noGrp="1"/>
          </p:cNvSpPr>
          <p:nvPr>
            <p:ph type="title"/>
          </p:nvPr>
        </p:nvSpPr>
        <p:spPr>
          <a:xfrm>
            <a:off x="533400" y="-228601"/>
            <a:ext cx="7772400" cy="1143000"/>
          </a:xfrm>
        </p:spPr>
        <p:txBody>
          <a:bodyPr/>
          <a:lstStyle/>
          <a:p>
            <a:r>
              <a:rPr lang="en-US" dirty="0"/>
              <a:t>Global tropospheric ozone trends</a:t>
            </a:r>
          </a:p>
        </p:txBody>
      </p:sp>
      <p:pic>
        <p:nvPicPr>
          <p:cNvPr id="3" name="Picture 2">
            <a:extLst>
              <a:ext uri="{FF2B5EF4-FFF2-40B4-BE49-F238E27FC236}">
                <a16:creationId xmlns:a16="http://schemas.microsoft.com/office/drawing/2014/main" id="{9495FC26-9001-4CE4-8E02-4EB75F064FFF}"/>
              </a:ext>
            </a:extLst>
          </p:cNvPr>
          <p:cNvPicPr>
            <a:picLocks noChangeAspect="1"/>
          </p:cNvPicPr>
          <p:nvPr/>
        </p:nvPicPr>
        <p:blipFill rotWithShape="1">
          <a:blip r:embed="rId2">
            <a:extLst>
              <a:ext uri="{28A0092B-C50C-407E-A947-70E740481C1C}">
                <a14:useLocalDpi xmlns:a14="http://schemas.microsoft.com/office/drawing/2010/main" val="0"/>
              </a:ext>
            </a:extLst>
          </a:blip>
          <a:srcRect t="11640" r="49673" b="47513"/>
          <a:stretch/>
        </p:blipFill>
        <p:spPr>
          <a:xfrm>
            <a:off x="-304800" y="966168"/>
            <a:ext cx="3924628" cy="2462832"/>
          </a:xfrm>
          <a:prstGeom prst="rect">
            <a:avLst/>
          </a:prstGeom>
        </p:spPr>
      </p:pic>
      <p:pic>
        <p:nvPicPr>
          <p:cNvPr id="4" name="Picture 3">
            <a:extLst>
              <a:ext uri="{FF2B5EF4-FFF2-40B4-BE49-F238E27FC236}">
                <a16:creationId xmlns:a16="http://schemas.microsoft.com/office/drawing/2014/main" id="{1EE2D1F4-F49E-427A-80A0-EF3931FE8ACC}"/>
              </a:ext>
            </a:extLst>
          </p:cNvPr>
          <p:cNvPicPr>
            <a:picLocks noChangeAspect="1"/>
          </p:cNvPicPr>
          <p:nvPr/>
        </p:nvPicPr>
        <p:blipFill>
          <a:blip r:embed="rId3"/>
          <a:stretch>
            <a:fillRect/>
          </a:stretch>
        </p:blipFill>
        <p:spPr>
          <a:xfrm>
            <a:off x="4724400" y="4267200"/>
            <a:ext cx="4104456" cy="2266753"/>
          </a:xfrm>
          <a:prstGeom prst="rect">
            <a:avLst/>
          </a:prstGeom>
          <a:effectLst>
            <a:outerShdw blurRad="101600" dist="101600" dir="8100000" algn="tr" rotWithShape="0">
              <a:prstClr val="black">
                <a:alpha val="46000"/>
              </a:prstClr>
            </a:outerShdw>
          </a:effectLst>
        </p:spPr>
      </p:pic>
      <p:pic>
        <p:nvPicPr>
          <p:cNvPr id="5" name="Picture 4">
            <a:extLst>
              <a:ext uri="{FF2B5EF4-FFF2-40B4-BE49-F238E27FC236}">
                <a16:creationId xmlns:a16="http://schemas.microsoft.com/office/drawing/2014/main" id="{2F1B32FB-BC2E-4306-9924-D6C5C5FCAF9A}"/>
              </a:ext>
            </a:extLst>
          </p:cNvPr>
          <p:cNvPicPr>
            <a:picLocks noChangeAspect="1"/>
          </p:cNvPicPr>
          <p:nvPr/>
        </p:nvPicPr>
        <p:blipFill>
          <a:blip r:embed="rId4"/>
          <a:stretch>
            <a:fillRect/>
          </a:stretch>
        </p:blipFill>
        <p:spPr>
          <a:xfrm>
            <a:off x="4738777" y="1062311"/>
            <a:ext cx="3924628" cy="2733651"/>
          </a:xfrm>
          <a:prstGeom prst="rect">
            <a:avLst/>
          </a:prstGeom>
          <a:ln w="34925">
            <a:noFill/>
          </a:ln>
          <a:effectLst>
            <a:outerShdw blurRad="101600" dist="101600" dir="8100000" algn="tr" rotWithShape="0">
              <a:prstClr val="black">
                <a:alpha val="75000"/>
              </a:prstClr>
            </a:outerShdw>
          </a:effectLst>
        </p:spPr>
      </p:pic>
      <p:sp>
        <p:nvSpPr>
          <p:cNvPr id="6" name="TextBox 5">
            <a:extLst>
              <a:ext uri="{FF2B5EF4-FFF2-40B4-BE49-F238E27FC236}">
                <a16:creationId xmlns:a16="http://schemas.microsoft.com/office/drawing/2014/main" id="{6F4946EF-B88F-4204-BFAE-35F19A81C8A2}"/>
              </a:ext>
            </a:extLst>
          </p:cNvPr>
          <p:cNvSpPr txBox="1"/>
          <p:nvPr/>
        </p:nvSpPr>
        <p:spPr>
          <a:xfrm>
            <a:off x="1352714" y="2244471"/>
            <a:ext cx="2133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emissions</a:t>
            </a:r>
          </a:p>
        </p:txBody>
      </p:sp>
      <p:sp>
        <p:nvSpPr>
          <p:cNvPr id="7" name="TextBox 6">
            <a:extLst>
              <a:ext uri="{FF2B5EF4-FFF2-40B4-BE49-F238E27FC236}">
                <a16:creationId xmlns:a16="http://schemas.microsoft.com/office/drawing/2014/main" id="{EDAC55EF-1A6D-47DC-AE87-D2FED70421CF}"/>
              </a:ext>
            </a:extLst>
          </p:cNvPr>
          <p:cNvSpPr txBox="1"/>
          <p:nvPr/>
        </p:nvSpPr>
        <p:spPr>
          <a:xfrm>
            <a:off x="4756030" y="692979"/>
            <a:ext cx="412884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historical ozone trend (1900-present)</a:t>
            </a:r>
          </a:p>
        </p:txBody>
      </p:sp>
      <p:sp>
        <p:nvSpPr>
          <p:cNvPr id="8" name="TextBox 7">
            <a:extLst>
              <a:ext uri="{FF2B5EF4-FFF2-40B4-BE49-F238E27FC236}">
                <a16:creationId xmlns:a16="http://schemas.microsoft.com/office/drawing/2014/main" id="{ADE44CFB-2B08-4D81-BE7B-088EBDF90213}"/>
              </a:ext>
            </a:extLst>
          </p:cNvPr>
          <p:cNvSpPr txBox="1"/>
          <p:nvPr/>
        </p:nvSpPr>
        <p:spPr>
          <a:xfrm>
            <a:off x="4806302" y="3897868"/>
            <a:ext cx="410445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trends from satellites (1996-present)</a:t>
            </a:r>
          </a:p>
        </p:txBody>
      </p:sp>
      <p:sp>
        <p:nvSpPr>
          <p:cNvPr id="9" name="TextBox 8">
            <a:extLst>
              <a:ext uri="{FF2B5EF4-FFF2-40B4-BE49-F238E27FC236}">
                <a16:creationId xmlns:a16="http://schemas.microsoft.com/office/drawing/2014/main" id="{A5D0416D-90B8-42FE-9FFE-7C7CF8E4C417}"/>
              </a:ext>
            </a:extLst>
          </p:cNvPr>
          <p:cNvSpPr txBox="1"/>
          <p:nvPr/>
        </p:nvSpPr>
        <p:spPr>
          <a:xfrm>
            <a:off x="315144" y="4404440"/>
            <a:ext cx="4038601" cy="20313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Unresolved questions:</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Why does historical record show no increase until 1980?</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Why is global tropospheric ozone presently increasing, when 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emissions are thought to have plateaued?</a:t>
            </a:r>
          </a:p>
        </p:txBody>
      </p:sp>
      <p:sp>
        <p:nvSpPr>
          <p:cNvPr id="10" name="TextBox 9">
            <a:extLst>
              <a:ext uri="{FF2B5EF4-FFF2-40B4-BE49-F238E27FC236}">
                <a16:creationId xmlns:a16="http://schemas.microsoft.com/office/drawing/2014/main" id="{96A08B78-832A-49C6-9E7D-A9C3D78A2CE3}"/>
              </a:ext>
            </a:extLst>
          </p:cNvPr>
          <p:cNvSpPr txBox="1"/>
          <p:nvPr/>
        </p:nvSpPr>
        <p:spPr>
          <a:xfrm>
            <a:off x="193899" y="6501471"/>
            <a:ext cx="2209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TOAR [2020]</a:t>
            </a:r>
          </a:p>
        </p:txBody>
      </p:sp>
    </p:spTree>
    <p:extLst>
      <p:ext uri="{BB962C8B-B14F-4D97-AF65-F5344CB8AC3E}">
        <p14:creationId xmlns:p14="http://schemas.microsoft.com/office/powerpoint/2010/main" val="111979084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10CD-5420-44A7-AC4D-E469BE70D7AD}"/>
              </a:ext>
            </a:extLst>
          </p:cNvPr>
          <p:cNvSpPr>
            <a:spLocks noGrp="1"/>
          </p:cNvSpPr>
          <p:nvPr>
            <p:ph type="title"/>
          </p:nvPr>
        </p:nvSpPr>
        <p:spPr>
          <a:xfrm>
            <a:off x="266700" y="-1508"/>
            <a:ext cx="8610600" cy="1143000"/>
          </a:xfrm>
        </p:spPr>
        <p:txBody>
          <a:bodyPr/>
          <a:lstStyle/>
          <a:p>
            <a:r>
              <a:rPr lang="en-US" dirty="0"/>
              <a:t>Estimating the OH trend with the </a:t>
            </a:r>
            <a:r>
              <a:rPr lang="en-US" dirty="0" err="1"/>
              <a:t>methylchloroform</a:t>
            </a:r>
            <a:r>
              <a:rPr lang="en-US" dirty="0"/>
              <a:t> proxy</a:t>
            </a:r>
          </a:p>
        </p:txBody>
      </p:sp>
      <p:pic>
        <p:nvPicPr>
          <p:cNvPr id="3" name="Picture 2">
            <a:extLst>
              <a:ext uri="{FF2B5EF4-FFF2-40B4-BE49-F238E27FC236}">
                <a16:creationId xmlns:a16="http://schemas.microsoft.com/office/drawing/2014/main" id="{8F152B98-257C-4C81-8C58-936E84D4014C}"/>
              </a:ext>
            </a:extLst>
          </p:cNvPr>
          <p:cNvPicPr>
            <a:picLocks noChangeAspect="1"/>
          </p:cNvPicPr>
          <p:nvPr/>
        </p:nvPicPr>
        <p:blipFill>
          <a:blip r:embed="rId2"/>
          <a:stretch>
            <a:fillRect/>
          </a:stretch>
        </p:blipFill>
        <p:spPr>
          <a:xfrm>
            <a:off x="21771" y="1219201"/>
            <a:ext cx="4109966" cy="2667000"/>
          </a:xfrm>
          <a:prstGeom prst="rect">
            <a:avLst/>
          </a:prstGeom>
        </p:spPr>
      </p:pic>
      <p:sp>
        <p:nvSpPr>
          <p:cNvPr id="4" name="TextBox 3">
            <a:extLst>
              <a:ext uri="{FF2B5EF4-FFF2-40B4-BE49-F238E27FC236}">
                <a16:creationId xmlns:a16="http://schemas.microsoft.com/office/drawing/2014/main" id="{F2CD38A3-9CFF-47E6-A755-5264EAB964F4}"/>
              </a:ext>
            </a:extLst>
          </p:cNvPr>
          <p:cNvSpPr txBox="1"/>
          <p:nvPr/>
        </p:nvSpPr>
        <p:spPr>
          <a:xfrm>
            <a:off x="4572000" y="1676400"/>
            <a:ext cx="2895600" cy="369332"/>
          </a:xfrm>
          <a:prstGeom prst="rect">
            <a:avLst/>
          </a:prstGeom>
          <a:noFill/>
        </p:spPr>
        <p:txBody>
          <a:bodyPr wrap="square" rtlCol="0">
            <a:spAutoFit/>
          </a:bodyPr>
          <a:lstStyle/>
          <a:p>
            <a:r>
              <a:rPr lang="en-US" b="0" dirty="0"/>
              <a:t>No emissions after 1996:</a:t>
            </a:r>
          </a:p>
        </p:txBody>
      </p:sp>
      <p:graphicFrame>
        <p:nvGraphicFramePr>
          <p:cNvPr id="5" name="Object 4">
            <a:extLst>
              <a:ext uri="{FF2B5EF4-FFF2-40B4-BE49-F238E27FC236}">
                <a16:creationId xmlns:a16="http://schemas.microsoft.com/office/drawing/2014/main" id="{38710C6B-F205-41B7-BB52-8EB603B5B15E}"/>
              </a:ext>
            </a:extLst>
          </p:cNvPr>
          <p:cNvGraphicFramePr>
            <a:graphicFrameLocks noChangeAspect="1"/>
          </p:cNvGraphicFramePr>
          <p:nvPr/>
        </p:nvGraphicFramePr>
        <p:xfrm>
          <a:off x="4572000" y="2123441"/>
          <a:ext cx="2146300" cy="858520"/>
        </p:xfrm>
        <a:graphic>
          <a:graphicData uri="http://schemas.openxmlformats.org/presentationml/2006/ole">
            <mc:AlternateContent xmlns:mc="http://schemas.openxmlformats.org/markup-compatibility/2006">
              <mc:Choice xmlns:v="urn:schemas-microsoft-com:vml" Requires="v">
                <p:oleObj name="Equation" r:id="rId3" imgW="1143000" imgH="457200" progId="Equation.DSMT4">
                  <p:embed/>
                </p:oleObj>
              </mc:Choice>
              <mc:Fallback>
                <p:oleObj name="Equation" r:id="rId3" imgW="1143000" imgH="457200" progId="Equation.DSMT4">
                  <p:embed/>
                  <p:pic>
                    <p:nvPicPr>
                      <p:cNvPr id="5" name="Object 4">
                        <a:extLst>
                          <a:ext uri="{FF2B5EF4-FFF2-40B4-BE49-F238E27FC236}">
                            <a16:creationId xmlns:a16="http://schemas.microsoft.com/office/drawing/2014/main" id="{38710C6B-F205-41B7-BB52-8EB603B5B15E}"/>
                          </a:ext>
                        </a:extLst>
                      </p:cNvPr>
                      <p:cNvPicPr/>
                      <p:nvPr/>
                    </p:nvPicPr>
                    <p:blipFill>
                      <a:blip r:embed="rId4"/>
                      <a:stretch>
                        <a:fillRect/>
                      </a:stretch>
                    </p:blipFill>
                    <p:spPr>
                      <a:xfrm>
                        <a:off x="4572000" y="2123441"/>
                        <a:ext cx="2146300" cy="858520"/>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id="{C2FEB859-136D-4DB4-81B4-466393EC3AC0}"/>
              </a:ext>
            </a:extLst>
          </p:cNvPr>
          <p:cNvCxnSpPr/>
          <p:nvPr/>
        </p:nvCxnSpPr>
        <p:spPr bwMode="auto">
          <a:xfrm flipH="1" flipV="1">
            <a:off x="6553200" y="2743200"/>
            <a:ext cx="457200" cy="38100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8" name="TextBox 7">
            <a:extLst>
              <a:ext uri="{FF2B5EF4-FFF2-40B4-BE49-F238E27FC236}">
                <a16:creationId xmlns:a16="http://schemas.microsoft.com/office/drawing/2014/main" id="{98CDB991-0B72-43A3-89FD-0009BBED706A}"/>
              </a:ext>
            </a:extLst>
          </p:cNvPr>
          <p:cNvSpPr txBox="1"/>
          <p:nvPr/>
        </p:nvSpPr>
        <p:spPr>
          <a:xfrm>
            <a:off x="7010400" y="2933700"/>
            <a:ext cx="1981200" cy="369332"/>
          </a:xfrm>
          <a:prstGeom prst="rect">
            <a:avLst/>
          </a:prstGeom>
          <a:noFill/>
        </p:spPr>
        <p:txBody>
          <a:bodyPr wrap="square" rtlCol="0">
            <a:spAutoFit/>
          </a:bodyPr>
          <a:lstStyle/>
          <a:p>
            <a:r>
              <a:rPr lang="en-US" b="0" dirty="0">
                <a:solidFill>
                  <a:srgbClr val="FF0000"/>
                </a:solidFill>
              </a:rPr>
              <a:t>global mean [OH]</a:t>
            </a:r>
          </a:p>
        </p:txBody>
      </p:sp>
      <p:cxnSp>
        <p:nvCxnSpPr>
          <p:cNvPr id="9" name="Straight Arrow Connector 8">
            <a:extLst>
              <a:ext uri="{FF2B5EF4-FFF2-40B4-BE49-F238E27FC236}">
                <a16:creationId xmlns:a16="http://schemas.microsoft.com/office/drawing/2014/main" id="{633D8C25-7138-4F1F-9D4E-966000BAB17C}"/>
              </a:ext>
            </a:extLst>
          </p:cNvPr>
          <p:cNvCxnSpPr>
            <a:cxnSpLocks/>
          </p:cNvCxnSpPr>
          <p:nvPr/>
        </p:nvCxnSpPr>
        <p:spPr bwMode="auto">
          <a:xfrm flipH="1" flipV="1">
            <a:off x="5949950" y="2743200"/>
            <a:ext cx="1060450" cy="844034"/>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1" name="TextBox 10">
            <a:extLst>
              <a:ext uri="{FF2B5EF4-FFF2-40B4-BE49-F238E27FC236}">
                <a16:creationId xmlns:a16="http://schemas.microsoft.com/office/drawing/2014/main" id="{9D6D1426-F48A-4E56-8011-A2A6E708C049}"/>
              </a:ext>
            </a:extLst>
          </p:cNvPr>
          <p:cNvSpPr txBox="1"/>
          <p:nvPr/>
        </p:nvSpPr>
        <p:spPr>
          <a:xfrm>
            <a:off x="6880677" y="3554969"/>
            <a:ext cx="2286000" cy="646331"/>
          </a:xfrm>
          <a:prstGeom prst="rect">
            <a:avLst/>
          </a:prstGeom>
          <a:noFill/>
        </p:spPr>
        <p:txBody>
          <a:bodyPr wrap="square" rtlCol="0">
            <a:spAutoFit/>
          </a:bodyPr>
          <a:lstStyle/>
          <a:p>
            <a:r>
              <a:rPr lang="en-US" b="0" dirty="0">
                <a:solidFill>
                  <a:srgbClr val="FF0000"/>
                </a:solidFill>
              </a:rPr>
              <a:t>tropospheric mass of  </a:t>
            </a:r>
            <a:r>
              <a:rPr lang="en-US" b="0" dirty="0" err="1">
                <a:solidFill>
                  <a:srgbClr val="FF0000"/>
                </a:solidFill>
              </a:rPr>
              <a:t>methylchloroform</a:t>
            </a:r>
            <a:endParaRPr lang="en-US" b="0" dirty="0">
              <a:solidFill>
                <a:srgbClr val="FF0000"/>
              </a:solidFill>
            </a:endParaRPr>
          </a:p>
        </p:txBody>
      </p:sp>
      <p:cxnSp>
        <p:nvCxnSpPr>
          <p:cNvPr id="12" name="Straight Arrow Connector 11">
            <a:extLst>
              <a:ext uri="{FF2B5EF4-FFF2-40B4-BE49-F238E27FC236}">
                <a16:creationId xmlns:a16="http://schemas.microsoft.com/office/drawing/2014/main" id="{D27E1DB6-B8A2-4F40-8882-B1A50D6E1EA1}"/>
              </a:ext>
            </a:extLst>
          </p:cNvPr>
          <p:cNvCxnSpPr>
            <a:cxnSpLocks/>
          </p:cNvCxnSpPr>
          <p:nvPr/>
        </p:nvCxnSpPr>
        <p:spPr bwMode="auto">
          <a:xfrm flipH="1" flipV="1">
            <a:off x="5721350" y="2754840"/>
            <a:ext cx="1143907" cy="166476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4" name="TextBox 13">
            <a:extLst>
              <a:ext uri="{FF2B5EF4-FFF2-40B4-BE49-F238E27FC236}">
                <a16:creationId xmlns:a16="http://schemas.microsoft.com/office/drawing/2014/main" id="{480E73CD-8002-46AA-8931-166F8C956BE4}"/>
              </a:ext>
            </a:extLst>
          </p:cNvPr>
          <p:cNvSpPr txBox="1"/>
          <p:nvPr/>
        </p:nvSpPr>
        <p:spPr>
          <a:xfrm>
            <a:off x="6718300" y="4434395"/>
            <a:ext cx="2590800" cy="646331"/>
          </a:xfrm>
          <a:prstGeom prst="rect">
            <a:avLst/>
          </a:prstGeom>
          <a:noFill/>
        </p:spPr>
        <p:txBody>
          <a:bodyPr wrap="square" rtlCol="0">
            <a:spAutoFit/>
          </a:bodyPr>
          <a:lstStyle/>
          <a:p>
            <a:r>
              <a:rPr lang="en-US" b="0" dirty="0" err="1">
                <a:solidFill>
                  <a:srgbClr val="FF0000"/>
                </a:solidFill>
              </a:rPr>
              <a:t>methylchloroform+OH</a:t>
            </a:r>
            <a:r>
              <a:rPr lang="en-US" b="0" dirty="0">
                <a:solidFill>
                  <a:srgbClr val="FF0000"/>
                </a:solidFill>
              </a:rPr>
              <a:t> rate constant</a:t>
            </a:r>
          </a:p>
        </p:txBody>
      </p:sp>
      <p:sp>
        <p:nvSpPr>
          <p:cNvPr id="15" name="TextBox 14">
            <a:extLst>
              <a:ext uri="{FF2B5EF4-FFF2-40B4-BE49-F238E27FC236}">
                <a16:creationId xmlns:a16="http://schemas.microsoft.com/office/drawing/2014/main" id="{2E8E985E-A4FE-4B6C-A8A3-2BC09E79636D}"/>
              </a:ext>
            </a:extLst>
          </p:cNvPr>
          <p:cNvSpPr txBox="1"/>
          <p:nvPr/>
        </p:nvSpPr>
        <p:spPr>
          <a:xfrm>
            <a:off x="557894" y="4050268"/>
            <a:ext cx="2857500" cy="369332"/>
          </a:xfrm>
          <a:prstGeom prst="rect">
            <a:avLst/>
          </a:prstGeom>
          <a:noFill/>
        </p:spPr>
        <p:txBody>
          <a:bodyPr wrap="square" rtlCol="0">
            <a:spAutoFit/>
          </a:bodyPr>
          <a:lstStyle/>
          <a:p>
            <a:r>
              <a:rPr lang="en-US" b="0" dirty="0"/>
              <a:t>Differentiate:</a:t>
            </a:r>
          </a:p>
        </p:txBody>
      </p:sp>
      <p:graphicFrame>
        <p:nvGraphicFramePr>
          <p:cNvPr id="16" name="Object 15">
            <a:extLst>
              <a:ext uri="{FF2B5EF4-FFF2-40B4-BE49-F238E27FC236}">
                <a16:creationId xmlns:a16="http://schemas.microsoft.com/office/drawing/2014/main" id="{125F6266-EFB8-4172-B884-89D4BB52D7F7}"/>
              </a:ext>
            </a:extLst>
          </p:cNvPr>
          <p:cNvGraphicFramePr>
            <a:graphicFrameLocks noChangeAspect="1"/>
          </p:cNvGraphicFramePr>
          <p:nvPr/>
        </p:nvGraphicFramePr>
        <p:xfrm>
          <a:off x="1269887" y="4434395"/>
          <a:ext cx="4291013" cy="2217738"/>
        </p:xfrm>
        <a:graphic>
          <a:graphicData uri="http://schemas.openxmlformats.org/presentationml/2006/ole">
            <mc:AlternateContent xmlns:mc="http://schemas.openxmlformats.org/markup-compatibility/2006">
              <mc:Choice xmlns:v="urn:schemas-microsoft-com:vml" Requires="v">
                <p:oleObj name="Equation" r:id="rId5" imgW="2286000" imgH="1180800" progId="Equation.DSMT4">
                  <p:embed/>
                </p:oleObj>
              </mc:Choice>
              <mc:Fallback>
                <p:oleObj name="Equation" r:id="rId5" imgW="2286000" imgH="1180800" progId="Equation.DSMT4">
                  <p:embed/>
                  <p:pic>
                    <p:nvPicPr>
                      <p:cNvPr id="16" name="Object 15">
                        <a:extLst>
                          <a:ext uri="{FF2B5EF4-FFF2-40B4-BE49-F238E27FC236}">
                            <a16:creationId xmlns:a16="http://schemas.microsoft.com/office/drawing/2014/main" id="{125F6266-EFB8-4172-B884-89D4BB52D7F7}"/>
                          </a:ext>
                        </a:extLst>
                      </p:cNvPr>
                      <p:cNvPicPr/>
                      <p:nvPr/>
                    </p:nvPicPr>
                    <p:blipFill>
                      <a:blip r:embed="rId6"/>
                      <a:stretch>
                        <a:fillRect/>
                      </a:stretch>
                    </p:blipFill>
                    <p:spPr>
                      <a:xfrm>
                        <a:off x="1269887" y="4434395"/>
                        <a:ext cx="4291013" cy="2217738"/>
                      </a:xfrm>
                      <a:prstGeom prst="rect">
                        <a:avLst/>
                      </a:prstGeom>
                    </p:spPr>
                  </p:pic>
                </p:oleObj>
              </mc:Fallback>
            </mc:AlternateContent>
          </a:graphicData>
        </a:graphic>
      </p:graphicFrame>
    </p:spTree>
    <p:extLst>
      <p:ext uri="{BB962C8B-B14F-4D97-AF65-F5344CB8AC3E}">
        <p14:creationId xmlns:p14="http://schemas.microsoft.com/office/powerpoint/2010/main" val="181462570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33350" y="-114300"/>
            <a:ext cx="8877300" cy="1143000"/>
          </a:xfrm>
        </p:spPr>
        <p:txBody>
          <a:bodyPr/>
          <a:lstStyle/>
          <a:p>
            <a:r>
              <a:rPr lang="en-US" altLang="en-US" dirty="0">
                <a:effectLst/>
              </a:rPr>
              <a:t>TRENDS IN GLOBALTROPOSPHERIC OH</a:t>
            </a:r>
            <a:br>
              <a:rPr lang="en-US" altLang="en-US" dirty="0">
                <a:effectLst/>
              </a:rPr>
            </a:br>
            <a:r>
              <a:rPr lang="en-US" altLang="en-US" dirty="0">
                <a:effectLst/>
              </a:rPr>
              <a:t>inferred from </a:t>
            </a:r>
            <a:r>
              <a:rPr lang="en-US" altLang="en-US" dirty="0" err="1">
                <a:effectLst/>
              </a:rPr>
              <a:t>methylchloroform</a:t>
            </a:r>
            <a:r>
              <a:rPr lang="en-US" altLang="en-US" dirty="0">
                <a:effectLst/>
              </a:rPr>
              <a:t> and computed from models</a:t>
            </a:r>
          </a:p>
        </p:txBody>
      </p:sp>
      <p:sp>
        <p:nvSpPr>
          <p:cNvPr id="2" name="TextBox 1">
            <a:extLst>
              <a:ext uri="{FF2B5EF4-FFF2-40B4-BE49-F238E27FC236}">
                <a16:creationId xmlns:a16="http://schemas.microsoft.com/office/drawing/2014/main" id="{3EACC1CE-CEA9-480D-975B-2E22CC82B31E}"/>
              </a:ext>
            </a:extLst>
          </p:cNvPr>
          <p:cNvSpPr txBox="1"/>
          <p:nvPr/>
        </p:nvSpPr>
        <p:spPr>
          <a:xfrm>
            <a:off x="297656" y="3472934"/>
            <a:ext cx="7543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There is presently no confidence or understanding regarding OH trends</a:t>
            </a:r>
          </a:p>
        </p:txBody>
      </p:sp>
      <p:sp>
        <p:nvSpPr>
          <p:cNvPr id="3" name="TextBox 2">
            <a:extLst>
              <a:ext uri="{FF2B5EF4-FFF2-40B4-BE49-F238E27FC236}">
                <a16:creationId xmlns:a16="http://schemas.microsoft.com/office/drawing/2014/main" id="{07A4F125-53EC-4766-BB59-35667F308A7F}"/>
              </a:ext>
            </a:extLst>
          </p:cNvPr>
          <p:cNvSpPr txBox="1"/>
          <p:nvPr/>
        </p:nvSpPr>
        <p:spPr>
          <a:xfrm>
            <a:off x="133350" y="3962572"/>
            <a:ext cx="945594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But methane ice core record tells us that OH must have been relatively steady in past:</a:t>
            </a:r>
          </a:p>
        </p:txBody>
      </p:sp>
      <p:pic>
        <p:nvPicPr>
          <p:cNvPr id="4" name="Picture 3">
            <a:extLst>
              <a:ext uri="{FF2B5EF4-FFF2-40B4-BE49-F238E27FC236}">
                <a16:creationId xmlns:a16="http://schemas.microsoft.com/office/drawing/2014/main" id="{A246DD01-2052-4A52-9463-1E6A80F85AC7}"/>
              </a:ext>
            </a:extLst>
          </p:cNvPr>
          <p:cNvPicPr>
            <a:picLocks noChangeAspect="1"/>
          </p:cNvPicPr>
          <p:nvPr/>
        </p:nvPicPr>
        <p:blipFill>
          <a:blip r:embed="rId2"/>
          <a:stretch>
            <a:fillRect/>
          </a:stretch>
        </p:blipFill>
        <p:spPr>
          <a:xfrm>
            <a:off x="2286000" y="4346418"/>
            <a:ext cx="4876800" cy="2199654"/>
          </a:xfrm>
          <a:prstGeom prst="rect">
            <a:avLst/>
          </a:prstGeom>
        </p:spPr>
      </p:pic>
      <p:sp>
        <p:nvSpPr>
          <p:cNvPr id="5" name="TextBox 4">
            <a:extLst>
              <a:ext uri="{FF2B5EF4-FFF2-40B4-BE49-F238E27FC236}">
                <a16:creationId xmlns:a16="http://schemas.microsoft.com/office/drawing/2014/main" id="{DC0A3C5B-C974-4266-97D2-93D18EB5939E}"/>
              </a:ext>
            </a:extLst>
          </p:cNvPr>
          <p:cNvSpPr txBox="1"/>
          <p:nvPr/>
        </p:nvSpPr>
        <p:spPr>
          <a:xfrm>
            <a:off x="166007" y="6346892"/>
            <a:ext cx="3752850" cy="369332"/>
          </a:xfrm>
          <a:prstGeom prst="rect">
            <a:avLst/>
          </a:prstGeom>
          <a:noFill/>
        </p:spPr>
        <p:txBody>
          <a:bodyPr wrap="square" rtlCol="0">
            <a:spAutoFit/>
          </a:bodyPr>
          <a:lstStyle/>
          <a:p>
            <a:r>
              <a:rPr lang="en-US" b="0" dirty="0"/>
              <a:t>This is all still a mystery</a:t>
            </a:r>
          </a:p>
        </p:txBody>
      </p:sp>
      <p:pic>
        <p:nvPicPr>
          <p:cNvPr id="7" name="Picture 6">
            <a:extLst>
              <a:ext uri="{FF2B5EF4-FFF2-40B4-BE49-F238E27FC236}">
                <a16:creationId xmlns:a16="http://schemas.microsoft.com/office/drawing/2014/main" id="{30B84F27-0ED7-518F-259E-4D2CF6975A5C}"/>
              </a:ext>
            </a:extLst>
          </p:cNvPr>
          <p:cNvPicPr>
            <a:picLocks noChangeAspect="1"/>
          </p:cNvPicPr>
          <p:nvPr/>
        </p:nvPicPr>
        <p:blipFill rotWithShape="1">
          <a:blip r:embed="rId3"/>
          <a:srcRect l="4141" b="50765"/>
          <a:stretch/>
        </p:blipFill>
        <p:spPr>
          <a:xfrm>
            <a:off x="297657" y="783928"/>
            <a:ext cx="4121943" cy="2710555"/>
          </a:xfrm>
          <a:prstGeom prst="rect">
            <a:avLst/>
          </a:prstGeom>
        </p:spPr>
      </p:pic>
      <p:pic>
        <p:nvPicPr>
          <p:cNvPr id="8" name="Picture 7">
            <a:extLst>
              <a:ext uri="{FF2B5EF4-FFF2-40B4-BE49-F238E27FC236}">
                <a16:creationId xmlns:a16="http://schemas.microsoft.com/office/drawing/2014/main" id="{05B5B9EC-177D-EDEA-09ED-9436957BC476}"/>
              </a:ext>
            </a:extLst>
          </p:cNvPr>
          <p:cNvPicPr>
            <a:picLocks noChangeAspect="1"/>
          </p:cNvPicPr>
          <p:nvPr/>
        </p:nvPicPr>
        <p:blipFill rotWithShape="1">
          <a:blip r:embed="rId3"/>
          <a:srcRect l="3475" t="52693" r="-375"/>
          <a:stretch/>
        </p:blipFill>
        <p:spPr>
          <a:xfrm>
            <a:off x="4535277" y="919283"/>
            <a:ext cx="4158668" cy="2465783"/>
          </a:xfrm>
          <a:prstGeom prst="rect">
            <a:avLst/>
          </a:prstGeom>
        </p:spPr>
      </p:pic>
      <p:pic>
        <p:nvPicPr>
          <p:cNvPr id="9" name="Picture 8">
            <a:extLst>
              <a:ext uri="{FF2B5EF4-FFF2-40B4-BE49-F238E27FC236}">
                <a16:creationId xmlns:a16="http://schemas.microsoft.com/office/drawing/2014/main" id="{6DAAF135-1E5B-4127-09B2-4329DA1327DF}"/>
              </a:ext>
            </a:extLst>
          </p:cNvPr>
          <p:cNvPicPr>
            <a:picLocks noChangeAspect="1"/>
          </p:cNvPicPr>
          <p:nvPr/>
        </p:nvPicPr>
        <p:blipFill rotWithShape="1">
          <a:blip r:embed="rId4"/>
          <a:srcRect t="12772" r="96296" b="30665"/>
          <a:stretch/>
        </p:blipFill>
        <p:spPr>
          <a:xfrm>
            <a:off x="44086" y="958105"/>
            <a:ext cx="243841" cy="2362200"/>
          </a:xfrm>
          <a:prstGeom prst="rect">
            <a:avLst/>
          </a:prstGeom>
        </p:spPr>
      </p:pic>
      <p:sp>
        <p:nvSpPr>
          <p:cNvPr id="10" name="TextBox 9">
            <a:extLst>
              <a:ext uri="{FF2B5EF4-FFF2-40B4-BE49-F238E27FC236}">
                <a16:creationId xmlns:a16="http://schemas.microsoft.com/office/drawing/2014/main" id="{7BD8A49B-96A1-537A-E036-4B258671B9D5}"/>
              </a:ext>
            </a:extLst>
          </p:cNvPr>
          <p:cNvSpPr txBox="1"/>
          <p:nvPr/>
        </p:nvSpPr>
        <p:spPr>
          <a:xfrm>
            <a:off x="1295400" y="1752600"/>
            <a:ext cx="1066800" cy="369332"/>
          </a:xfrm>
          <a:prstGeom prst="rect">
            <a:avLst/>
          </a:prstGeom>
          <a:noFill/>
        </p:spPr>
        <p:txBody>
          <a:bodyPr wrap="square" rtlCol="0">
            <a:spAutoFit/>
          </a:bodyPr>
          <a:lstStyle/>
          <a:p>
            <a:r>
              <a:rPr lang="en-US" b="0" dirty="0"/>
              <a:t>models</a:t>
            </a:r>
          </a:p>
        </p:txBody>
      </p:sp>
      <p:sp>
        <p:nvSpPr>
          <p:cNvPr id="11" name="TextBox 10">
            <a:extLst>
              <a:ext uri="{FF2B5EF4-FFF2-40B4-BE49-F238E27FC236}">
                <a16:creationId xmlns:a16="http://schemas.microsoft.com/office/drawing/2014/main" id="{B46E3F37-E233-9303-73BE-17D86A13AF0C}"/>
              </a:ext>
            </a:extLst>
          </p:cNvPr>
          <p:cNvSpPr txBox="1"/>
          <p:nvPr/>
        </p:nvSpPr>
        <p:spPr>
          <a:xfrm>
            <a:off x="4709711" y="1627609"/>
            <a:ext cx="1981200" cy="369332"/>
          </a:xfrm>
          <a:prstGeom prst="rect">
            <a:avLst/>
          </a:prstGeom>
          <a:noFill/>
        </p:spPr>
        <p:txBody>
          <a:bodyPr wrap="square" rtlCol="0">
            <a:spAutoFit/>
          </a:bodyPr>
          <a:lstStyle/>
          <a:p>
            <a:r>
              <a:rPr lang="en-US" b="0" dirty="0" err="1">
                <a:solidFill>
                  <a:srgbClr val="00B0F0"/>
                </a:solidFill>
              </a:rPr>
              <a:t>methylchloroform</a:t>
            </a:r>
            <a:endParaRPr lang="en-US" b="0" dirty="0">
              <a:solidFill>
                <a:srgbClr val="00B0F0"/>
              </a:solidFill>
            </a:endParaRPr>
          </a:p>
        </p:txBody>
      </p:sp>
      <p:sp>
        <p:nvSpPr>
          <p:cNvPr id="12" name="TextBox 11">
            <a:extLst>
              <a:ext uri="{FF2B5EF4-FFF2-40B4-BE49-F238E27FC236}">
                <a16:creationId xmlns:a16="http://schemas.microsoft.com/office/drawing/2014/main" id="{9DCA2ECF-2670-52EA-EB52-1CB560CC9531}"/>
              </a:ext>
            </a:extLst>
          </p:cNvPr>
          <p:cNvSpPr txBox="1"/>
          <p:nvPr/>
        </p:nvSpPr>
        <p:spPr>
          <a:xfrm>
            <a:off x="5829300" y="2845858"/>
            <a:ext cx="2667000" cy="369332"/>
          </a:xfrm>
          <a:prstGeom prst="rect">
            <a:avLst/>
          </a:prstGeom>
          <a:noFill/>
        </p:spPr>
        <p:txBody>
          <a:bodyPr wrap="square" rtlCol="0">
            <a:spAutoFit/>
          </a:bodyPr>
          <a:lstStyle/>
          <a:p>
            <a:r>
              <a:rPr lang="en-US" b="0" i="1" dirty="0"/>
              <a:t>Stevenson et al., 2020</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8B6AF9-3F6F-44AB-AF44-B531F0A783CE}"/>
              </a:ext>
            </a:extLst>
          </p:cNvPr>
          <p:cNvPicPr>
            <a:picLocks noChangeAspect="1"/>
          </p:cNvPicPr>
          <p:nvPr/>
        </p:nvPicPr>
        <p:blipFill rotWithShape="1">
          <a:blip r:embed="rId2"/>
          <a:srcRect l="15001" t="24802" r="40833" b="18874"/>
          <a:stretch/>
        </p:blipFill>
        <p:spPr>
          <a:xfrm>
            <a:off x="4542998" y="687951"/>
            <a:ext cx="4601001" cy="2895600"/>
          </a:xfrm>
          <a:prstGeom prst="rect">
            <a:avLst/>
          </a:prstGeom>
        </p:spPr>
      </p:pic>
      <p:sp>
        <p:nvSpPr>
          <p:cNvPr id="8" name="TextBox 7"/>
          <p:cNvSpPr txBox="1"/>
          <p:nvPr/>
        </p:nvSpPr>
        <p:spPr>
          <a:xfrm>
            <a:off x="2331101" y="129237"/>
            <a:ext cx="501130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601B3"/>
                </a:solidFill>
                <a:effectLst/>
                <a:uLnTx/>
                <a:uFillTx/>
                <a:latin typeface="Arial" panose="020B0604020202020204" pitchFamily="34" charset="0"/>
                <a:ea typeface="MS PGothic" panose="020B0600070205080204" pitchFamily="34" charset="-128"/>
                <a:cs typeface="Arial" panose="020B0604020202020204" pitchFamily="34" charset="0"/>
              </a:rPr>
              <a:t>The weird growth curve of methane</a:t>
            </a:r>
          </a:p>
        </p:txBody>
      </p:sp>
      <p:grpSp>
        <p:nvGrpSpPr>
          <p:cNvPr id="7" name="Group 6"/>
          <p:cNvGrpSpPr/>
          <p:nvPr/>
        </p:nvGrpSpPr>
        <p:grpSpPr>
          <a:xfrm>
            <a:off x="0" y="-1981200"/>
            <a:ext cx="9730731" cy="5725038"/>
            <a:chOff x="0" y="-1981200"/>
            <a:chExt cx="9730731" cy="5725038"/>
          </a:xfrm>
        </p:grpSpPr>
        <p:grpSp>
          <p:nvGrpSpPr>
            <p:cNvPr id="6" name="Group 5"/>
            <p:cNvGrpSpPr/>
            <p:nvPr/>
          </p:nvGrpSpPr>
          <p:grpSpPr>
            <a:xfrm>
              <a:off x="0" y="990600"/>
              <a:ext cx="4485384" cy="2753238"/>
              <a:chOff x="0" y="990600"/>
              <a:chExt cx="4485384" cy="2753238"/>
            </a:xfrm>
          </p:grpSpPr>
          <p:pic>
            <p:nvPicPr>
              <p:cNvPr id="25" name="Picture 4" descr="Mauna Loa CO2"/>
              <p:cNvPicPr>
                <a:picLocks noChangeAspect="1" noChangeArrowheads="1"/>
              </p:cNvPicPr>
              <p:nvPr/>
            </p:nvPicPr>
            <p:blipFill rotWithShape="1">
              <a:blip r:embed="rId3">
                <a:extLst>
                  <a:ext uri="{28A0092B-C50C-407E-A947-70E740481C1C}">
                    <a14:useLocalDpi xmlns:a14="http://schemas.microsoft.com/office/drawing/2010/main" val="0"/>
                  </a:ext>
                </a:extLst>
              </a:blip>
              <a:srcRect t="9903" r="3090"/>
              <a:stretch/>
            </p:blipFill>
            <p:spPr bwMode="auto">
              <a:xfrm>
                <a:off x="0" y="990600"/>
                <a:ext cx="4485384" cy="27532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15331" y="1186095"/>
                <a:ext cx="2689869" cy="336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Helvetica"/>
                  <a:ea typeface="+mn-ea"/>
                  <a:cs typeface="+mn-cs"/>
                </a:endParaRPr>
              </a:p>
            </p:txBody>
          </p:sp>
        </p:grpSp>
        <p:grpSp>
          <p:nvGrpSpPr>
            <p:cNvPr id="14" name="Group 13"/>
            <p:cNvGrpSpPr/>
            <p:nvPr/>
          </p:nvGrpSpPr>
          <p:grpSpPr>
            <a:xfrm>
              <a:off x="815331" y="-1981200"/>
              <a:ext cx="8915400" cy="3601544"/>
              <a:chOff x="914400" y="912765"/>
              <a:chExt cx="8915400" cy="3601544"/>
            </a:xfrm>
          </p:grpSpPr>
          <p:grpSp>
            <p:nvGrpSpPr>
              <p:cNvPr id="20" name="Group 19"/>
              <p:cNvGrpSpPr/>
              <p:nvPr/>
            </p:nvGrpSpPr>
            <p:grpSpPr>
              <a:xfrm>
                <a:off x="914400" y="912765"/>
                <a:ext cx="8915400" cy="3601544"/>
                <a:chOff x="914400" y="848302"/>
                <a:chExt cx="8915400" cy="3834184"/>
              </a:xfrm>
            </p:grpSpPr>
            <p:sp>
              <p:nvSpPr>
                <p:cNvPr id="23" name="Rectangle 22"/>
                <p:cNvSpPr/>
                <p:nvPr/>
              </p:nvSpPr>
              <p:spPr bwMode="auto">
                <a:xfrm>
                  <a:off x="1006928" y="3689866"/>
                  <a:ext cx="280125" cy="288667"/>
                </a:xfrm>
                <a:prstGeom prst="rect">
                  <a:avLst/>
                </a:prstGeom>
                <a:solidFill>
                  <a:srgbClr val="FFFF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itchFamily="34" charset="0"/>
                    <a:ea typeface="MS PGothic" panose="020B0600070205080204" pitchFamily="34" charset="-128"/>
                    <a:cs typeface="+mn-cs"/>
                  </a:endParaRPr>
                </a:p>
              </p:txBody>
            </p:sp>
            <p:sp>
              <p:nvSpPr>
                <p:cNvPr id="27" name="Rectangle 26"/>
                <p:cNvSpPr/>
                <p:nvPr/>
              </p:nvSpPr>
              <p:spPr>
                <a:xfrm>
                  <a:off x="8915400" y="848302"/>
                  <a:ext cx="914400" cy="2352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Helvetica"/>
                    <a:ea typeface="+mn-ea"/>
                    <a:cs typeface="+mn-cs"/>
                  </a:endParaRPr>
                </a:p>
              </p:txBody>
            </p:sp>
            <p:sp>
              <p:nvSpPr>
                <p:cNvPr id="31" name="TextBox 30"/>
                <p:cNvSpPr txBox="1"/>
                <p:nvPr/>
              </p:nvSpPr>
              <p:spPr>
                <a:xfrm>
                  <a:off x="914400" y="4191000"/>
                  <a:ext cx="760144" cy="491486"/>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0" name="TextBox 29"/>
                <p:cNvSpPr txBox="1"/>
                <p:nvPr/>
              </p:nvSpPr>
              <p:spPr>
                <a:xfrm>
                  <a:off x="5238449" y="4086436"/>
                  <a:ext cx="1383712" cy="491486"/>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C"/>
                      </a:solidFill>
                      <a:effectLst/>
                      <a:uLnTx/>
                      <a:uFillTx/>
                      <a:latin typeface="Arial" panose="020B0604020202020204" pitchFamily="34" charset="0"/>
                      <a:ea typeface="MS PGothic" panose="020B0600070205080204" pitchFamily="34" charset="-128"/>
                      <a:cs typeface="Arial" panose="020B0604020202020204" pitchFamily="34" charset="0"/>
                    </a:rPr>
                    <a:t>Methane</a:t>
                  </a:r>
                </a:p>
              </p:txBody>
            </p:sp>
          </p:grpSp>
          <p:sp>
            <p:nvSpPr>
              <p:cNvPr id="22" name="TextBox 21"/>
              <p:cNvSpPr txBox="1"/>
              <p:nvPr/>
            </p:nvSpPr>
            <p:spPr>
              <a:xfrm>
                <a:off x="972015" y="3994504"/>
                <a:ext cx="2714205" cy="461665"/>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C"/>
                    </a:solidFill>
                    <a:effectLst/>
                    <a:uLnTx/>
                    <a:uFillTx/>
                    <a:latin typeface="Arial" panose="020B0604020202020204" pitchFamily="34" charset="0"/>
                    <a:ea typeface="MS PGothic" panose="020B0600070205080204" pitchFamily="34" charset="-128"/>
                    <a:cs typeface="Arial" panose="020B0604020202020204" pitchFamily="34" charset="0"/>
                  </a:rPr>
                  <a:t>CO</a:t>
                </a:r>
                <a:r>
                  <a:rPr kumimoji="0" lang="en-US" sz="2400" b="1" i="0" u="none" strike="noStrike" kern="1200" cap="none" spc="0" normalizeH="0" baseline="-25000" noProof="0" dirty="0">
                    <a:ln>
                      <a:noFill/>
                    </a:ln>
                    <a:solidFill>
                      <a:srgbClr val="00000C"/>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1" i="0" u="none" strike="noStrike" kern="1200" cap="none" spc="0" normalizeH="0" baseline="0" noProof="0" dirty="0">
                    <a:ln>
                      <a:noFill/>
                    </a:ln>
                    <a:solidFill>
                      <a:srgbClr val="00000C"/>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grpSp>
      </p:grpSp>
      <p:sp>
        <p:nvSpPr>
          <p:cNvPr id="2" name="TextBox 1">
            <a:extLst>
              <a:ext uri="{FF2B5EF4-FFF2-40B4-BE49-F238E27FC236}">
                <a16:creationId xmlns:a16="http://schemas.microsoft.com/office/drawing/2014/main" id="{3611814D-F8A4-49E6-B341-8536E12E531F}"/>
              </a:ext>
            </a:extLst>
          </p:cNvPr>
          <p:cNvSpPr txBox="1"/>
          <p:nvPr/>
        </p:nvSpPr>
        <p:spPr>
          <a:xfrm>
            <a:off x="1187984" y="4319931"/>
            <a:ext cx="789981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Could this weirdness be driven by changes in OH? We don’t know.</a:t>
            </a:r>
          </a:p>
        </p:txBody>
      </p:sp>
    </p:spTree>
    <p:extLst>
      <p:ext uri="{BB962C8B-B14F-4D97-AF65-F5344CB8AC3E}">
        <p14:creationId xmlns:p14="http://schemas.microsoft.com/office/powerpoint/2010/main" val="959407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A95363-2F4E-4895-95CF-DB50D9E1A41C}"/>
              </a:ext>
            </a:extLst>
          </p:cNvPr>
          <p:cNvPicPr>
            <a:picLocks noChangeAspect="1"/>
          </p:cNvPicPr>
          <p:nvPr/>
        </p:nvPicPr>
        <p:blipFill rotWithShape="1">
          <a:blip r:embed="rId2"/>
          <a:srcRect t="24039"/>
          <a:stretch/>
        </p:blipFill>
        <p:spPr>
          <a:xfrm>
            <a:off x="-330730" y="2462192"/>
            <a:ext cx="5999012" cy="3735043"/>
          </a:xfrm>
          <a:prstGeom prst="rect">
            <a:avLst/>
          </a:prstGeom>
        </p:spPr>
      </p:pic>
      <p:sp>
        <p:nvSpPr>
          <p:cNvPr id="24578" name="Rectangle 2"/>
          <p:cNvSpPr>
            <a:spLocks noGrp="1" noChangeArrowheads="1"/>
          </p:cNvSpPr>
          <p:nvPr>
            <p:ph type="title"/>
          </p:nvPr>
        </p:nvSpPr>
        <p:spPr>
          <a:xfrm>
            <a:off x="436563" y="327025"/>
            <a:ext cx="8534400" cy="1143000"/>
          </a:xfrm>
        </p:spPr>
        <p:txBody>
          <a:bodyPr/>
          <a:lstStyle/>
          <a:p>
            <a:pPr eaLnBrk="1" hangingPunct="1"/>
            <a:r>
              <a:rPr lang="en-US" altLang="en-US" dirty="0">
                <a:solidFill>
                  <a:srgbClr val="2D2DB9"/>
                </a:solidFill>
              </a:rPr>
              <a:t>Ozone as an air pollutant</a:t>
            </a:r>
            <a:endParaRPr lang="en-US" altLang="en-US" sz="2000" dirty="0">
              <a:solidFill>
                <a:srgbClr val="2D2DB9"/>
              </a:solidFill>
            </a:endParaRPr>
          </a:p>
        </p:txBody>
      </p:sp>
      <p:sp>
        <p:nvSpPr>
          <p:cNvPr id="24579" name="Text Box 8"/>
          <p:cNvSpPr txBox="1">
            <a:spLocks noChangeArrowheads="1"/>
          </p:cNvSpPr>
          <p:nvPr/>
        </p:nvSpPr>
        <p:spPr bwMode="auto">
          <a:xfrm>
            <a:off x="149225" y="6518275"/>
            <a:ext cx="168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45720" rIns="45720">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3333CC"/>
                </a:solidFill>
                <a:effectLst/>
                <a:uLnTx/>
                <a:uFillTx/>
                <a:latin typeface="Helvetica" panose="020B0604020202020204" pitchFamily="34" charset="0"/>
                <a:ea typeface="MS PGothic" panose="020B0600070205080204" pitchFamily="34" charset="-128"/>
                <a:cs typeface="+mn-cs"/>
              </a:rPr>
              <a:t>US EPA [2020]</a:t>
            </a:r>
          </a:p>
        </p:txBody>
      </p:sp>
      <p:grpSp>
        <p:nvGrpSpPr>
          <p:cNvPr id="24586" name="Group 3"/>
          <p:cNvGrpSpPr>
            <a:grpSpLocks/>
          </p:cNvGrpSpPr>
          <p:nvPr/>
        </p:nvGrpSpPr>
        <p:grpSpPr bwMode="auto">
          <a:xfrm>
            <a:off x="-1295400" y="1470025"/>
            <a:ext cx="11811000" cy="3476959"/>
            <a:chOff x="1572670" y="728486"/>
            <a:chExt cx="9677399" cy="2589645"/>
          </a:xfrm>
        </p:grpSpPr>
        <p:sp>
          <p:nvSpPr>
            <p:cNvPr id="24599" name="TextBox 1"/>
            <p:cNvSpPr txBox="1">
              <a:spLocks noChangeArrowheads="1"/>
            </p:cNvSpPr>
            <p:nvPr/>
          </p:nvSpPr>
          <p:spPr bwMode="auto">
            <a:xfrm>
              <a:off x="1572670" y="728486"/>
              <a:ext cx="9677399" cy="4815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US population exposed to air pollutants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in excess of national ambient air quality standards (NAAQS), 2018</a:t>
              </a:r>
            </a:p>
          </p:txBody>
        </p:sp>
        <p:sp>
          <p:nvSpPr>
            <p:cNvPr id="24600" name="TextBox 7"/>
            <p:cNvSpPr txBox="1">
              <a:spLocks noChangeArrowheads="1"/>
            </p:cNvSpPr>
            <p:nvPr/>
          </p:nvSpPr>
          <p:spPr bwMode="auto">
            <a:xfrm>
              <a:off x="1880681" y="1868705"/>
              <a:ext cx="1906047" cy="275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PM</a:t>
              </a:r>
              <a:r>
                <a:rPr kumimoji="0" lang="en-US" altLang="en-US" sz="1800" b="0"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2.5 </a:t>
              </a: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a:t>
              </a:r>
            </a:p>
          </p:txBody>
        </p:sp>
        <p:sp>
          <p:nvSpPr>
            <p:cNvPr id="24601" name="TextBox 9"/>
            <p:cNvSpPr txBox="1">
              <a:spLocks noChangeArrowheads="1"/>
            </p:cNvSpPr>
            <p:nvPr/>
          </p:nvSpPr>
          <p:spPr bwMode="auto">
            <a:xfrm>
              <a:off x="2088430" y="2280152"/>
              <a:ext cx="1695898" cy="275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PM</a:t>
              </a:r>
              <a:r>
                <a:rPr kumimoji="0" lang="en-US" altLang="en-US" sz="1800" b="0"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10  </a:t>
              </a: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a:t>
              </a:r>
            </a:p>
          </p:txBody>
        </p:sp>
        <p:sp>
          <p:nvSpPr>
            <p:cNvPr id="24602" name="TextBox 10"/>
            <p:cNvSpPr txBox="1">
              <a:spLocks noChangeArrowheads="1"/>
            </p:cNvSpPr>
            <p:nvPr/>
          </p:nvSpPr>
          <p:spPr bwMode="auto">
            <a:xfrm>
              <a:off x="2671014" y="2653113"/>
              <a:ext cx="1090409" cy="275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SO</a:t>
              </a:r>
              <a:r>
                <a:rPr kumimoji="0" lang="en-US" altLang="en-US" sz="1800" b="0"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  </a:t>
              </a:r>
              <a:endPar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4603" name="TextBox 11"/>
            <p:cNvSpPr txBox="1">
              <a:spLocks noChangeArrowheads="1"/>
            </p:cNvSpPr>
            <p:nvPr/>
          </p:nvSpPr>
          <p:spPr bwMode="auto">
            <a:xfrm>
              <a:off x="2423997" y="3042975"/>
              <a:ext cx="1359661" cy="275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Lead  </a:t>
              </a:r>
            </a:p>
          </p:txBody>
        </p:sp>
        <p:sp>
          <p:nvSpPr>
            <p:cNvPr id="24604" name="TextBox 8"/>
            <p:cNvSpPr txBox="1">
              <a:spLocks noChangeArrowheads="1"/>
            </p:cNvSpPr>
            <p:nvPr/>
          </p:nvSpPr>
          <p:spPr bwMode="auto">
            <a:xfrm>
              <a:off x="2819400" y="1457258"/>
              <a:ext cx="970886" cy="275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Ozone </a:t>
              </a:r>
            </a:p>
          </p:txBody>
        </p:sp>
      </p:grpSp>
      <p:sp>
        <p:nvSpPr>
          <p:cNvPr id="24587" name="TextBox 3"/>
          <p:cNvSpPr txBox="1">
            <a:spLocks noChangeArrowheads="1"/>
          </p:cNvSpPr>
          <p:nvPr/>
        </p:nvSpPr>
        <p:spPr bwMode="auto">
          <a:xfrm>
            <a:off x="254372" y="5152647"/>
            <a:ext cx="1107996" cy="3694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CO </a:t>
            </a:r>
          </a:p>
        </p:txBody>
      </p:sp>
      <p:sp>
        <p:nvSpPr>
          <p:cNvPr id="24588" name="TextBox 4"/>
          <p:cNvSpPr txBox="1">
            <a:spLocks noChangeArrowheads="1"/>
          </p:cNvSpPr>
          <p:nvPr/>
        </p:nvSpPr>
        <p:spPr bwMode="auto">
          <a:xfrm>
            <a:off x="-495006" y="5612400"/>
            <a:ext cx="1920719" cy="3694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NO</a:t>
            </a:r>
            <a:r>
              <a:rPr kumimoji="0" lang="en-US" alt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2  </a:t>
            </a:r>
            <a:endPar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4589" name="TextBox 5"/>
          <p:cNvSpPr txBox="1">
            <a:spLocks noChangeArrowheads="1"/>
          </p:cNvSpPr>
          <p:nvPr/>
        </p:nvSpPr>
        <p:spPr bwMode="auto">
          <a:xfrm>
            <a:off x="4904251" y="2448503"/>
            <a:ext cx="76174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137M</a:t>
            </a:r>
          </a:p>
        </p:txBody>
      </p:sp>
      <p:sp>
        <p:nvSpPr>
          <p:cNvPr id="24590" name="TextBox 6"/>
          <p:cNvSpPr txBox="1">
            <a:spLocks noChangeArrowheads="1"/>
          </p:cNvSpPr>
          <p:nvPr/>
        </p:nvSpPr>
        <p:spPr bwMode="auto">
          <a:xfrm>
            <a:off x="2683761" y="3000927"/>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31</a:t>
            </a:r>
          </a:p>
        </p:txBody>
      </p:sp>
      <p:sp>
        <p:nvSpPr>
          <p:cNvPr id="24591" name="TextBox 21"/>
          <p:cNvSpPr txBox="1">
            <a:spLocks noChangeArrowheads="1"/>
          </p:cNvSpPr>
          <p:nvPr/>
        </p:nvSpPr>
        <p:spPr bwMode="auto">
          <a:xfrm>
            <a:off x="2509552" y="2993442"/>
            <a:ext cx="63350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38M</a:t>
            </a:r>
          </a:p>
        </p:txBody>
      </p:sp>
      <p:sp>
        <p:nvSpPr>
          <p:cNvPr id="24592" name="TextBox 22"/>
          <p:cNvSpPr txBox="1">
            <a:spLocks noChangeArrowheads="1"/>
          </p:cNvSpPr>
          <p:nvPr/>
        </p:nvSpPr>
        <p:spPr bwMode="auto">
          <a:xfrm>
            <a:off x="1438509" y="5107927"/>
            <a:ext cx="381893" cy="4141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0</a:t>
            </a:r>
          </a:p>
        </p:txBody>
      </p:sp>
      <p:sp>
        <p:nvSpPr>
          <p:cNvPr id="24593" name="TextBox 23"/>
          <p:cNvSpPr txBox="1">
            <a:spLocks noChangeArrowheads="1"/>
          </p:cNvSpPr>
          <p:nvPr/>
        </p:nvSpPr>
        <p:spPr bwMode="auto">
          <a:xfrm>
            <a:off x="1439230" y="4516066"/>
            <a:ext cx="616664" cy="4141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1M</a:t>
            </a:r>
          </a:p>
        </p:txBody>
      </p:sp>
      <p:sp>
        <p:nvSpPr>
          <p:cNvPr id="24594" name="TextBox 24"/>
          <p:cNvSpPr txBox="1">
            <a:spLocks noChangeArrowheads="1"/>
          </p:cNvSpPr>
          <p:nvPr/>
        </p:nvSpPr>
        <p:spPr bwMode="auto">
          <a:xfrm>
            <a:off x="1516713" y="4032772"/>
            <a:ext cx="50526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3M</a:t>
            </a:r>
          </a:p>
        </p:txBody>
      </p:sp>
      <p:sp>
        <p:nvSpPr>
          <p:cNvPr id="24595" name="TextBox 25"/>
          <p:cNvSpPr txBox="1">
            <a:spLocks noChangeArrowheads="1"/>
          </p:cNvSpPr>
          <p:nvPr/>
        </p:nvSpPr>
        <p:spPr bwMode="auto">
          <a:xfrm>
            <a:off x="1878163" y="3441287"/>
            <a:ext cx="63350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16M</a:t>
            </a:r>
          </a:p>
        </p:txBody>
      </p:sp>
      <p:sp>
        <p:nvSpPr>
          <p:cNvPr id="24596" name="TextBox 26"/>
          <p:cNvSpPr txBox="1">
            <a:spLocks noChangeArrowheads="1"/>
          </p:cNvSpPr>
          <p:nvPr/>
        </p:nvSpPr>
        <p:spPr bwMode="auto">
          <a:xfrm>
            <a:off x="1403050" y="5593278"/>
            <a:ext cx="381893" cy="4141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0</a:t>
            </a:r>
          </a:p>
        </p:txBody>
      </p:sp>
      <p:sp>
        <p:nvSpPr>
          <p:cNvPr id="24597" name="TextBox 1"/>
          <p:cNvSpPr txBox="1">
            <a:spLocks noChangeArrowheads="1"/>
          </p:cNvSpPr>
          <p:nvPr/>
        </p:nvSpPr>
        <p:spPr bwMode="auto">
          <a:xfrm>
            <a:off x="5665998" y="2428307"/>
            <a:ext cx="2339103" cy="36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2D2DB9"/>
                </a:solidFill>
                <a:effectLst/>
                <a:uLnTx/>
                <a:uFillTx/>
                <a:latin typeface="Helvetica" panose="020B0604020202020204" pitchFamily="34" charset="0"/>
                <a:ea typeface="MS PGothic" panose="020B0600070205080204" pitchFamily="34" charset="-128"/>
                <a:cs typeface="+mn-cs"/>
              </a:rPr>
              <a:t>70 ppb (8-h average)</a:t>
            </a:r>
          </a:p>
        </p:txBody>
      </p:sp>
    </p:spTree>
    <p:extLst>
      <p:ext uri="{BB962C8B-B14F-4D97-AF65-F5344CB8AC3E}">
        <p14:creationId xmlns:p14="http://schemas.microsoft.com/office/powerpoint/2010/main" val="410509184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228600"/>
            <a:ext cx="9144000" cy="1143000"/>
          </a:xfrm>
        </p:spPr>
        <p:txBody>
          <a:bodyPr/>
          <a:lstStyle/>
          <a:p>
            <a:pPr eaLnBrk="1" hangingPunct="1"/>
            <a:r>
              <a:rPr lang="en-US" altLang="en-US"/>
              <a:t>Days per year exceeding 70 ppb ozone standard, 2010-2014</a:t>
            </a:r>
          </a:p>
        </p:txBody>
      </p:sp>
      <p:sp>
        <p:nvSpPr>
          <p:cNvPr id="29699" name="TextBox 6"/>
          <p:cNvSpPr txBox="1">
            <a:spLocks noChangeArrowheads="1"/>
          </p:cNvSpPr>
          <p:nvPr/>
        </p:nvSpPr>
        <p:spPr bwMode="auto">
          <a:xfrm>
            <a:off x="7616825" y="6400800"/>
            <a:ext cx="1527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TOAR [2020]</a:t>
            </a:r>
          </a:p>
        </p:txBody>
      </p:sp>
      <p:pic>
        <p:nvPicPr>
          <p:cNvPr id="29703" name="Picture 7"/>
          <p:cNvPicPr>
            <a:picLocks noChangeAspect="1"/>
          </p:cNvPicPr>
          <p:nvPr/>
        </p:nvPicPr>
        <p:blipFill>
          <a:blip r:embed="rId2">
            <a:extLst>
              <a:ext uri="{28A0092B-C50C-407E-A947-70E740481C1C}">
                <a14:useLocalDpi xmlns:a14="http://schemas.microsoft.com/office/drawing/2010/main" val="0"/>
              </a:ext>
            </a:extLst>
          </a:blip>
          <a:srcRect t="6075"/>
          <a:stretch>
            <a:fillRect/>
          </a:stretch>
        </p:blipFill>
        <p:spPr bwMode="auto">
          <a:xfrm>
            <a:off x="152400" y="902482"/>
            <a:ext cx="7315200" cy="58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8"/>
          <p:cNvSpPr>
            <a:spLocks noChangeArrowheads="1"/>
          </p:cNvSpPr>
          <p:nvPr/>
        </p:nvSpPr>
        <p:spPr bwMode="auto">
          <a:xfrm>
            <a:off x="4226689" y="521494"/>
            <a:ext cx="2129742" cy="228593"/>
          </a:xfrm>
          <a:prstGeom prst="rect">
            <a:avLst/>
          </a:prstGeom>
          <a:solidFill>
            <a:schemeClr val="bg1"/>
          </a:solidFill>
          <a:ln w="9525" algn="ctr">
            <a:solidFill>
              <a:schemeClr val="bg1"/>
            </a:solidFill>
            <a:round/>
            <a:headEnd/>
            <a:tailEnd type="triangle" w="lg" len="lg"/>
          </a:ln>
        </p:spPr>
        <p:txBody>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155" y="-205198"/>
            <a:ext cx="9677399" cy="1143000"/>
          </a:xfrm>
        </p:spPr>
        <p:txBody>
          <a:bodyPr/>
          <a:lstStyle/>
          <a:p>
            <a:r>
              <a:rPr lang="en-US" dirty="0"/>
              <a:t>Very severe ozone pollution problem in China</a:t>
            </a:r>
          </a:p>
        </p:txBody>
      </p:sp>
      <p:pic>
        <p:nvPicPr>
          <p:cNvPr id="3" name="Picture 2"/>
          <p:cNvPicPr>
            <a:picLocks noChangeAspect="1"/>
          </p:cNvPicPr>
          <p:nvPr/>
        </p:nvPicPr>
        <p:blipFill>
          <a:blip r:embed="rId2"/>
          <a:stretch>
            <a:fillRect/>
          </a:stretch>
        </p:blipFill>
        <p:spPr>
          <a:xfrm>
            <a:off x="381000" y="1371600"/>
            <a:ext cx="7751091" cy="4419600"/>
          </a:xfrm>
          <a:prstGeom prst="rect">
            <a:avLst/>
          </a:prstGeom>
        </p:spPr>
      </p:pic>
      <p:sp>
        <p:nvSpPr>
          <p:cNvPr id="5" name="TextBox 4"/>
          <p:cNvSpPr txBox="1"/>
          <p:nvPr/>
        </p:nvSpPr>
        <p:spPr>
          <a:xfrm>
            <a:off x="7381979" y="6473170"/>
            <a:ext cx="158889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Li et al. [2019a]</a:t>
            </a:r>
          </a:p>
        </p:txBody>
      </p:sp>
      <p:sp>
        <p:nvSpPr>
          <p:cNvPr id="7" name="Freeform: Shape 6">
            <a:extLst>
              <a:ext uri="{FF2B5EF4-FFF2-40B4-BE49-F238E27FC236}">
                <a16:creationId xmlns:a16="http://schemas.microsoft.com/office/drawing/2014/main" id="{AA7533DA-8084-4173-825B-02F983E556DD}"/>
              </a:ext>
            </a:extLst>
          </p:cNvPr>
          <p:cNvSpPr/>
          <p:nvPr/>
        </p:nvSpPr>
        <p:spPr bwMode="auto">
          <a:xfrm>
            <a:off x="3704094" y="5717727"/>
            <a:ext cx="318361" cy="542440"/>
          </a:xfrm>
          <a:custGeom>
            <a:avLst/>
            <a:gdLst>
              <a:gd name="connsiteX0" fmla="*/ 0 w 325464"/>
              <a:gd name="connsiteY0" fmla="*/ 0 h 542440"/>
              <a:gd name="connsiteX1" fmla="*/ 0 w 325464"/>
              <a:gd name="connsiteY1" fmla="*/ 542440 h 542440"/>
              <a:gd name="connsiteX2" fmla="*/ 325464 w 325464"/>
              <a:gd name="connsiteY2" fmla="*/ 542440 h 542440"/>
            </a:gdLst>
            <a:ahLst/>
            <a:cxnLst>
              <a:cxn ang="0">
                <a:pos x="connsiteX0" y="connsiteY0"/>
              </a:cxn>
              <a:cxn ang="0">
                <a:pos x="connsiteX1" y="connsiteY1"/>
              </a:cxn>
              <a:cxn ang="0">
                <a:pos x="connsiteX2" y="connsiteY2"/>
              </a:cxn>
            </a:cxnLst>
            <a:rect l="l" t="t" r="r" b="b"/>
            <a:pathLst>
              <a:path w="325464" h="542440">
                <a:moveTo>
                  <a:pt x="0" y="0"/>
                </a:moveTo>
                <a:lnTo>
                  <a:pt x="0" y="542440"/>
                </a:lnTo>
                <a:lnTo>
                  <a:pt x="325464" y="542440"/>
                </a:lnTo>
              </a:path>
            </a:pathLst>
          </a:custGeom>
          <a:noFill/>
          <a:ln w="9525" cap="flat" cmpd="sng" algn="ctr">
            <a:solidFill>
              <a:srgbClr val="009900"/>
            </a:solidFill>
            <a:prstDash val="solid"/>
            <a:round/>
            <a:headEnd type="triangle" w="lg" len="lg"/>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8A3E"/>
              </a:solidFill>
              <a:effectLst/>
              <a:uLnTx/>
              <a:uFillTx/>
              <a:latin typeface="Helvetica" pitchFamily="34" charset="0"/>
              <a:ea typeface="MS PGothic" panose="020B0600070205080204" pitchFamily="34" charset="-128"/>
              <a:cs typeface="+mn-cs"/>
            </a:endParaRPr>
          </a:p>
        </p:txBody>
      </p:sp>
      <p:sp>
        <p:nvSpPr>
          <p:cNvPr id="8" name="TextBox 7">
            <a:extLst>
              <a:ext uri="{FF2B5EF4-FFF2-40B4-BE49-F238E27FC236}">
                <a16:creationId xmlns:a16="http://schemas.microsoft.com/office/drawing/2014/main" id="{3C58A0C1-5C48-4BD5-B04A-1461300A9AC3}"/>
              </a:ext>
            </a:extLst>
          </p:cNvPr>
          <p:cNvSpPr txBox="1"/>
          <p:nvPr/>
        </p:nvSpPr>
        <p:spPr>
          <a:xfrm flipH="1">
            <a:off x="4022455" y="5800487"/>
            <a:ext cx="14894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Helvetica" panose="020B0604020202020204" pitchFamily="34" charset="0"/>
                <a:ea typeface="MS PGothic" panose="020B0600070205080204" pitchFamily="34" charset="-128"/>
                <a:cs typeface="+mn-cs"/>
              </a:rPr>
              <a:t>China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Helvetica" panose="020B0604020202020204" pitchFamily="34" charset="0"/>
                <a:ea typeface="MS PGothic" panose="020B0600070205080204" pitchFamily="34" charset="-128"/>
                <a:cs typeface="+mn-cs"/>
              </a:rPr>
              <a:t>air quality standard</a:t>
            </a:r>
          </a:p>
        </p:txBody>
      </p:sp>
      <p:sp>
        <p:nvSpPr>
          <p:cNvPr id="9" name="Freeform: Shape 8">
            <a:extLst>
              <a:ext uri="{FF2B5EF4-FFF2-40B4-BE49-F238E27FC236}">
                <a16:creationId xmlns:a16="http://schemas.microsoft.com/office/drawing/2014/main" id="{735F3930-F26D-46D5-B971-7AA145D38E74}"/>
              </a:ext>
            </a:extLst>
          </p:cNvPr>
          <p:cNvSpPr/>
          <p:nvPr/>
        </p:nvSpPr>
        <p:spPr bwMode="auto">
          <a:xfrm flipH="1">
            <a:off x="3171513" y="5717727"/>
            <a:ext cx="318361" cy="542440"/>
          </a:xfrm>
          <a:custGeom>
            <a:avLst/>
            <a:gdLst>
              <a:gd name="connsiteX0" fmla="*/ 0 w 325464"/>
              <a:gd name="connsiteY0" fmla="*/ 0 h 542440"/>
              <a:gd name="connsiteX1" fmla="*/ 0 w 325464"/>
              <a:gd name="connsiteY1" fmla="*/ 542440 h 542440"/>
              <a:gd name="connsiteX2" fmla="*/ 325464 w 325464"/>
              <a:gd name="connsiteY2" fmla="*/ 542440 h 542440"/>
            </a:gdLst>
            <a:ahLst/>
            <a:cxnLst>
              <a:cxn ang="0">
                <a:pos x="connsiteX0" y="connsiteY0"/>
              </a:cxn>
              <a:cxn ang="0">
                <a:pos x="connsiteX1" y="connsiteY1"/>
              </a:cxn>
              <a:cxn ang="0">
                <a:pos x="connsiteX2" y="connsiteY2"/>
              </a:cxn>
            </a:cxnLst>
            <a:rect l="l" t="t" r="r" b="b"/>
            <a:pathLst>
              <a:path w="325464" h="542440">
                <a:moveTo>
                  <a:pt x="0" y="0"/>
                </a:moveTo>
                <a:lnTo>
                  <a:pt x="0" y="542440"/>
                </a:lnTo>
                <a:lnTo>
                  <a:pt x="325464" y="542440"/>
                </a:lnTo>
              </a:path>
            </a:pathLst>
          </a:custGeom>
          <a:noFill/>
          <a:ln w="9525" cap="flat" cmpd="sng" algn="ctr">
            <a:solidFill>
              <a:srgbClr val="0000CC"/>
            </a:solidFill>
            <a:prstDash val="solid"/>
            <a:round/>
            <a:headEnd type="triangle" w="lg" len="lg"/>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Helvetica" pitchFamily="34" charset="0"/>
              <a:ea typeface="MS PGothic" panose="020B0600070205080204" pitchFamily="34" charset="-128"/>
              <a:cs typeface="+mn-cs"/>
            </a:endParaRPr>
          </a:p>
        </p:txBody>
      </p:sp>
      <p:sp>
        <p:nvSpPr>
          <p:cNvPr id="10" name="TextBox 9">
            <a:extLst>
              <a:ext uri="{FF2B5EF4-FFF2-40B4-BE49-F238E27FC236}">
                <a16:creationId xmlns:a16="http://schemas.microsoft.com/office/drawing/2014/main" id="{9477C8B1-79A4-4F27-A15B-C40BA85FB8CA}"/>
              </a:ext>
            </a:extLst>
          </p:cNvPr>
          <p:cNvSpPr txBox="1"/>
          <p:nvPr/>
        </p:nvSpPr>
        <p:spPr>
          <a:xfrm flipH="1">
            <a:off x="1727116" y="5757111"/>
            <a:ext cx="1489476" cy="92333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CC"/>
                </a:solidFill>
                <a:effectLst/>
                <a:uLnTx/>
                <a:uFillTx/>
                <a:latin typeface="Helvetica" panose="020B0604020202020204" pitchFamily="34" charset="0"/>
                <a:ea typeface="MS PGothic" panose="020B0600070205080204" pitchFamily="34" charset="-128"/>
                <a:cs typeface="+mn-cs"/>
              </a:rPr>
              <a:t>US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CC"/>
                </a:solidFill>
                <a:effectLst/>
                <a:uLnTx/>
                <a:uFillTx/>
                <a:latin typeface="Helvetica" panose="020B0604020202020204" pitchFamily="34" charset="0"/>
                <a:ea typeface="MS PGothic" panose="020B0600070205080204" pitchFamily="34" charset="-128"/>
                <a:cs typeface="+mn-cs"/>
              </a:rPr>
              <a:t>air quality standard</a:t>
            </a:r>
          </a:p>
        </p:txBody>
      </p:sp>
      <p:sp>
        <p:nvSpPr>
          <p:cNvPr id="4" name="TextBox 3">
            <a:extLst>
              <a:ext uri="{FF2B5EF4-FFF2-40B4-BE49-F238E27FC236}">
                <a16:creationId xmlns:a16="http://schemas.microsoft.com/office/drawing/2014/main" id="{2AE01CB5-0497-400F-A27D-22067EA04A96}"/>
              </a:ext>
            </a:extLst>
          </p:cNvPr>
          <p:cNvSpPr txBox="1"/>
          <p:nvPr/>
        </p:nvSpPr>
        <p:spPr>
          <a:xfrm>
            <a:off x="1219200" y="553879"/>
            <a:ext cx="89154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333CC"/>
                </a:solidFill>
                <a:effectLst/>
                <a:uLnTx/>
                <a:uFillTx/>
                <a:latin typeface="Helvetica" panose="020B0604020202020204" pitchFamily="34" charset="0"/>
                <a:ea typeface="MS PGothic" panose="020B0600070205080204" pitchFamily="34" charset="-128"/>
                <a:cs typeface="+mn-cs"/>
              </a:rPr>
              <a:t>revealed by air quality network observations starting in 2013</a:t>
            </a:r>
          </a:p>
        </p:txBody>
      </p:sp>
    </p:spTree>
    <p:extLst>
      <p:ext uri="{BB962C8B-B14F-4D97-AF65-F5344CB8AC3E}">
        <p14:creationId xmlns:p14="http://schemas.microsoft.com/office/powerpoint/2010/main" val="20266422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C7E3F-DF0C-40DD-9BC0-E5C1E53AF560}"/>
              </a:ext>
            </a:extLst>
          </p:cNvPr>
          <p:cNvPicPr>
            <a:picLocks noChangeAspect="1"/>
          </p:cNvPicPr>
          <p:nvPr/>
        </p:nvPicPr>
        <p:blipFill rotWithShape="1">
          <a:blip r:embed="rId2"/>
          <a:srcRect l="5814" t="10091" r="6977" b="7282"/>
          <a:stretch/>
        </p:blipFill>
        <p:spPr>
          <a:xfrm>
            <a:off x="568" y="710593"/>
            <a:ext cx="9143432" cy="6167292"/>
          </a:xfrm>
          <a:prstGeom prst="rect">
            <a:avLst/>
          </a:prstGeom>
        </p:spPr>
      </p:pic>
      <p:sp>
        <p:nvSpPr>
          <p:cNvPr id="2" name="Title 1">
            <a:extLst>
              <a:ext uri="{FF2B5EF4-FFF2-40B4-BE49-F238E27FC236}">
                <a16:creationId xmlns:a16="http://schemas.microsoft.com/office/drawing/2014/main" id="{DE3438E5-8C6C-4398-A445-9B7210126180}"/>
              </a:ext>
            </a:extLst>
          </p:cNvPr>
          <p:cNvSpPr>
            <a:spLocks noGrp="1"/>
          </p:cNvSpPr>
          <p:nvPr>
            <p:ph type="title"/>
          </p:nvPr>
        </p:nvSpPr>
        <p:spPr>
          <a:xfrm>
            <a:off x="-38100" y="-228600"/>
            <a:ext cx="9220200" cy="1143000"/>
          </a:xfrm>
        </p:spPr>
        <p:txBody>
          <a:bodyPr/>
          <a:lstStyle/>
          <a:p>
            <a:r>
              <a:rPr lang="en-US" sz="2200" dirty="0"/>
              <a:t>First recorded photochemical smog event: Los Angeles on July 26, 1943</a:t>
            </a:r>
          </a:p>
        </p:txBody>
      </p:sp>
      <p:sp>
        <p:nvSpPr>
          <p:cNvPr id="4" name="TextBox 3">
            <a:extLst>
              <a:ext uri="{FF2B5EF4-FFF2-40B4-BE49-F238E27FC236}">
                <a16:creationId xmlns:a16="http://schemas.microsoft.com/office/drawing/2014/main" id="{68951D8B-E3C1-4353-B012-992C4048D9E6}"/>
              </a:ext>
            </a:extLst>
          </p:cNvPr>
          <p:cNvSpPr txBox="1"/>
          <p:nvPr/>
        </p:nvSpPr>
        <p:spPr>
          <a:xfrm>
            <a:off x="304800" y="837930"/>
            <a:ext cx="6629400" cy="1015663"/>
          </a:xfrm>
          <a:prstGeom prst="rect">
            <a:avLst/>
          </a:prstGeom>
          <a:noFill/>
        </p:spPr>
        <p:txBody>
          <a:bodyPr wrap="square" rtlCol="0">
            <a:spAutoFit/>
          </a:bodyPr>
          <a:lstStyle/>
          <a:p>
            <a:pPr marL="285750" indent="-285750">
              <a:buFont typeface="Arial" panose="020B0604020202020204" pitchFamily="34" charset="0"/>
              <a:buChar char="•"/>
            </a:pPr>
            <a:r>
              <a:rPr lang="en-US" sz="2000" b="0" dirty="0"/>
              <a:t>Visibility down to three city blocks</a:t>
            </a:r>
          </a:p>
          <a:p>
            <a:pPr marL="285750" indent="-285750">
              <a:buFont typeface="Arial" panose="020B0604020202020204" pitchFamily="34" charset="0"/>
              <a:buChar char="•"/>
            </a:pPr>
            <a:r>
              <a:rPr lang="en-US" sz="2000" b="0" dirty="0"/>
              <a:t>Air smells like bleach</a:t>
            </a:r>
          </a:p>
          <a:p>
            <a:pPr marL="285750" indent="-285750">
              <a:buFont typeface="Arial" panose="020B0604020202020204" pitchFamily="34" charset="0"/>
              <a:buChar char="•"/>
            </a:pPr>
            <a:r>
              <a:rPr lang="en-US" sz="2000" b="0" dirty="0"/>
              <a:t>Is this Japanese chemical warfare?</a:t>
            </a:r>
          </a:p>
        </p:txBody>
      </p:sp>
      <p:pic>
        <p:nvPicPr>
          <p:cNvPr id="3" name="Picture 2">
            <a:extLst>
              <a:ext uri="{FF2B5EF4-FFF2-40B4-BE49-F238E27FC236}">
                <a16:creationId xmlns:a16="http://schemas.microsoft.com/office/drawing/2014/main" id="{2D48E368-2002-4C60-8D2A-28ACAAAAA357}"/>
              </a:ext>
            </a:extLst>
          </p:cNvPr>
          <p:cNvPicPr>
            <a:picLocks noChangeAspect="1"/>
          </p:cNvPicPr>
          <p:nvPr/>
        </p:nvPicPr>
        <p:blipFill>
          <a:blip r:embed="rId3"/>
          <a:stretch>
            <a:fillRect/>
          </a:stretch>
        </p:blipFill>
        <p:spPr>
          <a:xfrm>
            <a:off x="4333875" y="1995221"/>
            <a:ext cx="4809557" cy="4883836"/>
          </a:xfrm>
          <a:prstGeom prst="rect">
            <a:avLst/>
          </a:prstGeom>
        </p:spPr>
      </p:pic>
      <p:sp>
        <p:nvSpPr>
          <p:cNvPr id="6" name="TextBox 5">
            <a:extLst>
              <a:ext uri="{FF2B5EF4-FFF2-40B4-BE49-F238E27FC236}">
                <a16:creationId xmlns:a16="http://schemas.microsoft.com/office/drawing/2014/main" id="{657F472B-E2FC-4A69-8993-8096ACE780F3}"/>
              </a:ext>
            </a:extLst>
          </p:cNvPr>
          <p:cNvSpPr txBox="1"/>
          <p:nvPr/>
        </p:nvSpPr>
        <p:spPr>
          <a:xfrm>
            <a:off x="669388" y="6395287"/>
            <a:ext cx="3886200" cy="369332"/>
          </a:xfrm>
          <a:prstGeom prst="rect">
            <a:avLst/>
          </a:prstGeom>
          <a:noFill/>
        </p:spPr>
        <p:txBody>
          <a:bodyPr wrap="square" rtlCol="0">
            <a:spAutoFit/>
          </a:bodyPr>
          <a:lstStyle/>
          <a:p>
            <a:r>
              <a:rPr lang="en-US" b="0" dirty="0">
                <a:solidFill>
                  <a:srgbClr val="FFFF00"/>
                </a:solidFill>
              </a:rPr>
              <a:t>Los Angeles Times, July 27, 1943</a:t>
            </a:r>
          </a:p>
        </p:txBody>
      </p:sp>
    </p:spTree>
    <p:extLst>
      <p:ext uri="{BB962C8B-B14F-4D97-AF65-F5344CB8AC3E}">
        <p14:creationId xmlns:p14="http://schemas.microsoft.com/office/powerpoint/2010/main" val="412023707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850900" y="4191000"/>
            <a:ext cx="7985125" cy="228600"/>
          </a:xfrm>
          <a:prstGeom prst="rect">
            <a:avLst/>
          </a:prstGeom>
          <a:gradFill rotWithShape="0">
            <a:gsLst>
              <a:gs pos="0">
                <a:srgbClr val="FFF200"/>
              </a:gs>
              <a:gs pos="45000">
                <a:srgbClr val="FF7A00"/>
              </a:gs>
              <a:gs pos="70000">
                <a:srgbClr val="FF0300"/>
              </a:gs>
              <a:gs pos="100000">
                <a:srgbClr val="4D0808"/>
              </a:gs>
            </a:gsLst>
            <a:lin ang="0" scaled="1"/>
          </a:gradFill>
          <a:ln w="9525">
            <a:solidFill>
              <a:schemeClr val="tx2"/>
            </a:solidFill>
            <a:miter lim="800000"/>
            <a:headEnd/>
            <a:tailEnd/>
          </a:ln>
        </p:spPr>
        <p:txBody>
          <a:bodyPr wrap="none" anchor="ct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75" name="Text Box 3"/>
          <p:cNvSpPr txBox="1">
            <a:spLocks noChangeArrowheads="1"/>
          </p:cNvSpPr>
          <p:nvPr/>
        </p:nvSpPr>
        <p:spPr bwMode="auto">
          <a:xfrm>
            <a:off x="774700" y="4419600"/>
            <a:ext cx="836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0                20               40               60                 80            100              120 ppb</a:t>
            </a:r>
          </a:p>
        </p:txBody>
      </p:sp>
      <p:grpSp>
        <p:nvGrpSpPr>
          <p:cNvPr id="28676" name="Group 4"/>
          <p:cNvGrpSpPr>
            <a:grpSpLocks/>
          </p:cNvGrpSpPr>
          <p:nvPr/>
        </p:nvGrpSpPr>
        <p:grpSpPr bwMode="auto">
          <a:xfrm>
            <a:off x="2070100" y="4191000"/>
            <a:ext cx="6156325" cy="228600"/>
            <a:chOff x="1018" y="2352"/>
            <a:chExt cx="3878" cy="144"/>
          </a:xfrm>
        </p:grpSpPr>
        <p:sp>
          <p:nvSpPr>
            <p:cNvPr id="28702" name="Line 5"/>
            <p:cNvSpPr>
              <a:spLocks noChangeShapeType="1"/>
            </p:cNvSpPr>
            <p:nvPr/>
          </p:nvSpPr>
          <p:spPr bwMode="auto">
            <a:xfrm>
              <a:off x="1018" y="2352"/>
              <a:ext cx="0" cy="14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703" name="Line 6"/>
            <p:cNvSpPr>
              <a:spLocks noChangeShapeType="1"/>
            </p:cNvSpPr>
            <p:nvPr/>
          </p:nvSpPr>
          <p:spPr bwMode="auto">
            <a:xfrm>
              <a:off x="1786" y="2352"/>
              <a:ext cx="0" cy="14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704" name="Line 7"/>
            <p:cNvSpPr>
              <a:spLocks noChangeShapeType="1"/>
            </p:cNvSpPr>
            <p:nvPr/>
          </p:nvSpPr>
          <p:spPr bwMode="auto">
            <a:xfrm>
              <a:off x="2554" y="2352"/>
              <a:ext cx="0" cy="14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705" name="Line 8"/>
            <p:cNvSpPr>
              <a:spLocks noChangeShapeType="1"/>
            </p:cNvSpPr>
            <p:nvPr/>
          </p:nvSpPr>
          <p:spPr bwMode="auto">
            <a:xfrm>
              <a:off x="3322" y="2352"/>
              <a:ext cx="0" cy="14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706" name="Line 9"/>
            <p:cNvSpPr>
              <a:spLocks noChangeShapeType="1"/>
            </p:cNvSpPr>
            <p:nvPr/>
          </p:nvSpPr>
          <p:spPr bwMode="auto">
            <a:xfrm>
              <a:off x="4090" y="2352"/>
              <a:ext cx="0" cy="14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707" name="Line 10"/>
            <p:cNvSpPr>
              <a:spLocks noChangeShapeType="1"/>
            </p:cNvSpPr>
            <p:nvPr/>
          </p:nvSpPr>
          <p:spPr bwMode="auto">
            <a:xfrm flipV="1">
              <a:off x="4896" y="2352"/>
              <a:ext cx="0" cy="14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grpSp>
      <p:sp>
        <p:nvSpPr>
          <p:cNvPr id="28677" name="Line 11"/>
          <p:cNvSpPr>
            <a:spLocks noChangeShapeType="1"/>
          </p:cNvSpPr>
          <p:nvPr/>
        </p:nvSpPr>
        <p:spPr bwMode="auto">
          <a:xfrm>
            <a:off x="2070100" y="4953000"/>
            <a:ext cx="1892300" cy="0"/>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78" name="Line 12"/>
          <p:cNvSpPr>
            <a:spLocks noChangeShapeType="1"/>
          </p:cNvSpPr>
          <p:nvPr/>
        </p:nvSpPr>
        <p:spPr bwMode="auto">
          <a:xfrm>
            <a:off x="3365500" y="3581400"/>
            <a:ext cx="0" cy="6096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79" name="Text Box 13"/>
          <p:cNvSpPr txBox="1">
            <a:spLocks noChangeArrowheads="1"/>
          </p:cNvSpPr>
          <p:nvPr/>
        </p:nvSpPr>
        <p:spPr bwMode="auto">
          <a:xfrm>
            <a:off x="2301875" y="2895600"/>
            <a:ext cx="1597025" cy="650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Europe AQS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(seasonal)</a:t>
            </a:r>
          </a:p>
        </p:txBody>
      </p:sp>
      <p:sp>
        <p:nvSpPr>
          <p:cNvPr id="28680" name="Text Box 14"/>
          <p:cNvSpPr txBox="1">
            <a:spLocks noChangeArrowheads="1"/>
          </p:cNvSpPr>
          <p:nvPr/>
        </p:nvSpPr>
        <p:spPr bwMode="auto">
          <a:xfrm>
            <a:off x="4953000" y="2895600"/>
            <a:ext cx="1209675" cy="650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U.S. AQS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(8-h avg.)</a:t>
            </a:r>
          </a:p>
        </p:txBody>
      </p:sp>
      <p:sp>
        <p:nvSpPr>
          <p:cNvPr id="28681" name="Line 15"/>
          <p:cNvSpPr>
            <a:spLocks noChangeShapeType="1"/>
          </p:cNvSpPr>
          <p:nvPr/>
        </p:nvSpPr>
        <p:spPr bwMode="auto">
          <a:xfrm flipV="1">
            <a:off x="8394700" y="3581400"/>
            <a:ext cx="0" cy="609600"/>
          </a:xfrm>
          <a:prstGeom prst="line">
            <a:avLst/>
          </a:prstGeom>
          <a:noFill/>
          <a:ln w="38100">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82" name="Text Box 16"/>
          <p:cNvSpPr txBox="1">
            <a:spLocks noChangeArrowheads="1"/>
          </p:cNvSpPr>
          <p:nvPr/>
        </p:nvSpPr>
        <p:spPr bwMode="auto">
          <a:xfrm>
            <a:off x="7848600" y="2895600"/>
            <a:ext cx="1206500" cy="650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U.S. AQS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(1-h avg.)</a:t>
            </a:r>
          </a:p>
        </p:txBody>
      </p:sp>
      <p:sp>
        <p:nvSpPr>
          <p:cNvPr id="28683" name="Line 17"/>
          <p:cNvSpPr>
            <a:spLocks noChangeShapeType="1"/>
          </p:cNvSpPr>
          <p:nvPr/>
        </p:nvSpPr>
        <p:spPr bwMode="auto">
          <a:xfrm>
            <a:off x="1155700" y="4953000"/>
            <a:ext cx="825500" cy="0"/>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84" name="Text Box 18"/>
          <p:cNvSpPr txBox="1">
            <a:spLocks noChangeArrowheads="1"/>
          </p:cNvSpPr>
          <p:nvPr/>
        </p:nvSpPr>
        <p:spPr bwMode="auto">
          <a:xfrm>
            <a:off x="469900" y="5105400"/>
            <a:ext cx="1590675" cy="9255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Preindustrial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ozone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background</a:t>
            </a:r>
          </a:p>
        </p:txBody>
      </p:sp>
      <p:sp>
        <p:nvSpPr>
          <p:cNvPr id="28685" name="Text Box 19"/>
          <p:cNvSpPr txBox="1">
            <a:spLocks noChangeArrowheads="1"/>
          </p:cNvSpPr>
          <p:nvPr/>
        </p:nvSpPr>
        <p:spPr bwMode="auto">
          <a:xfrm>
            <a:off x="2120900" y="5105400"/>
            <a:ext cx="2679700" cy="9255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Present-day ozone background at northern mid-latitudes</a:t>
            </a:r>
          </a:p>
        </p:txBody>
      </p:sp>
      <p:sp>
        <p:nvSpPr>
          <p:cNvPr id="28686" name="Line 20"/>
          <p:cNvSpPr>
            <a:spLocks noChangeShapeType="1"/>
          </p:cNvSpPr>
          <p:nvPr/>
        </p:nvSpPr>
        <p:spPr bwMode="auto">
          <a:xfrm>
            <a:off x="4203700" y="2743200"/>
            <a:ext cx="0" cy="141287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87" name="Text Box 21"/>
          <p:cNvSpPr txBox="1">
            <a:spLocks noChangeArrowheads="1"/>
          </p:cNvSpPr>
          <p:nvPr/>
        </p:nvSpPr>
        <p:spPr bwMode="auto">
          <a:xfrm>
            <a:off x="2679700" y="2071688"/>
            <a:ext cx="1676400" cy="650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Europe AQS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(8-h avg.)</a:t>
            </a:r>
          </a:p>
        </p:txBody>
      </p:sp>
      <p:sp>
        <p:nvSpPr>
          <p:cNvPr id="28688" name="Line 22"/>
          <p:cNvSpPr>
            <a:spLocks noChangeShapeType="1"/>
          </p:cNvSpPr>
          <p:nvPr/>
        </p:nvSpPr>
        <p:spPr bwMode="auto">
          <a:xfrm>
            <a:off x="5091113" y="3581400"/>
            <a:ext cx="0" cy="6096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89" name="Line 23"/>
          <p:cNvSpPr>
            <a:spLocks noChangeShapeType="1"/>
          </p:cNvSpPr>
          <p:nvPr/>
        </p:nvSpPr>
        <p:spPr bwMode="auto">
          <a:xfrm>
            <a:off x="4783138" y="2714625"/>
            <a:ext cx="0" cy="148907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90" name="Text Box 24"/>
          <p:cNvSpPr txBox="1">
            <a:spLocks noChangeArrowheads="1"/>
          </p:cNvSpPr>
          <p:nvPr/>
        </p:nvSpPr>
        <p:spPr bwMode="auto">
          <a:xfrm>
            <a:off x="4508500" y="2057400"/>
            <a:ext cx="1968500" cy="650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Canadian AQS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(8-h avg.)</a:t>
            </a:r>
          </a:p>
        </p:txBody>
      </p:sp>
      <p:sp>
        <p:nvSpPr>
          <p:cNvPr id="28691" name="Line 27"/>
          <p:cNvSpPr>
            <a:spLocks noChangeShapeType="1"/>
          </p:cNvSpPr>
          <p:nvPr/>
        </p:nvSpPr>
        <p:spPr bwMode="auto">
          <a:xfrm>
            <a:off x="6019800" y="3581400"/>
            <a:ext cx="0" cy="609600"/>
          </a:xfrm>
          <a:prstGeom prst="line">
            <a:avLst/>
          </a:prstGeom>
          <a:noFill/>
          <a:ln w="38100">
            <a:solidFill>
              <a:schemeClr val="tx2"/>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92" name="Text Box 28"/>
          <p:cNvSpPr txBox="1">
            <a:spLocks noChangeArrowheads="1"/>
          </p:cNvSpPr>
          <p:nvPr/>
        </p:nvSpPr>
        <p:spPr bwMode="auto">
          <a:xfrm>
            <a:off x="746125" y="868363"/>
            <a:ext cx="7529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CC"/>
                </a:solidFill>
                <a:effectLst/>
                <a:uLnTx/>
                <a:uFillTx/>
                <a:latin typeface="Helvetica" panose="020B0604020202020204" pitchFamily="34" charset="0"/>
                <a:ea typeface="MS PGothic" panose="020B0600070205080204" pitchFamily="34" charset="-128"/>
                <a:cs typeface="+mn-cs"/>
              </a:rPr>
              <a:t>Air quality standards have been tightening with time…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b="0" dirty="0">
                <a:solidFill>
                  <a:srgbClr val="3333CC"/>
                </a:solidFill>
              </a:rPr>
              <a:t>…and now approach background tropospheric levels</a:t>
            </a:r>
            <a:endParaRPr kumimoji="0" lang="en-US" altLang="en-US" sz="2400" b="0" i="0" u="none" strike="noStrike" kern="1200" cap="none" spc="0" normalizeH="0" baseline="0" noProof="0" dirty="0">
              <a:ln>
                <a:noFill/>
              </a:ln>
              <a:solidFill>
                <a:srgbClr val="3333CC"/>
              </a:solidFill>
              <a:effectLst/>
              <a:uLnTx/>
              <a:uFillTx/>
              <a:latin typeface="Helvetica" panose="020B0604020202020204" pitchFamily="34" charset="0"/>
              <a:ea typeface="MS PGothic" panose="020B0600070205080204" pitchFamily="34" charset="-128"/>
              <a:cs typeface="+mn-cs"/>
            </a:endParaRPr>
          </a:p>
        </p:txBody>
      </p:sp>
      <p:sp>
        <p:nvSpPr>
          <p:cNvPr id="28693" name="Line 29"/>
          <p:cNvSpPr>
            <a:spLocks noChangeShapeType="1"/>
          </p:cNvSpPr>
          <p:nvPr/>
        </p:nvSpPr>
        <p:spPr bwMode="auto">
          <a:xfrm flipH="1">
            <a:off x="5588000" y="3886200"/>
            <a:ext cx="404813"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94" name="Text Box 30"/>
          <p:cNvSpPr txBox="1">
            <a:spLocks noChangeArrowheads="1"/>
          </p:cNvSpPr>
          <p:nvPr/>
        </p:nvSpPr>
        <p:spPr bwMode="auto">
          <a:xfrm>
            <a:off x="5486400" y="3535363"/>
            <a:ext cx="582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2008</a:t>
            </a:r>
          </a:p>
        </p:txBody>
      </p:sp>
      <p:sp>
        <p:nvSpPr>
          <p:cNvPr id="28695" name="Text Box 30"/>
          <p:cNvSpPr txBox="1">
            <a:spLocks noChangeArrowheads="1"/>
          </p:cNvSpPr>
          <p:nvPr/>
        </p:nvSpPr>
        <p:spPr bwMode="auto">
          <a:xfrm>
            <a:off x="5029200" y="3533775"/>
            <a:ext cx="582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2014</a:t>
            </a:r>
          </a:p>
        </p:txBody>
      </p:sp>
      <p:sp>
        <p:nvSpPr>
          <p:cNvPr id="28696" name="Line 29"/>
          <p:cNvSpPr>
            <a:spLocks noChangeShapeType="1"/>
          </p:cNvSpPr>
          <p:nvPr/>
        </p:nvSpPr>
        <p:spPr bwMode="auto">
          <a:xfrm flipH="1">
            <a:off x="6019800" y="3871913"/>
            <a:ext cx="2347913" cy="95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97" name="Text Box 30"/>
          <p:cNvSpPr txBox="1">
            <a:spLocks noChangeArrowheads="1"/>
          </p:cNvSpPr>
          <p:nvPr/>
        </p:nvSpPr>
        <p:spPr bwMode="auto">
          <a:xfrm>
            <a:off x="6475413" y="3535363"/>
            <a:ext cx="58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1997</a:t>
            </a:r>
          </a:p>
        </p:txBody>
      </p:sp>
      <p:sp>
        <p:nvSpPr>
          <p:cNvPr id="28698" name="Line 27"/>
          <p:cNvSpPr>
            <a:spLocks noChangeShapeType="1"/>
          </p:cNvSpPr>
          <p:nvPr/>
        </p:nvSpPr>
        <p:spPr bwMode="auto">
          <a:xfrm>
            <a:off x="5534025" y="3581400"/>
            <a:ext cx="0" cy="609600"/>
          </a:xfrm>
          <a:prstGeom prst="line">
            <a:avLst/>
          </a:prstGeom>
          <a:noFill/>
          <a:ln w="38100">
            <a:solidFill>
              <a:schemeClr val="tx2"/>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699" name="Line 29"/>
          <p:cNvSpPr>
            <a:spLocks noChangeShapeType="1"/>
          </p:cNvSpPr>
          <p:nvPr/>
        </p:nvSpPr>
        <p:spPr bwMode="auto">
          <a:xfrm flipH="1">
            <a:off x="5105400" y="3886200"/>
            <a:ext cx="5334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700" name="Line 15"/>
          <p:cNvSpPr>
            <a:spLocks noChangeShapeType="1"/>
          </p:cNvSpPr>
          <p:nvPr/>
        </p:nvSpPr>
        <p:spPr bwMode="auto">
          <a:xfrm>
            <a:off x="5727700" y="4419600"/>
            <a:ext cx="0" cy="415925"/>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28701" name="TextBox 1"/>
          <p:cNvSpPr txBox="1">
            <a:spLocks noChangeArrowheads="1"/>
          </p:cNvSpPr>
          <p:nvPr/>
        </p:nvSpPr>
        <p:spPr bwMode="auto">
          <a:xfrm>
            <a:off x="5248275" y="4840288"/>
            <a:ext cx="138112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China AQS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(8-h avg.)</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3D68-48C0-4B2B-9B9B-90156F08701F}"/>
              </a:ext>
            </a:extLst>
          </p:cNvPr>
          <p:cNvSpPr>
            <a:spLocks noGrp="1"/>
          </p:cNvSpPr>
          <p:nvPr>
            <p:ph type="title"/>
          </p:nvPr>
        </p:nvSpPr>
        <p:spPr>
          <a:xfrm>
            <a:off x="685800" y="1007546"/>
            <a:ext cx="7772400" cy="1143000"/>
          </a:xfrm>
        </p:spPr>
        <p:txBody>
          <a:bodyPr/>
          <a:lstStyle/>
          <a:p>
            <a:r>
              <a:rPr lang="en-US" dirty="0"/>
              <a:t>Controlling ozone pollution requires understanding</a:t>
            </a:r>
            <a:br>
              <a:rPr lang="en-US" dirty="0"/>
            </a:br>
            <a:r>
              <a:rPr lang="en-US" dirty="0"/>
              <a:t>of whether ozone production is NO</a:t>
            </a:r>
            <a:r>
              <a:rPr lang="en-US" baseline="-25000" dirty="0"/>
              <a:t>x</a:t>
            </a:r>
            <a:r>
              <a:rPr lang="en-US" dirty="0"/>
              <a:t>- or VOC-limited</a:t>
            </a:r>
          </a:p>
        </p:txBody>
      </p:sp>
      <p:sp>
        <p:nvSpPr>
          <p:cNvPr id="3" name="TextBox 2">
            <a:extLst>
              <a:ext uri="{FF2B5EF4-FFF2-40B4-BE49-F238E27FC236}">
                <a16:creationId xmlns:a16="http://schemas.microsoft.com/office/drawing/2014/main" id="{BC8A5AB6-92F7-4381-A476-AA8705628412}"/>
              </a:ext>
            </a:extLst>
          </p:cNvPr>
          <p:cNvSpPr txBox="1"/>
          <p:nvPr/>
        </p:nvSpPr>
        <p:spPr>
          <a:xfrm>
            <a:off x="1458532" y="2216190"/>
            <a:ext cx="5943600" cy="369332"/>
          </a:xfrm>
          <a:prstGeom prst="rect">
            <a:avLst/>
          </a:prstGeom>
          <a:noFill/>
        </p:spPr>
        <p:txBody>
          <a:bodyPr wrap="square" rtlCol="0">
            <a:spAutoFit/>
          </a:bodyPr>
          <a:lstStyle/>
          <a:p>
            <a:pPr algn="l" defTabSz="914400" eaLnBrk="1" fontAlgn="auto" hangingPunct="1">
              <a:spcBef>
                <a:spcPts val="0"/>
              </a:spcBef>
              <a:spcAft>
                <a:spcPts val="0"/>
              </a:spcAft>
            </a:pPr>
            <a:r>
              <a:rPr lang="en-US" sz="1800" b="0" dirty="0">
                <a:solidFill>
                  <a:srgbClr val="00000C"/>
                </a:solidFill>
                <a:latin typeface="Arial" panose="020B0604020202020204" pitchFamily="34" charset="0"/>
                <a:ea typeface="+mn-ea"/>
                <a:cs typeface="Arial" panose="020B0604020202020204" pitchFamily="34" charset="0"/>
              </a:rPr>
              <a:t>This is because anthropogenic sources are different:</a:t>
            </a:r>
          </a:p>
        </p:txBody>
      </p:sp>
      <p:pic>
        <p:nvPicPr>
          <p:cNvPr id="4" name="Picture 2" descr="https://encrypted-tbn1.gstatic.com/images?q=tbn:ANd9GcSHvOeTk4Y0xuOYv0-GzjwTsN1cjsnkE00dL2loCRtXJ022wMLx58CrcuZi">
            <a:extLst>
              <a:ext uri="{FF2B5EF4-FFF2-40B4-BE49-F238E27FC236}">
                <a16:creationId xmlns:a16="http://schemas.microsoft.com/office/drawing/2014/main" id="{669D513B-35E8-43CB-8BA5-E56617A67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 y="3494644"/>
            <a:ext cx="1449388"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encrypted-tbn3.gstatic.com/images?q=tbn:ANd9GcQX5y1sAsiT45T9Hxs-gQSL7U4DN7YkFEnrFV1FQft48Tncj0c5">
            <a:extLst>
              <a:ext uri="{FF2B5EF4-FFF2-40B4-BE49-F238E27FC236}">
                <a16:creationId xmlns:a16="http://schemas.microsoft.com/office/drawing/2014/main" id="{8C09BBE0-667E-4632-90F7-B573127D0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532" y="3494644"/>
            <a:ext cx="17526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C82EB3-8B7D-4AF7-9D4A-A1E93D14BAB5}"/>
              </a:ext>
            </a:extLst>
          </p:cNvPr>
          <p:cNvSpPr txBox="1"/>
          <p:nvPr/>
        </p:nvSpPr>
        <p:spPr>
          <a:xfrm>
            <a:off x="211170" y="3059668"/>
            <a:ext cx="2999962" cy="369332"/>
          </a:xfrm>
          <a:prstGeom prst="rect">
            <a:avLst/>
          </a:prstGeom>
          <a:noFill/>
        </p:spPr>
        <p:txBody>
          <a:bodyPr wrap="square" rtlCol="0">
            <a:spAutoFit/>
          </a:bodyPr>
          <a:lstStyle/>
          <a:p>
            <a:pPr algn="l" defTabSz="914400" eaLnBrk="1" fontAlgn="auto" hangingPunct="1">
              <a:spcBef>
                <a:spcPts val="0"/>
              </a:spcBef>
              <a:spcAft>
                <a:spcPts val="0"/>
              </a:spcAft>
            </a:pPr>
            <a:r>
              <a:rPr lang="en-US" sz="1800" b="0" dirty="0">
                <a:solidFill>
                  <a:srgbClr val="00000C"/>
                </a:solidFill>
                <a:latin typeface="Arial" panose="020B0604020202020204" pitchFamily="34" charset="0"/>
                <a:ea typeface="+mn-ea"/>
                <a:cs typeface="Arial" panose="020B0604020202020204" pitchFamily="34" charset="0"/>
              </a:rPr>
              <a:t>NO</a:t>
            </a:r>
            <a:r>
              <a:rPr lang="en-US" sz="1800" b="0" baseline="-25000" dirty="0">
                <a:solidFill>
                  <a:srgbClr val="00000C"/>
                </a:solidFill>
                <a:latin typeface="Arial" panose="020B0604020202020204" pitchFamily="34" charset="0"/>
                <a:ea typeface="+mn-ea"/>
                <a:cs typeface="Arial" panose="020B0604020202020204" pitchFamily="34" charset="0"/>
              </a:rPr>
              <a:t>x </a:t>
            </a:r>
            <a:r>
              <a:rPr lang="en-US" sz="1800" b="0" dirty="0">
                <a:solidFill>
                  <a:srgbClr val="00000C"/>
                </a:solidFill>
                <a:latin typeface="Arial" panose="020B0604020202020204" pitchFamily="34" charset="0"/>
                <a:ea typeface="+mn-ea"/>
                <a:cs typeface="Arial" panose="020B0604020202020204" pitchFamily="34" charset="0"/>
              </a:rPr>
              <a:t>is from fuel combustion</a:t>
            </a:r>
          </a:p>
        </p:txBody>
      </p:sp>
      <p:sp>
        <p:nvSpPr>
          <p:cNvPr id="7" name="TextBox 6">
            <a:extLst>
              <a:ext uri="{FF2B5EF4-FFF2-40B4-BE49-F238E27FC236}">
                <a16:creationId xmlns:a16="http://schemas.microsoft.com/office/drawing/2014/main" id="{DB549A88-EDF4-45D2-BEAE-040240282161}"/>
              </a:ext>
            </a:extLst>
          </p:cNvPr>
          <p:cNvSpPr txBox="1"/>
          <p:nvPr/>
        </p:nvSpPr>
        <p:spPr>
          <a:xfrm>
            <a:off x="3819144" y="3038332"/>
            <a:ext cx="5324856" cy="369332"/>
          </a:xfrm>
          <a:prstGeom prst="rect">
            <a:avLst/>
          </a:prstGeom>
          <a:noFill/>
        </p:spPr>
        <p:txBody>
          <a:bodyPr wrap="square" rtlCol="0">
            <a:spAutoFit/>
          </a:bodyPr>
          <a:lstStyle/>
          <a:p>
            <a:pPr algn="l" defTabSz="914400" eaLnBrk="1" fontAlgn="auto" hangingPunct="1">
              <a:spcBef>
                <a:spcPts val="0"/>
              </a:spcBef>
              <a:spcAft>
                <a:spcPts val="0"/>
              </a:spcAft>
            </a:pPr>
            <a:r>
              <a:rPr lang="en-US" sz="1800" b="0" dirty="0">
                <a:solidFill>
                  <a:srgbClr val="00000C"/>
                </a:solidFill>
                <a:latin typeface="Arial" panose="020B0604020202020204" pitchFamily="34" charset="0"/>
                <a:ea typeface="+mn-ea"/>
                <a:cs typeface="Arial" panose="020B0604020202020204" pitchFamily="34" charset="0"/>
              </a:rPr>
              <a:t>VOCs are from leaks, industry, domestic products</a:t>
            </a:r>
          </a:p>
        </p:txBody>
      </p:sp>
      <p:pic>
        <p:nvPicPr>
          <p:cNvPr id="8" name="Picture 7">
            <a:extLst>
              <a:ext uri="{FF2B5EF4-FFF2-40B4-BE49-F238E27FC236}">
                <a16:creationId xmlns:a16="http://schemas.microsoft.com/office/drawing/2014/main" id="{5AF1FE35-A081-46B5-8B28-9B109189A1FB}"/>
              </a:ext>
            </a:extLst>
          </p:cNvPr>
          <p:cNvPicPr>
            <a:picLocks noChangeAspect="1"/>
          </p:cNvPicPr>
          <p:nvPr/>
        </p:nvPicPr>
        <p:blipFill rotWithShape="1">
          <a:blip r:embed="rId4"/>
          <a:srcRect r="22436"/>
          <a:stretch/>
        </p:blipFill>
        <p:spPr>
          <a:xfrm flipV="1">
            <a:off x="4297649" y="3521927"/>
            <a:ext cx="1543528" cy="1119374"/>
          </a:xfrm>
          <a:prstGeom prst="rect">
            <a:avLst/>
          </a:prstGeom>
        </p:spPr>
      </p:pic>
      <p:pic>
        <p:nvPicPr>
          <p:cNvPr id="9" name="Picture 8">
            <a:extLst>
              <a:ext uri="{FF2B5EF4-FFF2-40B4-BE49-F238E27FC236}">
                <a16:creationId xmlns:a16="http://schemas.microsoft.com/office/drawing/2014/main" id="{891125D4-ACC1-45F5-8663-E3EC0C57E0C3}"/>
              </a:ext>
            </a:extLst>
          </p:cNvPr>
          <p:cNvPicPr>
            <a:picLocks noChangeAspect="1"/>
          </p:cNvPicPr>
          <p:nvPr/>
        </p:nvPicPr>
        <p:blipFill>
          <a:blip r:embed="rId5"/>
          <a:stretch>
            <a:fillRect/>
          </a:stretch>
        </p:blipFill>
        <p:spPr>
          <a:xfrm>
            <a:off x="5885912" y="3510946"/>
            <a:ext cx="1130355" cy="1130355"/>
          </a:xfrm>
          <a:prstGeom prst="rect">
            <a:avLst/>
          </a:prstGeom>
        </p:spPr>
      </p:pic>
      <p:pic>
        <p:nvPicPr>
          <p:cNvPr id="10" name="Picture 9">
            <a:extLst>
              <a:ext uri="{FF2B5EF4-FFF2-40B4-BE49-F238E27FC236}">
                <a16:creationId xmlns:a16="http://schemas.microsoft.com/office/drawing/2014/main" id="{B70BC374-5CBB-4388-A407-2D578C18C785}"/>
              </a:ext>
            </a:extLst>
          </p:cNvPr>
          <p:cNvPicPr>
            <a:picLocks noChangeAspect="1"/>
          </p:cNvPicPr>
          <p:nvPr/>
        </p:nvPicPr>
        <p:blipFill>
          <a:blip r:embed="rId6"/>
          <a:stretch>
            <a:fillRect/>
          </a:stretch>
        </p:blipFill>
        <p:spPr>
          <a:xfrm>
            <a:off x="7079290" y="3503359"/>
            <a:ext cx="1479177" cy="1118705"/>
          </a:xfrm>
          <a:prstGeom prst="rect">
            <a:avLst/>
          </a:prstGeom>
        </p:spPr>
      </p:pic>
    </p:spTree>
    <p:extLst>
      <p:ext uri="{BB962C8B-B14F-4D97-AF65-F5344CB8AC3E}">
        <p14:creationId xmlns:p14="http://schemas.microsoft.com/office/powerpoint/2010/main" val="370993844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73486"/>
            <a:ext cx="9372600" cy="1143000"/>
          </a:xfrm>
        </p:spPr>
        <p:txBody>
          <a:bodyPr/>
          <a:lstStyle/>
          <a:p>
            <a:pPr eaLnBrk="1" hangingPunct="1"/>
            <a:r>
              <a:rPr lang="en-US" altLang="en-US" sz="2000" dirty="0"/>
              <a:t>Until 1990s, ozone production in US was thought to be VOC-limited…</a:t>
            </a:r>
          </a:p>
        </p:txBody>
      </p:sp>
      <p:grpSp>
        <p:nvGrpSpPr>
          <p:cNvPr id="36867" name="Group 13"/>
          <p:cNvGrpSpPr>
            <a:grpSpLocks/>
          </p:cNvGrpSpPr>
          <p:nvPr/>
        </p:nvGrpSpPr>
        <p:grpSpPr bwMode="auto">
          <a:xfrm>
            <a:off x="152400" y="1069514"/>
            <a:ext cx="6975475" cy="4595813"/>
            <a:chOff x="4419600" y="3470657"/>
            <a:chExt cx="4535032" cy="3335135"/>
          </a:xfrm>
        </p:grpSpPr>
        <p:graphicFrame>
          <p:nvGraphicFramePr>
            <p:cNvPr id="36881" name="Object 3"/>
            <p:cNvGraphicFramePr>
              <a:graphicFrameLocks noChangeAspect="1"/>
            </p:cNvGraphicFramePr>
            <p:nvPr/>
          </p:nvGraphicFramePr>
          <p:xfrm>
            <a:off x="4419600" y="3485898"/>
            <a:ext cx="4341399" cy="3319894"/>
          </p:xfrm>
          <a:graphic>
            <a:graphicData uri="http://schemas.openxmlformats.org/presentationml/2006/ole">
              <mc:AlternateContent xmlns:mc="http://schemas.openxmlformats.org/markup-compatibility/2006">
                <mc:Choice xmlns:v="urn:schemas-microsoft-com:vml" Requires="v">
                  <p:oleObj name="Bitmap Image" r:id="rId2" imgW="4998095" imgH="4747671" progId="Paint.Picture">
                    <p:embed/>
                  </p:oleObj>
                </mc:Choice>
                <mc:Fallback>
                  <p:oleObj name="Bitmap Image" r:id="rId2" imgW="4998095" imgH="4747671" progId="Paint.Picture">
                    <p:embed/>
                    <p:pic>
                      <p:nvPicPr>
                        <p:cNvPr id="36881" name="Object 3"/>
                        <p:cNvPicPr>
                          <a:picLocks noChangeAspect="1" noChangeArrowheads="1"/>
                        </p:cNvPicPr>
                        <p:nvPr/>
                      </p:nvPicPr>
                      <p:blipFill>
                        <a:blip r:embed="rId3">
                          <a:extLst>
                            <a:ext uri="{28A0092B-C50C-407E-A947-70E740481C1C}">
                              <a14:useLocalDpi xmlns:a14="http://schemas.microsoft.com/office/drawing/2010/main" val="0"/>
                            </a:ext>
                          </a:extLst>
                        </a:blip>
                        <a:srcRect l="2248" t="3548" r="2248" b="19586"/>
                        <a:stretch>
                          <a:fillRect/>
                        </a:stretch>
                      </p:blipFill>
                      <p:spPr bwMode="auto">
                        <a:xfrm>
                          <a:off x="4419600" y="3485898"/>
                          <a:ext cx="4341399" cy="331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82" name="TextBox 8"/>
            <p:cNvSpPr txBox="1">
              <a:spLocks noChangeArrowheads="1"/>
            </p:cNvSpPr>
            <p:nvPr/>
          </p:nvSpPr>
          <p:spPr bwMode="auto">
            <a:xfrm rot="-5400000">
              <a:off x="4111533" y="5899319"/>
              <a:ext cx="874988" cy="2201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VOC</a:t>
              </a:r>
            </a:p>
          </p:txBody>
        </p:sp>
        <p:sp>
          <p:nvSpPr>
            <p:cNvPr id="36883" name="Freeform 9"/>
            <p:cNvSpPr>
              <a:spLocks/>
            </p:cNvSpPr>
            <p:nvPr/>
          </p:nvSpPr>
          <p:spPr bwMode="auto">
            <a:xfrm>
              <a:off x="4772297" y="3747134"/>
              <a:ext cx="3431177" cy="2557872"/>
            </a:xfrm>
            <a:custGeom>
              <a:avLst/>
              <a:gdLst>
                <a:gd name="T0" fmla="*/ 43543 w 3431177"/>
                <a:gd name="T1" fmla="*/ 26800 h 2525486"/>
                <a:gd name="T2" fmla="*/ 3431177 w 3431177"/>
                <a:gd name="T3" fmla="*/ 0 h 2525486"/>
                <a:gd name="T4" fmla="*/ 1936206 w 3431177"/>
                <a:gd name="T5" fmla="*/ 909634 h 2525486"/>
                <a:gd name="T6" fmla="*/ 1227909 w 3431177"/>
                <a:gd name="T7" fmla="*/ 1482937 h 2525486"/>
                <a:gd name="T8" fmla="*/ 836023 w 3431177"/>
                <a:gd name="T9" fmla="*/ 2018938 h 2525486"/>
                <a:gd name="T10" fmla="*/ 670560 w 3431177"/>
                <a:gd name="T11" fmla="*/ 2313739 h 2525486"/>
                <a:gd name="T12" fmla="*/ 627017 w 3431177"/>
                <a:gd name="T13" fmla="*/ 2519206 h 2525486"/>
                <a:gd name="T14" fmla="*/ 635726 w 3431177"/>
                <a:gd name="T15" fmla="*/ 2554939 h 2525486"/>
                <a:gd name="T16" fmla="*/ 0 w 3431177"/>
                <a:gd name="T17" fmla="*/ 2590673 h 2525486"/>
                <a:gd name="T18" fmla="*/ 43543 w 3431177"/>
                <a:gd name="T19" fmla="*/ 26800 h 25254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31177" h="2525486">
                  <a:moveTo>
                    <a:pt x="43543" y="26126"/>
                  </a:moveTo>
                  <a:lnTo>
                    <a:pt x="3431177" y="0"/>
                  </a:lnTo>
                  <a:lnTo>
                    <a:pt x="1936206" y="886746"/>
                  </a:lnTo>
                  <a:lnTo>
                    <a:pt x="1227909" y="1445623"/>
                  </a:lnTo>
                  <a:lnTo>
                    <a:pt x="836023" y="1968137"/>
                  </a:lnTo>
                  <a:lnTo>
                    <a:pt x="670560" y="2255520"/>
                  </a:lnTo>
                  <a:lnTo>
                    <a:pt x="627017" y="2455817"/>
                  </a:lnTo>
                  <a:lnTo>
                    <a:pt x="635726" y="2490651"/>
                  </a:lnTo>
                  <a:lnTo>
                    <a:pt x="0" y="2525486"/>
                  </a:lnTo>
                  <a:lnTo>
                    <a:pt x="43543" y="26126"/>
                  </a:lnTo>
                  <a:close/>
                </a:path>
              </a:pathLst>
            </a:custGeom>
            <a:solidFill>
              <a:srgbClr val="3333CC">
                <a:alpha val="18823"/>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triangle" w="lg" len="lg"/>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84" name="TextBox 10"/>
            <p:cNvSpPr txBox="1">
              <a:spLocks noChangeArrowheads="1"/>
            </p:cNvSpPr>
            <p:nvPr/>
          </p:nvSpPr>
          <p:spPr bwMode="auto">
            <a:xfrm>
              <a:off x="5181600" y="3470657"/>
              <a:ext cx="2257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Helvetica" panose="020B0604020202020204" pitchFamily="34" charset="0"/>
                  <a:ea typeface="MS PGothic" panose="020B0600070205080204" pitchFamily="34" charset="-128"/>
                  <a:cs typeface="+mn-cs"/>
                </a:rPr>
                <a:t>NO</a:t>
              </a:r>
              <a:r>
                <a:rPr kumimoji="0" lang="en-US" altLang="en-US" sz="1800" b="1" i="0" u="none" strike="noStrike" kern="1200" cap="none" spc="0" normalizeH="0" baseline="-25000" noProof="0">
                  <a:ln>
                    <a:noFill/>
                  </a:ln>
                  <a:solidFill>
                    <a:srgbClr val="3333CC"/>
                  </a:solidFill>
                  <a:effectLst/>
                  <a:uLnTx/>
                  <a:uFillTx/>
                  <a:latin typeface="Helvetica" panose="020B0604020202020204" pitchFamily="34" charset="0"/>
                  <a:ea typeface="MS PGothic" panose="020B0600070205080204" pitchFamily="34" charset="-128"/>
                  <a:cs typeface="+mn-cs"/>
                </a:rPr>
                <a:t>x</a:t>
              </a:r>
              <a:r>
                <a:rPr kumimoji="0" lang="en-US" altLang="en-US" sz="1800" b="1" i="0" u="none" strike="noStrike" kern="1200" cap="none" spc="0" normalizeH="0" baseline="0" noProof="0">
                  <a:ln>
                    <a:noFill/>
                  </a:ln>
                  <a:solidFill>
                    <a:srgbClr val="3333CC"/>
                  </a:solidFill>
                  <a:effectLst/>
                  <a:uLnTx/>
                  <a:uFillTx/>
                  <a:latin typeface="Helvetica" panose="020B0604020202020204" pitchFamily="34" charset="0"/>
                  <a:ea typeface="MS PGothic" panose="020B0600070205080204" pitchFamily="34" charset="-128"/>
                  <a:cs typeface="+mn-cs"/>
                </a:rPr>
                <a:t>-limited regime</a:t>
              </a:r>
            </a:p>
          </p:txBody>
        </p:sp>
        <p:sp>
          <p:nvSpPr>
            <p:cNvPr id="36885" name="Freeform 11"/>
            <p:cNvSpPr>
              <a:spLocks/>
            </p:cNvSpPr>
            <p:nvPr/>
          </p:nvSpPr>
          <p:spPr bwMode="auto">
            <a:xfrm>
              <a:off x="5408023" y="3753394"/>
              <a:ext cx="3190017" cy="2560320"/>
            </a:xfrm>
            <a:custGeom>
              <a:avLst/>
              <a:gdLst>
                <a:gd name="T0" fmla="*/ 3183999 w 3196046"/>
                <a:gd name="T1" fmla="*/ 2551612 h 2560320"/>
                <a:gd name="T2" fmla="*/ 3131945 w 3196046"/>
                <a:gd name="T3" fmla="*/ 0 h 2560320"/>
                <a:gd name="T4" fmla="*/ 2776239 w 3196046"/>
                <a:gd name="T5" fmla="*/ 8709 h 2560320"/>
                <a:gd name="T6" fmla="*/ 1561635 w 3196046"/>
                <a:gd name="T7" fmla="*/ 757646 h 2560320"/>
                <a:gd name="T8" fmla="*/ 728763 w 3196046"/>
                <a:gd name="T9" fmla="*/ 1367246 h 2560320"/>
                <a:gd name="T10" fmla="*/ 268949 w 3196046"/>
                <a:gd name="T11" fmla="*/ 1854926 h 2560320"/>
                <a:gd name="T12" fmla="*/ 130136 w 3196046"/>
                <a:gd name="T13" fmla="*/ 2081349 h 2560320"/>
                <a:gd name="T14" fmla="*/ 0 w 3196046"/>
                <a:gd name="T15" fmla="*/ 2481943 h 2560320"/>
                <a:gd name="T16" fmla="*/ 17351 w 3196046"/>
                <a:gd name="T17" fmla="*/ 2560320 h 2560320"/>
                <a:gd name="T18" fmla="*/ 3183999 w 3196046"/>
                <a:gd name="T19" fmla="*/ 2551612 h 2560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96046" h="2560320">
                  <a:moveTo>
                    <a:pt x="3196046" y="2551612"/>
                  </a:moveTo>
                  <a:lnTo>
                    <a:pt x="3143794" y="0"/>
                  </a:lnTo>
                  <a:lnTo>
                    <a:pt x="2786743" y="8709"/>
                  </a:lnTo>
                  <a:lnTo>
                    <a:pt x="1567543" y="757646"/>
                  </a:lnTo>
                  <a:lnTo>
                    <a:pt x="731520" y="1367246"/>
                  </a:lnTo>
                  <a:lnTo>
                    <a:pt x="269966" y="1854926"/>
                  </a:lnTo>
                  <a:lnTo>
                    <a:pt x="130628" y="2081349"/>
                  </a:lnTo>
                  <a:lnTo>
                    <a:pt x="0" y="2481943"/>
                  </a:lnTo>
                  <a:lnTo>
                    <a:pt x="17417" y="2560320"/>
                  </a:lnTo>
                  <a:lnTo>
                    <a:pt x="3196046" y="2551612"/>
                  </a:lnTo>
                  <a:close/>
                </a:path>
              </a:pathLst>
            </a:custGeom>
            <a:solidFill>
              <a:srgbClr val="FF0000">
                <a:alpha val="18823"/>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triangle" w="lg" len="lg"/>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86" name="TextBox 12"/>
            <p:cNvSpPr txBox="1">
              <a:spLocks noChangeArrowheads="1"/>
            </p:cNvSpPr>
            <p:nvPr/>
          </p:nvSpPr>
          <p:spPr bwMode="auto">
            <a:xfrm rot="-5400000">
              <a:off x="7606827" y="4753945"/>
              <a:ext cx="2326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VOC-limited regime</a:t>
              </a:r>
            </a:p>
          </p:txBody>
        </p:sp>
      </p:grpSp>
      <p:sp>
        <p:nvSpPr>
          <p:cNvPr id="36873" name="Oval 28"/>
          <p:cNvSpPr>
            <a:spLocks noChangeArrowheads="1"/>
          </p:cNvSpPr>
          <p:nvPr/>
        </p:nvSpPr>
        <p:spPr bwMode="auto">
          <a:xfrm>
            <a:off x="3228734" y="3505200"/>
            <a:ext cx="242888" cy="228600"/>
          </a:xfrm>
          <a:prstGeom prst="ellipse">
            <a:avLst/>
          </a:prstGeom>
          <a:solidFill>
            <a:srgbClr val="00B050"/>
          </a:solidFill>
          <a:ln w="9525" algn="ctr">
            <a:solidFill>
              <a:schemeClr val="tx2"/>
            </a:solidFill>
            <a:round/>
            <a:headEnd/>
            <a:tailEnd type="triangle" w="lg" len="lg"/>
          </a:ln>
        </p:spPr>
        <p:txBody>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cxnSp>
        <p:nvCxnSpPr>
          <p:cNvPr id="3" name="Straight Connector 2">
            <a:extLst>
              <a:ext uri="{FF2B5EF4-FFF2-40B4-BE49-F238E27FC236}">
                <a16:creationId xmlns:a16="http://schemas.microsoft.com/office/drawing/2014/main" id="{04981A32-F54F-4B26-8921-318FEFD917FD}"/>
              </a:ext>
            </a:extLst>
          </p:cNvPr>
          <p:cNvCxnSpPr/>
          <p:nvPr/>
        </p:nvCxnSpPr>
        <p:spPr bwMode="auto">
          <a:xfrm flipH="1">
            <a:off x="3491221" y="1947062"/>
            <a:ext cx="3546475" cy="1600200"/>
          </a:xfrm>
          <a:prstGeom prst="line">
            <a:avLst/>
          </a:prstGeom>
          <a:solidFill>
            <a:schemeClr val="accent1"/>
          </a:solidFill>
          <a:ln w="25400" cap="flat" cmpd="sng" algn="ctr">
            <a:solidFill>
              <a:srgbClr val="00B050"/>
            </a:solidFill>
            <a:prstDash val="solid"/>
            <a:round/>
            <a:headEnd type="none" w="med" len="med"/>
            <a:tailEnd type="triangle" w="lg" len="lg"/>
          </a:ln>
          <a:effectLst/>
        </p:spPr>
      </p:cxnSp>
      <p:sp>
        <p:nvSpPr>
          <p:cNvPr id="4" name="TextBox 3">
            <a:extLst>
              <a:ext uri="{FF2B5EF4-FFF2-40B4-BE49-F238E27FC236}">
                <a16:creationId xmlns:a16="http://schemas.microsoft.com/office/drawing/2014/main" id="{A0F59F8F-DB43-4656-BD8F-F7F2A6B72B51}"/>
              </a:ext>
            </a:extLst>
          </p:cNvPr>
          <p:cNvSpPr txBox="1"/>
          <p:nvPr/>
        </p:nvSpPr>
        <p:spPr>
          <a:xfrm>
            <a:off x="7057294" y="1578453"/>
            <a:ext cx="2086705" cy="1200329"/>
          </a:xfrm>
          <a:prstGeom prst="rect">
            <a:avLst/>
          </a:prstGeom>
          <a:noFill/>
        </p:spPr>
        <p:txBody>
          <a:bodyPr wrap="square" rtlCol="0">
            <a:spAutoFit/>
          </a:bodyPr>
          <a:lstStyle/>
          <a:p>
            <a:pPr algn="l" defTabSz="914400" eaLnBrk="1" fontAlgn="auto" hangingPunct="1">
              <a:spcBef>
                <a:spcPts val="0"/>
              </a:spcBef>
              <a:spcAft>
                <a:spcPts val="0"/>
              </a:spcAft>
            </a:pPr>
            <a:r>
              <a:rPr lang="en-US" sz="1800" b="0" dirty="0">
                <a:solidFill>
                  <a:srgbClr val="00B050"/>
                </a:solidFill>
                <a:latin typeface="Arial" panose="020B0604020202020204" pitchFamily="34" charset="0"/>
                <a:ea typeface="+mn-ea"/>
                <a:cs typeface="Arial" panose="020B0604020202020204" pitchFamily="34" charset="0"/>
              </a:rPr>
              <a:t>Typical</a:t>
            </a:r>
          </a:p>
          <a:p>
            <a:pPr algn="l" defTabSz="914400" eaLnBrk="1" fontAlgn="auto" hangingPunct="1">
              <a:spcBef>
                <a:spcPts val="0"/>
              </a:spcBef>
              <a:spcAft>
                <a:spcPts val="0"/>
              </a:spcAft>
            </a:pPr>
            <a:r>
              <a:rPr lang="en-US" sz="1800" b="0" dirty="0">
                <a:solidFill>
                  <a:srgbClr val="00B050"/>
                </a:solidFill>
                <a:latin typeface="Arial" panose="020B0604020202020204" pitchFamily="34" charset="0"/>
                <a:ea typeface="+mn-ea"/>
                <a:cs typeface="Arial" panose="020B0604020202020204" pitchFamily="34" charset="0"/>
              </a:rPr>
              <a:t>anthropogenic</a:t>
            </a:r>
          </a:p>
          <a:p>
            <a:pPr algn="l" defTabSz="914400" eaLnBrk="1" fontAlgn="auto" hangingPunct="1">
              <a:spcBef>
                <a:spcPts val="0"/>
              </a:spcBef>
              <a:spcAft>
                <a:spcPts val="0"/>
              </a:spcAft>
            </a:pPr>
            <a:r>
              <a:rPr lang="en-US" sz="1800" b="0" dirty="0">
                <a:solidFill>
                  <a:srgbClr val="00B050"/>
                </a:solidFill>
                <a:latin typeface="Arial" panose="020B0604020202020204" pitchFamily="34" charset="0"/>
                <a:ea typeface="+mn-ea"/>
                <a:cs typeface="Arial" panose="020B0604020202020204" pitchFamily="34" charset="0"/>
              </a:rPr>
              <a:t>emission inventory</a:t>
            </a:r>
          </a:p>
          <a:p>
            <a:pPr algn="l" defTabSz="914400" eaLnBrk="1" fontAlgn="auto" hangingPunct="1">
              <a:spcBef>
                <a:spcPts val="0"/>
              </a:spcBef>
              <a:spcAft>
                <a:spcPts val="0"/>
              </a:spcAft>
            </a:pPr>
            <a:r>
              <a:rPr lang="en-US" sz="1800" b="0" dirty="0">
                <a:solidFill>
                  <a:srgbClr val="00B050"/>
                </a:solidFill>
                <a:latin typeface="Arial" panose="020B0604020202020204" pitchFamily="34" charset="0"/>
                <a:ea typeface="+mn-ea"/>
                <a:cs typeface="Arial" panose="020B0604020202020204" pitchFamily="34" charset="0"/>
              </a:rPr>
              <a:t>estimate</a:t>
            </a:r>
          </a:p>
        </p:txBody>
      </p:sp>
      <p:sp>
        <p:nvSpPr>
          <p:cNvPr id="5" name="TextBox 4">
            <a:extLst>
              <a:ext uri="{FF2B5EF4-FFF2-40B4-BE49-F238E27FC236}">
                <a16:creationId xmlns:a16="http://schemas.microsoft.com/office/drawing/2014/main" id="{0D7F8F4D-EA7E-48BA-BF4F-06C82FED6EA1}"/>
              </a:ext>
            </a:extLst>
          </p:cNvPr>
          <p:cNvSpPr txBox="1"/>
          <p:nvPr/>
        </p:nvSpPr>
        <p:spPr>
          <a:xfrm>
            <a:off x="520760" y="5807818"/>
            <a:ext cx="7327840" cy="369332"/>
          </a:xfrm>
          <a:prstGeom prst="rect">
            <a:avLst/>
          </a:prstGeom>
          <a:noFill/>
        </p:spPr>
        <p:txBody>
          <a:bodyPr wrap="square" rtlCol="0">
            <a:spAutoFit/>
          </a:bodyPr>
          <a:lstStyle/>
          <a:p>
            <a:pPr algn="l" defTabSz="914400" eaLnBrk="1" fontAlgn="auto" hangingPunct="1">
              <a:spcBef>
                <a:spcPts val="0"/>
              </a:spcBef>
              <a:spcAft>
                <a:spcPts val="0"/>
              </a:spcAft>
            </a:pPr>
            <a:r>
              <a:rPr lang="en-US" sz="1800" b="0" dirty="0">
                <a:solidFill>
                  <a:schemeClr val="accent6"/>
                </a:solidFill>
                <a:latin typeface="Arial" panose="020B0604020202020204" pitchFamily="34" charset="0"/>
                <a:ea typeface="+mn-ea"/>
                <a:cs typeface="Arial" panose="020B0604020202020204" pitchFamily="34" charset="0"/>
              </a:rPr>
              <a:t>…motivating strategy of VOC emission controls</a:t>
            </a:r>
          </a:p>
        </p:txBody>
      </p:sp>
    </p:spTree>
    <p:extLst>
      <p:ext uri="{BB962C8B-B14F-4D97-AF65-F5344CB8AC3E}">
        <p14:creationId xmlns:p14="http://schemas.microsoft.com/office/powerpoint/2010/main" val="20017521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228600"/>
            <a:ext cx="8610600" cy="1143000"/>
          </a:xfrm>
        </p:spPr>
        <p:txBody>
          <a:bodyPr/>
          <a:lstStyle/>
          <a:p>
            <a:pPr eaLnBrk="1" hangingPunct="1"/>
            <a:r>
              <a:rPr lang="en-US" altLang="en-US" b="0" dirty="0">
                <a:solidFill>
                  <a:srgbClr val="2D2DB9"/>
                </a:solidFill>
              </a:rPr>
              <a:t>1970-2003 trend of US emissions</a:t>
            </a:r>
          </a:p>
        </p:txBody>
      </p:sp>
      <p:pic>
        <p:nvPicPr>
          <p:cNvPr id="31747" name="Picture 3" descr="fig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953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3"/>
          <p:cNvSpPr txBox="1">
            <a:spLocks noChangeArrowheads="1"/>
          </p:cNvSpPr>
          <p:nvPr/>
        </p:nvSpPr>
        <p:spPr bwMode="auto">
          <a:xfrm>
            <a:off x="4953000" y="1143000"/>
            <a:ext cx="4876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Focus was on VOC controls,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but ozone was not decreasing except 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Los Angeles and New York. Why?</a:t>
            </a:r>
          </a:p>
        </p:txBody>
      </p:sp>
      <p:pic>
        <p:nvPicPr>
          <p:cNvPr id="3" name="Picture 2">
            <a:extLst>
              <a:ext uri="{FF2B5EF4-FFF2-40B4-BE49-F238E27FC236}">
                <a16:creationId xmlns:a16="http://schemas.microsoft.com/office/drawing/2014/main" id="{A2D11D8A-2DEC-42CD-82CB-6D1AD5DA8B3D}"/>
              </a:ext>
            </a:extLst>
          </p:cNvPr>
          <p:cNvPicPr>
            <a:picLocks noChangeAspect="1"/>
          </p:cNvPicPr>
          <p:nvPr/>
        </p:nvPicPr>
        <p:blipFill>
          <a:blip r:embed="rId3"/>
          <a:stretch>
            <a:fillRect/>
          </a:stretch>
        </p:blipFill>
        <p:spPr>
          <a:xfrm rot="5400000">
            <a:off x="1045234" y="3377414"/>
            <a:ext cx="2514600" cy="3989373"/>
          </a:xfrm>
          <a:prstGeom prst="rect">
            <a:avLst/>
          </a:prstGeom>
        </p:spPr>
      </p:pic>
      <p:pic>
        <p:nvPicPr>
          <p:cNvPr id="5" name="Picture 4">
            <a:extLst>
              <a:ext uri="{FF2B5EF4-FFF2-40B4-BE49-F238E27FC236}">
                <a16:creationId xmlns:a16="http://schemas.microsoft.com/office/drawing/2014/main" id="{DA9C60AC-337E-46BA-AD06-3E7668111F4F}"/>
              </a:ext>
            </a:extLst>
          </p:cNvPr>
          <p:cNvPicPr>
            <a:picLocks noChangeAspect="1"/>
          </p:cNvPicPr>
          <p:nvPr/>
        </p:nvPicPr>
        <p:blipFill>
          <a:blip r:embed="rId4"/>
          <a:stretch>
            <a:fillRect/>
          </a:stretch>
        </p:blipFill>
        <p:spPr>
          <a:xfrm>
            <a:off x="4429202" y="4114800"/>
            <a:ext cx="4516678" cy="2683851"/>
          </a:xfrm>
          <a:prstGeom prst="rect">
            <a:avLst/>
          </a:prstGeom>
        </p:spPr>
      </p:pic>
      <p:sp>
        <p:nvSpPr>
          <p:cNvPr id="6" name="TextBox 5">
            <a:extLst>
              <a:ext uri="{FF2B5EF4-FFF2-40B4-BE49-F238E27FC236}">
                <a16:creationId xmlns:a16="http://schemas.microsoft.com/office/drawing/2014/main" id="{0DF5E96B-CB5C-40C4-BCBB-C85D55DE7852}"/>
              </a:ext>
            </a:extLst>
          </p:cNvPr>
          <p:cNvSpPr txBox="1"/>
          <p:nvPr/>
        </p:nvSpPr>
        <p:spPr>
          <a:xfrm>
            <a:off x="7391400" y="6519446"/>
            <a:ext cx="2133600" cy="338554"/>
          </a:xfrm>
          <a:prstGeom prst="rect">
            <a:avLst/>
          </a:prstGeom>
          <a:noFill/>
        </p:spPr>
        <p:txBody>
          <a:bodyPr wrap="square" rtlCol="0">
            <a:spAutoFit/>
          </a:bodyPr>
          <a:lstStyle/>
          <a:p>
            <a:pPr algn="l" defTabSz="914400" eaLnBrk="1" fontAlgn="auto" hangingPunct="1">
              <a:spcBef>
                <a:spcPts val="0"/>
              </a:spcBef>
              <a:spcAft>
                <a:spcPts val="0"/>
              </a:spcAft>
            </a:pPr>
            <a:r>
              <a:rPr lang="en-US" sz="1600" b="0" i="1" dirty="0">
                <a:solidFill>
                  <a:srgbClr val="00000C"/>
                </a:solidFill>
                <a:latin typeface="Arial" panose="020B0604020202020204" pitchFamily="34" charset="0"/>
                <a:ea typeface="+mn-ea"/>
                <a:cs typeface="Arial" panose="020B0604020202020204" pitchFamily="34" charset="0"/>
              </a:rPr>
              <a:t>Fiore et al. [1998]</a:t>
            </a:r>
          </a:p>
        </p:txBody>
      </p:sp>
      <p:sp>
        <p:nvSpPr>
          <p:cNvPr id="7" name="TextBox 6">
            <a:extLst>
              <a:ext uri="{FF2B5EF4-FFF2-40B4-BE49-F238E27FC236}">
                <a16:creationId xmlns:a16="http://schemas.microsoft.com/office/drawing/2014/main" id="{569137DD-4294-416C-A9E6-E3BAE82ADD99}"/>
              </a:ext>
            </a:extLst>
          </p:cNvPr>
          <p:cNvSpPr txBox="1"/>
          <p:nvPr/>
        </p:nvSpPr>
        <p:spPr>
          <a:xfrm>
            <a:off x="436322" y="3945523"/>
            <a:ext cx="4516678" cy="338554"/>
          </a:xfrm>
          <a:prstGeom prst="rect">
            <a:avLst/>
          </a:prstGeom>
          <a:solidFill>
            <a:schemeClr val="bg1"/>
          </a:solidFill>
        </p:spPr>
        <p:txBody>
          <a:bodyPr wrap="square" rtlCol="0">
            <a:spAutoFit/>
          </a:bodyPr>
          <a:lstStyle/>
          <a:p>
            <a:pPr algn="l" defTabSz="914400" eaLnBrk="1" fontAlgn="auto" hangingPunct="1">
              <a:spcBef>
                <a:spcPts val="0"/>
              </a:spcBef>
              <a:spcAft>
                <a:spcPts val="0"/>
              </a:spcAft>
            </a:pPr>
            <a:r>
              <a:rPr lang="en-US" sz="1600" b="0" dirty="0">
                <a:solidFill>
                  <a:srgbClr val="00000C"/>
                </a:solidFill>
                <a:latin typeface="Arial" panose="020B0604020202020204" pitchFamily="34" charset="0"/>
                <a:ea typeface="+mn-ea"/>
                <a:cs typeface="Arial" panose="020B0604020202020204" pitchFamily="34" charset="0"/>
              </a:rPr>
              <a:t>1980-1995 trend in summer ozone (ppb a</a:t>
            </a:r>
            <a:r>
              <a:rPr lang="en-US" sz="1600" b="0" baseline="30000" dirty="0">
                <a:solidFill>
                  <a:srgbClr val="00000C"/>
                </a:solidFill>
                <a:latin typeface="Arial" panose="020B0604020202020204" pitchFamily="34" charset="0"/>
                <a:ea typeface="+mn-ea"/>
                <a:cs typeface="Arial" panose="020B0604020202020204" pitchFamily="34" charset="0"/>
              </a:rPr>
              <a:t>-1</a:t>
            </a:r>
            <a:r>
              <a:rPr lang="en-US" sz="1600" b="0" dirty="0">
                <a:solidFill>
                  <a:srgbClr val="00000C"/>
                </a:solidFill>
                <a:latin typeface="Arial" panose="020B0604020202020204" pitchFamily="34" charset="0"/>
                <a:ea typeface="+mn-ea"/>
                <a:cs typeface="Arial" panose="020B0604020202020204" pitchFamily="34" charset="0"/>
              </a:rPr>
              <a:t>)</a:t>
            </a:r>
          </a:p>
        </p:txBody>
      </p:sp>
      <p:pic>
        <p:nvPicPr>
          <p:cNvPr id="2" name="Picture 1">
            <a:extLst>
              <a:ext uri="{FF2B5EF4-FFF2-40B4-BE49-F238E27FC236}">
                <a16:creationId xmlns:a16="http://schemas.microsoft.com/office/drawing/2014/main" id="{029790E7-B621-46B3-B3A4-BDE2F5287202}"/>
              </a:ext>
            </a:extLst>
          </p:cNvPr>
          <p:cNvPicPr>
            <a:picLocks noChangeAspect="1"/>
          </p:cNvPicPr>
          <p:nvPr/>
        </p:nvPicPr>
        <p:blipFill>
          <a:blip r:embed="rId5"/>
          <a:stretch>
            <a:fillRect/>
          </a:stretch>
        </p:blipFill>
        <p:spPr>
          <a:xfrm>
            <a:off x="7145578" y="2400300"/>
            <a:ext cx="1562100" cy="1714500"/>
          </a:xfrm>
          <a:prstGeom prst="rect">
            <a:avLst/>
          </a:prstGeom>
        </p:spPr>
      </p:pic>
      <p:sp>
        <p:nvSpPr>
          <p:cNvPr id="4" name="TextBox 3">
            <a:extLst>
              <a:ext uri="{FF2B5EF4-FFF2-40B4-BE49-F238E27FC236}">
                <a16:creationId xmlns:a16="http://schemas.microsoft.com/office/drawing/2014/main" id="{A15FD85B-4A04-4DB2-94E1-4EADE1EBD161}"/>
              </a:ext>
            </a:extLst>
          </p:cNvPr>
          <p:cNvSpPr txBox="1"/>
          <p:nvPr/>
        </p:nvSpPr>
        <p:spPr>
          <a:xfrm>
            <a:off x="7259878" y="3724219"/>
            <a:ext cx="1447800" cy="369332"/>
          </a:xfrm>
          <a:prstGeom prst="rect">
            <a:avLst/>
          </a:prstGeom>
          <a:noFill/>
        </p:spPr>
        <p:txBody>
          <a:bodyPr wrap="square" rtlCol="0">
            <a:spAutoFit/>
          </a:bodyPr>
          <a:lstStyle/>
          <a:p>
            <a:r>
              <a:rPr lang="en-US" b="0" dirty="0">
                <a:solidFill>
                  <a:schemeClr val="bg1"/>
                </a:solidFill>
              </a:rPr>
              <a:t>Arlene Fiore</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687E0-8A74-4F2B-BA6A-DC20BDF8B1AF}"/>
              </a:ext>
            </a:extLst>
          </p:cNvPr>
          <p:cNvSpPr>
            <a:spLocks noGrp="1"/>
          </p:cNvSpPr>
          <p:nvPr>
            <p:ph type="title"/>
          </p:nvPr>
        </p:nvSpPr>
        <p:spPr>
          <a:xfrm>
            <a:off x="711187" y="-336180"/>
            <a:ext cx="8247992" cy="1143000"/>
          </a:xfrm>
        </p:spPr>
        <p:txBody>
          <a:bodyPr/>
          <a:lstStyle/>
          <a:p>
            <a:r>
              <a:rPr lang="en-US" dirty="0"/>
              <a:t>Emission of biogenic VOCs first quantified in late 1980s</a:t>
            </a:r>
          </a:p>
        </p:txBody>
      </p:sp>
      <p:pic>
        <p:nvPicPr>
          <p:cNvPr id="76802" name="Picture 2" descr="Free Cartoon Pictures Of Trees, Download Free Clip Art, Free Clip Art on  Clipart Library">
            <a:extLst>
              <a:ext uri="{FF2B5EF4-FFF2-40B4-BE49-F238E27FC236}">
                <a16:creationId xmlns:a16="http://schemas.microsoft.com/office/drawing/2014/main" id="{AB2D9DFD-C54B-4345-B3D7-B35236CAF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51" y="1070417"/>
            <a:ext cx="2045410" cy="23585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1FCB7C-4761-4C83-8AE2-9064FEB6880F}"/>
              </a:ext>
            </a:extLst>
          </p:cNvPr>
          <p:cNvSpPr txBox="1"/>
          <p:nvPr/>
        </p:nvSpPr>
        <p:spPr>
          <a:xfrm>
            <a:off x="441365" y="444506"/>
            <a:ext cx="84582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Many VOCs emitted as photosynthesis and metabolism by-products, insect attractors or repellents, response to stress and injury </a:t>
            </a:r>
          </a:p>
        </p:txBody>
      </p:sp>
      <p:sp>
        <p:nvSpPr>
          <p:cNvPr id="4" name="TextBox 3">
            <a:extLst>
              <a:ext uri="{FF2B5EF4-FFF2-40B4-BE49-F238E27FC236}">
                <a16:creationId xmlns:a16="http://schemas.microsoft.com/office/drawing/2014/main" id="{9B721366-F10F-47DD-9BAA-A24C364E55BD}"/>
              </a:ext>
            </a:extLst>
          </p:cNvPr>
          <p:cNvSpPr txBox="1"/>
          <p:nvPr/>
        </p:nvSpPr>
        <p:spPr>
          <a:xfrm>
            <a:off x="3172639" y="1272438"/>
            <a:ext cx="551299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Principal hydrocarbons are emitted as C</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5</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8</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units:</a:t>
            </a:r>
          </a:p>
        </p:txBody>
      </p:sp>
      <p:sp>
        <p:nvSpPr>
          <p:cNvPr id="5" name="TextBox 4">
            <a:extLst>
              <a:ext uri="{FF2B5EF4-FFF2-40B4-BE49-F238E27FC236}">
                <a16:creationId xmlns:a16="http://schemas.microsoft.com/office/drawing/2014/main" id="{FDBC323C-F9AB-423E-B1D4-07258BDDB088}"/>
              </a:ext>
            </a:extLst>
          </p:cNvPr>
          <p:cNvSpPr txBox="1"/>
          <p:nvPr/>
        </p:nvSpPr>
        <p:spPr>
          <a:xfrm>
            <a:off x="3283788" y="1884054"/>
            <a:ext cx="3821502" cy="3810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Isoprene (C</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5</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H</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8</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a:t>
            </a:r>
          </a:p>
        </p:txBody>
      </p:sp>
      <p:pic>
        <p:nvPicPr>
          <p:cNvPr id="7" name="Picture 6">
            <a:extLst>
              <a:ext uri="{FF2B5EF4-FFF2-40B4-BE49-F238E27FC236}">
                <a16:creationId xmlns:a16="http://schemas.microsoft.com/office/drawing/2014/main" id="{992EFC8A-9A93-46E4-AD90-DAE3A063699D}"/>
              </a:ext>
            </a:extLst>
          </p:cNvPr>
          <p:cNvPicPr>
            <a:picLocks noChangeAspect="1"/>
          </p:cNvPicPr>
          <p:nvPr/>
        </p:nvPicPr>
        <p:blipFill>
          <a:blip r:embed="rId3"/>
          <a:stretch>
            <a:fillRect/>
          </a:stretch>
        </p:blipFill>
        <p:spPr>
          <a:xfrm rot="8966701">
            <a:off x="5086698" y="1715350"/>
            <a:ext cx="1257300" cy="886397"/>
          </a:xfrm>
          <a:prstGeom prst="rect">
            <a:avLst/>
          </a:prstGeom>
        </p:spPr>
      </p:pic>
      <p:sp>
        <p:nvSpPr>
          <p:cNvPr id="6" name="TextBox 5">
            <a:extLst>
              <a:ext uri="{FF2B5EF4-FFF2-40B4-BE49-F238E27FC236}">
                <a16:creationId xmlns:a16="http://schemas.microsoft.com/office/drawing/2014/main" id="{B4534CA0-391F-4EEA-8D60-DDC5BAB804EF}"/>
              </a:ext>
            </a:extLst>
          </p:cNvPr>
          <p:cNvSpPr txBox="1"/>
          <p:nvPr/>
        </p:nvSpPr>
        <p:spPr>
          <a:xfrm>
            <a:off x="3268248" y="2615331"/>
            <a:ext cx="23622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Terpenes (C</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10</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H</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16</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a:t>
            </a:r>
          </a:p>
        </p:txBody>
      </p:sp>
      <p:pic>
        <p:nvPicPr>
          <p:cNvPr id="9" name="Picture 8">
            <a:extLst>
              <a:ext uri="{FF2B5EF4-FFF2-40B4-BE49-F238E27FC236}">
                <a16:creationId xmlns:a16="http://schemas.microsoft.com/office/drawing/2014/main" id="{F76A7E1B-3EA9-4882-BF87-29F43D47EE58}"/>
              </a:ext>
            </a:extLst>
          </p:cNvPr>
          <p:cNvPicPr>
            <a:picLocks noChangeAspect="1"/>
          </p:cNvPicPr>
          <p:nvPr/>
        </p:nvPicPr>
        <p:blipFill>
          <a:blip r:embed="rId4"/>
          <a:stretch>
            <a:fillRect/>
          </a:stretch>
        </p:blipFill>
        <p:spPr>
          <a:xfrm>
            <a:off x="5264715" y="3123895"/>
            <a:ext cx="1409700" cy="1409700"/>
          </a:xfrm>
          <a:prstGeom prst="rect">
            <a:avLst/>
          </a:prstGeom>
        </p:spPr>
      </p:pic>
      <p:sp>
        <p:nvSpPr>
          <p:cNvPr id="10" name="TextBox 9">
            <a:extLst>
              <a:ext uri="{FF2B5EF4-FFF2-40B4-BE49-F238E27FC236}">
                <a16:creationId xmlns:a16="http://schemas.microsoft.com/office/drawing/2014/main" id="{CF32FA5B-EE39-4459-BE56-AFF265520AB0}"/>
              </a:ext>
            </a:extLst>
          </p:cNvPr>
          <p:cNvSpPr txBox="1"/>
          <p:nvPr/>
        </p:nvSpPr>
        <p:spPr>
          <a:xfrm>
            <a:off x="5334844" y="4715196"/>
            <a:ext cx="119776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Limonene</a:t>
            </a:r>
          </a:p>
        </p:txBody>
      </p:sp>
      <p:pic>
        <p:nvPicPr>
          <p:cNvPr id="11" name="Picture 10">
            <a:extLst>
              <a:ext uri="{FF2B5EF4-FFF2-40B4-BE49-F238E27FC236}">
                <a16:creationId xmlns:a16="http://schemas.microsoft.com/office/drawing/2014/main" id="{0DF16A49-E3A6-4C29-86DF-EF032EB276CF}"/>
              </a:ext>
            </a:extLst>
          </p:cNvPr>
          <p:cNvPicPr>
            <a:picLocks noChangeAspect="1"/>
          </p:cNvPicPr>
          <p:nvPr/>
        </p:nvPicPr>
        <p:blipFill>
          <a:blip r:embed="rId5"/>
          <a:stretch>
            <a:fillRect/>
          </a:stretch>
        </p:blipFill>
        <p:spPr>
          <a:xfrm>
            <a:off x="7546051" y="3039293"/>
            <a:ext cx="1553654" cy="1553654"/>
          </a:xfrm>
          <a:prstGeom prst="rect">
            <a:avLst/>
          </a:prstGeom>
        </p:spPr>
      </p:pic>
      <p:sp>
        <p:nvSpPr>
          <p:cNvPr id="12" name="TextBox 11">
            <a:extLst>
              <a:ext uri="{FF2B5EF4-FFF2-40B4-BE49-F238E27FC236}">
                <a16:creationId xmlns:a16="http://schemas.microsoft.com/office/drawing/2014/main" id="{70F2F43C-F285-473B-8866-ACDCC67F2D4C}"/>
              </a:ext>
            </a:extLst>
          </p:cNvPr>
          <p:cNvSpPr txBox="1"/>
          <p:nvPr/>
        </p:nvSpPr>
        <p:spPr>
          <a:xfrm>
            <a:off x="7834629" y="4715196"/>
            <a:ext cx="106952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S PGothic" panose="020B0600070205080204" pitchFamily="34" charset="-128"/>
                <a:cs typeface="+mn-cs"/>
              </a:rPr>
              <a:t>Myrcene</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pic>
        <p:nvPicPr>
          <p:cNvPr id="13" name="Picture 12">
            <a:extLst>
              <a:ext uri="{FF2B5EF4-FFF2-40B4-BE49-F238E27FC236}">
                <a16:creationId xmlns:a16="http://schemas.microsoft.com/office/drawing/2014/main" id="{37D29E57-B497-47C6-84BF-063465281514}"/>
              </a:ext>
            </a:extLst>
          </p:cNvPr>
          <p:cNvPicPr>
            <a:picLocks noChangeAspect="1"/>
          </p:cNvPicPr>
          <p:nvPr/>
        </p:nvPicPr>
        <p:blipFill>
          <a:blip r:embed="rId6"/>
          <a:stretch>
            <a:fillRect/>
          </a:stretch>
        </p:blipFill>
        <p:spPr>
          <a:xfrm>
            <a:off x="1450051" y="3183751"/>
            <a:ext cx="1261749" cy="1364053"/>
          </a:xfrm>
          <a:prstGeom prst="rect">
            <a:avLst/>
          </a:prstGeom>
        </p:spPr>
      </p:pic>
      <p:sp>
        <p:nvSpPr>
          <p:cNvPr id="14" name="TextBox 13">
            <a:extLst>
              <a:ext uri="{FF2B5EF4-FFF2-40B4-BE49-F238E27FC236}">
                <a16:creationId xmlns:a16="http://schemas.microsoft.com/office/drawing/2014/main" id="{4DBD29DB-2BC6-42B3-B82D-5B8FAA53BEB1}"/>
              </a:ext>
            </a:extLst>
          </p:cNvPr>
          <p:cNvSpPr txBox="1"/>
          <p:nvPr/>
        </p:nvSpPr>
        <p:spPr>
          <a:xfrm>
            <a:off x="1351070" y="4715196"/>
            <a:ext cx="110799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α</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a:t>
            </a: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S PGothic" panose="020B0600070205080204" pitchFamily="34" charset="-128"/>
                <a:cs typeface="+mn-cs"/>
              </a:rPr>
              <a:t>pinene</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pic>
        <p:nvPicPr>
          <p:cNvPr id="15" name="Picture 14">
            <a:extLst>
              <a:ext uri="{FF2B5EF4-FFF2-40B4-BE49-F238E27FC236}">
                <a16:creationId xmlns:a16="http://schemas.microsoft.com/office/drawing/2014/main" id="{C3033818-1EE0-4619-9841-616CB4297EDD}"/>
              </a:ext>
            </a:extLst>
          </p:cNvPr>
          <p:cNvPicPr>
            <a:picLocks noChangeAspect="1"/>
          </p:cNvPicPr>
          <p:nvPr/>
        </p:nvPicPr>
        <p:blipFill>
          <a:blip r:embed="rId7"/>
          <a:stretch>
            <a:fillRect/>
          </a:stretch>
        </p:blipFill>
        <p:spPr>
          <a:xfrm>
            <a:off x="3333969" y="3064543"/>
            <a:ext cx="1528404" cy="1528404"/>
          </a:xfrm>
          <a:prstGeom prst="rect">
            <a:avLst/>
          </a:prstGeom>
        </p:spPr>
      </p:pic>
      <p:sp>
        <p:nvSpPr>
          <p:cNvPr id="16" name="TextBox 15">
            <a:extLst>
              <a:ext uri="{FF2B5EF4-FFF2-40B4-BE49-F238E27FC236}">
                <a16:creationId xmlns:a16="http://schemas.microsoft.com/office/drawing/2014/main" id="{07621501-CC03-497C-B12F-4972F5324C32}"/>
              </a:ext>
            </a:extLst>
          </p:cNvPr>
          <p:cNvSpPr txBox="1"/>
          <p:nvPr/>
        </p:nvSpPr>
        <p:spPr>
          <a:xfrm>
            <a:off x="3484425" y="4715196"/>
            <a:ext cx="110799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β</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a:t>
            </a: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S PGothic" panose="020B0600070205080204" pitchFamily="34" charset="-128"/>
                <a:cs typeface="+mn-cs"/>
              </a:rPr>
              <a:t>pinene</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pic>
        <p:nvPicPr>
          <p:cNvPr id="17" name="Picture 16">
            <a:extLst>
              <a:ext uri="{FF2B5EF4-FFF2-40B4-BE49-F238E27FC236}">
                <a16:creationId xmlns:a16="http://schemas.microsoft.com/office/drawing/2014/main" id="{934A5A7D-B575-4195-A2FD-C5F513BDA5B5}"/>
              </a:ext>
            </a:extLst>
          </p:cNvPr>
          <p:cNvPicPr>
            <a:picLocks noChangeAspect="1"/>
          </p:cNvPicPr>
          <p:nvPr/>
        </p:nvPicPr>
        <p:blipFill>
          <a:blip r:embed="rId8"/>
          <a:stretch>
            <a:fillRect/>
          </a:stretch>
        </p:blipFill>
        <p:spPr>
          <a:xfrm>
            <a:off x="6075765" y="5212260"/>
            <a:ext cx="1556420" cy="1556420"/>
          </a:xfrm>
          <a:prstGeom prst="rect">
            <a:avLst/>
          </a:prstGeom>
        </p:spPr>
      </p:pic>
      <p:sp>
        <p:nvSpPr>
          <p:cNvPr id="18" name="TextBox 17">
            <a:extLst>
              <a:ext uri="{FF2B5EF4-FFF2-40B4-BE49-F238E27FC236}">
                <a16:creationId xmlns:a16="http://schemas.microsoft.com/office/drawing/2014/main" id="{4F7E8268-964E-45C0-B01F-6FCE1D7E1BC8}"/>
              </a:ext>
            </a:extLst>
          </p:cNvPr>
          <p:cNvSpPr txBox="1"/>
          <p:nvPr/>
        </p:nvSpPr>
        <p:spPr>
          <a:xfrm>
            <a:off x="5147665" y="6436869"/>
            <a:ext cx="165942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ea typeface="MS PGothic" panose="020B0600070205080204" pitchFamily="34" charset="-128"/>
                <a:cs typeface="+mn-cs"/>
              </a:rPr>
              <a:t>Caryophyllene</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8" name="TextBox 7">
            <a:extLst>
              <a:ext uri="{FF2B5EF4-FFF2-40B4-BE49-F238E27FC236}">
                <a16:creationId xmlns:a16="http://schemas.microsoft.com/office/drawing/2014/main" id="{6A3DF36C-6A14-4BF9-8931-D581212BD69F}"/>
              </a:ext>
            </a:extLst>
          </p:cNvPr>
          <p:cNvSpPr txBox="1"/>
          <p:nvPr/>
        </p:nvSpPr>
        <p:spPr>
          <a:xfrm>
            <a:off x="3449890" y="5152908"/>
            <a:ext cx="299758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Sesquiterpenes (C</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15</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H</a:t>
            </a:r>
            <a:r>
              <a:rPr kumimoji="0" lang="en-US" sz="1800" b="0" i="0" u="none" strike="noStrike" kern="1200" cap="none" spc="0" normalizeH="0" baseline="-25000" noProof="0" dirty="0">
                <a:ln>
                  <a:noFill/>
                </a:ln>
                <a:solidFill>
                  <a:srgbClr val="FF0000"/>
                </a:solidFill>
                <a:effectLst/>
                <a:uLnTx/>
                <a:uFillTx/>
                <a:latin typeface="Helvetica" panose="020B0604020202020204" pitchFamily="34" charset="0"/>
                <a:ea typeface="MS PGothic" panose="020B0600070205080204" pitchFamily="34" charset="-128"/>
                <a:cs typeface="+mn-cs"/>
              </a:rPr>
              <a:t>24</a:t>
            </a:r>
            <a:r>
              <a:rPr kumimoji="0" lang="en-US" sz="1800" b="0" i="0" u="none" strike="noStrike" kern="1200" cap="none" spc="0" normalizeH="0" baseline="0" noProof="0" dirty="0">
                <a:ln>
                  <a:noFill/>
                </a:ln>
                <a:solidFill>
                  <a:srgbClr val="FF0000"/>
                </a:solidFill>
                <a:effectLst/>
                <a:uLnTx/>
                <a:uFillTx/>
                <a:latin typeface="Helvetica" panose="020B0604020202020204" pitchFamily="34" charset="0"/>
                <a:ea typeface="MS PGothic" panose="020B0600070205080204" pitchFamily="34" charset="-128"/>
                <a:cs typeface="+mn-cs"/>
              </a:rPr>
              <a:t>)</a:t>
            </a:r>
          </a:p>
        </p:txBody>
      </p:sp>
      <p:sp>
        <p:nvSpPr>
          <p:cNvPr id="19" name="TextBox 18">
            <a:extLst>
              <a:ext uri="{FF2B5EF4-FFF2-40B4-BE49-F238E27FC236}">
                <a16:creationId xmlns:a16="http://schemas.microsoft.com/office/drawing/2014/main" id="{F855F3E5-A6EB-44DC-A311-1F8557988F5E}"/>
              </a:ext>
            </a:extLst>
          </p:cNvPr>
          <p:cNvSpPr txBox="1"/>
          <p:nvPr/>
        </p:nvSpPr>
        <p:spPr>
          <a:xfrm>
            <a:off x="6171432" y="1801857"/>
            <a:ext cx="3001323"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50% of total biogenic VOCs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0" dirty="0">
                <a:solidFill>
                  <a:srgbClr val="000000"/>
                </a:solidFill>
              </a:rPr>
              <a:t>Atmospheric lifetime ~ 1h</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pic>
        <p:nvPicPr>
          <p:cNvPr id="76804" name="Picture 4">
            <a:extLst>
              <a:ext uri="{FF2B5EF4-FFF2-40B4-BE49-F238E27FC236}">
                <a16:creationId xmlns:a16="http://schemas.microsoft.com/office/drawing/2014/main" id="{09F5E398-1AF1-4F6D-A0DC-35CC88DFF0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020" y="5212260"/>
            <a:ext cx="916334" cy="1556420"/>
          </a:xfrm>
          <a:prstGeom prst="rect">
            <a:avLst/>
          </a:prstGeom>
          <a:noFill/>
          <a:extLst>
            <a:ext uri="{909E8E84-426E-40DD-AFC4-6F175D3DCCD1}">
              <a14:hiddenFill xmlns:a14="http://schemas.microsoft.com/office/drawing/2010/main">
                <a:solidFill>
                  <a:srgbClr val="FFFFFF"/>
                </a:solidFill>
              </a14:hiddenFill>
            </a:ext>
          </a:extLst>
        </p:spPr>
      </p:pic>
      <p:pic>
        <p:nvPicPr>
          <p:cNvPr id="76806" name="Picture 6" descr="Pat Zimmerman - CEO - C-Lock Inc. | LinkedIn">
            <a:extLst>
              <a:ext uri="{FF2B5EF4-FFF2-40B4-BE49-F238E27FC236}">
                <a16:creationId xmlns:a16="http://schemas.microsoft.com/office/drawing/2014/main" id="{3B324900-A79F-4534-AE73-4326520CEA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6350" y="5337574"/>
            <a:ext cx="1342207" cy="13422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FE928B6-C92D-4AEF-A5F0-FAE4DB7DA1BC}"/>
              </a:ext>
            </a:extLst>
          </p:cNvPr>
          <p:cNvSpPr txBox="1"/>
          <p:nvPr/>
        </p:nvSpPr>
        <p:spPr>
          <a:xfrm>
            <a:off x="1398869" y="6357902"/>
            <a:ext cx="201552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anose="020B0604020202020204" pitchFamily="34" charset="0"/>
                <a:ea typeface="MS PGothic" panose="020B0600070205080204" pitchFamily="34" charset="-128"/>
                <a:cs typeface="+mn-cs"/>
              </a:rPr>
              <a:t>Pat Zimmerman</a:t>
            </a:r>
          </a:p>
        </p:txBody>
      </p:sp>
    </p:spTree>
    <p:extLst>
      <p:ext uri="{BB962C8B-B14F-4D97-AF65-F5344CB8AC3E}">
        <p14:creationId xmlns:p14="http://schemas.microsoft.com/office/powerpoint/2010/main" val="7569070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http://www.daviddarling.info/images2/isopre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300" y="674688"/>
            <a:ext cx="14668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Grp="1" noChangeArrowheads="1"/>
          </p:cNvSpPr>
          <p:nvPr>
            <p:ph type="title"/>
          </p:nvPr>
        </p:nvSpPr>
        <p:spPr>
          <a:xfrm>
            <a:off x="685800" y="-200821"/>
            <a:ext cx="8594725" cy="1143001"/>
          </a:xfrm>
        </p:spPr>
        <p:txBody>
          <a:bodyPr/>
          <a:lstStyle/>
          <a:p>
            <a:pPr eaLnBrk="1" hangingPunct="1"/>
            <a:r>
              <a:rPr lang="en-US" altLang="en-US" sz="2000" b="0" dirty="0">
                <a:solidFill>
                  <a:srgbClr val="2D2DB9"/>
                </a:solidFill>
                <a:effectLst/>
              </a:rPr>
              <a:t>Biogenic VOCs dominate over anthropogenic VOCs in summer </a:t>
            </a:r>
            <a:br>
              <a:rPr lang="en-US" altLang="en-US" sz="2000" b="0" dirty="0">
                <a:solidFill>
                  <a:srgbClr val="2D2DB9"/>
                </a:solidFill>
                <a:effectLst/>
              </a:rPr>
            </a:br>
            <a:r>
              <a:rPr lang="en-US" altLang="en-US" sz="2000" b="0" dirty="0">
                <a:solidFill>
                  <a:srgbClr val="2D2DB9"/>
                </a:solidFill>
                <a:effectLst/>
              </a:rPr>
              <a:t>(ozone pollution season)</a:t>
            </a:r>
          </a:p>
        </p:txBody>
      </p:sp>
      <p:sp>
        <p:nvSpPr>
          <p:cNvPr id="32772" name="TextBox 1"/>
          <p:cNvSpPr txBox="1">
            <a:spLocks noChangeArrowheads="1"/>
          </p:cNvSpPr>
          <p:nvPr/>
        </p:nvSpPr>
        <p:spPr bwMode="auto">
          <a:xfrm>
            <a:off x="257175" y="2209800"/>
            <a:ext cx="85963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OMI satellite observations of formaldehyde (HCHO) columns, May-Aug 2005-2014</a:t>
            </a:r>
          </a:p>
        </p:txBody>
      </p:sp>
      <p:sp>
        <p:nvSpPr>
          <p:cNvPr id="32773" name="Line 3"/>
          <p:cNvSpPr>
            <a:spLocks noChangeShapeType="1"/>
          </p:cNvSpPr>
          <p:nvPr/>
        </p:nvSpPr>
        <p:spPr bwMode="auto">
          <a:xfrm>
            <a:off x="1114425" y="2066925"/>
            <a:ext cx="6858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2774" name="Line 8"/>
          <p:cNvSpPr>
            <a:spLocks noChangeShapeType="1"/>
          </p:cNvSpPr>
          <p:nvPr/>
        </p:nvSpPr>
        <p:spPr bwMode="auto">
          <a:xfrm>
            <a:off x="2759075" y="1147763"/>
            <a:ext cx="914400"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2775" name="Text Box 9"/>
          <p:cNvSpPr txBox="1">
            <a:spLocks noChangeArrowheads="1"/>
          </p:cNvSpPr>
          <p:nvPr/>
        </p:nvSpPr>
        <p:spPr bwMode="auto">
          <a:xfrm>
            <a:off x="3756025" y="890588"/>
            <a:ext cx="941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HCHO</a:t>
            </a:r>
          </a:p>
        </p:txBody>
      </p:sp>
      <p:sp>
        <p:nvSpPr>
          <p:cNvPr id="32776" name="Line 10"/>
          <p:cNvSpPr>
            <a:spLocks noChangeShapeType="1"/>
          </p:cNvSpPr>
          <p:nvPr/>
        </p:nvSpPr>
        <p:spPr bwMode="auto">
          <a:xfrm>
            <a:off x="4679950" y="1112838"/>
            <a:ext cx="1139825"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2777" name="Text Box 11"/>
          <p:cNvSpPr txBox="1">
            <a:spLocks noChangeArrowheads="1"/>
          </p:cNvSpPr>
          <p:nvPr/>
        </p:nvSpPr>
        <p:spPr bwMode="auto">
          <a:xfrm>
            <a:off x="4686300" y="742950"/>
            <a:ext cx="97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t>
            </a: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Symbol" panose="05050102010706020507" pitchFamily="18" charset="2"/>
              </a:rPr>
              <a:t></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 OH</a:t>
            </a:r>
          </a:p>
        </p:txBody>
      </p:sp>
      <p:sp>
        <p:nvSpPr>
          <p:cNvPr id="32778" name="Text Box 12"/>
          <p:cNvSpPr txBox="1">
            <a:spLocks noChangeArrowheads="1"/>
          </p:cNvSpPr>
          <p:nvPr/>
        </p:nvSpPr>
        <p:spPr bwMode="auto">
          <a:xfrm>
            <a:off x="2667000" y="808038"/>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oxidation</a:t>
            </a:r>
          </a:p>
        </p:txBody>
      </p:sp>
      <p:sp>
        <p:nvSpPr>
          <p:cNvPr id="32779" name="Text Box 14"/>
          <p:cNvSpPr txBox="1">
            <a:spLocks noChangeArrowheads="1"/>
          </p:cNvSpPr>
          <p:nvPr/>
        </p:nvSpPr>
        <p:spPr bwMode="auto">
          <a:xfrm>
            <a:off x="4624388" y="1100138"/>
            <a:ext cx="1036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1 hour</a:t>
            </a:r>
            <a:endPar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2780" name="Line 6"/>
          <p:cNvSpPr>
            <a:spLocks noChangeShapeType="1"/>
          </p:cNvSpPr>
          <p:nvPr/>
        </p:nvSpPr>
        <p:spPr bwMode="auto">
          <a:xfrm flipV="1">
            <a:off x="1773238" y="1381125"/>
            <a:ext cx="0" cy="295275"/>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pic>
        <p:nvPicPr>
          <p:cNvPr id="32781" name="Picture 5" descr="http://iconbazaar.com/bars/contributed/forest.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r="72421"/>
          <a:stretch>
            <a:fillRect/>
          </a:stretch>
        </p:blipFill>
        <p:spPr bwMode="auto">
          <a:xfrm>
            <a:off x="1219200" y="1706563"/>
            <a:ext cx="114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TextBox 4"/>
          <p:cNvSpPr txBox="1">
            <a:spLocks noChangeArrowheads="1"/>
          </p:cNvSpPr>
          <p:nvPr/>
        </p:nvSpPr>
        <p:spPr bwMode="auto">
          <a:xfrm>
            <a:off x="7035800" y="6564313"/>
            <a:ext cx="191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Zhu et al. [2017]</a:t>
            </a:r>
          </a:p>
        </p:txBody>
      </p:sp>
      <p:sp>
        <p:nvSpPr>
          <p:cNvPr id="32783" name="TextBox 2"/>
          <p:cNvSpPr txBox="1">
            <a:spLocks noChangeArrowheads="1"/>
          </p:cNvSpPr>
          <p:nvPr/>
        </p:nvSpPr>
        <p:spPr bwMode="auto">
          <a:xfrm>
            <a:off x="1863725" y="490538"/>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isoprene</a:t>
            </a:r>
          </a:p>
        </p:txBody>
      </p:sp>
      <p:sp>
        <p:nvSpPr>
          <p:cNvPr id="32784" name="Text Box 14"/>
          <p:cNvSpPr txBox="1">
            <a:spLocks noChangeArrowheads="1"/>
          </p:cNvSpPr>
          <p:nvPr/>
        </p:nvSpPr>
        <p:spPr bwMode="auto">
          <a:xfrm>
            <a:off x="2617788" y="1130300"/>
            <a:ext cx="1038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1 hour</a:t>
            </a:r>
            <a:endPar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32785" name="Group 3"/>
          <p:cNvGrpSpPr>
            <a:grpSpLocks/>
          </p:cNvGrpSpPr>
          <p:nvPr/>
        </p:nvGrpSpPr>
        <p:grpSpPr bwMode="auto">
          <a:xfrm>
            <a:off x="238125" y="2528888"/>
            <a:ext cx="8196263" cy="4318000"/>
            <a:chOff x="1606108" y="2232961"/>
            <a:chExt cx="6538025" cy="3268445"/>
          </a:xfrm>
        </p:grpSpPr>
        <p:pic>
          <p:nvPicPr>
            <p:cNvPr id="32788" name="图片 2"/>
            <p:cNvPicPr>
              <a:picLocks noChangeAspect="1"/>
            </p:cNvPicPr>
            <p:nvPr/>
          </p:nvPicPr>
          <p:blipFill>
            <a:blip r:embed="rId5">
              <a:extLst>
                <a:ext uri="{28A0092B-C50C-407E-A947-70E740481C1C}">
                  <a14:useLocalDpi xmlns:a14="http://schemas.microsoft.com/office/drawing/2010/main" val="0"/>
                </a:ext>
              </a:extLst>
            </a:blip>
            <a:srcRect l="6316" t="-2" b="35251"/>
            <a:stretch>
              <a:fillRect/>
            </a:stretch>
          </p:blipFill>
          <p:spPr bwMode="auto">
            <a:xfrm>
              <a:off x="1606108" y="2232961"/>
              <a:ext cx="6538025" cy="290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图片 2"/>
            <p:cNvPicPr>
              <a:picLocks noChangeAspect="1"/>
            </p:cNvPicPr>
            <p:nvPr/>
          </p:nvPicPr>
          <p:blipFill>
            <a:blip r:embed="rId6">
              <a:extLst>
                <a:ext uri="{28A0092B-C50C-407E-A947-70E740481C1C}">
                  <a14:useLocalDpi xmlns:a14="http://schemas.microsoft.com/office/drawing/2010/main" val="0"/>
                </a:ext>
              </a:extLst>
            </a:blip>
            <a:srcRect t="74611" b="18"/>
            <a:stretch>
              <a:fillRect/>
            </a:stretch>
          </p:blipFill>
          <p:spPr bwMode="auto">
            <a:xfrm>
              <a:off x="1620781" y="5082367"/>
              <a:ext cx="2564983" cy="41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86" name="TextBox 5"/>
          <p:cNvSpPr txBox="1">
            <a:spLocks noChangeArrowheads="1"/>
          </p:cNvSpPr>
          <p:nvPr/>
        </p:nvSpPr>
        <p:spPr bwMode="auto">
          <a:xfrm>
            <a:off x="2398713" y="1684338"/>
            <a:ext cx="1441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Other VOCs</a:t>
            </a:r>
          </a:p>
        </p:txBody>
      </p:sp>
      <p:sp>
        <p:nvSpPr>
          <p:cNvPr id="32787" name="Line 10"/>
          <p:cNvSpPr>
            <a:spLocks noChangeShapeType="1"/>
          </p:cNvSpPr>
          <p:nvPr/>
        </p:nvSpPr>
        <p:spPr bwMode="auto">
          <a:xfrm flipV="1">
            <a:off x="3635375" y="1308100"/>
            <a:ext cx="204788" cy="39370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2B60B-90E2-4D59-BBD7-1501A9D7BD37}"/>
              </a:ext>
            </a:extLst>
          </p:cNvPr>
          <p:cNvPicPr>
            <a:picLocks noChangeAspect="1"/>
          </p:cNvPicPr>
          <p:nvPr/>
        </p:nvPicPr>
        <p:blipFill>
          <a:blip r:embed="rId2"/>
          <a:stretch>
            <a:fillRect/>
          </a:stretch>
        </p:blipFill>
        <p:spPr>
          <a:xfrm>
            <a:off x="523875" y="1524000"/>
            <a:ext cx="8096250" cy="3810000"/>
          </a:xfrm>
          <a:prstGeom prst="rect">
            <a:avLst/>
          </a:prstGeom>
        </p:spPr>
      </p:pic>
    </p:spTree>
    <p:extLst>
      <p:ext uri="{BB962C8B-B14F-4D97-AF65-F5344CB8AC3E}">
        <p14:creationId xmlns:p14="http://schemas.microsoft.com/office/powerpoint/2010/main" val="100369670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04800" y="-49566"/>
            <a:ext cx="9372600" cy="1143000"/>
          </a:xfrm>
        </p:spPr>
        <p:txBody>
          <a:bodyPr/>
          <a:lstStyle/>
          <a:p>
            <a:pPr eaLnBrk="1" hangingPunct="1"/>
            <a:r>
              <a:rPr lang="en-US" altLang="en-US" sz="2000" dirty="0"/>
              <a:t>But what this really means is that ozone production is NO</a:t>
            </a:r>
            <a:r>
              <a:rPr lang="en-US" altLang="en-US" sz="2000" baseline="-25000" dirty="0"/>
              <a:t>x</a:t>
            </a:r>
            <a:r>
              <a:rPr lang="en-US" altLang="en-US" sz="2000" dirty="0"/>
              <a:t>-limited</a:t>
            </a:r>
          </a:p>
        </p:txBody>
      </p:sp>
      <p:grpSp>
        <p:nvGrpSpPr>
          <p:cNvPr id="36867" name="Group 13"/>
          <p:cNvGrpSpPr>
            <a:grpSpLocks/>
          </p:cNvGrpSpPr>
          <p:nvPr/>
        </p:nvGrpSpPr>
        <p:grpSpPr bwMode="auto">
          <a:xfrm>
            <a:off x="152400" y="1069514"/>
            <a:ext cx="6975475" cy="4595813"/>
            <a:chOff x="4419600" y="3470657"/>
            <a:chExt cx="4535032" cy="3335135"/>
          </a:xfrm>
        </p:grpSpPr>
        <p:graphicFrame>
          <p:nvGraphicFramePr>
            <p:cNvPr id="36881" name="Object 3"/>
            <p:cNvGraphicFramePr>
              <a:graphicFrameLocks noChangeAspect="1"/>
            </p:cNvGraphicFramePr>
            <p:nvPr/>
          </p:nvGraphicFramePr>
          <p:xfrm>
            <a:off x="4419600" y="3485898"/>
            <a:ext cx="4341399" cy="3319894"/>
          </p:xfrm>
          <a:graphic>
            <a:graphicData uri="http://schemas.openxmlformats.org/presentationml/2006/ole">
              <mc:AlternateContent xmlns:mc="http://schemas.openxmlformats.org/markup-compatibility/2006">
                <mc:Choice xmlns:v="urn:schemas-microsoft-com:vml" Requires="v">
                  <p:oleObj name="Bitmap Image" r:id="rId2" imgW="4998095" imgH="4747671" progId="Paint.Picture">
                    <p:embed/>
                  </p:oleObj>
                </mc:Choice>
                <mc:Fallback>
                  <p:oleObj name="Bitmap Image" r:id="rId2" imgW="4998095" imgH="4747671" progId="Paint.Picture">
                    <p:embed/>
                    <p:pic>
                      <p:nvPicPr>
                        <p:cNvPr id="36881" name="Object 3"/>
                        <p:cNvPicPr>
                          <a:picLocks noChangeAspect="1" noChangeArrowheads="1"/>
                        </p:cNvPicPr>
                        <p:nvPr/>
                      </p:nvPicPr>
                      <p:blipFill>
                        <a:blip r:embed="rId3">
                          <a:extLst>
                            <a:ext uri="{28A0092B-C50C-407E-A947-70E740481C1C}">
                              <a14:useLocalDpi xmlns:a14="http://schemas.microsoft.com/office/drawing/2010/main" val="0"/>
                            </a:ext>
                          </a:extLst>
                        </a:blip>
                        <a:srcRect l="2248" t="3548" r="2248" b="19586"/>
                        <a:stretch>
                          <a:fillRect/>
                        </a:stretch>
                      </p:blipFill>
                      <p:spPr bwMode="auto">
                        <a:xfrm>
                          <a:off x="4419600" y="3485898"/>
                          <a:ext cx="4341399" cy="331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82" name="TextBox 8"/>
            <p:cNvSpPr txBox="1">
              <a:spLocks noChangeArrowheads="1"/>
            </p:cNvSpPr>
            <p:nvPr/>
          </p:nvSpPr>
          <p:spPr bwMode="auto">
            <a:xfrm rot="-5400000">
              <a:off x="4111533" y="5899319"/>
              <a:ext cx="874988" cy="2201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VOC</a:t>
              </a:r>
            </a:p>
          </p:txBody>
        </p:sp>
        <p:sp>
          <p:nvSpPr>
            <p:cNvPr id="36883" name="Freeform 9"/>
            <p:cNvSpPr>
              <a:spLocks/>
            </p:cNvSpPr>
            <p:nvPr/>
          </p:nvSpPr>
          <p:spPr bwMode="auto">
            <a:xfrm>
              <a:off x="4772297" y="3747134"/>
              <a:ext cx="3431177" cy="2557872"/>
            </a:xfrm>
            <a:custGeom>
              <a:avLst/>
              <a:gdLst>
                <a:gd name="T0" fmla="*/ 43543 w 3431177"/>
                <a:gd name="T1" fmla="*/ 26800 h 2525486"/>
                <a:gd name="T2" fmla="*/ 3431177 w 3431177"/>
                <a:gd name="T3" fmla="*/ 0 h 2525486"/>
                <a:gd name="T4" fmla="*/ 1936206 w 3431177"/>
                <a:gd name="T5" fmla="*/ 909634 h 2525486"/>
                <a:gd name="T6" fmla="*/ 1227909 w 3431177"/>
                <a:gd name="T7" fmla="*/ 1482937 h 2525486"/>
                <a:gd name="T8" fmla="*/ 836023 w 3431177"/>
                <a:gd name="T9" fmla="*/ 2018938 h 2525486"/>
                <a:gd name="T10" fmla="*/ 670560 w 3431177"/>
                <a:gd name="T11" fmla="*/ 2313739 h 2525486"/>
                <a:gd name="T12" fmla="*/ 627017 w 3431177"/>
                <a:gd name="T13" fmla="*/ 2519206 h 2525486"/>
                <a:gd name="T14" fmla="*/ 635726 w 3431177"/>
                <a:gd name="T15" fmla="*/ 2554939 h 2525486"/>
                <a:gd name="T16" fmla="*/ 0 w 3431177"/>
                <a:gd name="T17" fmla="*/ 2590673 h 2525486"/>
                <a:gd name="T18" fmla="*/ 43543 w 3431177"/>
                <a:gd name="T19" fmla="*/ 26800 h 25254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31177" h="2525486">
                  <a:moveTo>
                    <a:pt x="43543" y="26126"/>
                  </a:moveTo>
                  <a:lnTo>
                    <a:pt x="3431177" y="0"/>
                  </a:lnTo>
                  <a:lnTo>
                    <a:pt x="1936206" y="886746"/>
                  </a:lnTo>
                  <a:lnTo>
                    <a:pt x="1227909" y="1445623"/>
                  </a:lnTo>
                  <a:lnTo>
                    <a:pt x="836023" y="1968137"/>
                  </a:lnTo>
                  <a:lnTo>
                    <a:pt x="670560" y="2255520"/>
                  </a:lnTo>
                  <a:lnTo>
                    <a:pt x="627017" y="2455817"/>
                  </a:lnTo>
                  <a:lnTo>
                    <a:pt x="635726" y="2490651"/>
                  </a:lnTo>
                  <a:lnTo>
                    <a:pt x="0" y="2525486"/>
                  </a:lnTo>
                  <a:lnTo>
                    <a:pt x="43543" y="26126"/>
                  </a:lnTo>
                  <a:close/>
                </a:path>
              </a:pathLst>
            </a:custGeom>
            <a:solidFill>
              <a:srgbClr val="3333CC">
                <a:alpha val="18823"/>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triangle" w="lg" len="lg"/>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84" name="TextBox 10"/>
            <p:cNvSpPr txBox="1">
              <a:spLocks noChangeArrowheads="1"/>
            </p:cNvSpPr>
            <p:nvPr/>
          </p:nvSpPr>
          <p:spPr bwMode="auto">
            <a:xfrm>
              <a:off x="5181600" y="3470657"/>
              <a:ext cx="2257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Helvetica" panose="020B0604020202020204" pitchFamily="34" charset="0"/>
                  <a:ea typeface="MS PGothic" panose="020B0600070205080204" pitchFamily="34" charset="-128"/>
                  <a:cs typeface="+mn-cs"/>
                </a:rPr>
                <a:t>NO</a:t>
              </a:r>
              <a:r>
                <a:rPr kumimoji="0" lang="en-US" altLang="en-US" sz="1800" b="1" i="0" u="none" strike="noStrike" kern="1200" cap="none" spc="0" normalizeH="0" baseline="-25000" noProof="0">
                  <a:ln>
                    <a:noFill/>
                  </a:ln>
                  <a:solidFill>
                    <a:srgbClr val="3333CC"/>
                  </a:solidFill>
                  <a:effectLst/>
                  <a:uLnTx/>
                  <a:uFillTx/>
                  <a:latin typeface="Helvetica" panose="020B0604020202020204" pitchFamily="34" charset="0"/>
                  <a:ea typeface="MS PGothic" panose="020B0600070205080204" pitchFamily="34" charset="-128"/>
                  <a:cs typeface="+mn-cs"/>
                </a:rPr>
                <a:t>x</a:t>
              </a:r>
              <a:r>
                <a:rPr kumimoji="0" lang="en-US" altLang="en-US" sz="1800" b="1" i="0" u="none" strike="noStrike" kern="1200" cap="none" spc="0" normalizeH="0" baseline="0" noProof="0">
                  <a:ln>
                    <a:noFill/>
                  </a:ln>
                  <a:solidFill>
                    <a:srgbClr val="3333CC"/>
                  </a:solidFill>
                  <a:effectLst/>
                  <a:uLnTx/>
                  <a:uFillTx/>
                  <a:latin typeface="Helvetica" panose="020B0604020202020204" pitchFamily="34" charset="0"/>
                  <a:ea typeface="MS PGothic" panose="020B0600070205080204" pitchFamily="34" charset="-128"/>
                  <a:cs typeface="+mn-cs"/>
                </a:rPr>
                <a:t>-limited regime</a:t>
              </a:r>
            </a:p>
          </p:txBody>
        </p:sp>
        <p:sp>
          <p:nvSpPr>
            <p:cNvPr id="36885" name="Freeform 11"/>
            <p:cNvSpPr>
              <a:spLocks/>
            </p:cNvSpPr>
            <p:nvPr/>
          </p:nvSpPr>
          <p:spPr bwMode="auto">
            <a:xfrm>
              <a:off x="5408023" y="3753394"/>
              <a:ext cx="3190017" cy="2560320"/>
            </a:xfrm>
            <a:custGeom>
              <a:avLst/>
              <a:gdLst>
                <a:gd name="T0" fmla="*/ 3183999 w 3196046"/>
                <a:gd name="T1" fmla="*/ 2551612 h 2560320"/>
                <a:gd name="T2" fmla="*/ 3131945 w 3196046"/>
                <a:gd name="T3" fmla="*/ 0 h 2560320"/>
                <a:gd name="T4" fmla="*/ 2776239 w 3196046"/>
                <a:gd name="T5" fmla="*/ 8709 h 2560320"/>
                <a:gd name="T6" fmla="*/ 1561635 w 3196046"/>
                <a:gd name="T7" fmla="*/ 757646 h 2560320"/>
                <a:gd name="T8" fmla="*/ 728763 w 3196046"/>
                <a:gd name="T9" fmla="*/ 1367246 h 2560320"/>
                <a:gd name="T10" fmla="*/ 268949 w 3196046"/>
                <a:gd name="T11" fmla="*/ 1854926 h 2560320"/>
                <a:gd name="T12" fmla="*/ 130136 w 3196046"/>
                <a:gd name="T13" fmla="*/ 2081349 h 2560320"/>
                <a:gd name="T14" fmla="*/ 0 w 3196046"/>
                <a:gd name="T15" fmla="*/ 2481943 h 2560320"/>
                <a:gd name="T16" fmla="*/ 17351 w 3196046"/>
                <a:gd name="T17" fmla="*/ 2560320 h 2560320"/>
                <a:gd name="T18" fmla="*/ 3183999 w 3196046"/>
                <a:gd name="T19" fmla="*/ 2551612 h 2560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96046" h="2560320">
                  <a:moveTo>
                    <a:pt x="3196046" y="2551612"/>
                  </a:moveTo>
                  <a:lnTo>
                    <a:pt x="3143794" y="0"/>
                  </a:lnTo>
                  <a:lnTo>
                    <a:pt x="2786743" y="8709"/>
                  </a:lnTo>
                  <a:lnTo>
                    <a:pt x="1567543" y="757646"/>
                  </a:lnTo>
                  <a:lnTo>
                    <a:pt x="731520" y="1367246"/>
                  </a:lnTo>
                  <a:lnTo>
                    <a:pt x="269966" y="1854926"/>
                  </a:lnTo>
                  <a:lnTo>
                    <a:pt x="130628" y="2081349"/>
                  </a:lnTo>
                  <a:lnTo>
                    <a:pt x="0" y="2481943"/>
                  </a:lnTo>
                  <a:lnTo>
                    <a:pt x="17417" y="2560320"/>
                  </a:lnTo>
                  <a:lnTo>
                    <a:pt x="3196046" y="2551612"/>
                  </a:lnTo>
                  <a:close/>
                </a:path>
              </a:pathLst>
            </a:custGeom>
            <a:solidFill>
              <a:srgbClr val="FF0000">
                <a:alpha val="18823"/>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triangle" w="lg" len="lg"/>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86" name="TextBox 12"/>
            <p:cNvSpPr txBox="1">
              <a:spLocks noChangeArrowheads="1"/>
            </p:cNvSpPr>
            <p:nvPr/>
          </p:nvSpPr>
          <p:spPr bwMode="auto">
            <a:xfrm rot="-5400000">
              <a:off x="7606827" y="4753945"/>
              <a:ext cx="2326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VOC-limited regime</a:t>
              </a:r>
            </a:p>
          </p:txBody>
        </p:sp>
      </p:grpSp>
      <p:sp>
        <p:nvSpPr>
          <p:cNvPr id="36873" name="Oval 28"/>
          <p:cNvSpPr>
            <a:spLocks noChangeArrowheads="1"/>
          </p:cNvSpPr>
          <p:nvPr/>
        </p:nvSpPr>
        <p:spPr bwMode="auto">
          <a:xfrm>
            <a:off x="3248333" y="3477265"/>
            <a:ext cx="242888" cy="228600"/>
          </a:xfrm>
          <a:prstGeom prst="ellipse">
            <a:avLst/>
          </a:prstGeom>
          <a:solidFill>
            <a:srgbClr val="00B050"/>
          </a:solidFill>
          <a:ln w="9525" algn="ctr">
            <a:solidFill>
              <a:schemeClr val="tx2"/>
            </a:solidFill>
            <a:round/>
            <a:headEnd/>
            <a:tailEnd type="triangle" w="lg" len="lg"/>
          </a:ln>
        </p:spPr>
        <p:txBody>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cxnSp>
        <p:nvCxnSpPr>
          <p:cNvPr id="3" name="Straight Connector 2">
            <a:extLst>
              <a:ext uri="{FF2B5EF4-FFF2-40B4-BE49-F238E27FC236}">
                <a16:creationId xmlns:a16="http://schemas.microsoft.com/office/drawing/2014/main" id="{04981A32-F54F-4B26-8921-318FEFD917FD}"/>
              </a:ext>
            </a:extLst>
          </p:cNvPr>
          <p:cNvCxnSpPr/>
          <p:nvPr/>
        </p:nvCxnSpPr>
        <p:spPr bwMode="auto">
          <a:xfrm flipH="1">
            <a:off x="3491221" y="1947062"/>
            <a:ext cx="3546475" cy="1600200"/>
          </a:xfrm>
          <a:prstGeom prst="line">
            <a:avLst/>
          </a:prstGeom>
          <a:solidFill>
            <a:schemeClr val="accent1"/>
          </a:solidFill>
          <a:ln w="25400" cap="flat" cmpd="sng" algn="ctr">
            <a:solidFill>
              <a:srgbClr val="00B050"/>
            </a:solidFill>
            <a:prstDash val="solid"/>
            <a:round/>
            <a:headEnd type="none" w="med" len="med"/>
            <a:tailEnd type="triangle" w="lg" len="lg"/>
          </a:ln>
          <a:effectLst/>
        </p:spPr>
      </p:cxnSp>
      <p:sp>
        <p:nvSpPr>
          <p:cNvPr id="4" name="TextBox 3">
            <a:extLst>
              <a:ext uri="{FF2B5EF4-FFF2-40B4-BE49-F238E27FC236}">
                <a16:creationId xmlns:a16="http://schemas.microsoft.com/office/drawing/2014/main" id="{A0F59F8F-DB43-4656-BD8F-F7F2A6B72B51}"/>
              </a:ext>
            </a:extLst>
          </p:cNvPr>
          <p:cNvSpPr txBox="1"/>
          <p:nvPr/>
        </p:nvSpPr>
        <p:spPr>
          <a:xfrm>
            <a:off x="7057295" y="1578453"/>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anthropogenic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emissions</a:t>
            </a:r>
          </a:p>
        </p:txBody>
      </p:sp>
      <p:sp>
        <p:nvSpPr>
          <p:cNvPr id="5" name="TextBox 4">
            <a:extLst>
              <a:ext uri="{FF2B5EF4-FFF2-40B4-BE49-F238E27FC236}">
                <a16:creationId xmlns:a16="http://schemas.microsoft.com/office/drawing/2014/main" id="{0D7F8F4D-EA7E-48BA-BF4F-06C82FED6EA1}"/>
              </a:ext>
            </a:extLst>
          </p:cNvPr>
          <p:cNvSpPr txBox="1"/>
          <p:nvPr/>
        </p:nvSpPr>
        <p:spPr>
          <a:xfrm>
            <a:off x="520760" y="5807818"/>
            <a:ext cx="73278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B9"/>
                </a:solidFill>
                <a:effectLst/>
                <a:uLnTx/>
                <a:uFillTx/>
                <a:latin typeface="Arial" panose="020B0604020202020204" pitchFamily="34" charset="0"/>
                <a:ea typeface="+mn-ea"/>
                <a:cs typeface="Arial" panose="020B0604020202020204" pitchFamily="34" charset="0"/>
              </a:rPr>
              <a:t>…so emission controls should focus on NO</a:t>
            </a:r>
            <a:r>
              <a:rPr kumimoji="0" lang="en-US" sz="1800" b="0" i="0" u="none" strike="noStrike" kern="1200" cap="none" spc="0" normalizeH="0" baseline="-25000" noProof="0" dirty="0">
                <a:ln>
                  <a:noFill/>
                </a:ln>
                <a:solidFill>
                  <a:srgbClr val="2D2DB9"/>
                </a:solidFill>
                <a:effectLst/>
                <a:uLnTx/>
                <a:uFillTx/>
                <a:latin typeface="Arial" panose="020B0604020202020204" pitchFamily="34" charset="0"/>
                <a:ea typeface="+mn-ea"/>
                <a:cs typeface="Arial" panose="020B0604020202020204" pitchFamily="34" charset="0"/>
              </a:rPr>
              <a:t>x</a:t>
            </a:r>
            <a:endParaRPr kumimoji="0" lang="en-US" sz="1800" b="0" i="0" u="none" strike="noStrike" kern="1200" cap="none" spc="0" normalizeH="0" baseline="0" noProof="0" dirty="0">
              <a:ln>
                <a:noFill/>
              </a:ln>
              <a:solidFill>
                <a:srgbClr val="2D2DB9"/>
              </a:solidFill>
              <a:effectLst/>
              <a:uLnTx/>
              <a:uFillTx/>
              <a:latin typeface="Arial" panose="020B0604020202020204" pitchFamily="34" charset="0"/>
              <a:ea typeface="+mn-ea"/>
              <a:cs typeface="Arial" panose="020B0604020202020204" pitchFamily="34" charset="0"/>
            </a:endParaRPr>
          </a:p>
        </p:txBody>
      </p:sp>
      <p:sp>
        <p:nvSpPr>
          <p:cNvPr id="14" name="Oval 28">
            <a:extLst>
              <a:ext uri="{FF2B5EF4-FFF2-40B4-BE49-F238E27FC236}">
                <a16:creationId xmlns:a16="http://schemas.microsoft.com/office/drawing/2014/main" id="{AA290C4D-4CE3-45FC-AE7F-47566623FA5C}"/>
              </a:ext>
            </a:extLst>
          </p:cNvPr>
          <p:cNvSpPr>
            <a:spLocks noChangeArrowheads="1"/>
          </p:cNvSpPr>
          <p:nvPr/>
        </p:nvSpPr>
        <p:spPr bwMode="auto">
          <a:xfrm>
            <a:off x="3290300" y="1899786"/>
            <a:ext cx="242888" cy="228600"/>
          </a:xfrm>
          <a:prstGeom prst="ellipse">
            <a:avLst/>
          </a:prstGeom>
          <a:solidFill>
            <a:srgbClr val="00B050"/>
          </a:solidFill>
          <a:ln w="9525" algn="ctr">
            <a:solidFill>
              <a:schemeClr val="tx2"/>
            </a:solidFill>
            <a:round/>
            <a:headEnd/>
            <a:tailEnd type="triangle" w="lg" len="lg"/>
          </a:ln>
        </p:spPr>
        <p:txBody>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cxnSp>
        <p:nvCxnSpPr>
          <p:cNvPr id="15" name="Straight Connector 14">
            <a:extLst>
              <a:ext uri="{FF2B5EF4-FFF2-40B4-BE49-F238E27FC236}">
                <a16:creationId xmlns:a16="http://schemas.microsoft.com/office/drawing/2014/main" id="{22D43CDD-259F-43CC-B25A-A8247F2C7715}"/>
              </a:ext>
            </a:extLst>
          </p:cNvPr>
          <p:cNvCxnSpPr>
            <a:cxnSpLocks/>
            <a:endCxn id="14" idx="4"/>
          </p:cNvCxnSpPr>
          <p:nvPr/>
        </p:nvCxnSpPr>
        <p:spPr bwMode="auto">
          <a:xfrm flipV="1">
            <a:off x="3399053" y="2128386"/>
            <a:ext cx="12691" cy="1577480"/>
          </a:xfrm>
          <a:prstGeom prst="line">
            <a:avLst/>
          </a:prstGeom>
          <a:solidFill>
            <a:schemeClr val="accent1"/>
          </a:solidFill>
          <a:ln w="25400" cap="flat" cmpd="sng" algn="ctr">
            <a:solidFill>
              <a:srgbClr val="00B050"/>
            </a:solidFill>
            <a:prstDash val="solid"/>
            <a:round/>
            <a:headEnd type="none" w="med" len="med"/>
            <a:tailEnd type="triangle" w="lg" len="lg"/>
          </a:ln>
          <a:effectLst/>
        </p:spPr>
      </p:cxnSp>
      <p:sp>
        <p:nvSpPr>
          <p:cNvPr id="7" name="TextBox 6">
            <a:extLst>
              <a:ext uri="{FF2B5EF4-FFF2-40B4-BE49-F238E27FC236}">
                <a16:creationId xmlns:a16="http://schemas.microsoft.com/office/drawing/2014/main" id="{61611A42-5C6E-44E5-8E43-2DE8789AD9AA}"/>
              </a:ext>
            </a:extLst>
          </p:cNvPr>
          <p:cNvSpPr txBox="1"/>
          <p:nvPr/>
        </p:nvSpPr>
        <p:spPr>
          <a:xfrm>
            <a:off x="1983748" y="2353995"/>
            <a:ext cx="1333339" cy="646331"/>
          </a:xfrm>
          <a:prstGeom prst="rect">
            <a:avLst/>
          </a:prstGeom>
          <a:noFill/>
        </p:spPr>
        <p:txBody>
          <a:bodyPr wrap="square" rtlCol="0">
            <a:spAutoFit/>
          </a:bodyPr>
          <a:lstStyle/>
          <a:p>
            <a:pPr algn="l" defTabSz="914400" eaLnBrk="1" fontAlgn="auto" hangingPunct="1">
              <a:spcBef>
                <a:spcPts val="0"/>
              </a:spcBef>
              <a:spcAft>
                <a:spcPts val="0"/>
              </a:spcAft>
            </a:pPr>
            <a:r>
              <a:rPr lang="en-US" sz="1800" b="0" dirty="0">
                <a:solidFill>
                  <a:srgbClr val="008000"/>
                </a:solidFill>
                <a:latin typeface="Arial" panose="020B0604020202020204" pitchFamily="34" charset="0"/>
                <a:ea typeface="+mn-ea"/>
                <a:cs typeface="Arial" panose="020B0604020202020204" pitchFamily="34" charset="0"/>
              </a:rPr>
              <a:t>+ biogenic emissions</a:t>
            </a:r>
          </a:p>
        </p:txBody>
      </p:sp>
      <p:cxnSp>
        <p:nvCxnSpPr>
          <p:cNvPr id="17" name="Straight Connector 16">
            <a:extLst>
              <a:ext uri="{FF2B5EF4-FFF2-40B4-BE49-F238E27FC236}">
                <a16:creationId xmlns:a16="http://schemas.microsoft.com/office/drawing/2014/main" id="{AB37EBA6-03C8-48AB-A4CA-006F1A3906C0}"/>
              </a:ext>
            </a:extLst>
          </p:cNvPr>
          <p:cNvCxnSpPr>
            <a:cxnSpLocks/>
          </p:cNvCxnSpPr>
          <p:nvPr/>
        </p:nvCxnSpPr>
        <p:spPr bwMode="auto">
          <a:xfrm flipH="1">
            <a:off x="3552788" y="1192673"/>
            <a:ext cx="1721470" cy="739177"/>
          </a:xfrm>
          <a:prstGeom prst="line">
            <a:avLst/>
          </a:prstGeom>
          <a:solidFill>
            <a:schemeClr val="accent1"/>
          </a:solidFill>
          <a:ln w="25400" cap="flat" cmpd="sng" algn="ctr">
            <a:solidFill>
              <a:srgbClr val="00B050"/>
            </a:solidFill>
            <a:prstDash val="solid"/>
            <a:round/>
            <a:headEnd type="none" w="med" len="med"/>
            <a:tailEnd type="triangle" w="lg" len="lg"/>
          </a:ln>
          <a:effectLst/>
        </p:spPr>
      </p:cxnSp>
      <p:sp>
        <p:nvSpPr>
          <p:cNvPr id="19" name="TextBox 18">
            <a:extLst>
              <a:ext uri="{FF2B5EF4-FFF2-40B4-BE49-F238E27FC236}">
                <a16:creationId xmlns:a16="http://schemas.microsoft.com/office/drawing/2014/main" id="{B1BD41DF-4B94-425C-A131-F28B11076EF3}"/>
              </a:ext>
            </a:extLst>
          </p:cNvPr>
          <p:cNvSpPr txBox="1"/>
          <p:nvPr/>
        </p:nvSpPr>
        <p:spPr>
          <a:xfrm>
            <a:off x="5255777" y="79214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emissions</a:t>
            </a:r>
          </a:p>
        </p:txBody>
      </p:sp>
    </p:spTree>
    <p:extLst>
      <p:ext uri="{BB962C8B-B14F-4D97-AF65-F5344CB8AC3E}">
        <p14:creationId xmlns:p14="http://schemas.microsoft.com/office/powerpoint/2010/main" val="17031567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A4A6-7D78-40B4-A991-5946FE078674}"/>
              </a:ext>
            </a:extLst>
          </p:cNvPr>
          <p:cNvSpPr>
            <a:spLocks noGrp="1"/>
          </p:cNvSpPr>
          <p:nvPr>
            <p:ph type="title"/>
          </p:nvPr>
        </p:nvSpPr>
        <p:spPr>
          <a:xfrm>
            <a:off x="533400" y="-228600"/>
            <a:ext cx="7772400" cy="1143000"/>
          </a:xfrm>
        </p:spPr>
        <p:txBody>
          <a:bodyPr/>
          <a:lstStyle/>
          <a:p>
            <a:r>
              <a:rPr lang="en-US" dirty="0"/>
              <a:t>Rethinking the ozone problem (NRC, 1991)</a:t>
            </a:r>
          </a:p>
        </p:txBody>
      </p:sp>
      <p:pic>
        <p:nvPicPr>
          <p:cNvPr id="3" name="Picture 2">
            <a:extLst>
              <a:ext uri="{FF2B5EF4-FFF2-40B4-BE49-F238E27FC236}">
                <a16:creationId xmlns:a16="http://schemas.microsoft.com/office/drawing/2014/main" id="{AC486C03-42AF-45F3-86B0-540BA514F7E1}"/>
              </a:ext>
            </a:extLst>
          </p:cNvPr>
          <p:cNvPicPr>
            <a:picLocks noChangeAspect="1"/>
          </p:cNvPicPr>
          <p:nvPr/>
        </p:nvPicPr>
        <p:blipFill>
          <a:blip r:embed="rId2"/>
          <a:stretch>
            <a:fillRect/>
          </a:stretch>
        </p:blipFill>
        <p:spPr>
          <a:xfrm>
            <a:off x="242260" y="1295400"/>
            <a:ext cx="4177340" cy="4990688"/>
          </a:xfrm>
          <a:prstGeom prst="rect">
            <a:avLst/>
          </a:prstGeom>
        </p:spPr>
      </p:pic>
      <p:sp>
        <p:nvSpPr>
          <p:cNvPr id="4" name="TextBox 3">
            <a:extLst>
              <a:ext uri="{FF2B5EF4-FFF2-40B4-BE49-F238E27FC236}">
                <a16:creationId xmlns:a16="http://schemas.microsoft.com/office/drawing/2014/main" id="{67452E85-70F6-428A-A7BC-6BC974CFE749}"/>
              </a:ext>
            </a:extLst>
          </p:cNvPr>
          <p:cNvSpPr txBox="1"/>
          <p:nvPr/>
        </p:nvSpPr>
        <p:spPr>
          <a:xfrm>
            <a:off x="304800" y="729734"/>
            <a:ext cx="92964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Tells EPA that ozone is a regional pollution problem, advises 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x</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 emission controls</a:t>
            </a:r>
          </a:p>
        </p:txBody>
      </p:sp>
      <p:pic>
        <p:nvPicPr>
          <p:cNvPr id="5" name="Picture 4">
            <a:extLst>
              <a:ext uri="{FF2B5EF4-FFF2-40B4-BE49-F238E27FC236}">
                <a16:creationId xmlns:a16="http://schemas.microsoft.com/office/drawing/2014/main" id="{3B093476-568A-4463-9D97-BED6384845A0}"/>
              </a:ext>
            </a:extLst>
          </p:cNvPr>
          <p:cNvPicPr>
            <a:picLocks noChangeAspect="1"/>
          </p:cNvPicPr>
          <p:nvPr/>
        </p:nvPicPr>
        <p:blipFill>
          <a:blip r:embed="rId3"/>
          <a:stretch>
            <a:fillRect/>
          </a:stretch>
        </p:blipFill>
        <p:spPr>
          <a:xfrm>
            <a:off x="4983192" y="4314825"/>
            <a:ext cx="1905000" cy="2543175"/>
          </a:xfrm>
          <a:prstGeom prst="rect">
            <a:avLst/>
          </a:prstGeom>
        </p:spPr>
      </p:pic>
      <p:sp>
        <p:nvSpPr>
          <p:cNvPr id="6" name="TextBox 5">
            <a:extLst>
              <a:ext uri="{FF2B5EF4-FFF2-40B4-BE49-F238E27FC236}">
                <a16:creationId xmlns:a16="http://schemas.microsoft.com/office/drawing/2014/main" id="{3143DAD1-4818-48B6-8386-9DB130B29336}"/>
              </a:ext>
            </a:extLst>
          </p:cNvPr>
          <p:cNvSpPr txBox="1"/>
          <p:nvPr/>
        </p:nvSpPr>
        <p:spPr>
          <a:xfrm>
            <a:off x="5091740" y="6488668"/>
            <a:ext cx="22860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 panose="020B0604020202020204" pitchFamily="34" charset="0"/>
                <a:ea typeface="MS PGothic" panose="020B0600070205080204" pitchFamily="34" charset="-128"/>
                <a:cs typeface="+mn-cs"/>
              </a:rPr>
              <a:t>John Seinfeld</a:t>
            </a:r>
          </a:p>
        </p:txBody>
      </p:sp>
      <p:pic>
        <p:nvPicPr>
          <p:cNvPr id="8" name="Picture 7" descr="A person smiling for the camera&#10;&#10;Description automatically generated">
            <a:extLst>
              <a:ext uri="{FF2B5EF4-FFF2-40B4-BE49-F238E27FC236}">
                <a16:creationId xmlns:a16="http://schemas.microsoft.com/office/drawing/2014/main" id="{34FCB36D-421F-4404-B0D7-94C8ACB53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740" y="4289505"/>
            <a:ext cx="1905000" cy="2593814"/>
          </a:xfrm>
          <a:prstGeom prst="rect">
            <a:avLst/>
          </a:prstGeom>
        </p:spPr>
      </p:pic>
      <p:sp>
        <p:nvSpPr>
          <p:cNvPr id="9" name="TextBox 8">
            <a:extLst>
              <a:ext uri="{FF2B5EF4-FFF2-40B4-BE49-F238E27FC236}">
                <a16:creationId xmlns:a16="http://schemas.microsoft.com/office/drawing/2014/main" id="{FE4D52BA-D546-4620-B161-5A044938146D}"/>
              </a:ext>
            </a:extLst>
          </p:cNvPr>
          <p:cNvSpPr txBox="1"/>
          <p:nvPr/>
        </p:nvSpPr>
        <p:spPr>
          <a:xfrm>
            <a:off x="7072940" y="6488668"/>
            <a:ext cx="207106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 panose="020B0604020202020204" pitchFamily="34" charset="0"/>
                <a:ea typeface="MS PGothic" panose="020B0600070205080204" pitchFamily="34" charset="-128"/>
                <a:cs typeface="+mn-cs"/>
              </a:rPr>
              <a:t>Jennifer Logan</a:t>
            </a:r>
          </a:p>
        </p:txBody>
      </p:sp>
    </p:spTree>
    <p:extLst>
      <p:ext uri="{BB962C8B-B14F-4D97-AF65-F5344CB8AC3E}">
        <p14:creationId xmlns:p14="http://schemas.microsoft.com/office/powerpoint/2010/main" val="202403869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1686876" y="3368311"/>
            <a:ext cx="4134714" cy="2389501"/>
            <a:chOff x="-1831856" y="2342195"/>
            <a:chExt cx="4724285" cy="2603031"/>
          </a:xfrm>
        </p:grpSpPr>
        <p:sp>
          <p:nvSpPr>
            <p:cNvPr id="16" name="Rectangle 15"/>
            <p:cNvSpPr/>
            <p:nvPr/>
          </p:nvSpPr>
          <p:spPr>
            <a:xfrm>
              <a:off x="-1708727" y="2342196"/>
              <a:ext cx="4241541" cy="25221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17" name="Group 16"/>
            <p:cNvGrpSpPr/>
            <p:nvPr/>
          </p:nvGrpSpPr>
          <p:grpSpPr>
            <a:xfrm>
              <a:off x="-1831856" y="2342195"/>
              <a:ext cx="4724285" cy="2603031"/>
              <a:chOff x="589210" y="1317980"/>
              <a:chExt cx="4724285" cy="2603031"/>
            </a:xfrm>
          </p:grpSpPr>
          <p:graphicFrame>
            <p:nvGraphicFramePr>
              <p:cNvPr id="18" name="Chart 17"/>
              <p:cNvGraphicFramePr>
                <a:graphicFrameLocks noChangeAspect="1"/>
              </p:cNvGraphicFramePr>
              <p:nvPr/>
            </p:nvGraphicFramePr>
            <p:xfrm>
              <a:off x="741983" y="1545434"/>
              <a:ext cx="3706888" cy="2368296"/>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2225208" y="1317980"/>
                <a:ext cx="6980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2000</a:t>
                </a:r>
              </a:p>
            </p:txBody>
          </p:sp>
          <p:sp>
            <p:nvSpPr>
              <p:cNvPr id="20" name="TextBox 19"/>
              <p:cNvSpPr txBox="1"/>
              <p:nvPr/>
            </p:nvSpPr>
            <p:spPr>
              <a:xfrm>
                <a:off x="2574226" y="1926976"/>
                <a:ext cx="2070784"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                 </a:t>
                </a:r>
                <a:r>
                  <a:rPr kumimoji="0" lang="en-US" sz="1800" b="0" i="0" u="none" strike="noStrike" kern="1200" cap="none" spc="0" normalizeH="0" baseline="0" noProof="0" dirty="0">
                    <a:ln>
                      <a:noFill/>
                    </a:ln>
                    <a:solidFill>
                      <a:srgbClr val="C0504D">
                        <a:lumMod val="60000"/>
                        <a:lumOff val="40000"/>
                      </a:srgbClr>
                    </a:solidFill>
                    <a:effectLst/>
                    <a:uLnTx/>
                    <a:uFillTx/>
                    <a:latin typeface="Helvetica Neue"/>
                    <a:ea typeface="MS PGothic" panose="020B0600070205080204" pitchFamily="34" charset="-128"/>
                    <a:cs typeface="Helvetica Neue"/>
                  </a:rPr>
                  <a:t>P</a:t>
                </a:r>
                <a:r>
                  <a:rPr kumimoji="0" lang="en-US" sz="1800" b="0" i="0" u="none" strike="noStrike" kern="1200" cap="none" spc="0" normalizeH="0" baseline="0" noProof="0" dirty="0">
                    <a:ln>
                      <a:noFill/>
                    </a:ln>
                    <a:solidFill>
                      <a:srgbClr val="D99694"/>
                    </a:solidFill>
                    <a:effectLst/>
                    <a:uLnTx/>
                    <a:uFillTx/>
                    <a:latin typeface="Helvetica Neue"/>
                    <a:ea typeface="MS PGothic" panose="020B0600070205080204" pitchFamily="34" charset="-128"/>
                    <a:cs typeface="Helvetica Neue"/>
                  </a:rPr>
                  <a:t>ower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        </a:t>
                </a:r>
                <a:r>
                  <a:rPr kumimoji="0" lang="en-US" sz="1800" b="1"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39%    </a:t>
                </a:r>
                <a:r>
                  <a:rPr kumimoji="0" lang="en-US" sz="1800" b="0" i="0" u="none" strike="noStrike" kern="1200" cap="none" spc="0" normalizeH="0" baseline="0" noProof="0" dirty="0">
                    <a:ln>
                      <a:noFill/>
                    </a:ln>
                    <a:solidFill>
                      <a:srgbClr val="C0504D">
                        <a:lumMod val="60000"/>
                        <a:lumOff val="40000"/>
                      </a:srgbClr>
                    </a:solidFill>
                    <a:effectLst/>
                    <a:uLnTx/>
                    <a:uFillTx/>
                    <a:latin typeface="Helvetica Neue"/>
                    <a:ea typeface="MS PGothic" panose="020B0600070205080204" pitchFamily="34" charset="-128"/>
                    <a:cs typeface="Helvetica Neue"/>
                  </a:rPr>
                  <a:t>plants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endParaRPr>
              </a:p>
            </p:txBody>
          </p:sp>
          <p:sp>
            <p:nvSpPr>
              <p:cNvPr id="21" name="TextBox 20"/>
              <p:cNvSpPr txBox="1"/>
              <p:nvPr/>
            </p:nvSpPr>
            <p:spPr>
              <a:xfrm>
                <a:off x="1896056" y="3274680"/>
                <a:ext cx="341743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4%   </a:t>
                </a:r>
                <a:r>
                  <a:rPr kumimoji="0" lang="en-US" sz="1800" b="0" i="0" u="none" strike="noStrike" kern="1200" cap="none" spc="0" normalizeH="0" baseline="0" noProof="0" dirty="0">
                    <a:ln>
                      <a:noFill/>
                    </a:ln>
                    <a:solidFill>
                      <a:srgbClr val="C0504D"/>
                    </a:solidFill>
                    <a:effectLst/>
                    <a:uLnTx/>
                    <a:uFillTx/>
                    <a:latin typeface="Helvetica Neue"/>
                    <a:ea typeface="MS PGothic" panose="020B0600070205080204" pitchFamily="34" charset="-128"/>
                    <a:cs typeface="Helvetica Neue"/>
                  </a:rPr>
                  <a:t>Industry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504D"/>
                    </a:solidFill>
                    <a:effectLst/>
                    <a:uLnTx/>
                    <a:uFillTx/>
                    <a:latin typeface="Helvetica Neue"/>
                    <a:ea typeface="MS PGothic" panose="020B0600070205080204" pitchFamily="34" charset="-128"/>
                    <a:cs typeface="Helvetica Neue"/>
                  </a:rPr>
                  <a:t>                      (non-power plant)</a:t>
                </a:r>
              </a:p>
            </p:txBody>
          </p:sp>
          <p:sp>
            <p:nvSpPr>
              <p:cNvPr id="22" name="TextBox 21"/>
              <p:cNvSpPr txBox="1"/>
              <p:nvPr/>
            </p:nvSpPr>
            <p:spPr>
              <a:xfrm>
                <a:off x="589210" y="2637979"/>
                <a:ext cx="188396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504D">
                        <a:lumMod val="75000"/>
                      </a:srgbClr>
                    </a:solidFill>
                    <a:effectLst/>
                    <a:uLnTx/>
                    <a:uFillTx/>
                    <a:latin typeface="Helvetica Neue"/>
                    <a:ea typeface="MS PGothic" panose="020B0600070205080204" pitchFamily="34" charset="-128"/>
                    <a:cs typeface="Helvetica Neue"/>
                  </a:rPr>
                  <a:t>Mobile     </a:t>
                </a:r>
                <a:r>
                  <a:rPr kumimoji="0" lang="en-US" sz="1800" b="1"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56%</a:t>
                </a:r>
              </a:p>
            </p:txBody>
          </p:sp>
        </p:grpSp>
      </p:grpSp>
      <p:sp>
        <p:nvSpPr>
          <p:cNvPr id="2" name="Title 1"/>
          <p:cNvSpPr>
            <a:spLocks noGrp="1"/>
          </p:cNvSpPr>
          <p:nvPr>
            <p:ph type="title"/>
          </p:nvPr>
        </p:nvSpPr>
        <p:spPr>
          <a:xfrm>
            <a:off x="76200" y="-6290"/>
            <a:ext cx="8991600" cy="1143000"/>
          </a:xfrm>
        </p:spPr>
        <p:txBody>
          <a:bodyPr/>
          <a:lstStyle/>
          <a:p>
            <a:r>
              <a:rPr lang="en-US" b="0" dirty="0">
                <a:effectLst/>
              </a:rPr>
              <a:t>US NO</a:t>
            </a:r>
            <a:r>
              <a:rPr lang="en-US" b="0" baseline="-25000" dirty="0">
                <a:effectLst/>
              </a:rPr>
              <a:t>x</a:t>
            </a:r>
            <a:r>
              <a:rPr lang="en-US" b="0" dirty="0">
                <a:effectLst/>
              </a:rPr>
              <a:t> emissions have decreased steadily since 2000</a:t>
            </a:r>
          </a:p>
        </p:txBody>
      </p:sp>
      <p:pic>
        <p:nvPicPr>
          <p:cNvPr id="4" name="Picture 3" descr="NEI_NOxTrends_thru2016.pdf"/>
          <p:cNvPicPr>
            <a:picLocks noChangeAspect="1"/>
          </p:cNvPicPr>
          <p:nvPr/>
        </p:nvPicPr>
        <p:blipFill rotWithShape="1">
          <a:blip r:embed="rId4">
            <a:extLst>
              <a:ext uri="{28A0092B-C50C-407E-A947-70E740481C1C}">
                <a14:useLocalDpi xmlns:a14="http://schemas.microsoft.com/office/drawing/2010/main" val="0"/>
              </a:ext>
            </a:extLst>
          </a:blip>
          <a:srcRect l="2963" t="12699" r="11964" b="9588"/>
          <a:stretch/>
        </p:blipFill>
        <p:spPr>
          <a:xfrm>
            <a:off x="358590" y="995438"/>
            <a:ext cx="8131641" cy="5740023"/>
          </a:xfrm>
          <a:prstGeom prst="rect">
            <a:avLst/>
          </a:prstGeom>
        </p:spPr>
      </p:pic>
      <p:sp>
        <p:nvSpPr>
          <p:cNvPr id="5" name="TextBox 4"/>
          <p:cNvSpPr txBox="1"/>
          <p:nvPr/>
        </p:nvSpPr>
        <p:spPr>
          <a:xfrm>
            <a:off x="0" y="6576719"/>
            <a:ext cx="346798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US EPA, National Emission Inventory (NEI) 2011</a:t>
            </a:r>
          </a:p>
        </p:txBody>
      </p:sp>
      <p:grpSp>
        <p:nvGrpSpPr>
          <p:cNvPr id="7" name="Group 6"/>
          <p:cNvGrpSpPr/>
          <p:nvPr/>
        </p:nvGrpSpPr>
        <p:grpSpPr>
          <a:xfrm>
            <a:off x="5098723" y="3739688"/>
            <a:ext cx="4035277" cy="2288459"/>
            <a:chOff x="5098723" y="3739688"/>
            <a:chExt cx="4035277" cy="2288459"/>
          </a:xfrm>
        </p:grpSpPr>
        <p:sp>
          <p:nvSpPr>
            <p:cNvPr id="8" name="Rectangle 7"/>
            <p:cNvSpPr/>
            <p:nvPr/>
          </p:nvSpPr>
          <p:spPr>
            <a:xfrm>
              <a:off x="7800214" y="4109020"/>
              <a:ext cx="1333786" cy="18771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9" name="Group 8"/>
            <p:cNvGrpSpPr/>
            <p:nvPr/>
          </p:nvGrpSpPr>
          <p:grpSpPr>
            <a:xfrm>
              <a:off x="5098723" y="3739688"/>
              <a:ext cx="3509328" cy="2288459"/>
              <a:chOff x="5208723" y="2347625"/>
              <a:chExt cx="3509328" cy="2288459"/>
            </a:xfrm>
          </p:grpSpPr>
          <p:sp>
            <p:nvSpPr>
              <p:cNvPr id="10" name="TextBox 9"/>
              <p:cNvSpPr txBox="1"/>
              <p:nvPr/>
            </p:nvSpPr>
            <p:spPr>
              <a:xfrm>
                <a:off x="6743671" y="2347625"/>
                <a:ext cx="698037"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2016</a:t>
                </a:r>
              </a:p>
            </p:txBody>
          </p:sp>
          <p:graphicFrame>
            <p:nvGraphicFramePr>
              <p:cNvPr id="11" name="Chart 10"/>
              <p:cNvGraphicFramePr>
                <a:graphicFrameLocks/>
              </p:cNvGraphicFramePr>
              <p:nvPr/>
            </p:nvGraphicFramePr>
            <p:xfrm>
              <a:off x="5490150" y="2540185"/>
              <a:ext cx="3227901" cy="2095899"/>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7390586" y="3655535"/>
                <a:ext cx="646331"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13%</a:t>
                </a:r>
                <a:endParaRPr kumimoji="0" lang="en-US" sz="1800" b="0" i="0" u="none" strike="noStrike" kern="1200" cap="none" spc="0" normalizeH="0" baseline="0" noProof="0" dirty="0">
                  <a:ln>
                    <a:noFill/>
                  </a:ln>
                  <a:solidFill>
                    <a:srgbClr val="C0504D"/>
                  </a:solidFill>
                  <a:effectLst/>
                  <a:uLnTx/>
                  <a:uFillTx/>
                  <a:latin typeface="Helvetica Neue"/>
                  <a:ea typeface="MS PGothic" panose="020B0600070205080204" pitchFamily="34" charset="-128"/>
                  <a:cs typeface="Helvetica Neue"/>
                </a:endParaRPr>
              </a:p>
            </p:txBody>
          </p:sp>
          <p:sp>
            <p:nvSpPr>
              <p:cNvPr id="13" name="TextBox 12"/>
              <p:cNvSpPr txBox="1"/>
              <p:nvPr/>
            </p:nvSpPr>
            <p:spPr>
              <a:xfrm>
                <a:off x="5208723" y="3496118"/>
                <a:ext cx="188396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               57%</a:t>
                </a:r>
              </a:p>
            </p:txBody>
          </p:sp>
          <p:sp>
            <p:nvSpPr>
              <p:cNvPr id="14" name="TextBox 13"/>
              <p:cNvSpPr txBox="1"/>
              <p:nvPr/>
            </p:nvSpPr>
            <p:spPr>
              <a:xfrm>
                <a:off x="7220439" y="3066461"/>
                <a:ext cx="646331"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rPr>
                  <a:t>26%</a:t>
                </a:r>
                <a:endParaRPr kumimoji="0" lang="en-US" sz="1800" b="0" i="0" u="none" strike="noStrike" kern="1200" cap="none" spc="0" normalizeH="0" baseline="0" noProof="0" dirty="0">
                  <a:ln>
                    <a:noFill/>
                  </a:ln>
                  <a:solidFill>
                    <a:prstClr val="black"/>
                  </a:solidFill>
                  <a:effectLst/>
                  <a:uLnTx/>
                  <a:uFillTx/>
                  <a:latin typeface="Helvetica Neue"/>
                  <a:ea typeface="MS PGothic" panose="020B0600070205080204" pitchFamily="34" charset="-128"/>
                  <a:cs typeface="Helvetica Neue"/>
                </a:endParaRPr>
              </a:p>
            </p:txBody>
          </p:sp>
        </p:grpSp>
      </p:grpSp>
    </p:spTree>
    <p:extLst>
      <p:ext uri="{BB962C8B-B14F-4D97-AF65-F5344CB8AC3E}">
        <p14:creationId xmlns:p14="http://schemas.microsoft.com/office/powerpoint/2010/main" val="30051171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D938-F1F0-4AF5-A65C-718B75ADC620}"/>
              </a:ext>
            </a:extLst>
          </p:cNvPr>
          <p:cNvSpPr>
            <a:spLocks noGrp="1"/>
          </p:cNvSpPr>
          <p:nvPr>
            <p:ph type="title"/>
          </p:nvPr>
        </p:nvSpPr>
        <p:spPr>
          <a:xfrm>
            <a:off x="-381000" y="-152082"/>
            <a:ext cx="9906000" cy="1143000"/>
          </a:xfrm>
        </p:spPr>
        <p:txBody>
          <a:bodyPr/>
          <a:lstStyle/>
          <a:p>
            <a:r>
              <a:rPr lang="en-US" sz="2200" dirty="0"/>
              <a:t>Haagen-Smit (1953): identifies ozone produced in air from car exhaust</a:t>
            </a:r>
            <a:br>
              <a:rPr lang="en-US" sz="2200" dirty="0"/>
            </a:br>
            <a:r>
              <a:rPr lang="en-US" sz="2200" dirty="0"/>
              <a:t>as the harmful component in Los Angeles smog</a:t>
            </a:r>
          </a:p>
        </p:txBody>
      </p:sp>
      <p:pic>
        <p:nvPicPr>
          <p:cNvPr id="4" name="Picture 3">
            <a:extLst>
              <a:ext uri="{FF2B5EF4-FFF2-40B4-BE49-F238E27FC236}">
                <a16:creationId xmlns:a16="http://schemas.microsoft.com/office/drawing/2014/main" id="{73FC4964-0307-4FD1-9B28-4A0EE01403A2}"/>
              </a:ext>
            </a:extLst>
          </p:cNvPr>
          <p:cNvPicPr>
            <a:picLocks noChangeAspect="1"/>
          </p:cNvPicPr>
          <p:nvPr/>
        </p:nvPicPr>
        <p:blipFill>
          <a:blip r:embed="rId2"/>
          <a:stretch>
            <a:fillRect/>
          </a:stretch>
        </p:blipFill>
        <p:spPr>
          <a:xfrm flipH="1">
            <a:off x="4691017" y="3890407"/>
            <a:ext cx="2314575" cy="952500"/>
          </a:xfrm>
          <a:prstGeom prst="rect">
            <a:avLst/>
          </a:prstGeom>
        </p:spPr>
      </p:pic>
      <p:cxnSp>
        <p:nvCxnSpPr>
          <p:cNvPr id="6" name="Straight Arrow Connector 5">
            <a:extLst>
              <a:ext uri="{FF2B5EF4-FFF2-40B4-BE49-F238E27FC236}">
                <a16:creationId xmlns:a16="http://schemas.microsoft.com/office/drawing/2014/main" id="{3A1CBFE3-F2A4-4457-9E0A-A0A1EEBE051B}"/>
              </a:ext>
            </a:extLst>
          </p:cNvPr>
          <p:cNvCxnSpPr>
            <a:cxnSpLocks/>
          </p:cNvCxnSpPr>
          <p:nvPr/>
        </p:nvCxnSpPr>
        <p:spPr bwMode="auto">
          <a:xfrm flipV="1">
            <a:off x="6468630" y="4461934"/>
            <a:ext cx="848591" cy="47218"/>
          </a:xfrm>
          <a:prstGeom prst="straightConnector1">
            <a:avLst/>
          </a:prstGeom>
          <a:noFill/>
          <a:ln w="9525" cap="flat" cmpd="sng" algn="ctr">
            <a:solidFill>
              <a:schemeClr val="tx1"/>
            </a:solidFill>
            <a:prstDash val="solid"/>
            <a:round/>
            <a:headEnd type="none" w="med" len="med"/>
            <a:tailEnd type="triangle" w="lg" len="lg"/>
          </a:ln>
          <a:effectLst/>
        </p:spPr>
      </p:cxnSp>
      <p:sp>
        <p:nvSpPr>
          <p:cNvPr id="7" name="TextBox 6">
            <a:extLst>
              <a:ext uri="{FF2B5EF4-FFF2-40B4-BE49-F238E27FC236}">
                <a16:creationId xmlns:a16="http://schemas.microsoft.com/office/drawing/2014/main" id="{4186776E-06F6-4A33-8881-1189D0155AFB}"/>
              </a:ext>
            </a:extLst>
          </p:cNvPr>
          <p:cNvSpPr txBox="1"/>
          <p:nvPr/>
        </p:nvSpPr>
        <p:spPr>
          <a:xfrm>
            <a:off x="7312346" y="4091055"/>
            <a:ext cx="381198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VOCs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x</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p:txBody>
      </p:sp>
      <p:sp>
        <p:nvSpPr>
          <p:cNvPr id="9" name="TextBox 8">
            <a:extLst>
              <a:ext uri="{FF2B5EF4-FFF2-40B4-BE49-F238E27FC236}">
                <a16:creationId xmlns:a16="http://schemas.microsoft.com/office/drawing/2014/main" id="{E0E27506-F5D2-4B67-A508-25059A2E0CB6}"/>
              </a:ext>
            </a:extLst>
          </p:cNvPr>
          <p:cNvSpPr txBox="1"/>
          <p:nvPr/>
        </p:nvSpPr>
        <p:spPr>
          <a:xfrm>
            <a:off x="268941" y="4882424"/>
            <a:ext cx="381198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Postulated mechanism:</a:t>
            </a:r>
          </a:p>
        </p:txBody>
      </p:sp>
      <p:sp>
        <p:nvSpPr>
          <p:cNvPr id="10" name="TextBox 9">
            <a:extLst>
              <a:ext uri="{FF2B5EF4-FFF2-40B4-BE49-F238E27FC236}">
                <a16:creationId xmlns:a16="http://schemas.microsoft.com/office/drawing/2014/main" id="{A3C3B003-9835-4788-8EE7-C81925B3FFCD}"/>
              </a:ext>
            </a:extLst>
          </p:cNvPr>
          <p:cNvSpPr txBox="1"/>
          <p:nvPr/>
        </p:nvSpPr>
        <p:spPr>
          <a:xfrm>
            <a:off x="268940" y="762000"/>
            <a:ext cx="879885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Shows that ozone is produced by oxidation of volatile organic compounds (VOCs)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in presence of 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mn-cs"/>
              </a:rPr>
              <a:t>x</a:t>
            </a:r>
            <a:r>
              <a:rPr kumimoji="0" lang="en-US" sz="1800" b="0" i="0" u="none" strike="noStrike" kern="1200" cap="none" spc="0" normalizeH="0" noProof="0" dirty="0">
                <a:ln>
                  <a:noFill/>
                </a:ln>
                <a:solidFill>
                  <a:srgbClr val="000000"/>
                </a:solidFill>
                <a:effectLst/>
                <a:uLnTx/>
                <a:uFillTx/>
                <a:latin typeface="Helvetica" panose="020B0604020202020204" pitchFamily="34" charset="0"/>
                <a:ea typeface="+mn-ea"/>
                <a:cs typeface="+mn-cs"/>
              </a:rPr>
              <a:t> and</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sunlight </a:t>
            </a:r>
          </a:p>
        </p:txBody>
      </p:sp>
      <p:graphicFrame>
        <p:nvGraphicFramePr>
          <p:cNvPr id="11" name="Object 10">
            <a:extLst>
              <a:ext uri="{FF2B5EF4-FFF2-40B4-BE49-F238E27FC236}">
                <a16:creationId xmlns:a16="http://schemas.microsoft.com/office/drawing/2014/main" id="{F7E469A6-30C5-4823-AC3A-17B92C1E0D55}"/>
              </a:ext>
            </a:extLst>
          </p:cNvPr>
          <p:cNvGraphicFramePr>
            <a:graphicFrameLocks noChangeAspect="1"/>
          </p:cNvGraphicFramePr>
          <p:nvPr/>
        </p:nvGraphicFramePr>
        <p:xfrm>
          <a:off x="2842178" y="4811917"/>
          <a:ext cx="3540326" cy="1509845"/>
        </p:xfrm>
        <a:graphic>
          <a:graphicData uri="http://schemas.openxmlformats.org/presentationml/2006/ole">
            <mc:AlternateContent xmlns:mc="http://schemas.openxmlformats.org/markup-compatibility/2006">
              <mc:Choice xmlns:v="urn:schemas-microsoft-com:vml" Requires="v">
                <p:oleObj name="Equation" r:id="rId3" imgW="1726920" imgH="736560" progId="Equation.DSMT4">
                  <p:embed/>
                </p:oleObj>
              </mc:Choice>
              <mc:Fallback>
                <p:oleObj name="Equation" r:id="rId3" imgW="1726920" imgH="736560" progId="Equation.DSMT4">
                  <p:embed/>
                  <p:pic>
                    <p:nvPicPr>
                      <p:cNvPr id="11" name="Object 10">
                        <a:extLst>
                          <a:ext uri="{FF2B5EF4-FFF2-40B4-BE49-F238E27FC236}">
                            <a16:creationId xmlns:a16="http://schemas.microsoft.com/office/drawing/2014/main" id="{F7E469A6-30C5-4823-AC3A-17B92C1E0D55}"/>
                          </a:ext>
                        </a:extLst>
                      </p:cNvPr>
                      <p:cNvPicPr/>
                      <p:nvPr/>
                    </p:nvPicPr>
                    <p:blipFill>
                      <a:blip r:embed="rId4"/>
                      <a:stretch>
                        <a:fillRect/>
                      </a:stretch>
                    </p:blipFill>
                    <p:spPr>
                      <a:xfrm>
                        <a:off x="2842178" y="4811917"/>
                        <a:ext cx="3540326" cy="150984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09C54F6-432B-4CE9-9C5C-18A30AD69221}"/>
              </a:ext>
            </a:extLst>
          </p:cNvPr>
          <p:cNvGraphicFramePr>
            <a:graphicFrameLocks noChangeAspect="1"/>
          </p:cNvGraphicFramePr>
          <p:nvPr/>
        </p:nvGraphicFramePr>
        <p:xfrm>
          <a:off x="4331687" y="6296871"/>
          <a:ext cx="2105173" cy="487784"/>
        </p:xfrm>
        <a:graphic>
          <a:graphicData uri="http://schemas.openxmlformats.org/presentationml/2006/ole">
            <mc:AlternateContent xmlns:mc="http://schemas.openxmlformats.org/markup-compatibility/2006">
              <mc:Choice xmlns:v="urn:schemas-microsoft-com:vml" Requires="v">
                <p:oleObj name="Equation" r:id="rId5" imgW="1041120" imgH="241200" progId="Equation.DSMT4">
                  <p:embed/>
                </p:oleObj>
              </mc:Choice>
              <mc:Fallback>
                <p:oleObj name="Equation" r:id="rId5" imgW="1041120" imgH="241200" progId="Equation.DSMT4">
                  <p:embed/>
                  <p:pic>
                    <p:nvPicPr>
                      <p:cNvPr id="12" name="Object 11">
                        <a:extLst>
                          <a:ext uri="{FF2B5EF4-FFF2-40B4-BE49-F238E27FC236}">
                            <a16:creationId xmlns:a16="http://schemas.microsoft.com/office/drawing/2014/main" id="{909C54F6-432B-4CE9-9C5C-18A30AD69221}"/>
                          </a:ext>
                        </a:extLst>
                      </p:cNvPr>
                      <p:cNvPicPr/>
                      <p:nvPr/>
                    </p:nvPicPr>
                    <p:blipFill>
                      <a:blip r:embed="rId6"/>
                      <a:stretch>
                        <a:fillRect/>
                      </a:stretch>
                    </p:blipFill>
                    <p:spPr>
                      <a:xfrm>
                        <a:off x="4331687" y="6296871"/>
                        <a:ext cx="2105173" cy="487784"/>
                      </a:xfrm>
                      <a:prstGeom prst="rect">
                        <a:avLst/>
                      </a:prstGeom>
                    </p:spPr>
                  </p:pic>
                </p:oleObj>
              </mc:Fallback>
            </mc:AlternateContent>
          </a:graphicData>
        </a:graphic>
      </p:graphicFrame>
      <p:sp>
        <p:nvSpPr>
          <p:cNvPr id="13" name="Multiplication Sign 12">
            <a:extLst>
              <a:ext uri="{FF2B5EF4-FFF2-40B4-BE49-F238E27FC236}">
                <a16:creationId xmlns:a16="http://schemas.microsoft.com/office/drawing/2014/main" id="{03B56361-9442-49E0-8C05-560AD12E5681}"/>
              </a:ext>
            </a:extLst>
          </p:cNvPr>
          <p:cNvSpPr/>
          <p:nvPr/>
        </p:nvSpPr>
        <p:spPr bwMode="auto">
          <a:xfrm>
            <a:off x="2319731" y="5231054"/>
            <a:ext cx="3722788" cy="697260"/>
          </a:xfrm>
          <a:prstGeom prst="mathMultiply">
            <a:avLst/>
          </a:prstGeom>
          <a:solidFill>
            <a:srgbClr val="FF0000"/>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n-ea"/>
              <a:cs typeface="+mn-cs"/>
            </a:endParaRPr>
          </a:p>
        </p:txBody>
      </p:sp>
      <p:sp>
        <p:nvSpPr>
          <p:cNvPr id="14" name="Multiplication Sign 13">
            <a:extLst>
              <a:ext uri="{FF2B5EF4-FFF2-40B4-BE49-F238E27FC236}">
                <a16:creationId xmlns:a16="http://schemas.microsoft.com/office/drawing/2014/main" id="{8B59DC03-9C66-4DC5-B978-39B4914DB37C}"/>
              </a:ext>
            </a:extLst>
          </p:cNvPr>
          <p:cNvSpPr/>
          <p:nvPr/>
        </p:nvSpPr>
        <p:spPr bwMode="auto">
          <a:xfrm>
            <a:off x="4148164" y="5755710"/>
            <a:ext cx="3722788" cy="697260"/>
          </a:xfrm>
          <a:prstGeom prst="mathMultiply">
            <a:avLst/>
          </a:prstGeom>
          <a:solidFill>
            <a:srgbClr val="FF0000"/>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n-ea"/>
              <a:cs typeface="+mn-cs"/>
            </a:endParaRPr>
          </a:p>
        </p:txBody>
      </p:sp>
      <p:pic>
        <p:nvPicPr>
          <p:cNvPr id="15" name="Picture 14">
            <a:extLst>
              <a:ext uri="{FF2B5EF4-FFF2-40B4-BE49-F238E27FC236}">
                <a16:creationId xmlns:a16="http://schemas.microsoft.com/office/drawing/2014/main" id="{43E38906-3AB2-4C22-A81E-6A67BAEC1647}"/>
              </a:ext>
            </a:extLst>
          </p:cNvPr>
          <p:cNvPicPr>
            <a:picLocks noChangeAspect="1"/>
          </p:cNvPicPr>
          <p:nvPr/>
        </p:nvPicPr>
        <p:blipFill>
          <a:blip r:embed="rId7"/>
          <a:stretch>
            <a:fillRect/>
          </a:stretch>
        </p:blipFill>
        <p:spPr>
          <a:xfrm>
            <a:off x="154700" y="1562642"/>
            <a:ext cx="3947860" cy="2623095"/>
          </a:xfrm>
          <a:prstGeom prst="rect">
            <a:avLst/>
          </a:prstGeom>
        </p:spPr>
      </p:pic>
      <p:sp>
        <p:nvSpPr>
          <p:cNvPr id="5" name="TextBox 4">
            <a:extLst>
              <a:ext uri="{FF2B5EF4-FFF2-40B4-BE49-F238E27FC236}">
                <a16:creationId xmlns:a16="http://schemas.microsoft.com/office/drawing/2014/main" id="{9241D45E-0B87-4471-83CE-717E706D6F45}"/>
              </a:ext>
            </a:extLst>
          </p:cNvPr>
          <p:cNvSpPr txBox="1"/>
          <p:nvPr/>
        </p:nvSpPr>
        <p:spPr>
          <a:xfrm>
            <a:off x="1108028" y="3799830"/>
            <a:ext cx="2041203" cy="369332"/>
          </a:xfrm>
          <a:prstGeom prst="rect">
            <a:avLst/>
          </a:prstGeom>
          <a:solidFill>
            <a:schemeClr val="bg1"/>
          </a:solidFill>
        </p:spPr>
        <p:txBody>
          <a:bodyPr wrap="square" rtlCol="0">
            <a:spAutoFit/>
          </a:bodyPr>
          <a:lstStyle/>
          <a:p>
            <a:r>
              <a:rPr lang="en-US" b="0" dirty="0"/>
              <a:t>Arie Haagen-Smit</a:t>
            </a:r>
          </a:p>
        </p:txBody>
      </p:sp>
      <p:cxnSp>
        <p:nvCxnSpPr>
          <p:cNvPr id="16" name="Straight Arrow Connector 15">
            <a:extLst>
              <a:ext uri="{FF2B5EF4-FFF2-40B4-BE49-F238E27FC236}">
                <a16:creationId xmlns:a16="http://schemas.microsoft.com/office/drawing/2014/main" id="{CA73A8E9-5F42-4635-8AE5-A1102381A951}"/>
              </a:ext>
            </a:extLst>
          </p:cNvPr>
          <p:cNvCxnSpPr>
            <a:cxnSpLocks/>
          </p:cNvCxnSpPr>
          <p:nvPr/>
        </p:nvCxnSpPr>
        <p:spPr bwMode="auto">
          <a:xfrm flipV="1">
            <a:off x="7670553" y="3044584"/>
            <a:ext cx="105742" cy="936246"/>
          </a:xfrm>
          <a:prstGeom prst="straightConnector1">
            <a:avLst/>
          </a:prstGeom>
          <a:noFill/>
          <a:ln w="9525" cap="flat" cmpd="sng" algn="ctr">
            <a:solidFill>
              <a:schemeClr val="tx1"/>
            </a:solidFill>
            <a:prstDash val="solid"/>
            <a:round/>
            <a:headEnd type="none" w="med" len="med"/>
            <a:tailEnd type="triangle" w="lg" len="lg"/>
          </a:ln>
          <a:effectLst/>
        </p:spPr>
      </p:cxnSp>
      <p:sp>
        <p:nvSpPr>
          <p:cNvPr id="19" name="TextBox 18">
            <a:extLst>
              <a:ext uri="{FF2B5EF4-FFF2-40B4-BE49-F238E27FC236}">
                <a16:creationId xmlns:a16="http://schemas.microsoft.com/office/drawing/2014/main" id="{3FAE5A64-D7C5-4279-9DC6-9F02B8A666E6}"/>
              </a:ext>
            </a:extLst>
          </p:cNvPr>
          <p:cNvSpPr txBox="1"/>
          <p:nvPr/>
        </p:nvSpPr>
        <p:spPr>
          <a:xfrm rot="16589345">
            <a:off x="6391464" y="2667442"/>
            <a:ext cx="2301815" cy="369332"/>
          </a:xfrm>
          <a:prstGeom prst="rect">
            <a:avLst/>
          </a:prstGeom>
          <a:noFill/>
        </p:spPr>
        <p:txBody>
          <a:bodyPr wrap="square" rtlCol="0">
            <a:spAutoFit/>
          </a:bodyPr>
          <a:lstStyle/>
          <a:p>
            <a:r>
              <a:rPr lang="en-US" b="0" dirty="0"/>
              <a:t>sunlight</a:t>
            </a:r>
          </a:p>
        </p:txBody>
      </p:sp>
      <p:sp>
        <p:nvSpPr>
          <p:cNvPr id="20" name="TextBox 19">
            <a:extLst>
              <a:ext uri="{FF2B5EF4-FFF2-40B4-BE49-F238E27FC236}">
                <a16:creationId xmlns:a16="http://schemas.microsoft.com/office/drawing/2014/main" id="{E89DB10B-EC27-4A6C-8B72-BA9CC10C2BD1}"/>
              </a:ext>
            </a:extLst>
          </p:cNvPr>
          <p:cNvSpPr txBox="1"/>
          <p:nvPr/>
        </p:nvSpPr>
        <p:spPr>
          <a:xfrm>
            <a:off x="7439663" y="2682823"/>
            <a:ext cx="1211025" cy="369332"/>
          </a:xfrm>
          <a:prstGeom prst="rect">
            <a:avLst/>
          </a:prstGeom>
          <a:noFill/>
        </p:spPr>
        <p:txBody>
          <a:bodyPr wrap="square" rtlCol="0">
            <a:spAutoFit/>
          </a:bodyPr>
          <a:lstStyle/>
          <a:p>
            <a:r>
              <a:rPr lang="en-US" b="0" dirty="0"/>
              <a:t>Ozone</a:t>
            </a:r>
          </a:p>
        </p:txBody>
      </p:sp>
      <p:pic>
        <p:nvPicPr>
          <p:cNvPr id="95267" name="Picture 35" descr="Image result for nitrogen dioxide">
            <a:extLst>
              <a:ext uri="{FF2B5EF4-FFF2-40B4-BE49-F238E27FC236}">
                <a16:creationId xmlns:a16="http://schemas.microsoft.com/office/drawing/2014/main" id="{E78FC879-3176-4331-9667-13CBF92BDF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2545" y="2049066"/>
            <a:ext cx="1095375" cy="17145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7E1FDDB5-EF36-48DF-BF97-72DE11D37E6C}"/>
              </a:ext>
            </a:extLst>
          </p:cNvPr>
          <p:cNvCxnSpPr>
            <a:cxnSpLocks/>
          </p:cNvCxnSpPr>
          <p:nvPr/>
        </p:nvCxnSpPr>
        <p:spPr bwMode="auto">
          <a:xfrm flipH="1">
            <a:off x="4953001" y="2713091"/>
            <a:ext cx="431272" cy="4381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E12D9AB0-ED45-4139-A59F-313378E76B6F}"/>
              </a:ext>
            </a:extLst>
          </p:cNvPr>
          <p:cNvSpPr txBox="1"/>
          <p:nvPr/>
        </p:nvSpPr>
        <p:spPr>
          <a:xfrm>
            <a:off x="5361764" y="2196256"/>
            <a:ext cx="2308789" cy="646331"/>
          </a:xfrm>
          <a:prstGeom prst="rect">
            <a:avLst/>
          </a:prstGeom>
          <a:noFill/>
        </p:spPr>
        <p:txBody>
          <a:bodyPr wrap="square" rtlCol="0">
            <a:spAutoFit/>
          </a:bodyPr>
          <a:lstStyle/>
          <a:p>
            <a:r>
              <a:rPr lang="en-US" b="0" dirty="0"/>
              <a:t>Nitrogen dioxide (NO</a:t>
            </a:r>
            <a:r>
              <a:rPr lang="en-US" b="0" baseline="-25000" dirty="0"/>
              <a:t>2</a:t>
            </a:r>
            <a:r>
              <a:rPr lang="en-US" b="0" dirty="0"/>
              <a:t>)</a:t>
            </a:r>
          </a:p>
        </p:txBody>
      </p:sp>
    </p:spTree>
    <p:extLst>
      <p:ext uri="{BB962C8B-B14F-4D97-AF65-F5344CB8AC3E}">
        <p14:creationId xmlns:p14="http://schemas.microsoft.com/office/powerpoint/2010/main" val="281220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5"/>
          <p:cNvGrpSpPr>
            <a:grpSpLocks/>
          </p:cNvGrpSpPr>
          <p:nvPr/>
        </p:nvGrpSpPr>
        <p:grpSpPr bwMode="auto">
          <a:xfrm>
            <a:off x="-157163" y="825500"/>
            <a:ext cx="9582151" cy="5267325"/>
            <a:chOff x="-157005" y="1061552"/>
            <a:chExt cx="9582150" cy="5266844"/>
          </a:xfrm>
        </p:grpSpPr>
        <p:pic>
          <p:nvPicPr>
            <p:cNvPr id="338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05" y="1061552"/>
              <a:ext cx="9582150" cy="526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1" name="TextBox 4"/>
            <p:cNvSpPr txBox="1">
              <a:spLocks noChangeArrowheads="1"/>
            </p:cNvSpPr>
            <p:nvPr/>
          </p:nvSpPr>
          <p:spPr bwMode="auto">
            <a:xfrm>
              <a:off x="4114800" y="1447800"/>
              <a:ext cx="356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OMI NO</a:t>
              </a:r>
              <a:r>
                <a:rPr kumimoji="0" lang="en-US" altLang="en-US" sz="2400" b="1" i="0" u="none" strike="noStrike" kern="1200" cap="none" spc="0" normalizeH="0" baseline="-2500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summer 2005</a:t>
              </a:r>
            </a:p>
          </p:txBody>
        </p:sp>
      </p:grpSp>
      <p:sp>
        <p:nvSpPr>
          <p:cNvPr id="33795" name="Title 1"/>
          <p:cNvSpPr>
            <a:spLocks noGrp="1"/>
          </p:cNvSpPr>
          <p:nvPr>
            <p:ph type="title"/>
          </p:nvPr>
        </p:nvSpPr>
        <p:spPr>
          <a:xfrm>
            <a:off x="519113" y="-152400"/>
            <a:ext cx="8229600" cy="1143000"/>
          </a:xfrm>
        </p:spPr>
        <p:txBody>
          <a:bodyPr/>
          <a:lstStyle/>
          <a:p>
            <a:pPr eaLnBrk="1" hangingPunct="1"/>
            <a:r>
              <a:rPr kumimoji="0" lang="en-US" altLang="en-US" sz="2400" b="0" i="0" u="none" strike="noStrike" kern="0" cap="none" spc="0" normalizeH="0" baseline="0" noProof="0" dirty="0">
                <a:ln>
                  <a:noFill/>
                </a:ln>
                <a:solidFill>
                  <a:srgbClr val="3333CC"/>
                </a:solidFill>
                <a:effectLst/>
                <a:uLnTx/>
                <a:uFillTx/>
                <a:latin typeface="Helvetica"/>
                <a:ea typeface="+mj-ea"/>
                <a:cs typeface="+mj-cs"/>
              </a:rPr>
              <a:t>Evidence of NO</a:t>
            </a:r>
            <a:r>
              <a:rPr kumimoji="0" lang="en-US" altLang="en-US" sz="2400" b="0" i="0" u="none" strike="noStrike" kern="0" cap="none" spc="0" normalizeH="0" baseline="-25000" noProof="0" dirty="0">
                <a:ln>
                  <a:noFill/>
                </a:ln>
                <a:solidFill>
                  <a:srgbClr val="3333CC"/>
                </a:solidFill>
                <a:effectLst/>
                <a:uLnTx/>
                <a:uFillTx/>
                <a:latin typeface="Helvetica"/>
                <a:ea typeface="+mj-ea"/>
                <a:cs typeface="+mj-cs"/>
              </a:rPr>
              <a:t>x</a:t>
            </a:r>
            <a:r>
              <a:rPr kumimoji="0" lang="en-US" altLang="en-US" sz="2400" b="0" i="0" u="none" strike="noStrike" kern="0" cap="none" spc="0" normalizeH="0" baseline="0" noProof="0" dirty="0">
                <a:ln>
                  <a:noFill/>
                </a:ln>
                <a:solidFill>
                  <a:srgbClr val="3333CC"/>
                </a:solidFill>
                <a:effectLst/>
                <a:uLnTx/>
                <a:uFillTx/>
                <a:latin typeface="Helvetica"/>
                <a:ea typeface="+mj-ea"/>
                <a:cs typeface="+mj-cs"/>
              </a:rPr>
              <a:t> emission decrease from satellite NO</a:t>
            </a:r>
            <a:r>
              <a:rPr kumimoji="0" lang="en-US" altLang="en-US" sz="2400" b="0" i="0" u="none" strike="noStrike" kern="0" cap="none" spc="0" normalizeH="0" baseline="-25000" noProof="0" dirty="0">
                <a:ln>
                  <a:noFill/>
                </a:ln>
                <a:solidFill>
                  <a:srgbClr val="3333CC"/>
                </a:solidFill>
                <a:effectLst/>
                <a:uLnTx/>
                <a:uFillTx/>
                <a:latin typeface="Helvetica"/>
                <a:ea typeface="+mj-ea"/>
                <a:cs typeface="+mj-cs"/>
              </a:rPr>
              <a:t>2</a:t>
            </a:r>
            <a:r>
              <a:rPr kumimoji="0" lang="en-US" altLang="en-US" sz="2400" b="0" i="0" u="none" strike="noStrike" kern="0" cap="none" spc="0" normalizeH="0" baseline="0" noProof="0" dirty="0">
                <a:ln>
                  <a:noFill/>
                </a:ln>
                <a:solidFill>
                  <a:srgbClr val="3333CC"/>
                </a:solidFill>
                <a:effectLst/>
                <a:uLnTx/>
                <a:uFillTx/>
                <a:latin typeface="Helvetica"/>
                <a:ea typeface="+mj-ea"/>
                <a:cs typeface="+mj-cs"/>
              </a:rPr>
              <a:t> data</a:t>
            </a:r>
            <a:endParaRPr lang="en-US" altLang="en-US" dirty="0"/>
          </a:p>
        </p:txBody>
      </p:sp>
      <p:sp>
        <p:nvSpPr>
          <p:cNvPr id="33796" name="Rectangle 9"/>
          <p:cNvSpPr>
            <a:spLocks noChangeArrowheads="1"/>
          </p:cNvSpPr>
          <p:nvPr/>
        </p:nvSpPr>
        <p:spPr bwMode="auto">
          <a:xfrm>
            <a:off x="6818313" y="6488113"/>
            <a:ext cx="232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Russell et al. [2012]</a:t>
            </a:r>
          </a:p>
        </p:txBody>
      </p:sp>
      <p:pic>
        <p:nvPicPr>
          <p:cNvPr id="33798" name="Picture 2" descr="https://encrypted-tbn1.gstatic.com/images?q=tbn:ANd9GcSHvOeTk4Y0xuOYv0-GzjwTsN1cjsnkE00dL2loCRtXJ022wMLx58CrcuZ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57863"/>
            <a:ext cx="1449388"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https://encrypted-tbn3.gstatic.com/images?q=tbn:ANd9GcQX5y1sAsiT45T9Hxs-gQSL7U4DN7YkFEnrFV1FQft48Tncj0c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757863"/>
            <a:ext cx="17526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5"/>
          <p:cNvGrpSpPr>
            <a:grpSpLocks/>
          </p:cNvGrpSpPr>
          <p:nvPr/>
        </p:nvGrpSpPr>
        <p:grpSpPr bwMode="auto">
          <a:xfrm>
            <a:off x="-157163" y="825500"/>
            <a:ext cx="9582151" cy="5267325"/>
            <a:chOff x="-157005" y="1061552"/>
            <a:chExt cx="9582150" cy="5266844"/>
          </a:xfrm>
        </p:grpSpPr>
        <p:pic>
          <p:nvPicPr>
            <p:cNvPr id="348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05" y="1061552"/>
              <a:ext cx="9582150" cy="526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9" name="TextBox 4"/>
            <p:cNvSpPr txBox="1">
              <a:spLocks noChangeArrowheads="1"/>
            </p:cNvSpPr>
            <p:nvPr/>
          </p:nvSpPr>
          <p:spPr bwMode="auto">
            <a:xfrm>
              <a:off x="4114800" y="1447800"/>
              <a:ext cx="356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OMI NO</a:t>
              </a:r>
              <a:r>
                <a:rPr kumimoji="0" lang="en-US" altLang="en-US" sz="2400" b="1" i="0" u="none" strike="noStrike" kern="1200" cap="none" spc="0" normalizeH="0" baseline="-2500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summer 2005</a:t>
              </a:r>
            </a:p>
          </p:txBody>
        </p:sp>
      </p:grpSp>
      <p:grpSp>
        <p:nvGrpSpPr>
          <p:cNvPr id="7" name="Group 6"/>
          <p:cNvGrpSpPr>
            <a:grpSpLocks/>
          </p:cNvGrpSpPr>
          <p:nvPr/>
        </p:nvGrpSpPr>
        <p:grpSpPr bwMode="auto">
          <a:xfrm>
            <a:off x="-228600" y="762000"/>
            <a:ext cx="9669463" cy="5346700"/>
            <a:chOff x="-635098" y="1066800"/>
            <a:chExt cx="10934700" cy="6010275"/>
          </a:xfrm>
        </p:grpSpPr>
        <p:pic>
          <p:nvPicPr>
            <p:cNvPr id="348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98" y="1066800"/>
              <a:ext cx="10934700"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7" name="TextBox 8"/>
            <p:cNvSpPr txBox="1">
              <a:spLocks noChangeArrowheads="1"/>
            </p:cNvSpPr>
            <p:nvPr/>
          </p:nvSpPr>
          <p:spPr bwMode="auto">
            <a:xfrm>
              <a:off x="4267435" y="1519535"/>
              <a:ext cx="3548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OMI NO</a:t>
              </a:r>
              <a:r>
                <a:rPr kumimoji="0" lang="en-US" altLang="en-US" sz="2400" b="1" i="0" u="none" strike="noStrike" kern="1200" cap="none" spc="0" normalizeH="0" baseline="-2500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summer 2011</a:t>
              </a:r>
            </a:p>
          </p:txBody>
        </p:sp>
      </p:grpSp>
      <p:sp>
        <p:nvSpPr>
          <p:cNvPr id="34820" name="Title 1"/>
          <p:cNvSpPr>
            <a:spLocks noGrp="1"/>
          </p:cNvSpPr>
          <p:nvPr>
            <p:ph type="title"/>
          </p:nvPr>
        </p:nvSpPr>
        <p:spPr>
          <a:xfrm>
            <a:off x="519113" y="-152400"/>
            <a:ext cx="8229600" cy="1143000"/>
          </a:xfrm>
        </p:spPr>
        <p:txBody>
          <a:bodyPr/>
          <a:lstStyle/>
          <a:p>
            <a:pPr eaLnBrk="1" hangingPunct="1"/>
            <a:r>
              <a:rPr lang="en-US" altLang="en-US" dirty="0"/>
              <a:t>Evidence of NO</a:t>
            </a:r>
            <a:r>
              <a:rPr lang="en-US" altLang="en-US" baseline="-25000" dirty="0"/>
              <a:t>x</a:t>
            </a:r>
            <a:r>
              <a:rPr lang="en-US" altLang="en-US" dirty="0"/>
              <a:t> emission decrease from satellite NO</a:t>
            </a:r>
            <a:r>
              <a:rPr lang="en-US" altLang="en-US" baseline="-25000" dirty="0"/>
              <a:t>2</a:t>
            </a:r>
            <a:r>
              <a:rPr lang="en-US" altLang="en-US" dirty="0"/>
              <a:t> data</a:t>
            </a:r>
          </a:p>
        </p:txBody>
      </p:sp>
      <p:pic>
        <p:nvPicPr>
          <p:cNvPr id="34822" name="Picture 2" descr="https://encrypted-tbn1.gstatic.com/images?q=tbn:ANd9GcSHvOeTk4Y0xuOYv0-GzjwTsN1cjsnkE00dL2loCRtXJ022wMLx58CrcuZ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57863"/>
            <a:ext cx="1449388"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4" descr="https://encrypted-tbn3.gstatic.com/images?q=tbn:ANd9GcQX5y1sAsiT45T9Hxs-gQSL7U4DN7YkFEnrFV1FQft48Tncj0c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757863"/>
            <a:ext cx="17526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2"/>
          <p:cNvSpPr txBox="1">
            <a:spLocks noChangeArrowheads="1"/>
          </p:cNvSpPr>
          <p:nvPr/>
        </p:nvSpPr>
        <p:spPr bwMode="auto">
          <a:xfrm>
            <a:off x="3429000" y="5970588"/>
            <a:ext cx="566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30% decrease in NO</a:t>
            </a:r>
            <a:r>
              <a:rPr kumimoji="0" lang="en-US" altLang="en-US" sz="1800" b="1" i="0" u="none" strike="noStrike" kern="1200" cap="none" spc="0" normalizeH="0" baseline="-2500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x</a:t>
            </a: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 emissions from 2005 to 2011</a:t>
            </a:r>
          </a:p>
        </p:txBody>
      </p:sp>
      <p:sp>
        <p:nvSpPr>
          <p:cNvPr id="34825" name="Rectangle 13"/>
          <p:cNvSpPr>
            <a:spLocks noChangeArrowheads="1"/>
          </p:cNvSpPr>
          <p:nvPr/>
        </p:nvSpPr>
        <p:spPr bwMode="auto">
          <a:xfrm>
            <a:off x="6818313" y="6488113"/>
            <a:ext cx="232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Russell et al. [2012]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3B1BF-EBBD-4EE3-96EB-97B68772BB02}"/>
              </a:ext>
            </a:extLst>
          </p:cNvPr>
          <p:cNvSpPr>
            <a:spLocks noGrp="1"/>
          </p:cNvSpPr>
          <p:nvPr>
            <p:ph type="title"/>
          </p:nvPr>
        </p:nvSpPr>
        <p:spPr>
          <a:xfrm>
            <a:off x="533400" y="-228600"/>
            <a:ext cx="7770813" cy="1141413"/>
          </a:xfrm>
        </p:spPr>
        <p:txBody>
          <a:bodyPr/>
          <a:lstStyle/>
          <a:p>
            <a:r>
              <a:rPr lang="en-US" b="0" dirty="0">
                <a:effectLst/>
              </a:rPr>
              <a:t>Take it from the communicator-in-chief…</a:t>
            </a:r>
          </a:p>
        </p:txBody>
      </p:sp>
      <p:pic>
        <p:nvPicPr>
          <p:cNvPr id="3" name="President Obama Explains How Pollution Affects Our Planet">
            <a:hlinkClick r:id="" action="ppaction://media"/>
            <a:extLst>
              <a:ext uri="{FF2B5EF4-FFF2-40B4-BE49-F238E27FC236}">
                <a16:creationId xmlns:a16="http://schemas.microsoft.com/office/drawing/2014/main" id="{A1640583-7DA2-45D0-884A-02B8C74429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123378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p:cNvPicPr>
          <p:nvPr/>
        </p:nvPicPr>
        <p:blipFill>
          <a:blip r:embed="rId2">
            <a:extLst>
              <a:ext uri="{28A0092B-C50C-407E-A947-70E740481C1C}">
                <a14:useLocalDpi xmlns:a14="http://schemas.microsoft.com/office/drawing/2010/main" val="0"/>
              </a:ext>
            </a:extLst>
          </a:blip>
          <a:srcRect r="1476"/>
          <a:stretch>
            <a:fillRect/>
          </a:stretch>
        </p:blipFill>
        <p:spPr bwMode="auto">
          <a:xfrm>
            <a:off x="152400" y="990600"/>
            <a:ext cx="5592763"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4114800" y="542925"/>
            <a:ext cx="19812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triangle" w="lg" len="lg"/>
              </a14:hiddenLine>
            </a:ext>
          </a:extLst>
        </p:spPr>
        <p:txBody>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pic>
        <p:nvPicPr>
          <p:cNvPr id="39940" name="Picture 3" descr="Layout3.png"/>
          <p:cNvPicPr>
            <a:picLocks noChangeAspect="1"/>
          </p:cNvPicPr>
          <p:nvPr/>
        </p:nvPicPr>
        <p:blipFill>
          <a:blip r:embed="rId3">
            <a:extLst>
              <a:ext uri="{28A0092B-C50C-407E-A947-70E740481C1C}">
                <a14:useLocalDpi xmlns:a14="http://schemas.microsoft.com/office/drawing/2010/main" val="0"/>
              </a:ext>
            </a:extLst>
          </a:blip>
          <a:srcRect t="2403" r="8002" b="1840"/>
          <a:stretch>
            <a:fillRect/>
          </a:stretch>
        </p:blipFill>
        <p:spPr bwMode="auto">
          <a:xfrm>
            <a:off x="6096000" y="1066800"/>
            <a:ext cx="2878138"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itle 1"/>
          <p:cNvSpPr>
            <a:spLocks noGrp="1"/>
          </p:cNvSpPr>
          <p:nvPr>
            <p:ph type="title"/>
          </p:nvPr>
        </p:nvSpPr>
        <p:spPr>
          <a:xfrm>
            <a:off x="-1509713" y="-214313"/>
            <a:ext cx="8915401" cy="1143001"/>
          </a:xfrm>
        </p:spPr>
        <p:txBody>
          <a:bodyPr/>
          <a:lstStyle/>
          <a:p>
            <a:pPr eaLnBrk="1" hangingPunct="1"/>
            <a:r>
              <a:rPr lang="en-US" altLang="en-US">
                <a:solidFill>
                  <a:srgbClr val="2D2DB9"/>
                </a:solidFill>
              </a:rPr>
              <a:t>Trend in #days/year with ozone &gt; 70 ppb, </a:t>
            </a:r>
            <a:br>
              <a:rPr lang="en-US" altLang="en-US">
                <a:solidFill>
                  <a:srgbClr val="2D2DB9"/>
                </a:solidFill>
              </a:rPr>
            </a:br>
            <a:r>
              <a:rPr lang="en-US" altLang="en-US">
                <a:solidFill>
                  <a:srgbClr val="2D2DB9"/>
                </a:solidFill>
              </a:rPr>
              <a:t>summer 2000-2014</a:t>
            </a:r>
          </a:p>
        </p:txBody>
      </p:sp>
      <p:sp>
        <p:nvSpPr>
          <p:cNvPr id="39942" name="TextBox 4"/>
          <p:cNvSpPr txBox="1">
            <a:spLocks noChangeArrowheads="1"/>
          </p:cNvSpPr>
          <p:nvPr/>
        </p:nvSpPr>
        <p:spPr bwMode="auto">
          <a:xfrm>
            <a:off x="6781800" y="806450"/>
            <a:ext cx="1812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Megacity trends</a:t>
            </a:r>
          </a:p>
        </p:txBody>
      </p:sp>
      <p:sp>
        <p:nvSpPr>
          <p:cNvPr id="39945" name="TextBox 7"/>
          <p:cNvSpPr txBox="1">
            <a:spLocks noChangeArrowheads="1"/>
          </p:cNvSpPr>
          <p:nvPr/>
        </p:nvSpPr>
        <p:spPr bwMode="auto">
          <a:xfrm>
            <a:off x="4114800" y="6423025"/>
            <a:ext cx="508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Parrish [2014], TOAR [2017], Wang et al. [2017]</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D00A-F408-46ED-947A-72B3E95C8380}"/>
              </a:ext>
            </a:extLst>
          </p:cNvPr>
          <p:cNvSpPr>
            <a:spLocks noGrp="1"/>
          </p:cNvSpPr>
          <p:nvPr>
            <p:ph type="title"/>
          </p:nvPr>
        </p:nvSpPr>
        <p:spPr>
          <a:xfrm>
            <a:off x="-152400" y="152400"/>
            <a:ext cx="9266208" cy="1143000"/>
          </a:xfrm>
        </p:spPr>
        <p:txBody>
          <a:bodyPr/>
          <a:lstStyle/>
          <a:p>
            <a:r>
              <a:rPr lang="en-US" sz="2000" dirty="0"/>
              <a:t>Ozone in China has been increasing despite Clean Air Action starting in 2013</a:t>
            </a:r>
          </a:p>
        </p:txBody>
      </p:sp>
      <p:pic>
        <p:nvPicPr>
          <p:cNvPr id="3" name="Picture 2">
            <a:extLst>
              <a:ext uri="{FF2B5EF4-FFF2-40B4-BE49-F238E27FC236}">
                <a16:creationId xmlns:a16="http://schemas.microsoft.com/office/drawing/2014/main" id="{94148DAE-3596-48D1-A817-6DA333EC70EE}"/>
              </a:ext>
            </a:extLst>
          </p:cNvPr>
          <p:cNvPicPr>
            <a:picLocks noChangeAspect="1"/>
          </p:cNvPicPr>
          <p:nvPr/>
        </p:nvPicPr>
        <p:blipFill rotWithShape="1">
          <a:blip r:embed="rId2"/>
          <a:srcRect t="2034"/>
          <a:stretch/>
        </p:blipFill>
        <p:spPr>
          <a:xfrm>
            <a:off x="256259" y="1143000"/>
            <a:ext cx="8857549" cy="3429000"/>
          </a:xfrm>
          <a:prstGeom prst="rect">
            <a:avLst/>
          </a:prstGeom>
        </p:spPr>
      </p:pic>
      <p:sp>
        <p:nvSpPr>
          <p:cNvPr id="4" name="TextBox 3">
            <a:extLst>
              <a:ext uri="{FF2B5EF4-FFF2-40B4-BE49-F238E27FC236}">
                <a16:creationId xmlns:a16="http://schemas.microsoft.com/office/drawing/2014/main" id="{A6EABE89-3C64-4830-8A14-A547053ED77D}"/>
              </a:ext>
            </a:extLst>
          </p:cNvPr>
          <p:cNvSpPr txBox="1"/>
          <p:nvPr/>
        </p:nvSpPr>
        <p:spPr>
          <a:xfrm>
            <a:off x="350808" y="5029200"/>
            <a:ext cx="7650192" cy="92333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Emission controls have been targeted (successfully!) at PM</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2.5</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S PGothic" panose="020B0600070205080204" pitchFamily="34" charset="-128"/>
                <a:cs typeface="+mn-cs"/>
              </a:rPr>
              <a:t>x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S PGothic" panose="020B0600070205080204" pitchFamily="34" charset="-128"/>
                <a:cs typeface="+mn-cs"/>
              </a:rPr>
              <a:t>emissions have decreased by 30% since 2013 while VOC emissions have stayed flat. </a:t>
            </a:r>
          </a:p>
        </p:txBody>
      </p:sp>
    </p:spTree>
    <p:extLst>
      <p:ext uri="{BB962C8B-B14F-4D97-AF65-F5344CB8AC3E}">
        <p14:creationId xmlns:p14="http://schemas.microsoft.com/office/powerpoint/2010/main" val="116746523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49225" y="-12700"/>
            <a:ext cx="9018588" cy="1143000"/>
          </a:xfrm>
        </p:spPr>
        <p:txBody>
          <a:bodyPr/>
          <a:lstStyle/>
          <a:p>
            <a:pPr eaLnBrk="1" hangingPunct="1"/>
            <a:r>
              <a:rPr lang="en-US" altLang="en-US" dirty="0"/>
              <a:t>Unlike in US, ozone production in China is VOC-limited</a:t>
            </a:r>
          </a:p>
        </p:txBody>
      </p:sp>
      <p:pic>
        <p:nvPicPr>
          <p:cNvPr id="358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026525" cy="3559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5844" name="TextBox 3"/>
          <p:cNvSpPr txBox="1">
            <a:spLocks noChangeArrowheads="1"/>
          </p:cNvSpPr>
          <p:nvPr/>
        </p:nvSpPr>
        <p:spPr bwMode="auto">
          <a:xfrm>
            <a:off x="1839913" y="779463"/>
            <a:ext cx="5903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OMI annual mean tropospheric column data, 2006-2007</a:t>
            </a:r>
          </a:p>
        </p:txBody>
      </p:sp>
      <p:sp>
        <p:nvSpPr>
          <p:cNvPr id="35845" name="TextBox 5"/>
          <p:cNvSpPr txBox="1">
            <a:spLocks noChangeArrowheads="1"/>
          </p:cNvSpPr>
          <p:nvPr/>
        </p:nvSpPr>
        <p:spPr bwMode="auto">
          <a:xfrm>
            <a:off x="458788" y="1266825"/>
            <a:ext cx="7891462"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Glyoxal (CHOCHO)           Formaldehyde (HCHO)                       NO</a:t>
            </a:r>
            <a:r>
              <a:rPr kumimoji="0" lang="en-US" altLang="en-US" sz="1800" b="0" i="0" u="none" strike="noStrike" kern="1200" cap="none" spc="0" normalizeH="0" baseline="-25000" noProof="0">
                <a:ln>
                  <a:noFill/>
                </a:ln>
                <a:solidFill>
                  <a:srgbClr val="000000"/>
                </a:solidFill>
                <a:effectLst/>
                <a:uLnTx/>
                <a:uFillTx/>
                <a:latin typeface="Helvetica" panose="020B0604020202020204" pitchFamily="34" charset="0"/>
                <a:ea typeface="MS PGothic"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a:t>
            </a:r>
            <a:r>
              <a:rPr kumimoji="0" lang="en-US" altLang="en-US" sz="16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(440-460 nm)                              (340-360 nm)                               (420-450 nm)</a:t>
            </a:r>
          </a:p>
        </p:txBody>
      </p:sp>
      <p:sp>
        <p:nvSpPr>
          <p:cNvPr id="35846" name="TextBox 7"/>
          <p:cNvSpPr txBox="1">
            <a:spLocks noChangeArrowheads="1"/>
          </p:cNvSpPr>
          <p:nvPr/>
        </p:nvSpPr>
        <p:spPr bwMode="auto">
          <a:xfrm>
            <a:off x="650346" y="5195385"/>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CC"/>
                </a:solidFill>
                <a:effectLst/>
                <a:uLnTx/>
                <a:uFillTx/>
                <a:latin typeface="Helvetica" panose="020B0604020202020204" pitchFamily="34" charset="0"/>
                <a:ea typeface="MS PGothic" panose="020B0600070205080204" pitchFamily="34" charset="-128"/>
                <a:cs typeface="+mn-cs"/>
              </a:rPr>
              <a:t>NO</a:t>
            </a:r>
            <a:r>
              <a:rPr kumimoji="0" lang="en-US" altLang="en-US" sz="1800" b="0" i="0" u="none" strike="noStrike" kern="1200" cap="none" spc="0" normalizeH="0" baseline="-25000" noProof="0" dirty="0">
                <a:ln>
                  <a:noFill/>
                </a:ln>
                <a:solidFill>
                  <a:srgbClr val="0000CC"/>
                </a:solidFill>
                <a:effectLst/>
                <a:uLnTx/>
                <a:uFillTx/>
                <a:latin typeface="Helvetica" panose="020B0604020202020204" pitchFamily="34" charset="0"/>
                <a:ea typeface="MS PGothic" panose="020B0600070205080204" pitchFamily="34" charset="-128"/>
                <a:cs typeface="+mn-cs"/>
              </a:rPr>
              <a:t>x</a:t>
            </a:r>
            <a:r>
              <a:rPr kumimoji="0" lang="en-US" altLang="en-US" sz="1800" b="0" i="0" u="none" strike="noStrike" kern="1200" cap="none" spc="0" normalizeH="0" baseline="0" noProof="0" dirty="0">
                <a:ln>
                  <a:noFill/>
                </a:ln>
                <a:solidFill>
                  <a:srgbClr val="0000CC"/>
                </a:solidFill>
                <a:effectLst/>
                <a:uLnTx/>
                <a:uFillTx/>
                <a:latin typeface="Helvetica" panose="020B0604020202020204" pitchFamily="34" charset="0"/>
                <a:ea typeface="MS PGothic" panose="020B0600070205080204" pitchFamily="34" charset="-128"/>
                <a:cs typeface="+mn-cs"/>
              </a:rPr>
              <a:t> emissions are very high and VOC emissions are largely anthropogenic</a:t>
            </a:r>
          </a:p>
        </p:txBody>
      </p:sp>
      <p:sp>
        <p:nvSpPr>
          <p:cNvPr id="35847" name="TextBox 8"/>
          <p:cNvSpPr txBox="1">
            <a:spLocks noChangeArrowheads="1"/>
          </p:cNvSpPr>
          <p:nvPr/>
        </p:nvSpPr>
        <p:spPr bwMode="auto">
          <a:xfrm>
            <a:off x="6405563" y="6324600"/>
            <a:ext cx="262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Chan Miller et al. [2016]</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76200"/>
            <a:ext cx="9372600" cy="1143000"/>
          </a:xfrm>
        </p:spPr>
        <p:txBody>
          <a:bodyPr/>
          <a:lstStyle/>
          <a:p>
            <a:pPr eaLnBrk="1" hangingPunct="1"/>
            <a:r>
              <a:rPr lang="en-US" altLang="en-US"/>
              <a:t>NO</a:t>
            </a:r>
            <a:r>
              <a:rPr lang="en-US" altLang="en-US" baseline="-25000"/>
              <a:t>x</a:t>
            </a:r>
            <a:r>
              <a:rPr lang="en-US" altLang="en-US"/>
              <a:t> controls are needed to meet current ozone standards …</a:t>
            </a:r>
            <a:br>
              <a:rPr lang="en-US" altLang="en-US"/>
            </a:br>
            <a:r>
              <a:rPr lang="en-US" altLang="en-US"/>
              <a:t>even if production is locally VOC-limited</a:t>
            </a:r>
          </a:p>
        </p:txBody>
      </p:sp>
      <p:grpSp>
        <p:nvGrpSpPr>
          <p:cNvPr id="36867" name="Group 13"/>
          <p:cNvGrpSpPr>
            <a:grpSpLocks/>
          </p:cNvGrpSpPr>
          <p:nvPr/>
        </p:nvGrpSpPr>
        <p:grpSpPr bwMode="auto">
          <a:xfrm>
            <a:off x="914400" y="990600"/>
            <a:ext cx="6975475" cy="4595813"/>
            <a:chOff x="4419600" y="3470657"/>
            <a:chExt cx="4535032" cy="3335135"/>
          </a:xfrm>
        </p:grpSpPr>
        <p:graphicFrame>
          <p:nvGraphicFramePr>
            <p:cNvPr id="36881" name="Object 3"/>
            <p:cNvGraphicFramePr>
              <a:graphicFrameLocks noChangeAspect="1"/>
            </p:cNvGraphicFramePr>
            <p:nvPr/>
          </p:nvGraphicFramePr>
          <p:xfrm>
            <a:off x="4419600" y="3485898"/>
            <a:ext cx="4341399" cy="3319894"/>
          </p:xfrm>
          <a:graphic>
            <a:graphicData uri="http://schemas.openxmlformats.org/presentationml/2006/ole">
              <mc:AlternateContent xmlns:mc="http://schemas.openxmlformats.org/markup-compatibility/2006">
                <mc:Choice xmlns:v="urn:schemas-microsoft-com:vml" Requires="v">
                  <p:oleObj name="Bitmap Image" r:id="rId2" imgW="4998095" imgH="4747671" progId="Paint.Picture">
                    <p:embed/>
                  </p:oleObj>
                </mc:Choice>
                <mc:Fallback>
                  <p:oleObj name="Bitmap Image" r:id="rId2" imgW="4998095" imgH="4747671" progId="Paint.Picture">
                    <p:embed/>
                    <p:pic>
                      <p:nvPicPr>
                        <p:cNvPr id="36881" name="Object 3"/>
                        <p:cNvPicPr>
                          <a:picLocks noChangeAspect="1" noChangeArrowheads="1"/>
                        </p:cNvPicPr>
                        <p:nvPr/>
                      </p:nvPicPr>
                      <p:blipFill>
                        <a:blip r:embed="rId3">
                          <a:extLst>
                            <a:ext uri="{28A0092B-C50C-407E-A947-70E740481C1C}">
                              <a14:useLocalDpi xmlns:a14="http://schemas.microsoft.com/office/drawing/2010/main" val="0"/>
                            </a:ext>
                          </a:extLst>
                        </a:blip>
                        <a:srcRect l="2248" t="3548" r="2248" b="19586"/>
                        <a:stretch>
                          <a:fillRect/>
                        </a:stretch>
                      </p:blipFill>
                      <p:spPr bwMode="auto">
                        <a:xfrm>
                          <a:off x="4419600" y="3485898"/>
                          <a:ext cx="4341399" cy="331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82" name="TextBox 8"/>
            <p:cNvSpPr txBox="1">
              <a:spLocks noChangeArrowheads="1"/>
            </p:cNvSpPr>
            <p:nvPr/>
          </p:nvSpPr>
          <p:spPr bwMode="auto">
            <a:xfrm rot="-5400000">
              <a:off x="4111533" y="5899319"/>
              <a:ext cx="874988" cy="2201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          VOC</a:t>
              </a:r>
            </a:p>
          </p:txBody>
        </p:sp>
        <p:sp>
          <p:nvSpPr>
            <p:cNvPr id="36883" name="Freeform 9"/>
            <p:cNvSpPr>
              <a:spLocks/>
            </p:cNvSpPr>
            <p:nvPr/>
          </p:nvSpPr>
          <p:spPr bwMode="auto">
            <a:xfrm>
              <a:off x="4772297" y="3747134"/>
              <a:ext cx="3431177" cy="2557872"/>
            </a:xfrm>
            <a:custGeom>
              <a:avLst/>
              <a:gdLst>
                <a:gd name="T0" fmla="*/ 43543 w 3431177"/>
                <a:gd name="T1" fmla="*/ 26800 h 2525486"/>
                <a:gd name="T2" fmla="*/ 3431177 w 3431177"/>
                <a:gd name="T3" fmla="*/ 0 h 2525486"/>
                <a:gd name="T4" fmla="*/ 1936206 w 3431177"/>
                <a:gd name="T5" fmla="*/ 909634 h 2525486"/>
                <a:gd name="T6" fmla="*/ 1227909 w 3431177"/>
                <a:gd name="T7" fmla="*/ 1482937 h 2525486"/>
                <a:gd name="T8" fmla="*/ 836023 w 3431177"/>
                <a:gd name="T9" fmla="*/ 2018938 h 2525486"/>
                <a:gd name="T10" fmla="*/ 670560 w 3431177"/>
                <a:gd name="T11" fmla="*/ 2313739 h 2525486"/>
                <a:gd name="T12" fmla="*/ 627017 w 3431177"/>
                <a:gd name="T13" fmla="*/ 2519206 h 2525486"/>
                <a:gd name="T14" fmla="*/ 635726 w 3431177"/>
                <a:gd name="T15" fmla="*/ 2554939 h 2525486"/>
                <a:gd name="T16" fmla="*/ 0 w 3431177"/>
                <a:gd name="T17" fmla="*/ 2590673 h 2525486"/>
                <a:gd name="T18" fmla="*/ 43543 w 3431177"/>
                <a:gd name="T19" fmla="*/ 26800 h 25254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31177" h="2525486">
                  <a:moveTo>
                    <a:pt x="43543" y="26126"/>
                  </a:moveTo>
                  <a:lnTo>
                    <a:pt x="3431177" y="0"/>
                  </a:lnTo>
                  <a:lnTo>
                    <a:pt x="1936206" y="886746"/>
                  </a:lnTo>
                  <a:lnTo>
                    <a:pt x="1227909" y="1445623"/>
                  </a:lnTo>
                  <a:lnTo>
                    <a:pt x="836023" y="1968137"/>
                  </a:lnTo>
                  <a:lnTo>
                    <a:pt x="670560" y="2255520"/>
                  </a:lnTo>
                  <a:lnTo>
                    <a:pt x="627017" y="2455817"/>
                  </a:lnTo>
                  <a:lnTo>
                    <a:pt x="635726" y="2490651"/>
                  </a:lnTo>
                  <a:lnTo>
                    <a:pt x="0" y="2525486"/>
                  </a:lnTo>
                  <a:lnTo>
                    <a:pt x="43543" y="26126"/>
                  </a:lnTo>
                  <a:close/>
                </a:path>
              </a:pathLst>
            </a:custGeom>
            <a:solidFill>
              <a:srgbClr val="3333CC">
                <a:alpha val="18823"/>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triangle" w="lg" len="lg"/>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84" name="TextBox 10"/>
            <p:cNvSpPr txBox="1">
              <a:spLocks noChangeArrowheads="1"/>
            </p:cNvSpPr>
            <p:nvPr/>
          </p:nvSpPr>
          <p:spPr bwMode="auto">
            <a:xfrm>
              <a:off x="5181600" y="3470657"/>
              <a:ext cx="2257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Helvetica" panose="020B0604020202020204" pitchFamily="34" charset="0"/>
                  <a:ea typeface="MS PGothic" panose="020B0600070205080204" pitchFamily="34" charset="-128"/>
                  <a:cs typeface="+mn-cs"/>
                </a:rPr>
                <a:t>NO</a:t>
              </a:r>
              <a:r>
                <a:rPr kumimoji="0" lang="en-US" altLang="en-US" sz="1800" b="1" i="0" u="none" strike="noStrike" kern="1200" cap="none" spc="0" normalizeH="0" baseline="-25000" noProof="0">
                  <a:ln>
                    <a:noFill/>
                  </a:ln>
                  <a:solidFill>
                    <a:srgbClr val="3333CC"/>
                  </a:solidFill>
                  <a:effectLst/>
                  <a:uLnTx/>
                  <a:uFillTx/>
                  <a:latin typeface="Helvetica" panose="020B0604020202020204" pitchFamily="34" charset="0"/>
                  <a:ea typeface="MS PGothic" panose="020B0600070205080204" pitchFamily="34" charset="-128"/>
                  <a:cs typeface="+mn-cs"/>
                </a:rPr>
                <a:t>x</a:t>
              </a:r>
              <a:r>
                <a:rPr kumimoji="0" lang="en-US" altLang="en-US" sz="1800" b="1" i="0" u="none" strike="noStrike" kern="1200" cap="none" spc="0" normalizeH="0" baseline="0" noProof="0">
                  <a:ln>
                    <a:noFill/>
                  </a:ln>
                  <a:solidFill>
                    <a:srgbClr val="3333CC"/>
                  </a:solidFill>
                  <a:effectLst/>
                  <a:uLnTx/>
                  <a:uFillTx/>
                  <a:latin typeface="Helvetica" panose="020B0604020202020204" pitchFamily="34" charset="0"/>
                  <a:ea typeface="MS PGothic" panose="020B0600070205080204" pitchFamily="34" charset="-128"/>
                  <a:cs typeface="+mn-cs"/>
                </a:rPr>
                <a:t>-limited regime</a:t>
              </a:r>
            </a:p>
          </p:txBody>
        </p:sp>
        <p:sp>
          <p:nvSpPr>
            <p:cNvPr id="36885" name="Freeform 11"/>
            <p:cNvSpPr>
              <a:spLocks/>
            </p:cNvSpPr>
            <p:nvPr/>
          </p:nvSpPr>
          <p:spPr bwMode="auto">
            <a:xfrm>
              <a:off x="5408023" y="3753394"/>
              <a:ext cx="3190017" cy="2560320"/>
            </a:xfrm>
            <a:custGeom>
              <a:avLst/>
              <a:gdLst>
                <a:gd name="T0" fmla="*/ 3183999 w 3196046"/>
                <a:gd name="T1" fmla="*/ 2551612 h 2560320"/>
                <a:gd name="T2" fmla="*/ 3131945 w 3196046"/>
                <a:gd name="T3" fmla="*/ 0 h 2560320"/>
                <a:gd name="T4" fmla="*/ 2776239 w 3196046"/>
                <a:gd name="T5" fmla="*/ 8709 h 2560320"/>
                <a:gd name="T6" fmla="*/ 1561635 w 3196046"/>
                <a:gd name="T7" fmla="*/ 757646 h 2560320"/>
                <a:gd name="T8" fmla="*/ 728763 w 3196046"/>
                <a:gd name="T9" fmla="*/ 1367246 h 2560320"/>
                <a:gd name="T10" fmla="*/ 268949 w 3196046"/>
                <a:gd name="T11" fmla="*/ 1854926 h 2560320"/>
                <a:gd name="T12" fmla="*/ 130136 w 3196046"/>
                <a:gd name="T13" fmla="*/ 2081349 h 2560320"/>
                <a:gd name="T14" fmla="*/ 0 w 3196046"/>
                <a:gd name="T15" fmla="*/ 2481943 h 2560320"/>
                <a:gd name="T16" fmla="*/ 17351 w 3196046"/>
                <a:gd name="T17" fmla="*/ 2560320 h 2560320"/>
                <a:gd name="T18" fmla="*/ 3183999 w 3196046"/>
                <a:gd name="T19" fmla="*/ 2551612 h 2560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96046" h="2560320">
                  <a:moveTo>
                    <a:pt x="3196046" y="2551612"/>
                  </a:moveTo>
                  <a:lnTo>
                    <a:pt x="3143794" y="0"/>
                  </a:lnTo>
                  <a:lnTo>
                    <a:pt x="2786743" y="8709"/>
                  </a:lnTo>
                  <a:lnTo>
                    <a:pt x="1567543" y="757646"/>
                  </a:lnTo>
                  <a:lnTo>
                    <a:pt x="731520" y="1367246"/>
                  </a:lnTo>
                  <a:lnTo>
                    <a:pt x="269966" y="1854926"/>
                  </a:lnTo>
                  <a:lnTo>
                    <a:pt x="130628" y="2081349"/>
                  </a:lnTo>
                  <a:lnTo>
                    <a:pt x="0" y="2481943"/>
                  </a:lnTo>
                  <a:lnTo>
                    <a:pt x="17417" y="2560320"/>
                  </a:lnTo>
                  <a:lnTo>
                    <a:pt x="3196046" y="2551612"/>
                  </a:lnTo>
                  <a:close/>
                </a:path>
              </a:pathLst>
            </a:custGeom>
            <a:solidFill>
              <a:srgbClr val="FF0000">
                <a:alpha val="18823"/>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triangle" w="lg" len="lg"/>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86" name="TextBox 12"/>
            <p:cNvSpPr txBox="1">
              <a:spLocks noChangeArrowheads="1"/>
            </p:cNvSpPr>
            <p:nvPr/>
          </p:nvSpPr>
          <p:spPr bwMode="auto">
            <a:xfrm rot="-5400000">
              <a:off x="7606827" y="4753945"/>
              <a:ext cx="2326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VOC-limited regime</a:t>
              </a:r>
            </a:p>
          </p:txBody>
        </p:sp>
      </p:grpSp>
      <p:grpSp>
        <p:nvGrpSpPr>
          <p:cNvPr id="19" name="Group 18"/>
          <p:cNvGrpSpPr>
            <a:grpSpLocks/>
          </p:cNvGrpSpPr>
          <p:nvPr/>
        </p:nvGrpSpPr>
        <p:grpSpPr bwMode="auto">
          <a:xfrm>
            <a:off x="1525588" y="3733800"/>
            <a:ext cx="5795962" cy="1162050"/>
            <a:chOff x="1600200" y="3886200"/>
            <a:chExt cx="5795774" cy="1162683"/>
          </a:xfrm>
        </p:grpSpPr>
        <p:sp>
          <p:nvSpPr>
            <p:cNvPr id="36879" name="Rectangle 14"/>
            <p:cNvSpPr>
              <a:spLocks noChangeArrowheads="1"/>
            </p:cNvSpPr>
            <p:nvPr/>
          </p:nvSpPr>
          <p:spPr bwMode="auto">
            <a:xfrm>
              <a:off x="1600200" y="3886200"/>
              <a:ext cx="5795774" cy="1162683"/>
            </a:xfrm>
            <a:prstGeom prst="rect">
              <a:avLst/>
            </a:prstGeom>
            <a:solidFill>
              <a:srgbClr val="00CC00">
                <a:alpha val="45882"/>
              </a:srgbClr>
            </a:solidFill>
            <a:ln>
              <a:noFill/>
            </a:ln>
            <a:extLst>
              <a:ext uri="{91240B29-F687-4F45-9708-019B960494DF}">
                <a14:hiddenLine xmlns:a14="http://schemas.microsoft.com/office/drawing/2010/main" w="9525" algn="ctr">
                  <a:solidFill>
                    <a:srgbClr val="000000"/>
                  </a:solidFill>
                  <a:round/>
                  <a:headEnd/>
                  <a:tailEnd type="triangle" w="lg" len="lg"/>
                </a14:hiddenLine>
              </a:ext>
            </a:extLst>
          </p:spPr>
          <p:txBody>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80" name="TextBox 15"/>
            <p:cNvSpPr txBox="1">
              <a:spLocks noChangeArrowheads="1"/>
            </p:cNvSpPr>
            <p:nvPr/>
          </p:nvSpPr>
          <p:spPr bwMode="auto">
            <a:xfrm>
              <a:off x="3221796" y="3886200"/>
              <a:ext cx="3108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6600"/>
                  </a:solidFill>
                  <a:effectLst/>
                  <a:uLnTx/>
                  <a:uFillTx/>
                  <a:latin typeface="Helvetica" panose="020B0604020202020204" pitchFamily="34" charset="0"/>
                  <a:ea typeface="MS PGothic" panose="020B0600070205080204" pitchFamily="34" charset="-128"/>
                  <a:cs typeface="+mn-cs"/>
                </a:rPr>
                <a:t>Biogenic VOC background</a:t>
              </a:r>
            </a:p>
          </p:txBody>
        </p:sp>
      </p:grpSp>
      <p:grpSp>
        <p:nvGrpSpPr>
          <p:cNvPr id="20" name="Group 19"/>
          <p:cNvGrpSpPr>
            <a:grpSpLocks/>
          </p:cNvGrpSpPr>
          <p:nvPr/>
        </p:nvGrpSpPr>
        <p:grpSpPr bwMode="auto">
          <a:xfrm>
            <a:off x="1389063" y="1411288"/>
            <a:ext cx="369887" cy="3454400"/>
            <a:chOff x="1463648" y="1563051"/>
            <a:chExt cx="369332" cy="3455408"/>
          </a:xfrm>
        </p:grpSpPr>
        <p:sp>
          <p:nvSpPr>
            <p:cNvPr id="36877" name="Rectangle 16"/>
            <p:cNvSpPr>
              <a:spLocks noChangeArrowheads="1"/>
            </p:cNvSpPr>
            <p:nvPr/>
          </p:nvSpPr>
          <p:spPr bwMode="auto">
            <a:xfrm>
              <a:off x="1571333" y="1563051"/>
              <a:ext cx="161673" cy="3455408"/>
            </a:xfrm>
            <a:prstGeom prst="rect">
              <a:avLst/>
            </a:prstGeom>
            <a:solidFill>
              <a:srgbClr val="00CC00"/>
            </a:solidFill>
            <a:ln>
              <a:noFill/>
            </a:ln>
            <a:extLst>
              <a:ext uri="{91240B29-F687-4F45-9708-019B960494DF}">
                <a14:hiddenLine xmlns:a14="http://schemas.microsoft.com/office/drawing/2010/main" w="9525" algn="ctr">
                  <a:solidFill>
                    <a:srgbClr val="000000"/>
                  </a:solidFill>
                  <a:round/>
                  <a:headEnd/>
                  <a:tailEnd type="triangle" w="lg" len="lg"/>
                </a14:hiddenLine>
              </a:ext>
            </a:extLst>
          </p:spPr>
          <p:txBody>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78" name="TextBox 17"/>
            <p:cNvSpPr txBox="1">
              <a:spLocks noChangeArrowheads="1"/>
            </p:cNvSpPr>
            <p:nvPr/>
          </p:nvSpPr>
          <p:spPr bwMode="auto">
            <a:xfrm rot="-5400000">
              <a:off x="218275" y="3011425"/>
              <a:ext cx="28600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6600"/>
                  </a:solidFill>
                  <a:effectLst/>
                  <a:uLnTx/>
                  <a:uFillTx/>
                  <a:latin typeface="Helvetica" panose="020B0604020202020204" pitchFamily="34" charset="0"/>
                  <a:ea typeface="MS PGothic" panose="020B0600070205080204" pitchFamily="34" charset="-128"/>
                  <a:cs typeface="+mn-cs"/>
                </a:rPr>
                <a:t>Natural NO</a:t>
              </a:r>
              <a:r>
                <a:rPr kumimoji="0" lang="en-US" altLang="en-US" sz="1800" b="1" i="0" u="none" strike="noStrike" kern="1200" cap="none" spc="0" normalizeH="0" baseline="-25000" noProof="0">
                  <a:ln>
                    <a:noFill/>
                  </a:ln>
                  <a:solidFill>
                    <a:srgbClr val="006600"/>
                  </a:solidFill>
                  <a:effectLst/>
                  <a:uLnTx/>
                  <a:uFillTx/>
                  <a:latin typeface="Helvetica" panose="020B0604020202020204" pitchFamily="34" charset="0"/>
                  <a:ea typeface="MS PGothic" panose="020B0600070205080204" pitchFamily="34" charset="-128"/>
                  <a:cs typeface="+mn-cs"/>
                </a:rPr>
                <a:t>x</a:t>
              </a:r>
              <a:r>
                <a:rPr kumimoji="0" lang="en-US" altLang="en-US" sz="1800" b="1" i="0" u="none" strike="noStrike" kern="1200" cap="none" spc="0" normalizeH="0" baseline="0" noProof="0">
                  <a:ln>
                    <a:noFill/>
                  </a:ln>
                  <a:solidFill>
                    <a:srgbClr val="006600"/>
                  </a:solidFill>
                  <a:effectLst/>
                  <a:uLnTx/>
                  <a:uFillTx/>
                  <a:latin typeface="Helvetica" panose="020B0604020202020204" pitchFamily="34" charset="0"/>
                  <a:ea typeface="MS PGothic" panose="020B0600070205080204" pitchFamily="34" charset="-128"/>
                  <a:cs typeface="+mn-cs"/>
                </a:rPr>
                <a:t> background</a:t>
              </a:r>
            </a:p>
          </p:txBody>
        </p:sp>
      </p:grpSp>
      <p:cxnSp>
        <p:nvCxnSpPr>
          <p:cNvPr id="22" name="Straight Arrow Connector 21"/>
          <p:cNvCxnSpPr>
            <a:cxnSpLocks noChangeShapeType="1"/>
          </p:cNvCxnSpPr>
          <p:nvPr/>
        </p:nvCxnSpPr>
        <p:spPr bwMode="auto">
          <a:xfrm>
            <a:off x="5335588" y="2819400"/>
            <a:ext cx="0" cy="914400"/>
          </a:xfrm>
          <a:prstGeom prst="straightConnector1">
            <a:avLst/>
          </a:prstGeom>
          <a:noFill/>
          <a:ln w="5715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flipH="1">
            <a:off x="1658938" y="2924175"/>
            <a:ext cx="3556000" cy="0"/>
          </a:xfrm>
          <a:prstGeom prst="straightConnector1">
            <a:avLst/>
          </a:prstGeom>
          <a:noFill/>
          <a:ln w="57150" algn="ctr">
            <a:solidFill>
              <a:schemeClr val="accent2"/>
            </a:solidFill>
            <a:round/>
            <a:headEnd/>
            <a:tailEnd type="triangle" w="med" len="med"/>
          </a:ln>
          <a:extLst>
            <a:ext uri="{909E8E84-426E-40DD-AFC4-6F175D3DCCD1}">
              <a14:hiddenFill xmlns:a14="http://schemas.microsoft.com/office/drawing/2010/main">
                <a:noFill/>
              </a14:hiddenFill>
            </a:ext>
          </a:extLst>
        </p:spPr>
      </p:cxnSp>
      <p:sp>
        <p:nvSpPr>
          <p:cNvPr id="28" name="Freeform 27"/>
          <p:cNvSpPr>
            <a:spLocks/>
          </p:cNvSpPr>
          <p:nvPr/>
        </p:nvSpPr>
        <p:spPr bwMode="auto">
          <a:xfrm>
            <a:off x="1658938" y="2924175"/>
            <a:ext cx="3676650" cy="790575"/>
          </a:xfrm>
          <a:custGeom>
            <a:avLst/>
            <a:gdLst>
              <a:gd name="T0" fmla="*/ 3696346 w 3657600"/>
              <a:gd name="T1" fmla="*/ 0 h 888275"/>
              <a:gd name="T2" fmla="*/ 1399331 w 3657600"/>
              <a:gd name="T3" fmla="*/ 703012 h 888275"/>
              <a:gd name="T4" fmla="*/ 0 w 3657600"/>
              <a:gd name="T5" fmla="*/ 703012 h 888275"/>
              <a:gd name="T6" fmla="*/ 0 60000 65536"/>
              <a:gd name="T7" fmla="*/ 0 60000 65536"/>
              <a:gd name="T8" fmla="*/ 0 60000 65536"/>
            </a:gdLst>
            <a:ahLst/>
            <a:cxnLst>
              <a:cxn ang="T6">
                <a:pos x="T0" y="T1"/>
              </a:cxn>
              <a:cxn ang="T7">
                <a:pos x="T2" y="T3"/>
              </a:cxn>
              <a:cxn ang="T8">
                <a:pos x="T4" y="T5"/>
              </a:cxn>
            </a:cxnLst>
            <a:rect l="0" t="0" r="r" b="b"/>
            <a:pathLst>
              <a:path w="3657600" h="888275">
                <a:moveTo>
                  <a:pt x="3657600" y="0"/>
                </a:moveTo>
                <a:lnTo>
                  <a:pt x="1384663" y="888275"/>
                </a:lnTo>
                <a:lnTo>
                  <a:pt x="0" y="888275"/>
                </a:lnTo>
              </a:path>
            </a:pathLst>
          </a:custGeom>
          <a:noFill/>
          <a:ln w="57150" cap="flat" cmpd="sng" algn="ctr">
            <a:solidFill>
              <a:schemeClr val="accent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73" name="Oval 28"/>
          <p:cNvSpPr>
            <a:spLocks noChangeArrowheads="1"/>
          </p:cNvSpPr>
          <p:nvPr/>
        </p:nvSpPr>
        <p:spPr bwMode="auto">
          <a:xfrm>
            <a:off x="5194300" y="2814638"/>
            <a:ext cx="242888" cy="228600"/>
          </a:xfrm>
          <a:prstGeom prst="ellipse">
            <a:avLst/>
          </a:prstGeom>
          <a:solidFill>
            <a:schemeClr val="tx1"/>
          </a:solidFill>
          <a:ln w="9525" algn="ctr">
            <a:solidFill>
              <a:schemeClr val="tx2"/>
            </a:solidFill>
            <a:round/>
            <a:headEnd/>
            <a:tailEnd type="triangle" w="lg" len="lg"/>
          </a:ln>
        </p:spPr>
        <p:txBody>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
        <p:nvSpPr>
          <p:cNvPr id="36874" name="TextBox 29"/>
          <p:cNvSpPr txBox="1">
            <a:spLocks noChangeArrowheads="1"/>
          </p:cNvSpPr>
          <p:nvPr/>
        </p:nvSpPr>
        <p:spPr bwMode="auto">
          <a:xfrm>
            <a:off x="4718050" y="2368550"/>
            <a:ext cx="119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start point</a:t>
            </a:r>
          </a:p>
        </p:txBody>
      </p:sp>
      <p:sp>
        <p:nvSpPr>
          <p:cNvPr id="32" name="TextBox 31"/>
          <p:cNvSpPr txBox="1"/>
          <p:nvPr/>
        </p:nvSpPr>
        <p:spPr>
          <a:xfrm>
            <a:off x="101600" y="5961063"/>
            <a:ext cx="8950325" cy="646112"/>
          </a:xfrm>
          <a:prstGeom prst="rect">
            <a:avLst/>
          </a:prstGeom>
          <a:noFill/>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charset="0"/>
                <a:ea typeface="MS PGothic" panose="020B0600070205080204" pitchFamily="34" charset="-128"/>
                <a:cs typeface="+mn-cs"/>
              </a:rPr>
              <a:t>NO</a:t>
            </a:r>
            <a:r>
              <a:rPr kumimoji="0" lang="en-US" sz="1800" b="0" i="0" u="none" strike="noStrike" kern="1200" cap="none" spc="0" normalizeH="0" baseline="-25000" noProof="0" dirty="0">
                <a:ln>
                  <a:noFill/>
                </a:ln>
                <a:solidFill>
                  <a:srgbClr val="000000"/>
                </a:solidFill>
                <a:effectLst/>
                <a:uLnTx/>
                <a:uFillTx/>
                <a:latin typeface="Helvetica" charset="0"/>
                <a:ea typeface="MS PGothic" panose="020B0600070205080204" pitchFamily="34" charset="-128"/>
                <a:cs typeface="+mn-cs"/>
              </a:rPr>
              <a:t>x</a:t>
            </a:r>
            <a:r>
              <a:rPr kumimoji="0" lang="en-US" sz="1800" b="0" i="0" u="none" strike="noStrike" kern="1200" cap="none" spc="0" normalizeH="0" baseline="0" noProof="0" dirty="0">
                <a:ln>
                  <a:noFill/>
                </a:ln>
                <a:solidFill>
                  <a:srgbClr val="000000"/>
                </a:solidFill>
                <a:effectLst/>
                <a:uLnTx/>
                <a:uFillTx/>
                <a:latin typeface="Helvetica" charset="0"/>
                <a:ea typeface="MS PGothic" panose="020B0600070205080204" pitchFamily="34" charset="-128"/>
                <a:cs typeface="+mn-cs"/>
              </a:rPr>
              <a:t> controls are only way to get to current ozone standards and have side benefits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charset="0"/>
                <a:ea typeface="MS PGothic" panose="020B0600070205080204" pitchFamily="34" charset="-128"/>
                <a:cs typeface="+mn-cs"/>
              </a:rPr>
              <a:t>     (NO</a:t>
            </a:r>
            <a:r>
              <a:rPr kumimoji="0" lang="en-US" sz="1800" b="0" i="0" u="none" strike="noStrike" kern="1200" cap="none" spc="0" normalizeH="0" baseline="-25000" noProof="0" dirty="0">
                <a:ln>
                  <a:noFill/>
                </a:ln>
                <a:solidFill>
                  <a:srgbClr val="000000"/>
                </a:solidFill>
                <a:effectLst/>
                <a:uLnTx/>
                <a:uFillTx/>
                <a:latin typeface="Helvetica" charset="0"/>
                <a:ea typeface="MS PGothic" panose="020B0600070205080204" pitchFamily="34" charset="-128"/>
                <a:cs typeface="+mn-cs"/>
              </a:rPr>
              <a:t>2</a:t>
            </a:r>
            <a:r>
              <a:rPr kumimoji="0" lang="en-US" sz="1800" b="0" i="0" u="none" strike="noStrike" kern="1200" cap="none" spc="0" normalizeH="0" baseline="0" noProof="0" dirty="0">
                <a:ln>
                  <a:noFill/>
                </a:ln>
                <a:solidFill>
                  <a:srgbClr val="000000"/>
                </a:solidFill>
                <a:effectLst/>
                <a:uLnTx/>
                <a:uFillTx/>
                <a:latin typeface="Helvetica" charset="0"/>
                <a:ea typeface="MS PGothic" panose="020B0600070205080204" pitchFamily="34" charset="-128"/>
                <a:cs typeface="+mn-cs"/>
              </a:rPr>
              <a:t> air quality, nitrogen deposition)</a:t>
            </a:r>
          </a:p>
        </p:txBody>
      </p:sp>
      <p:sp>
        <p:nvSpPr>
          <p:cNvPr id="33" name="TextBox 32"/>
          <p:cNvSpPr txBox="1">
            <a:spLocks noChangeArrowheads="1"/>
          </p:cNvSpPr>
          <p:nvPr/>
        </p:nvSpPr>
        <p:spPr bwMode="auto">
          <a:xfrm>
            <a:off x="109538" y="5595938"/>
            <a:ext cx="8731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VOC controls will only get you so far until you are limited by biogenic background</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88963" y="-304800"/>
            <a:ext cx="7772400" cy="1143000"/>
          </a:xfrm>
        </p:spPr>
        <p:txBody>
          <a:bodyPr/>
          <a:lstStyle/>
          <a:p>
            <a:pPr eaLnBrk="1" hangingPunct="1"/>
            <a:r>
              <a:rPr lang="en-US" altLang="en-US"/>
              <a:t>Intercontinental transport of ozone pollution</a:t>
            </a:r>
          </a:p>
        </p:txBody>
      </p:sp>
      <p:pic>
        <p:nvPicPr>
          <p:cNvPr id="45059" name="Picture 2" descr="Public Release of a New Aura-OMI Global Atmospheric NO2 Product "/>
          <p:cNvPicPr>
            <a:picLocks noChangeAspect="1" noChangeArrowheads="1"/>
          </p:cNvPicPr>
          <p:nvPr/>
        </p:nvPicPr>
        <p:blipFill>
          <a:blip r:embed="rId2">
            <a:extLst>
              <a:ext uri="{28A0092B-C50C-407E-A947-70E740481C1C}">
                <a14:useLocalDpi xmlns:a14="http://schemas.microsoft.com/office/drawing/2010/main" val="0"/>
              </a:ext>
            </a:extLst>
          </a:blip>
          <a:srcRect l="5487" t="22832" b="49133"/>
          <a:stretch>
            <a:fillRect/>
          </a:stretch>
        </p:blipFill>
        <p:spPr bwMode="auto">
          <a:xfrm>
            <a:off x="247650" y="827088"/>
            <a:ext cx="699135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2"/>
          <p:cNvSpPr txBox="1">
            <a:spLocks noChangeArrowheads="1"/>
          </p:cNvSpPr>
          <p:nvPr/>
        </p:nvSpPr>
        <p:spPr bwMode="auto">
          <a:xfrm>
            <a:off x="228600" y="457200"/>
            <a:ext cx="485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2012 OMI NO</a:t>
            </a:r>
            <a:r>
              <a:rPr kumimoji="0" lang="en-US" altLang="en-US" sz="1800" b="1" i="0" u="none" strike="noStrike" kern="1200" cap="none" spc="0" normalizeH="0" baseline="-2500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column, 10</a:t>
            </a:r>
            <a:r>
              <a:rPr kumimoji="0" lang="en-US" altLang="en-US" sz="1800" b="1" i="0" u="none" strike="noStrike" kern="1200" cap="none" spc="0" normalizeH="0" baseline="3000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15</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molecules cm</a:t>
            </a:r>
            <a:r>
              <a:rPr kumimoji="0" lang="en-US" altLang="en-US" sz="1800" b="1" i="0" u="none" strike="noStrike" kern="1200" cap="none" spc="0" normalizeH="0" baseline="3000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5061" name="Picture 2" descr="Public Release of a New Aura-OMI Global Atmospheric NO2 Product "/>
          <p:cNvPicPr>
            <a:picLocks noChangeAspect="1" noChangeArrowheads="1"/>
          </p:cNvPicPr>
          <p:nvPr/>
        </p:nvPicPr>
        <p:blipFill>
          <a:blip r:embed="rId2">
            <a:extLst>
              <a:ext uri="{28A0092B-C50C-407E-A947-70E740481C1C}">
                <a14:useLocalDpi xmlns:a14="http://schemas.microsoft.com/office/drawing/2010/main" val="0"/>
              </a:ext>
            </a:extLst>
          </a:blip>
          <a:srcRect l="5487" t="85275" b="7016"/>
          <a:stretch>
            <a:fillRect/>
          </a:stretch>
        </p:blipFill>
        <p:spPr bwMode="auto">
          <a:xfrm>
            <a:off x="0" y="2286000"/>
            <a:ext cx="7620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Notched Right Arrow 10"/>
          <p:cNvSpPr>
            <a:spLocks noChangeArrowheads="1"/>
          </p:cNvSpPr>
          <p:nvPr/>
        </p:nvSpPr>
        <p:spPr bwMode="auto">
          <a:xfrm>
            <a:off x="6324600" y="1600200"/>
            <a:ext cx="1066800" cy="398463"/>
          </a:xfrm>
          <a:prstGeom prst="notchedRightArrow">
            <a:avLst>
              <a:gd name="adj1" fmla="val 50000"/>
              <a:gd name="adj2" fmla="val 50013"/>
            </a:avLst>
          </a:prstGeom>
          <a:solidFill>
            <a:srgbClr val="FF0000"/>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cs typeface="+mn-cs"/>
            </a:endParaRPr>
          </a:p>
        </p:txBody>
      </p:sp>
      <p:sp>
        <p:nvSpPr>
          <p:cNvPr id="45063" name="Notched Right Arrow 12"/>
          <p:cNvSpPr>
            <a:spLocks noChangeArrowheads="1"/>
          </p:cNvSpPr>
          <p:nvPr/>
        </p:nvSpPr>
        <p:spPr bwMode="auto">
          <a:xfrm>
            <a:off x="1590675" y="1438275"/>
            <a:ext cx="1066800" cy="398463"/>
          </a:xfrm>
          <a:prstGeom prst="notchedRightArrow">
            <a:avLst>
              <a:gd name="adj1" fmla="val 50000"/>
              <a:gd name="adj2" fmla="val 50013"/>
            </a:avLst>
          </a:prstGeom>
          <a:solidFill>
            <a:srgbClr val="FF0000"/>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cs typeface="+mn-cs"/>
            </a:endParaRPr>
          </a:p>
        </p:txBody>
      </p:sp>
      <p:sp>
        <p:nvSpPr>
          <p:cNvPr id="45064" name="Notched Right Arrow 13"/>
          <p:cNvSpPr>
            <a:spLocks noChangeArrowheads="1"/>
          </p:cNvSpPr>
          <p:nvPr/>
        </p:nvSpPr>
        <p:spPr bwMode="auto">
          <a:xfrm>
            <a:off x="4021138" y="1201738"/>
            <a:ext cx="1066800" cy="398462"/>
          </a:xfrm>
          <a:prstGeom prst="notchedRightArrow">
            <a:avLst>
              <a:gd name="adj1" fmla="val 50000"/>
              <a:gd name="adj2" fmla="val 50013"/>
            </a:avLst>
          </a:prstGeom>
          <a:solidFill>
            <a:srgbClr val="FF0000"/>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cs typeface="+mn-cs"/>
            </a:endParaRPr>
          </a:p>
        </p:txBody>
      </p:sp>
      <p:pic>
        <p:nvPicPr>
          <p:cNvPr id="45065" name="Picture 15" descr="Transport_O3_2006.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3187700"/>
            <a:ext cx="49911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Box 16"/>
          <p:cNvSpPr txBox="1">
            <a:spLocks noChangeArrowheads="1"/>
          </p:cNvSpPr>
          <p:nvPr/>
        </p:nvSpPr>
        <p:spPr bwMode="auto">
          <a:xfrm>
            <a:off x="2347913" y="2914650"/>
            <a:ext cx="503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mn-cs"/>
              </a:rPr>
              <a:t>Ozone pollution transport (GEOS-Chem model)</a:t>
            </a:r>
          </a:p>
        </p:txBody>
      </p:sp>
      <p:sp>
        <p:nvSpPr>
          <p:cNvPr id="45067" name="TextBox 18"/>
          <p:cNvSpPr txBox="1">
            <a:spLocks noChangeArrowheads="1"/>
          </p:cNvSpPr>
          <p:nvPr/>
        </p:nvSpPr>
        <p:spPr bwMode="auto">
          <a:xfrm>
            <a:off x="6781800" y="685800"/>
            <a:ext cx="2466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Strong westerlies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transport ozone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Helvetica" panose="020B0604020202020204" pitchFamily="34" charset="0"/>
                <a:ea typeface="MS PGothic" panose="020B0600070205080204" pitchFamily="34" charset="-128"/>
                <a:cs typeface="+mn-cs"/>
              </a:rPr>
              <a:t>around mid-latitudes</a:t>
            </a:r>
          </a:p>
        </p:txBody>
      </p:sp>
      <p:sp>
        <p:nvSpPr>
          <p:cNvPr id="45068" name="TextBox 19"/>
          <p:cNvSpPr txBox="1">
            <a:spLocks noChangeArrowheads="1"/>
          </p:cNvSpPr>
          <p:nvPr/>
        </p:nvSpPr>
        <p:spPr bwMode="auto">
          <a:xfrm>
            <a:off x="1455738" y="3686175"/>
            <a:ext cx="13176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b="1">
                <a:solidFill>
                  <a:schemeClr val="bg1"/>
                </a:solidFill>
                <a:latin typeface="Helvetica" panose="020B0604020202020204" pitchFamily="34" charset="0"/>
              </a:defRPr>
            </a:lvl1pPr>
            <a:lvl2pPr marL="742950" indent="-285750">
              <a:spcBef>
                <a:spcPct val="20000"/>
              </a:spcBef>
              <a:buChar char="–"/>
              <a:defRPr b="1">
                <a:solidFill>
                  <a:schemeClr val="bg1"/>
                </a:solidFill>
                <a:latin typeface="Helvetica" panose="020B0604020202020204" pitchFamily="34" charset="0"/>
              </a:defRPr>
            </a:lvl2pPr>
            <a:lvl3pPr marL="1143000" indent="-228600">
              <a:spcBef>
                <a:spcPct val="20000"/>
              </a:spcBef>
              <a:buChar char="•"/>
              <a:defRPr b="1">
                <a:solidFill>
                  <a:schemeClr val="bg1"/>
                </a:solidFill>
                <a:latin typeface="Helvetica" panose="020B0604020202020204" pitchFamily="34" charset="0"/>
              </a:defRPr>
            </a:lvl3pPr>
            <a:lvl4pPr marL="1600200" indent="-228600">
              <a:spcBef>
                <a:spcPct val="20000"/>
              </a:spcBef>
              <a:buChar char="–"/>
              <a:defRPr b="1">
                <a:solidFill>
                  <a:schemeClr val="bg1"/>
                </a:solidFill>
                <a:latin typeface="Helvetica" panose="020B0604020202020204" pitchFamily="34" charset="0"/>
              </a:defRPr>
            </a:lvl4pPr>
            <a:lvl5pPr marL="2057400" indent="-228600">
              <a:spcBef>
                <a:spcPct val="20000"/>
              </a:spcBef>
              <a:buChar char="»"/>
              <a:defRPr b="1">
                <a:solidFill>
                  <a:schemeClr val="bg1"/>
                </a:solidFill>
                <a:latin typeface="Helvetica" panose="020B0604020202020204" pitchFamily="34" charset="0"/>
              </a:defRPr>
            </a:lvl5pPr>
            <a:lvl6pPr marL="2514600" indent="-228600" eaLnBrk="0" fontAlgn="base" hangingPunct="0">
              <a:spcBef>
                <a:spcPct val="20000"/>
              </a:spcBef>
              <a:spcAft>
                <a:spcPct val="0"/>
              </a:spcAft>
              <a:buChar char="»"/>
              <a:defRPr b="1">
                <a:solidFill>
                  <a:schemeClr val="bg1"/>
                </a:solidFill>
                <a:latin typeface="Helvetica" panose="020B0604020202020204" pitchFamily="34" charset="0"/>
              </a:defRPr>
            </a:lvl6pPr>
            <a:lvl7pPr marL="2971800" indent="-228600" eaLnBrk="0" fontAlgn="base" hangingPunct="0">
              <a:spcBef>
                <a:spcPct val="20000"/>
              </a:spcBef>
              <a:spcAft>
                <a:spcPct val="0"/>
              </a:spcAft>
              <a:buChar char="»"/>
              <a:defRPr b="1">
                <a:solidFill>
                  <a:schemeClr val="bg1"/>
                </a:solidFill>
                <a:latin typeface="Helvetica" panose="020B0604020202020204" pitchFamily="34" charset="0"/>
              </a:defRPr>
            </a:lvl7pPr>
            <a:lvl8pPr marL="3429000" indent="-228600" eaLnBrk="0" fontAlgn="base" hangingPunct="0">
              <a:spcBef>
                <a:spcPct val="20000"/>
              </a:spcBef>
              <a:spcAft>
                <a:spcPct val="0"/>
              </a:spcAft>
              <a:buChar char="»"/>
              <a:defRPr b="1">
                <a:solidFill>
                  <a:schemeClr val="bg1"/>
                </a:solidFill>
                <a:latin typeface="Helvetica" panose="020B0604020202020204" pitchFamily="34" charset="0"/>
              </a:defRPr>
            </a:lvl8pPr>
            <a:lvl9pPr marL="3886200" indent="-228600" eaLnBrk="0" fontAlgn="base" hangingPunct="0">
              <a:spcBef>
                <a:spcPct val="20000"/>
              </a:spcBef>
              <a:spcAft>
                <a:spcPct val="0"/>
              </a:spcAft>
              <a:buChar char="»"/>
              <a:defRPr b="1">
                <a:solidFill>
                  <a:schemeClr val="bg1"/>
                </a:solidFill>
                <a:latin typeface="Helvetica"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2D2DB9"/>
                </a:solidFill>
                <a:effectLst/>
                <a:uLnTx/>
                <a:uFillTx/>
                <a:latin typeface="Helvetica" panose="020B0604020202020204" pitchFamily="34" charset="0"/>
                <a:ea typeface="MS PGothic" panose="020B0600070205080204" pitchFamily="34" charset="-128"/>
                <a:cs typeface="+mn-cs"/>
              </a:rPr>
              <a:t>N America</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2D2DB9"/>
              </a:solidFill>
              <a:effectLst/>
              <a:uLnTx/>
              <a:uFillTx/>
              <a:latin typeface="Helvetica" panose="020B060402020202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2D2DB9"/>
              </a:solidFill>
              <a:effectLst/>
              <a:uLnTx/>
              <a:uFillTx/>
              <a:latin typeface="Helvetica" panose="020B060402020202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2D2DB9"/>
                </a:solidFill>
                <a:effectLst/>
                <a:uLnTx/>
                <a:uFillTx/>
                <a:latin typeface="Helvetica" panose="020B0604020202020204" pitchFamily="34" charset="0"/>
                <a:ea typeface="MS PGothic" panose="020B0600070205080204" pitchFamily="34" charset="-128"/>
                <a:cs typeface="+mn-cs"/>
              </a:rPr>
              <a:t>Europe</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2D2DB9"/>
              </a:solidFill>
              <a:effectLst/>
              <a:uLnTx/>
              <a:uFillTx/>
              <a:latin typeface="Helvetica" panose="020B060402020202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2D2DB9"/>
              </a:solidFill>
              <a:effectLst/>
              <a:uLnTx/>
              <a:uFillTx/>
              <a:latin typeface="Helvetica" panose="020B060402020202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2D2DB9"/>
                </a:solidFill>
                <a:effectLst/>
                <a:uLnTx/>
                <a:uFillTx/>
                <a:latin typeface="Helvetica" panose="020B0604020202020204" pitchFamily="34" charset="0"/>
                <a:ea typeface="MS PGothic" panose="020B0600070205080204" pitchFamily="34" charset="-128"/>
                <a:cs typeface="+mn-cs"/>
              </a:rPr>
              <a:t>Asia</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3A22-9DA0-4DCA-A03F-9F940E8FA2C3}"/>
              </a:ext>
            </a:extLst>
          </p:cNvPr>
          <p:cNvSpPr>
            <a:spLocks noGrp="1"/>
          </p:cNvSpPr>
          <p:nvPr>
            <p:ph type="title"/>
          </p:nvPr>
        </p:nvSpPr>
        <p:spPr>
          <a:xfrm>
            <a:off x="685800" y="-152400"/>
            <a:ext cx="7772400" cy="1143000"/>
          </a:xfrm>
        </p:spPr>
        <p:txBody>
          <a:bodyPr/>
          <a:lstStyle/>
          <a:p>
            <a:r>
              <a:rPr lang="en-US" dirty="0"/>
              <a:t>Early action to control VOCs and NO</a:t>
            </a:r>
            <a:r>
              <a:rPr lang="en-US" baseline="-25000" dirty="0"/>
              <a:t>x</a:t>
            </a:r>
            <a:r>
              <a:rPr lang="en-US" dirty="0"/>
              <a:t> emissions </a:t>
            </a:r>
            <a:br>
              <a:rPr lang="en-US" dirty="0"/>
            </a:br>
            <a:r>
              <a:rPr lang="en-US" dirty="0"/>
              <a:t>to fight this urban ‘photochemical smog’</a:t>
            </a:r>
          </a:p>
        </p:txBody>
      </p:sp>
      <p:pic>
        <p:nvPicPr>
          <p:cNvPr id="4" name="Picture 3">
            <a:extLst>
              <a:ext uri="{FF2B5EF4-FFF2-40B4-BE49-F238E27FC236}">
                <a16:creationId xmlns:a16="http://schemas.microsoft.com/office/drawing/2014/main" id="{4D872A5B-DE34-4F13-973A-80BA3EBF02C7}"/>
              </a:ext>
            </a:extLst>
          </p:cNvPr>
          <p:cNvPicPr>
            <a:picLocks noChangeAspect="1"/>
          </p:cNvPicPr>
          <p:nvPr/>
        </p:nvPicPr>
        <p:blipFill>
          <a:blip r:embed="rId2"/>
          <a:stretch>
            <a:fillRect/>
          </a:stretch>
        </p:blipFill>
        <p:spPr>
          <a:xfrm>
            <a:off x="99994" y="2147976"/>
            <a:ext cx="3810000" cy="2857500"/>
          </a:xfrm>
          <a:prstGeom prst="rect">
            <a:avLst/>
          </a:prstGeom>
        </p:spPr>
      </p:pic>
      <p:sp>
        <p:nvSpPr>
          <p:cNvPr id="5" name="TextBox 4">
            <a:extLst>
              <a:ext uri="{FF2B5EF4-FFF2-40B4-BE49-F238E27FC236}">
                <a16:creationId xmlns:a16="http://schemas.microsoft.com/office/drawing/2014/main" id="{28B6A8F3-7337-4225-8943-FFB133B43D1E}"/>
              </a:ext>
            </a:extLst>
          </p:cNvPr>
          <p:cNvSpPr txBox="1"/>
          <p:nvPr/>
        </p:nvSpPr>
        <p:spPr>
          <a:xfrm>
            <a:off x="662839" y="1367970"/>
            <a:ext cx="3124200" cy="646331"/>
          </a:xfrm>
          <a:prstGeom prst="rect">
            <a:avLst/>
          </a:prstGeom>
          <a:noFill/>
        </p:spPr>
        <p:txBody>
          <a:bodyPr wrap="square" rtlCol="0">
            <a:spAutoFit/>
          </a:bodyPr>
          <a:lstStyle/>
          <a:p>
            <a:r>
              <a:rPr lang="en-US" b="0" dirty="0"/>
              <a:t>Creation of California Air Resources Board (1967)</a:t>
            </a:r>
          </a:p>
        </p:txBody>
      </p:sp>
      <p:grpSp>
        <p:nvGrpSpPr>
          <p:cNvPr id="6" name="Group 5">
            <a:extLst>
              <a:ext uri="{FF2B5EF4-FFF2-40B4-BE49-F238E27FC236}">
                <a16:creationId xmlns:a16="http://schemas.microsoft.com/office/drawing/2014/main" id="{622D80D7-DE0B-4B3A-8BA6-C0C56A82FC02}"/>
              </a:ext>
            </a:extLst>
          </p:cNvPr>
          <p:cNvGrpSpPr/>
          <p:nvPr/>
        </p:nvGrpSpPr>
        <p:grpSpPr>
          <a:xfrm>
            <a:off x="4038600" y="1371599"/>
            <a:ext cx="3810001" cy="5405903"/>
            <a:chOff x="0" y="716797"/>
            <a:chExt cx="4105182" cy="6172200"/>
          </a:xfrm>
        </p:grpSpPr>
        <p:pic>
          <p:nvPicPr>
            <p:cNvPr id="7" name="Picture 7" descr="~AUT0001">
              <a:extLst>
                <a:ext uri="{FF2B5EF4-FFF2-40B4-BE49-F238E27FC236}">
                  <a16:creationId xmlns:a16="http://schemas.microsoft.com/office/drawing/2014/main" id="{7805455A-BB99-41EE-9F81-AF9FA2B46BC0}"/>
                </a:ext>
              </a:extLst>
            </p:cNvPr>
            <p:cNvPicPr>
              <a:picLocks noChangeAspect="1" noChangeArrowheads="1"/>
            </p:cNvPicPr>
            <p:nvPr/>
          </p:nvPicPr>
          <p:blipFill>
            <a:blip r:embed="rId3" cstate="print"/>
            <a:srcRect l="2942" r="71245" b="10092"/>
            <a:stretch>
              <a:fillRect/>
            </a:stretch>
          </p:blipFill>
          <p:spPr bwMode="auto">
            <a:xfrm>
              <a:off x="0" y="716797"/>
              <a:ext cx="3752850" cy="6172200"/>
            </a:xfrm>
            <a:prstGeom prst="rect">
              <a:avLst/>
            </a:prstGeom>
            <a:noFill/>
            <a:ln w="9525">
              <a:noFill/>
              <a:miter lim="800000"/>
              <a:headEnd/>
              <a:tailEnd/>
            </a:ln>
          </p:spPr>
        </p:pic>
        <p:sp>
          <p:nvSpPr>
            <p:cNvPr id="8" name="Text Box 8">
              <a:extLst>
                <a:ext uri="{FF2B5EF4-FFF2-40B4-BE49-F238E27FC236}">
                  <a16:creationId xmlns:a16="http://schemas.microsoft.com/office/drawing/2014/main" id="{4AB3B12E-C1E8-479D-A260-D0FE89E505DD}"/>
                </a:ext>
              </a:extLst>
            </p:cNvPr>
            <p:cNvSpPr txBox="1">
              <a:spLocks noChangeArrowheads="1"/>
            </p:cNvSpPr>
            <p:nvPr/>
          </p:nvSpPr>
          <p:spPr bwMode="auto">
            <a:xfrm>
              <a:off x="2056556" y="3765265"/>
              <a:ext cx="1705157" cy="421686"/>
            </a:xfrm>
            <a:prstGeom prst="rect">
              <a:avLst/>
            </a:prstGeom>
            <a:noFill/>
            <a:ln w="9525">
              <a:noFill/>
              <a:miter lim="800000"/>
              <a:headEnd/>
              <a:tailEnd/>
            </a:ln>
          </p:spPr>
          <p:txBody>
            <a:bodyPr wrap="none">
              <a:spAutoFit/>
            </a:bodyPr>
            <a:lstStyle/>
            <a:p>
              <a:r>
                <a:rPr lang="en-US">
                  <a:solidFill>
                    <a:schemeClr val="accent2"/>
                  </a:solidFill>
                  <a:latin typeface="Arial" charset="0"/>
                </a:rPr>
                <a:t>Troposphere</a:t>
              </a:r>
            </a:p>
          </p:txBody>
        </p:sp>
        <p:sp>
          <p:nvSpPr>
            <p:cNvPr id="9" name="Text Box 9">
              <a:extLst>
                <a:ext uri="{FF2B5EF4-FFF2-40B4-BE49-F238E27FC236}">
                  <a16:creationId xmlns:a16="http://schemas.microsoft.com/office/drawing/2014/main" id="{E8A4FD93-E459-46ED-872A-C7DAEAA5D060}"/>
                </a:ext>
              </a:extLst>
            </p:cNvPr>
            <p:cNvSpPr txBox="1">
              <a:spLocks noChangeArrowheads="1"/>
            </p:cNvSpPr>
            <p:nvPr/>
          </p:nvSpPr>
          <p:spPr bwMode="auto">
            <a:xfrm>
              <a:off x="1294555" y="2698465"/>
              <a:ext cx="1815629" cy="737950"/>
            </a:xfrm>
            <a:prstGeom prst="rect">
              <a:avLst/>
            </a:prstGeom>
            <a:noFill/>
            <a:ln w="9525">
              <a:noFill/>
              <a:miter lim="800000"/>
              <a:headEnd/>
              <a:tailEnd/>
            </a:ln>
          </p:spPr>
          <p:txBody>
            <a:bodyPr wrap="none">
              <a:spAutoFit/>
            </a:bodyPr>
            <a:lstStyle/>
            <a:p>
              <a:r>
                <a:rPr lang="en-US" dirty="0">
                  <a:solidFill>
                    <a:schemeClr val="accent2"/>
                  </a:solidFill>
                  <a:latin typeface="Arial" charset="0"/>
                </a:rPr>
                <a:t>Stratosphere:</a:t>
              </a:r>
            </a:p>
            <a:p>
              <a:r>
                <a:rPr lang="en-US" dirty="0">
                  <a:solidFill>
                    <a:schemeClr val="accent2"/>
                  </a:solidFill>
                  <a:latin typeface="Arial" charset="0"/>
                </a:rPr>
                <a:t>90% of total</a:t>
              </a:r>
            </a:p>
          </p:txBody>
        </p:sp>
        <p:sp>
          <p:nvSpPr>
            <p:cNvPr id="10" name="TextBox 9">
              <a:extLst>
                <a:ext uri="{FF2B5EF4-FFF2-40B4-BE49-F238E27FC236}">
                  <a16:creationId xmlns:a16="http://schemas.microsoft.com/office/drawing/2014/main" id="{5260183D-AC1E-46F4-973D-6D36C2702392}"/>
                </a:ext>
              </a:extLst>
            </p:cNvPr>
            <p:cNvSpPr txBox="1"/>
            <p:nvPr/>
          </p:nvSpPr>
          <p:spPr>
            <a:xfrm>
              <a:off x="3692890" y="6071019"/>
              <a:ext cx="412292" cy="338554"/>
            </a:xfrm>
            <a:prstGeom prst="rect">
              <a:avLst/>
            </a:prstGeom>
            <a:noFill/>
          </p:spPr>
          <p:txBody>
            <a:bodyPr wrap="none" rtlCol="0">
              <a:spAutoFit/>
            </a:bodyPr>
            <a:lstStyle/>
            <a:p>
              <a:r>
                <a:rPr lang="en-US" sz="1600" dirty="0"/>
                <a:t>00</a:t>
              </a:r>
            </a:p>
          </p:txBody>
        </p:sp>
      </p:grpSp>
      <p:sp>
        <p:nvSpPr>
          <p:cNvPr id="11" name="TextBox 10">
            <a:extLst>
              <a:ext uri="{FF2B5EF4-FFF2-40B4-BE49-F238E27FC236}">
                <a16:creationId xmlns:a16="http://schemas.microsoft.com/office/drawing/2014/main" id="{CCB1357B-62CB-4170-AA5F-A88B12AB956B}"/>
              </a:ext>
            </a:extLst>
          </p:cNvPr>
          <p:cNvSpPr txBox="1"/>
          <p:nvPr/>
        </p:nvSpPr>
        <p:spPr>
          <a:xfrm>
            <a:off x="4295812" y="1182109"/>
            <a:ext cx="3962400" cy="646331"/>
          </a:xfrm>
          <a:prstGeom prst="rect">
            <a:avLst/>
          </a:prstGeom>
          <a:noFill/>
        </p:spPr>
        <p:txBody>
          <a:bodyPr wrap="square" rtlCol="0">
            <a:spAutoFit/>
          </a:bodyPr>
          <a:lstStyle/>
          <a:p>
            <a:pPr algn="ctr"/>
            <a:r>
              <a:rPr lang="en-US" b="0" dirty="0"/>
              <a:t>US EPA (1970): </a:t>
            </a:r>
          </a:p>
          <a:p>
            <a:pPr algn="ctr"/>
            <a:r>
              <a:rPr lang="en-US" b="0" dirty="0"/>
              <a:t>ozone is “good up high, bad nearby”</a:t>
            </a:r>
          </a:p>
        </p:txBody>
      </p:sp>
      <p:cxnSp>
        <p:nvCxnSpPr>
          <p:cNvPr id="13" name="Straight Arrow Connector 12">
            <a:extLst>
              <a:ext uri="{FF2B5EF4-FFF2-40B4-BE49-F238E27FC236}">
                <a16:creationId xmlns:a16="http://schemas.microsoft.com/office/drawing/2014/main" id="{4406F2EC-5597-4CE6-9A19-FDF36083EACB}"/>
              </a:ext>
            </a:extLst>
          </p:cNvPr>
          <p:cNvCxnSpPr>
            <a:cxnSpLocks/>
          </p:cNvCxnSpPr>
          <p:nvPr/>
        </p:nvCxnSpPr>
        <p:spPr bwMode="auto">
          <a:xfrm flipH="1">
            <a:off x="7476416" y="2660253"/>
            <a:ext cx="372185" cy="0"/>
          </a:xfrm>
          <a:prstGeom prst="straightConnector1">
            <a:avLst/>
          </a:prstGeom>
          <a:ln>
            <a:solidFill>
              <a:srgbClr val="33CC33"/>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3870B5F-303F-4D69-A40C-A616DFFAED69}"/>
              </a:ext>
            </a:extLst>
          </p:cNvPr>
          <p:cNvSpPr txBox="1"/>
          <p:nvPr/>
        </p:nvSpPr>
        <p:spPr>
          <a:xfrm>
            <a:off x="7881675" y="2475587"/>
            <a:ext cx="1038188" cy="369332"/>
          </a:xfrm>
          <a:prstGeom prst="rect">
            <a:avLst/>
          </a:prstGeom>
          <a:noFill/>
        </p:spPr>
        <p:txBody>
          <a:bodyPr wrap="square" rtlCol="0">
            <a:spAutoFit/>
          </a:bodyPr>
          <a:lstStyle/>
          <a:p>
            <a:r>
              <a:rPr lang="en-US" b="0" dirty="0">
                <a:solidFill>
                  <a:srgbClr val="33CC33"/>
                </a:solidFill>
              </a:rPr>
              <a:t>O</a:t>
            </a:r>
            <a:r>
              <a:rPr lang="en-US" b="0" baseline="-25000" dirty="0">
                <a:solidFill>
                  <a:srgbClr val="33CC33"/>
                </a:solidFill>
              </a:rPr>
              <a:t>2</a:t>
            </a:r>
            <a:r>
              <a:rPr lang="en-US" b="0" dirty="0">
                <a:solidFill>
                  <a:srgbClr val="33CC33"/>
                </a:solidFill>
              </a:rPr>
              <a:t>+</a:t>
            </a:r>
            <a:r>
              <a:rPr lang="en-US" b="0" i="1" dirty="0">
                <a:solidFill>
                  <a:srgbClr val="33CC33"/>
                </a:solidFill>
              </a:rPr>
              <a:t>hv</a:t>
            </a:r>
            <a:endParaRPr lang="en-US" b="0" dirty="0">
              <a:solidFill>
                <a:srgbClr val="33CC33"/>
              </a:solidFill>
            </a:endParaRPr>
          </a:p>
        </p:txBody>
      </p:sp>
      <p:cxnSp>
        <p:nvCxnSpPr>
          <p:cNvPr id="18" name="Straight Arrow Connector 17">
            <a:extLst>
              <a:ext uri="{FF2B5EF4-FFF2-40B4-BE49-F238E27FC236}">
                <a16:creationId xmlns:a16="http://schemas.microsoft.com/office/drawing/2014/main" id="{862602A0-AD07-4F54-AE7F-8A5BBAF4F563}"/>
              </a:ext>
            </a:extLst>
          </p:cNvPr>
          <p:cNvCxnSpPr/>
          <p:nvPr/>
        </p:nvCxnSpPr>
        <p:spPr bwMode="auto">
          <a:xfrm flipH="1">
            <a:off x="6248400" y="5562600"/>
            <a:ext cx="1447800" cy="498478"/>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9" name="TextBox 18">
            <a:extLst>
              <a:ext uri="{FF2B5EF4-FFF2-40B4-BE49-F238E27FC236}">
                <a16:creationId xmlns:a16="http://schemas.microsoft.com/office/drawing/2014/main" id="{9CD3A1A1-4FCF-4562-8B60-672FE0349B30}"/>
              </a:ext>
            </a:extLst>
          </p:cNvPr>
          <p:cNvSpPr txBox="1"/>
          <p:nvPr/>
        </p:nvSpPr>
        <p:spPr>
          <a:xfrm>
            <a:off x="7696200" y="5239434"/>
            <a:ext cx="1447800" cy="646331"/>
          </a:xfrm>
          <a:prstGeom prst="rect">
            <a:avLst/>
          </a:prstGeom>
          <a:noFill/>
        </p:spPr>
        <p:txBody>
          <a:bodyPr wrap="square" rtlCol="0">
            <a:spAutoFit/>
          </a:bodyPr>
          <a:lstStyle/>
          <a:p>
            <a:r>
              <a:rPr lang="en-US" b="0" dirty="0">
                <a:solidFill>
                  <a:srgbClr val="FF0000"/>
                </a:solidFill>
              </a:rPr>
              <a:t>VOCs, NO</a:t>
            </a:r>
            <a:r>
              <a:rPr lang="en-US" b="0" baseline="-25000" dirty="0">
                <a:solidFill>
                  <a:srgbClr val="FF0000"/>
                </a:solidFill>
              </a:rPr>
              <a:t>x</a:t>
            </a:r>
            <a:r>
              <a:rPr lang="en-US" b="0" dirty="0">
                <a:solidFill>
                  <a:srgbClr val="FF0000"/>
                </a:solidFill>
              </a:rPr>
              <a:t> + </a:t>
            </a:r>
            <a:r>
              <a:rPr lang="en-US" b="0" i="1" dirty="0" err="1">
                <a:solidFill>
                  <a:srgbClr val="FF0000"/>
                </a:solidFill>
              </a:rPr>
              <a:t>hv</a:t>
            </a:r>
            <a:endParaRPr lang="en-US" b="0" dirty="0">
              <a:solidFill>
                <a:srgbClr val="FF0000"/>
              </a:solidFill>
            </a:endParaRPr>
          </a:p>
        </p:txBody>
      </p:sp>
    </p:spTree>
    <p:extLst>
      <p:ext uri="{BB962C8B-B14F-4D97-AF65-F5344CB8AC3E}">
        <p14:creationId xmlns:p14="http://schemas.microsoft.com/office/powerpoint/2010/main" val="34562831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FC15713A-3B09-48CD-8EAB-39135304738F}"/>
              </a:ext>
            </a:extLst>
          </p:cNvPr>
          <p:cNvSpPr/>
          <p:nvPr/>
        </p:nvSpPr>
        <p:spPr bwMode="auto">
          <a:xfrm>
            <a:off x="6400800" y="2085201"/>
            <a:ext cx="1752600" cy="965749"/>
          </a:xfrm>
          <a:prstGeom prst="clou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2" name="Title 1">
            <a:extLst>
              <a:ext uri="{FF2B5EF4-FFF2-40B4-BE49-F238E27FC236}">
                <a16:creationId xmlns:a16="http://schemas.microsoft.com/office/drawing/2014/main" id="{6CDF9FA3-5754-46D8-B784-277667B4DFA9}"/>
              </a:ext>
            </a:extLst>
          </p:cNvPr>
          <p:cNvSpPr>
            <a:spLocks noGrp="1"/>
          </p:cNvSpPr>
          <p:nvPr>
            <p:ph type="title"/>
          </p:nvPr>
        </p:nvSpPr>
        <p:spPr>
          <a:xfrm>
            <a:off x="0" y="223316"/>
            <a:ext cx="7772400" cy="1143000"/>
          </a:xfrm>
        </p:spPr>
        <p:txBody>
          <a:bodyPr/>
          <a:lstStyle/>
          <a:p>
            <a:r>
              <a:rPr lang="en-US" dirty="0"/>
              <a:t>Discovery of ‘acid rain’ in the 1960s:</a:t>
            </a:r>
            <a:br>
              <a:rPr lang="en-US" dirty="0"/>
            </a:br>
            <a:r>
              <a:rPr lang="en-US" dirty="0"/>
              <a:t>long-range transport and atmospheric oxidation</a:t>
            </a:r>
          </a:p>
        </p:txBody>
      </p:sp>
      <p:pic>
        <p:nvPicPr>
          <p:cNvPr id="108546" name="Picture 2" descr="See the source image">
            <a:extLst>
              <a:ext uri="{FF2B5EF4-FFF2-40B4-BE49-F238E27FC236}">
                <a16:creationId xmlns:a16="http://schemas.microsoft.com/office/drawing/2014/main" id="{D056DE28-741F-4FD3-AB20-9F25BDF00F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445"/>
          <a:stretch/>
        </p:blipFill>
        <p:spPr bwMode="auto">
          <a:xfrm>
            <a:off x="6172200" y="4488720"/>
            <a:ext cx="2790825" cy="1285919"/>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Image result for coal-fired power station">
            <a:extLst>
              <a:ext uri="{FF2B5EF4-FFF2-40B4-BE49-F238E27FC236}">
                <a16:creationId xmlns:a16="http://schemas.microsoft.com/office/drawing/2014/main" id="{3E0AB79C-3FDB-4725-A230-B64B1F178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049253"/>
            <a:ext cx="10953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8550" name="Picture 6" descr="Image result for traffic jam">
            <a:extLst>
              <a:ext uri="{FF2B5EF4-FFF2-40B4-BE49-F238E27FC236}">
                <a16:creationId xmlns:a16="http://schemas.microsoft.com/office/drawing/2014/main" id="{9E65E71A-95D7-4F80-8F74-FA88FF7D3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026" y="4357488"/>
            <a:ext cx="2133600" cy="14171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8260FB-DDAD-438C-9E3B-9BBCFD44CEC1}"/>
              </a:ext>
            </a:extLst>
          </p:cNvPr>
          <p:cNvSpPr txBox="1"/>
          <p:nvPr/>
        </p:nvSpPr>
        <p:spPr>
          <a:xfrm>
            <a:off x="148318" y="5858470"/>
            <a:ext cx="3629025" cy="923330"/>
          </a:xfrm>
          <a:prstGeom prst="rect">
            <a:avLst/>
          </a:prstGeom>
          <a:noFill/>
        </p:spPr>
        <p:txBody>
          <a:bodyPr wrap="square" rtlCol="0">
            <a:spAutoFit/>
          </a:bodyPr>
          <a:lstStyle/>
          <a:p>
            <a:pPr marL="285750" indent="-285750">
              <a:buFont typeface="Arial" panose="020B0604020202020204" pitchFamily="34" charset="0"/>
              <a:buChar char="•"/>
            </a:pPr>
            <a:r>
              <a:rPr lang="en-US" b="0" dirty="0"/>
              <a:t>Sulfur dioxide (SO</a:t>
            </a:r>
            <a:r>
              <a:rPr lang="en-US" b="0" baseline="-25000" dirty="0"/>
              <a:t>2</a:t>
            </a:r>
            <a:r>
              <a:rPr lang="en-US" b="0" dirty="0"/>
              <a:t>) </a:t>
            </a:r>
          </a:p>
          <a:p>
            <a:r>
              <a:rPr lang="en-US" b="0" dirty="0"/>
              <a:t>     from coal power plants</a:t>
            </a:r>
          </a:p>
          <a:p>
            <a:pPr marL="285750" indent="-285750">
              <a:buFont typeface="Arial" panose="020B0604020202020204" pitchFamily="34" charset="0"/>
              <a:buChar char="•"/>
            </a:pPr>
            <a:r>
              <a:rPr lang="en-US" b="0" dirty="0"/>
              <a:t>NO</a:t>
            </a:r>
            <a:r>
              <a:rPr lang="en-US" b="0" baseline="-25000" dirty="0"/>
              <a:t>x</a:t>
            </a:r>
            <a:r>
              <a:rPr lang="en-US" b="0" dirty="0"/>
              <a:t> from fuel combustion</a:t>
            </a:r>
          </a:p>
        </p:txBody>
      </p:sp>
      <p:sp>
        <p:nvSpPr>
          <p:cNvPr id="6" name="TextBox 5">
            <a:extLst>
              <a:ext uri="{FF2B5EF4-FFF2-40B4-BE49-F238E27FC236}">
                <a16:creationId xmlns:a16="http://schemas.microsoft.com/office/drawing/2014/main" id="{BA26E668-2A4C-41DA-B72F-7559F78D7FFD}"/>
              </a:ext>
            </a:extLst>
          </p:cNvPr>
          <p:cNvSpPr txBox="1"/>
          <p:nvPr/>
        </p:nvSpPr>
        <p:spPr>
          <a:xfrm>
            <a:off x="6019799" y="5858470"/>
            <a:ext cx="3095625" cy="923330"/>
          </a:xfrm>
          <a:prstGeom prst="rect">
            <a:avLst/>
          </a:prstGeom>
          <a:noFill/>
        </p:spPr>
        <p:txBody>
          <a:bodyPr wrap="square" rtlCol="0">
            <a:spAutoFit/>
          </a:bodyPr>
          <a:lstStyle/>
          <a:p>
            <a:r>
              <a:rPr lang="en-US" b="0" dirty="0"/>
              <a:t>Acidification of remote lakes and streams (Scandinavia, Canada, US)</a:t>
            </a:r>
          </a:p>
        </p:txBody>
      </p:sp>
      <p:sp>
        <p:nvSpPr>
          <p:cNvPr id="7" name="Freeform: Shape 6">
            <a:extLst>
              <a:ext uri="{FF2B5EF4-FFF2-40B4-BE49-F238E27FC236}">
                <a16:creationId xmlns:a16="http://schemas.microsoft.com/office/drawing/2014/main" id="{7D9AA411-ADFE-4B53-A4D9-ABDC7E66A0F8}"/>
              </a:ext>
            </a:extLst>
          </p:cNvPr>
          <p:cNvSpPr/>
          <p:nvPr/>
        </p:nvSpPr>
        <p:spPr bwMode="auto">
          <a:xfrm>
            <a:off x="1335314" y="2560544"/>
            <a:ext cx="6008915" cy="1611086"/>
          </a:xfrm>
          <a:custGeom>
            <a:avLst/>
            <a:gdLst>
              <a:gd name="connsiteX0" fmla="*/ 0 w 6008915"/>
              <a:gd name="connsiteY0" fmla="*/ 1088571 h 1611086"/>
              <a:gd name="connsiteX1" fmla="*/ 29029 w 6008915"/>
              <a:gd name="connsiteY1" fmla="*/ 0 h 1611086"/>
              <a:gd name="connsiteX2" fmla="*/ 6008915 w 6008915"/>
              <a:gd name="connsiteY2" fmla="*/ 0 h 1611086"/>
              <a:gd name="connsiteX3" fmla="*/ 6008915 w 6008915"/>
              <a:gd name="connsiteY3" fmla="*/ 1611086 h 1611086"/>
            </a:gdLst>
            <a:ahLst/>
            <a:cxnLst>
              <a:cxn ang="0">
                <a:pos x="connsiteX0" y="connsiteY0"/>
              </a:cxn>
              <a:cxn ang="0">
                <a:pos x="connsiteX1" y="connsiteY1"/>
              </a:cxn>
              <a:cxn ang="0">
                <a:pos x="connsiteX2" y="connsiteY2"/>
              </a:cxn>
              <a:cxn ang="0">
                <a:pos x="connsiteX3" y="connsiteY3"/>
              </a:cxn>
            </a:cxnLst>
            <a:rect l="l" t="t" r="r" b="b"/>
            <a:pathLst>
              <a:path w="6008915" h="1611086">
                <a:moveTo>
                  <a:pt x="0" y="1088571"/>
                </a:moveTo>
                <a:lnTo>
                  <a:pt x="29029" y="0"/>
                </a:lnTo>
                <a:lnTo>
                  <a:pt x="6008915" y="0"/>
                </a:lnTo>
                <a:lnTo>
                  <a:pt x="6008915" y="1611086"/>
                </a:lnTo>
              </a:path>
            </a:pathLst>
          </a:custGeom>
          <a:no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8" name="TextBox 7">
            <a:extLst>
              <a:ext uri="{FF2B5EF4-FFF2-40B4-BE49-F238E27FC236}">
                <a16:creationId xmlns:a16="http://schemas.microsoft.com/office/drawing/2014/main" id="{BD91B012-5701-4969-9471-2A9050D1A33F}"/>
              </a:ext>
            </a:extLst>
          </p:cNvPr>
          <p:cNvSpPr txBox="1"/>
          <p:nvPr/>
        </p:nvSpPr>
        <p:spPr>
          <a:xfrm>
            <a:off x="623887" y="2727785"/>
            <a:ext cx="914400" cy="646331"/>
          </a:xfrm>
          <a:prstGeom prst="rect">
            <a:avLst/>
          </a:prstGeom>
          <a:noFill/>
        </p:spPr>
        <p:txBody>
          <a:bodyPr wrap="square" rtlCol="0">
            <a:spAutoFit/>
          </a:bodyPr>
          <a:lstStyle/>
          <a:p>
            <a:r>
              <a:rPr lang="en-US" b="0" dirty="0"/>
              <a:t>SO</a:t>
            </a:r>
            <a:r>
              <a:rPr lang="en-US" b="0" baseline="-25000" dirty="0"/>
              <a:t>2</a:t>
            </a:r>
            <a:endParaRPr lang="en-US" b="0" dirty="0"/>
          </a:p>
          <a:p>
            <a:r>
              <a:rPr lang="en-US" b="0" dirty="0"/>
              <a:t>NO</a:t>
            </a:r>
            <a:r>
              <a:rPr lang="en-US" b="0" baseline="-25000" dirty="0"/>
              <a:t>x</a:t>
            </a:r>
            <a:endParaRPr lang="en-US" b="0" dirty="0"/>
          </a:p>
        </p:txBody>
      </p:sp>
      <p:sp>
        <p:nvSpPr>
          <p:cNvPr id="12" name="TextBox 11">
            <a:extLst>
              <a:ext uri="{FF2B5EF4-FFF2-40B4-BE49-F238E27FC236}">
                <a16:creationId xmlns:a16="http://schemas.microsoft.com/office/drawing/2014/main" id="{A9EA1DD5-180A-42F7-8FF2-E6586616A27F}"/>
              </a:ext>
            </a:extLst>
          </p:cNvPr>
          <p:cNvSpPr txBox="1"/>
          <p:nvPr/>
        </p:nvSpPr>
        <p:spPr>
          <a:xfrm>
            <a:off x="7507968" y="3609201"/>
            <a:ext cx="914400" cy="646331"/>
          </a:xfrm>
          <a:prstGeom prst="rect">
            <a:avLst/>
          </a:prstGeom>
          <a:noFill/>
        </p:spPr>
        <p:txBody>
          <a:bodyPr wrap="square" rtlCol="0">
            <a:spAutoFit/>
          </a:bodyPr>
          <a:lstStyle/>
          <a:p>
            <a:r>
              <a:rPr lang="en-US" b="0" dirty="0"/>
              <a:t>H</a:t>
            </a:r>
            <a:r>
              <a:rPr lang="en-US" b="0" baseline="-25000" dirty="0"/>
              <a:t>2</a:t>
            </a:r>
            <a:r>
              <a:rPr lang="en-US" b="0" dirty="0"/>
              <a:t>SO</a:t>
            </a:r>
            <a:r>
              <a:rPr lang="en-US" b="0" baseline="-25000" dirty="0"/>
              <a:t>4</a:t>
            </a:r>
            <a:endParaRPr lang="en-US" b="0" dirty="0"/>
          </a:p>
          <a:p>
            <a:r>
              <a:rPr lang="en-US" b="0" dirty="0"/>
              <a:t>HNO</a:t>
            </a:r>
            <a:r>
              <a:rPr lang="en-US" b="0" baseline="-25000" dirty="0"/>
              <a:t>3</a:t>
            </a:r>
            <a:endParaRPr lang="en-US" b="0" dirty="0"/>
          </a:p>
        </p:txBody>
      </p:sp>
      <p:sp>
        <p:nvSpPr>
          <p:cNvPr id="10" name="TextBox 9">
            <a:extLst>
              <a:ext uri="{FF2B5EF4-FFF2-40B4-BE49-F238E27FC236}">
                <a16:creationId xmlns:a16="http://schemas.microsoft.com/office/drawing/2014/main" id="{3AE933DC-1E62-4112-8F57-3939B435B9D6}"/>
              </a:ext>
            </a:extLst>
          </p:cNvPr>
          <p:cNvSpPr txBox="1"/>
          <p:nvPr/>
        </p:nvSpPr>
        <p:spPr>
          <a:xfrm>
            <a:off x="2953656" y="2147278"/>
            <a:ext cx="3048000" cy="369332"/>
          </a:xfrm>
          <a:prstGeom prst="rect">
            <a:avLst/>
          </a:prstGeom>
          <a:noFill/>
        </p:spPr>
        <p:txBody>
          <a:bodyPr wrap="square" rtlCol="0">
            <a:spAutoFit/>
          </a:bodyPr>
          <a:lstStyle/>
          <a:p>
            <a:r>
              <a:rPr lang="en-US" b="0" dirty="0">
                <a:solidFill>
                  <a:srgbClr val="FF0000"/>
                </a:solidFill>
              </a:rPr>
              <a:t>Oxidation…but how?</a:t>
            </a:r>
          </a:p>
        </p:txBody>
      </p:sp>
      <p:sp>
        <p:nvSpPr>
          <p:cNvPr id="11" name="TextBox 10">
            <a:extLst>
              <a:ext uri="{FF2B5EF4-FFF2-40B4-BE49-F238E27FC236}">
                <a16:creationId xmlns:a16="http://schemas.microsoft.com/office/drawing/2014/main" id="{41FABF55-7B1F-48C3-BB19-D4DCCA90E352}"/>
              </a:ext>
            </a:extLst>
          </p:cNvPr>
          <p:cNvSpPr txBox="1"/>
          <p:nvPr/>
        </p:nvSpPr>
        <p:spPr>
          <a:xfrm>
            <a:off x="6132740" y="1742941"/>
            <a:ext cx="2562225" cy="369332"/>
          </a:xfrm>
          <a:prstGeom prst="rect">
            <a:avLst/>
          </a:prstGeom>
          <a:noFill/>
        </p:spPr>
        <p:txBody>
          <a:bodyPr wrap="square" rtlCol="0">
            <a:spAutoFit/>
          </a:bodyPr>
          <a:lstStyle/>
          <a:p>
            <a:r>
              <a:rPr lang="en-US" b="0" dirty="0">
                <a:solidFill>
                  <a:srgbClr val="FF0000"/>
                </a:solidFill>
              </a:rPr>
              <a:t>by oxygen in clouds?</a:t>
            </a:r>
          </a:p>
        </p:txBody>
      </p:sp>
      <p:pic>
        <p:nvPicPr>
          <p:cNvPr id="108552" name="Picture 8">
            <a:extLst>
              <a:ext uri="{FF2B5EF4-FFF2-40B4-BE49-F238E27FC236}">
                <a16:creationId xmlns:a16="http://schemas.microsoft.com/office/drawing/2014/main" id="{FCB9B913-32CE-4493-A11A-05658B5EE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15875"/>
            <a:ext cx="1375681"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2299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807B665-F19D-4BC2-A8C7-2ECAF7B186DD}"/>
              </a:ext>
            </a:extLst>
          </p:cNvPr>
          <p:cNvSpPr>
            <a:spLocks noGrp="1" noChangeArrowheads="1"/>
          </p:cNvSpPr>
          <p:nvPr>
            <p:ph type="title"/>
          </p:nvPr>
        </p:nvSpPr>
        <p:spPr>
          <a:xfrm>
            <a:off x="249702" y="838200"/>
            <a:ext cx="8458200" cy="1143000"/>
          </a:xfrm>
        </p:spPr>
        <p:txBody>
          <a:bodyPr/>
          <a:lstStyle/>
          <a:p>
            <a:pPr eaLnBrk="1" hangingPunct="1"/>
            <a:r>
              <a:rPr lang="en-US" altLang="en-US" sz="2000" b="0" dirty="0">
                <a:effectLst/>
              </a:rPr>
              <a:t>Urban smog aside, troposphere until 1970s was thought to be inert </a:t>
            </a:r>
            <a:br>
              <a:rPr lang="en-US" altLang="en-US" sz="2000" b="0" dirty="0">
                <a:effectLst/>
              </a:rPr>
            </a:br>
            <a:r>
              <a:rPr lang="en-US" altLang="en-US" sz="2000" b="0" dirty="0">
                <a:effectLst/>
              </a:rPr>
              <a:t>except for slow oxidation by O</a:t>
            </a:r>
            <a:r>
              <a:rPr lang="en-US" altLang="en-US" sz="2000" b="0" baseline="-25000" dirty="0">
                <a:effectLst/>
              </a:rPr>
              <a:t>2</a:t>
            </a:r>
            <a:endParaRPr lang="en-US" altLang="en-US" sz="2000" b="0" dirty="0">
              <a:effectLst/>
            </a:endParaRPr>
          </a:p>
        </p:txBody>
      </p:sp>
      <p:sp>
        <p:nvSpPr>
          <p:cNvPr id="13315" name="Rectangle 3">
            <a:extLst>
              <a:ext uri="{FF2B5EF4-FFF2-40B4-BE49-F238E27FC236}">
                <a16:creationId xmlns:a16="http://schemas.microsoft.com/office/drawing/2014/main" id="{0EC7AA68-0B68-4428-9892-E20D614E9FF1}"/>
              </a:ext>
            </a:extLst>
          </p:cNvPr>
          <p:cNvSpPr>
            <a:spLocks noGrp="1" noChangeArrowheads="1"/>
          </p:cNvSpPr>
          <p:nvPr>
            <p:ph type="body" idx="1"/>
          </p:nvPr>
        </p:nvSpPr>
        <p:spPr>
          <a:xfrm>
            <a:off x="228600" y="2133600"/>
            <a:ext cx="9296400" cy="1524000"/>
          </a:xfrm>
        </p:spPr>
        <p:txBody>
          <a:bodyPr/>
          <a:lstStyle/>
          <a:p>
            <a:pPr marL="0" indent="0" eaLnBrk="1" hangingPunct="1">
              <a:buNone/>
            </a:pPr>
            <a:r>
              <a:rPr lang="en-US" altLang="en-US" b="0" dirty="0">
                <a:solidFill>
                  <a:schemeClr val="tx1"/>
                </a:solidFill>
              </a:rPr>
              <a:t>“</a:t>
            </a:r>
            <a:r>
              <a:rPr lang="en-US" altLang="en-US" b="0" i="1" dirty="0">
                <a:solidFill>
                  <a:schemeClr val="tx1"/>
                </a:solidFill>
              </a:rPr>
              <a:t>The chemistry of the troposphere is mainly that of </a:t>
            </a:r>
            <a:r>
              <a:rPr lang="en-US" altLang="en-US" b="0" i="1" dirty="0" err="1">
                <a:solidFill>
                  <a:schemeClr val="tx1"/>
                </a:solidFill>
              </a:rPr>
              <a:t>of</a:t>
            </a:r>
            <a:r>
              <a:rPr lang="en-US" altLang="en-US" b="0" i="1" dirty="0">
                <a:solidFill>
                  <a:schemeClr val="tx1"/>
                </a:solidFill>
              </a:rPr>
              <a:t> a large number of atmospheric constituents and of their reactions with molecular oxygen…Methane and CO are chemically quite inert in the troposphere</a:t>
            </a:r>
            <a:r>
              <a:rPr lang="en-US" altLang="en-US" b="0" dirty="0">
                <a:solidFill>
                  <a:schemeClr val="tx1"/>
                </a:solidFill>
              </a:rPr>
              <a:t>”</a:t>
            </a:r>
          </a:p>
          <a:p>
            <a:pPr marL="0" indent="0" eaLnBrk="1" hangingPunct="1">
              <a:buNone/>
            </a:pPr>
            <a:r>
              <a:rPr lang="en-US" altLang="en-US" b="0" dirty="0">
                <a:solidFill>
                  <a:schemeClr val="tx1"/>
                </a:solidFill>
              </a:rPr>
              <a:t>      [</a:t>
            </a:r>
            <a:r>
              <a:rPr lang="en-US" altLang="en-US" b="0" dirty="0" err="1">
                <a:solidFill>
                  <a:schemeClr val="tx1"/>
                </a:solidFill>
              </a:rPr>
              <a:t>Cadle</a:t>
            </a:r>
            <a:r>
              <a:rPr lang="en-US" altLang="en-US" b="0" dirty="0">
                <a:solidFill>
                  <a:schemeClr val="tx1"/>
                </a:solidFill>
              </a:rPr>
              <a:t> and Allen, Atmospheric Photochemistry, </a:t>
            </a:r>
            <a:r>
              <a:rPr lang="en-US" altLang="en-US" b="0" i="1" dirty="0">
                <a:solidFill>
                  <a:schemeClr val="tx1"/>
                </a:solidFill>
              </a:rPr>
              <a:t>Science</a:t>
            </a:r>
            <a:r>
              <a:rPr lang="en-US" altLang="en-US" b="0" dirty="0">
                <a:solidFill>
                  <a:schemeClr val="tx1"/>
                </a:solidFill>
              </a:rPr>
              <a:t>, 1970]</a:t>
            </a:r>
          </a:p>
        </p:txBody>
      </p:sp>
      <p:pic>
        <p:nvPicPr>
          <p:cNvPr id="5" name="Picture 4">
            <a:extLst>
              <a:ext uri="{FF2B5EF4-FFF2-40B4-BE49-F238E27FC236}">
                <a16:creationId xmlns:a16="http://schemas.microsoft.com/office/drawing/2014/main" id="{2C9AFBFE-0705-4775-A44A-C1B2E677D091}"/>
              </a:ext>
            </a:extLst>
          </p:cNvPr>
          <p:cNvPicPr>
            <a:picLocks noChangeAspect="1"/>
          </p:cNvPicPr>
          <p:nvPr/>
        </p:nvPicPr>
        <p:blipFill>
          <a:blip r:embed="rId2"/>
          <a:stretch>
            <a:fillRect/>
          </a:stretch>
        </p:blipFill>
        <p:spPr>
          <a:xfrm flipH="1">
            <a:off x="609600" y="4724400"/>
            <a:ext cx="2314575" cy="952500"/>
          </a:xfrm>
          <a:prstGeom prst="rect">
            <a:avLst/>
          </a:prstGeom>
        </p:spPr>
      </p:pic>
      <p:cxnSp>
        <p:nvCxnSpPr>
          <p:cNvPr id="4" name="Straight Arrow Connector 3">
            <a:extLst>
              <a:ext uri="{FF2B5EF4-FFF2-40B4-BE49-F238E27FC236}">
                <a16:creationId xmlns:a16="http://schemas.microsoft.com/office/drawing/2014/main" id="{D4547CAE-5980-4646-A04A-BF5ED6DC6DE4}"/>
              </a:ext>
            </a:extLst>
          </p:cNvPr>
          <p:cNvCxnSpPr>
            <a:stCxn id="5" idx="1"/>
          </p:cNvCxnSpPr>
          <p:nvPr/>
        </p:nvCxnSpPr>
        <p:spPr bwMode="auto">
          <a:xfrm flipV="1">
            <a:off x="2924175" y="4724400"/>
            <a:ext cx="885825" cy="4762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 name="TextBox 5">
            <a:extLst>
              <a:ext uri="{FF2B5EF4-FFF2-40B4-BE49-F238E27FC236}">
                <a16:creationId xmlns:a16="http://schemas.microsoft.com/office/drawing/2014/main" id="{D69BBF92-CAEE-4C38-B0FA-D2DC820A63C6}"/>
              </a:ext>
            </a:extLst>
          </p:cNvPr>
          <p:cNvSpPr txBox="1"/>
          <p:nvPr/>
        </p:nvSpPr>
        <p:spPr>
          <a:xfrm>
            <a:off x="3823606" y="4131528"/>
            <a:ext cx="4101194" cy="646331"/>
          </a:xfrm>
          <a:prstGeom prst="rect">
            <a:avLst/>
          </a:prstGeom>
          <a:noFill/>
        </p:spPr>
        <p:txBody>
          <a:bodyPr wrap="square" rtlCol="0">
            <a:spAutoFit/>
          </a:bodyPr>
          <a:lstStyle/>
          <a:p>
            <a:r>
              <a:rPr lang="en-US" b="0" dirty="0"/>
              <a:t>Carbon monoxide (CO): </a:t>
            </a:r>
          </a:p>
          <a:p>
            <a:r>
              <a:rPr lang="en-US" b="0" dirty="0"/>
              <a:t>product of incomplete fuel combustion</a:t>
            </a:r>
          </a:p>
        </p:txBody>
      </p:sp>
      <p:pic>
        <p:nvPicPr>
          <p:cNvPr id="108546" name="Picture 2" descr="Image result for Toxic Hazard Symbol">
            <a:extLst>
              <a:ext uri="{FF2B5EF4-FFF2-40B4-BE49-F238E27FC236}">
                <a16:creationId xmlns:a16="http://schemas.microsoft.com/office/drawing/2014/main" id="{2B1341E4-561C-4DE9-8E07-3F121D26D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516480"/>
            <a:ext cx="757238" cy="9382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02A566-BD34-44D2-AA79-7252B907214D}"/>
              </a:ext>
            </a:extLst>
          </p:cNvPr>
          <p:cNvSpPr txBox="1"/>
          <p:nvPr/>
        </p:nvSpPr>
        <p:spPr>
          <a:xfrm>
            <a:off x="3657600" y="5373469"/>
            <a:ext cx="4876800" cy="646331"/>
          </a:xfrm>
          <a:prstGeom prst="rect">
            <a:avLst/>
          </a:prstGeom>
          <a:noFill/>
        </p:spPr>
        <p:txBody>
          <a:bodyPr wrap="square" rtlCol="0">
            <a:spAutoFit/>
          </a:bodyPr>
          <a:lstStyle/>
          <a:p>
            <a:r>
              <a:rPr lang="en-US" b="0" dirty="0">
                <a:solidFill>
                  <a:srgbClr val="FF0000"/>
                </a:solidFill>
              </a:rPr>
              <a:t>Will CO from increasing vehicles accumulate to produce a global pollution cloud?</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xfrm>
            <a:off x="-190500" y="-165320"/>
            <a:ext cx="9525000" cy="1143000"/>
          </a:xfrm>
        </p:spPr>
        <p:txBody>
          <a:bodyPr/>
          <a:lstStyle/>
          <a:p>
            <a:pPr eaLnBrk="1" hangingPunct="1">
              <a:defRPr/>
            </a:pPr>
            <a:r>
              <a:rPr lang="en-US" b="0" dirty="0">
                <a:effectLst/>
                <a:latin typeface="+mn-lt"/>
              </a:rPr>
              <a:t>Discovery of OH radical production in troposphere (Levy, 1971)</a:t>
            </a:r>
          </a:p>
        </p:txBody>
      </p:sp>
      <p:pic>
        <p:nvPicPr>
          <p:cNvPr id="8195" name="Picture 3" descr="~AUT0007"/>
          <p:cNvPicPr>
            <a:picLocks noChangeAspect="1" noChangeArrowheads="1"/>
          </p:cNvPicPr>
          <p:nvPr/>
        </p:nvPicPr>
        <p:blipFill>
          <a:blip r:embed="rId2" cstate="print"/>
          <a:srcRect b="789"/>
          <a:stretch>
            <a:fillRect/>
          </a:stretch>
        </p:blipFill>
        <p:spPr bwMode="auto">
          <a:xfrm>
            <a:off x="0" y="685800"/>
            <a:ext cx="6019800" cy="5934075"/>
          </a:xfrm>
          <a:prstGeom prst="rect">
            <a:avLst/>
          </a:prstGeom>
          <a:noFill/>
          <a:ln w="9525">
            <a:noFill/>
            <a:miter lim="800000"/>
            <a:headEnd/>
            <a:tailEnd/>
          </a:ln>
        </p:spPr>
      </p:pic>
      <p:sp>
        <p:nvSpPr>
          <p:cNvPr id="8196" name="Line 4"/>
          <p:cNvSpPr>
            <a:spLocks noChangeShapeType="1"/>
          </p:cNvSpPr>
          <p:nvPr/>
        </p:nvSpPr>
        <p:spPr bwMode="auto">
          <a:xfrm flipH="1" flipV="1">
            <a:off x="2209800" y="1696580"/>
            <a:ext cx="152400" cy="304800"/>
          </a:xfrm>
          <a:prstGeom prst="line">
            <a:avLst/>
          </a:prstGeom>
          <a:noFill/>
          <a:ln w="28575">
            <a:solidFill>
              <a:srgbClr val="FF0000"/>
            </a:solidFill>
            <a:round/>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n-ea"/>
              <a:cs typeface="+mn-cs"/>
            </a:endParaRPr>
          </a:p>
        </p:txBody>
      </p:sp>
      <p:sp>
        <p:nvSpPr>
          <p:cNvPr id="8197" name="Text Box 5"/>
          <p:cNvSpPr txBox="1">
            <a:spLocks noChangeArrowheads="1"/>
          </p:cNvSpPr>
          <p:nvPr/>
        </p:nvSpPr>
        <p:spPr bwMode="auto">
          <a:xfrm>
            <a:off x="1828800" y="2001380"/>
            <a:ext cx="1436612" cy="64633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charset="0"/>
                <a:ea typeface="+mn-ea"/>
                <a:cs typeface="+mn-cs"/>
              </a:rPr>
              <a:t>solar flux</a:t>
            </a:r>
            <a:r>
              <a:rPr kumimoji="0" lang="en-US" sz="1800" b="0" i="1" u="none" strike="noStrike" kern="1200" cap="none" spc="0" normalizeH="0" baseline="0" noProof="0" dirty="0">
                <a:ln>
                  <a:noFill/>
                </a:ln>
                <a:solidFill>
                  <a:srgbClr val="FF0000"/>
                </a:solidFill>
                <a:effectLst/>
                <a:uLnTx/>
                <a:uFillTx/>
                <a:latin typeface="Helvetica" charset="0"/>
                <a:ea typeface="+mn-ea"/>
                <a:cs typeface="+mn-cs"/>
              </a:rPr>
              <a:t> </a:t>
            </a:r>
            <a:r>
              <a:rPr kumimoji="0" lang="el-GR" sz="1800" b="0" i="1" u="none" strike="noStrike" kern="1200" cap="none" spc="0" normalizeH="0" baseline="0" noProof="0" dirty="0">
                <a:ln>
                  <a:noFill/>
                </a:ln>
                <a:solidFill>
                  <a:srgbClr val="FF0000"/>
                </a:solidFill>
                <a:effectLst/>
                <a:uLnTx/>
                <a:uFillTx/>
                <a:latin typeface="Helvetica" charset="0"/>
                <a:ea typeface="+mn-ea"/>
                <a:cs typeface="+mn-cs"/>
              </a:rPr>
              <a:t>φ</a:t>
            </a:r>
            <a:r>
              <a:rPr kumimoji="0" lang="el-GR" sz="1800" b="0" i="1" u="none" strike="noStrike" kern="1200" cap="none" spc="0" normalizeH="0" baseline="-25000" noProof="0" dirty="0">
                <a:ln>
                  <a:noFill/>
                </a:ln>
                <a:solidFill>
                  <a:srgbClr val="FF0000"/>
                </a:solidFill>
                <a:effectLst/>
                <a:uLnTx/>
                <a:uFillTx/>
                <a:latin typeface="Helvetica" charset="0"/>
                <a:ea typeface="+mn-ea"/>
                <a:cs typeface="+mn-cs"/>
              </a:rPr>
              <a:t>λ</a:t>
            </a:r>
            <a:endParaRPr kumimoji="0" lang="en-US" sz="1800" b="0" i="1" u="none" strike="noStrike" kern="1200" cap="none" spc="0" normalizeH="0" baseline="-25000" noProof="0" dirty="0">
              <a:ln>
                <a:noFill/>
              </a:ln>
              <a:solidFill>
                <a:srgbClr val="FF0000"/>
              </a:solidFill>
              <a:effectLst/>
              <a:uLnTx/>
              <a:uFillTx/>
              <a:latin typeface="Helvetica"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charset="0"/>
                <a:ea typeface="+mn-ea"/>
                <a:cs typeface="+mn-cs"/>
              </a:rPr>
              <a:t>at sea level</a:t>
            </a:r>
          </a:p>
        </p:txBody>
      </p:sp>
      <p:sp>
        <p:nvSpPr>
          <p:cNvPr id="8198" name="Line 6"/>
          <p:cNvSpPr>
            <a:spLocks noChangeShapeType="1"/>
          </p:cNvSpPr>
          <p:nvPr/>
        </p:nvSpPr>
        <p:spPr bwMode="auto">
          <a:xfrm flipV="1">
            <a:off x="3505200" y="2077580"/>
            <a:ext cx="228600" cy="533400"/>
          </a:xfrm>
          <a:prstGeom prst="line">
            <a:avLst/>
          </a:prstGeom>
          <a:noFill/>
          <a:ln w="28575">
            <a:solidFill>
              <a:srgbClr val="FF0000"/>
            </a:solidFill>
            <a:round/>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n-ea"/>
              <a:cs typeface="+mn-cs"/>
            </a:endParaRPr>
          </a:p>
        </p:txBody>
      </p:sp>
      <p:sp>
        <p:nvSpPr>
          <p:cNvPr id="8199" name="Text Box 7"/>
          <p:cNvSpPr txBox="1">
            <a:spLocks noChangeArrowheads="1"/>
          </p:cNvSpPr>
          <p:nvPr/>
        </p:nvSpPr>
        <p:spPr bwMode="auto">
          <a:xfrm>
            <a:off x="2209800" y="2610980"/>
            <a:ext cx="1954381" cy="64633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charset="0"/>
                <a:ea typeface="+mn-ea"/>
                <a:cs typeface="+mn-cs"/>
              </a:rPr>
              <a:t>ozone absorption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charset="0"/>
                <a:ea typeface="+mn-ea"/>
                <a:cs typeface="+mn-cs"/>
              </a:rPr>
              <a:t>cross-section </a:t>
            </a:r>
            <a:r>
              <a:rPr kumimoji="0" lang="en-US" sz="1800" b="0" i="0" u="none" strike="noStrike" kern="1200" cap="none" spc="0" normalizeH="0" baseline="0" noProof="0" dirty="0">
                <a:ln>
                  <a:noFill/>
                </a:ln>
                <a:solidFill>
                  <a:srgbClr val="FF0000"/>
                </a:solidFill>
                <a:effectLst/>
                <a:uLnTx/>
                <a:uFillTx/>
                <a:latin typeface="Symbol" pitchFamily="18" charset="2"/>
                <a:ea typeface="+mn-ea"/>
                <a:cs typeface="+mn-cs"/>
              </a:rPr>
              <a:t>s</a:t>
            </a:r>
            <a:endParaRPr kumimoji="0" lang="en-US" sz="1800" b="0" i="0" u="none" strike="noStrike" kern="1200" cap="none" spc="0" normalizeH="0" baseline="0" noProof="0" dirty="0">
              <a:ln>
                <a:noFill/>
              </a:ln>
              <a:solidFill>
                <a:srgbClr val="FF0000"/>
              </a:solidFill>
              <a:effectLst/>
              <a:uLnTx/>
              <a:uFillTx/>
              <a:latin typeface="Helvetica" charset="0"/>
              <a:ea typeface="+mn-ea"/>
              <a:cs typeface="+mn-cs"/>
            </a:endParaRPr>
          </a:p>
        </p:txBody>
      </p:sp>
      <p:sp>
        <p:nvSpPr>
          <p:cNvPr id="8200" name="Line 8"/>
          <p:cNvSpPr>
            <a:spLocks noChangeShapeType="1"/>
          </p:cNvSpPr>
          <p:nvPr/>
        </p:nvSpPr>
        <p:spPr bwMode="auto">
          <a:xfrm flipV="1">
            <a:off x="2286000" y="3677780"/>
            <a:ext cx="228600" cy="457200"/>
          </a:xfrm>
          <a:prstGeom prst="line">
            <a:avLst/>
          </a:prstGeom>
          <a:noFill/>
          <a:ln w="28575">
            <a:solidFill>
              <a:srgbClr val="FF0000"/>
            </a:solidFill>
            <a:round/>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n-ea"/>
              <a:cs typeface="+mn-cs"/>
            </a:endParaRPr>
          </a:p>
        </p:txBody>
      </p:sp>
      <p:sp>
        <p:nvSpPr>
          <p:cNvPr id="8201" name="Text Box 9"/>
          <p:cNvSpPr txBox="1">
            <a:spLocks noChangeArrowheads="1"/>
          </p:cNvSpPr>
          <p:nvPr/>
        </p:nvSpPr>
        <p:spPr bwMode="auto">
          <a:xfrm>
            <a:off x="1600200" y="4134980"/>
            <a:ext cx="1082348" cy="92333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charset="0"/>
                <a:ea typeface="+mn-ea"/>
                <a:cs typeface="+mn-cs"/>
              </a:rPr>
              <a:t>O(</a:t>
            </a:r>
            <a:r>
              <a:rPr kumimoji="0" lang="en-US" sz="1800" b="0" i="0" u="none" strike="noStrike" kern="1200" cap="none" spc="0" normalizeH="0" baseline="30000" noProof="0" dirty="0">
                <a:ln>
                  <a:noFill/>
                </a:ln>
                <a:solidFill>
                  <a:srgbClr val="FF0000"/>
                </a:solidFill>
                <a:effectLst/>
                <a:uLnTx/>
                <a:uFillTx/>
                <a:latin typeface="Helvetica" charset="0"/>
                <a:ea typeface="+mn-ea"/>
                <a:cs typeface="+mn-cs"/>
              </a:rPr>
              <a:t>1</a:t>
            </a:r>
            <a:r>
              <a:rPr kumimoji="0" lang="en-US" sz="1800" b="0" i="0" u="none" strike="noStrike" kern="1200" cap="none" spc="0" normalizeH="0" baseline="0" noProof="0" dirty="0">
                <a:ln>
                  <a:noFill/>
                </a:ln>
                <a:solidFill>
                  <a:srgbClr val="FF0000"/>
                </a:solidFill>
                <a:effectLst/>
                <a:uLnTx/>
                <a:uFillTx/>
                <a:latin typeface="Helvetica" charset="0"/>
                <a:ea typeface="+mn-ea"/>
                <a:cs typeface="+mn-cs"/>
              </a:rPr>
              <a:t>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charset="0"/>
                <a:ea typeface="+mn-ea"/>
                <a:cs typeface="+mn-cs"/>
              </a:rPr>
              <a:t>quantum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charset="0"/>
                <a:ea typeface="+mn-ea"/>
                <a:cs typeface="+mn-cs"/>
              </a:rPr>
              <a:t>y</a:t>
            </a:r>
            <a:r>
              <a:rPr kumimoji="0" lang="en-US" sz="1800" b="0" i="0" u="none" strike="noStrike" kern="1200" cap="none" spc="0" normalizeH="0" baseline="0" noProof="0" dirty="0" err="1">
                <a:ln>
                  <a:noFill/>
                </a:ln>
                <a:solidFill>
                  <a:srgbClr val="FF0000"/>
                </a:solidFill>
                <a:effectLst/>
                <a:uLnTx/>
                <a:uFillTx/>
                <a:latin typeface="Helvetica" charset="0"/>
                <a:ea typeface="+mn-ea"/>
                <a:cs typeface="+mn-cs"/>
              </a:rPr>
              <a:t>ield</a:t>
            </a:r>
            <a:r>
              <a:rPr kumimoji="0" lang="en-US" sz="1800" b="0" i="0" u="none" strike="noStrike" kern="1200" cap="none" spc="0" normalizeH="0" baseline="0" noProof="0" dirty="0">
                <a:ln>
                  <a:noFill/>
                </a:ln>
                <a:solidFill>
                  <a:srgbClr val="FF0000"/>
                </a:solidFill>
                <a:effectLst/>
                <a:uLnTx/>
                <a:uFillTx/>
                <a:latin typeface="Helvetica" charset="0"/>
                <a:ea typeface="+mn-ea"/>
                <a:cs typeface="+mn-cs"/>
              </a:rPr>
              <a:t> </a:t>
            </a:r>
            <a:r>
              <a:rPr kumimoji="0" lang="en-US" sz="1800" b="0" i="1" u="none" strike="noStrike" kern="1200" cap="none" spc="0" normalizeH="0" baseline="0" noProof="0" dirty="0">
                <a:ln>
                  <a:noFill/>
                </a:ln>
                <a:solidFill>
                  <a:srgbClr val="FF0000"/>
                </a:solidFill>
                <a:effectLst/>
                <a:uLnTx/>
                <a:uFillTx/>
                <a:latin typeface="Helvetica" charset="0"/>
                <a:ea typeface="+mn-ea"/>
                <a:cs typeface="+mn-cs"/>
              </a:rPr>
              <a:t>q</a:t>
            </a:r>
          </a:p>
        </p:txBody>
      </p:sp>
      <p:sp>
        <p:nvSpPr>
          <p:cNvPr id="8202" name="Line 10"/>
          <p:cNvSpPr>
            <a:spLocks noChangeShapeType="1"/>
          </p:cNvSpPr>
          <p:nvPr/>
        </p:nvSpPr>
        <p:spPr bwMode="auto">
          <a:xfrm flipH="1">
            <a:off x="3276600" y="4134980"/>
            <a:ext cx="457200" cy="381000"/>
          </a:xfrm>
          <a:prstGeom prst="line">
            <a:avLst/>
          </a:prstGeom>
          <a:noFill/>
          <a:ln w="28575">
            <a:solidFill>
              <a:srgbClr val="FF0000"/>
            </a:solidFill>
            <a:round/>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mn-ea"/>
              <a:cs typeface="+mn-cs"/>
            </a:endParaRPr>
          </a:p>
        </p:txBody>
      </p:sp>
      <p:sp>
        <p:nvSpPr>
          <p:cNvPr id="8203" name="Text Box 11"/>
          <p:cNvSpPr txBox="1">
            <a:spLocks noChangeArrowheads="1"/>
          </p:cNvSpPr>
          <p:nvPr/>
        </p:nvSpPr>
        <p:spPr bwMode="auto">
          <a:xfrm>
            <a:off x="3565525" y="3636505"/>
            <a:ext cx="83926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Helvetica" charset="0"/>
                <a:ea typeface="+mn-ea"/>
                <a:cs typeface="+mn-cs"/>
              </a:rPr>
              <a:t>q</a:t>
            </a:r>
            <a:r>
              <a:rPr kumimoji="0" lang="el-GR" sz="1800" b="0" i="1" u="none" strike="noStrike" kern="1200" cap="none" spc="0" normalizeH="0" baseline="0" noProof="0" dirty="0">
                <a:ln>
                  <a:noFill/>
                </a:ln>
                <a:solidFill>
                  <a:srgbClr val="FF0000"/>
                </a:solidFill>
                <a:effectLst/>
                <a:uLnTx/>
                <a:uFillTx/>
                <a:latin typeface="Helvetica" charset="0"/>
                <a:ea typeface="+mn-ea"/>
                <a:cs typeface="+mn-cs"/>
              </a:rPr>
              <a:t>σ</a:t>
            </a:r>
            <a:r>
              <a:rPr kumimoji="0" lang="el-GR" sz="2400" b="0" i="0" u="none" strike="noStrike" kern="1200" cap="none" spc="0" normalizeH="0" baseline="0" noProof="0" dirty="0">
                <a:ln>
                  <a:noFill/>
                </a:ln>
                <a:solidFill>
                  <a:srgbClr val="FF0000"/>
                </a:solidFill>
                <a:effectLst/>
                <a:uLnTx/>
                <a:uFillTx/>
                <a:latin typeface="Helvetica" charset="0"/>
                <a:ea typeface="+mn-ea"/>
                <a:cs typeface="+mn-cs"/>
              </a:rPr>
              <a:t>φ</a:t>
            </a:r>
            <a:r>
              <a:rPr kumimoji="0" lang="el-GR" sz="2400" b="0" i="0" u="none" strike="noStrike" kern="1200" cap="none" spc="0" normalizeH="0" baseline="-25000" noProof="0" dirty="0">
                <a:ln>
                  <a:noFill/>
                </a:ln>
                <a:solidFill>
                  <a:srgbClr val="FF0000"/>
                </a:solidFill>
                <a:effectLst/>
                <a:uLnTx/>
                <a:uFillTx/>
                <a:latin typeface="Helvetica" charset="0"/>
                <a:ea typeface="+mn-ea"/>
                <a:cs typeface="+mn-cs"/>
              </a:rPr>
              <a:t>λ</a:t>
            </a:r>
            <a:endParaRPr kumimoji="0" lang="en-US" sz="2400" b="0" i="1" u="none" strike="noStrike" kern="1200" cap="none" spc="0" normalizeH="0" baseline="0" noProof="0" dirty="0">
              <a:ln>
                <a:noFill/>
              </a:ln>
              <a:solidFill>
                <a:srgbClr val="FF0000"/>
              </a:solidFill>
              <a:effectLst/>
              <a:uLnTx/>
              <a:uFillTx/>
              <a:latin typeface="Helvetica" charset="0"/>
              <a:ea typeface="+mn-ea"/>
              <a:cs typeface="+mn-cs"/>
            </a:endParaRPr>
          </a:p>
        </p:txBody>
      </p:sp>
      <p:sp>
        <p:nvSpPr>
          <p:cNvPr id="2" name="TextBox 1">
            <a:extLst>
              <a:ext uri="{FF2B5EF4-FFF2-40B4-BE49-F238E27FC236}">
                <a16:creationId xmlns:a16="http://schemas.microsoft.com/office/drawing/2014/main" id="{C5BE5C96-B1B7-480F-A492-9977920D87A2}"/>
              </a:ext>
            </a:extLst>
          </p:cNvPr>
          <p:cNvSpPr txBox="1"/>
          <p:nvPr/>
        </p:nvSpPr>
        <p:spPr>
          <a:xfrm>
            <a:off x="5204152" y="3343624"/>
            <a:ext cx="281940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mn-cs"/>
              </a:rPr>
              <a:t>Photolysis at sea level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mn-cs"/>
              </a:rPr>
              <a:t> is controlled by photons in 300-320 nm range</a:t>
            </a:r>
            <a:endParaRPr kumimoji="0" lang="en-US" sz="1800" b="0" i="0" u="none" strike="noStrike" kern="1200" cap="none" spc="0" normalizeH="0" baseline="0" noProof="0" dirty="0">
              <a:ln>
                <a:noFill/>
              </a:ln>
              <a:solidFill>
                <a:srgbClr val="3333CC"/>
              </a:solidFill>
              <a:effectLst/>
              <a:uLnTx/>
              <a:uFillTx/>
              <a:latin typeface="Helvetica"/>
              <a:ea typeface="+mn-ea"/>
              <a:cs typeface="+mn-cs"/>
            </a:endParaRPr>
          </a:p>
        </p:txBody>
      </p:sp>
      <p:graphicFrame>
        <p:nvGraphicFramePr>
          <p:cNvPr id="13" name="Object 3">
            <a:extLst>
              <a:ext uri="{FF2B5EF4-FFF2-40B4-BE49-F238E27FC236}">
                <a16:creationId xmlns:a16="http://schemas.microsoft.com/office/drawing/2014/main" id="{2F1D9C68-B3C2-4C95-88A7-F2DAAC9A632B}"/>
              </a:ext>
            </a:extLst>
          </p:cNvPr>
          <p:cNvGraphicFramePr>
            <a:graphicFrameLocks noChangeAspect="1"/>
          </p:cNvGraphicFramePr>
          <p:nvPr/>
        </p:nvGraphicFramePr>
        <p:xfrm>
          <a:off x="5615289" y="2324545"/>
          <a:ext cx="3411349" cy="1126909"/>
        </p:xfrm>
        <a:graphic>
          <a:graphicData uri="http://schemas.openxmlformats.org/presentationml/2006/ole">
            <mc:AlternateContent xmlns:mc="http://schemas.openxmlformats.org/markup-compatibility/2006">
              <mc:Choice xmlns:v="urn:schemas-microsoft-com:vml" Requires="v">
                <p:oleObj name="Equation" r:id="rId3" imgW="1460160" imgH="482400" progId="Equation.DSMT4">
                  <p:embed/>
                </p:oleObj>
              </mc:Choice>
              <mc:Fallback>
                <p:oleObj name="Equation" r:id="rId3" imgW="1460160" imgH="482400" progId="Equation.DSMT4">
                  <p:embed/>
                  <p:pic>
                    <p:nvPicPr>
                      <p:cNvPr id="13" name="Object 3">
                        <a:extLst>
                          <a:ext uri="{FF2B5EF4-FFF2-40B4-BE49-F238E27FC236}">
                            <a16:creationId xmlns:a16="http://schemas.microsoft.com/office/drawing/2014/main" id="{2F1D9C68-B3C2-4C95-88A7-F2DAAC9A632B}"/>
                          </a:ext>
                        </a:extLst>
                      </p:cNvPr>
                      <p:cNvPicPr>
                        <a:picLocks noChangeAspect="1" noChangeArrowheads="1"/>
                      </p:cNvPicPr>
                      <p:nvPr/>
                    </p:nvPicPr>
                    <p:blipFill>
                      <a:blip r:embed="rId4"/>
                      <a:srcRect/>
                      <a:stretch>
                        <a:fillRect/>
                      </a:stretch>
                    </p:blipFill>
                    <p:spPr bwMode="auto">
                      <a:xfrm>
                        <a:off x="5615289" y="2324545"/>
                        <a:ext cx="3411349" cy="1126909"/>
                      </a:xfrm>
                      <a:prstGeom prst="rect">
                        <a:avLst/>
                      </a:prstGeom>
                      <a:noFill/>
                    </p:spPr>
                  </p:pic>
                </p:oleObj>
              </mc:Fallback>
            </mc:AlternateContent>
          </a:graphicData>
        </a:graphic>
      </p:graphicFrame>
      <p:graphicFrame>
        <p:nvGraphicFramePr>
          <p:cNvPr id="3" name="Object 2">
            <a:extLst>
              <a:ext uri="{FF2B5EF4-FFF2-40B4-BE49-F238E27FC236}">
                <a16:creationId xmlns:a16="http://schemas.microsoft.com/office/drawing/2014/main" id="{D105FE23-D245-4722-BAA7-E0D7DE738AF4}"/>
              </a:ext>
            </a:extLst>
          </p:cNvPr>
          <p:cNvGraphicFramePr>
            <a:graphicFrameLocks noChangeAspect="1"/>
          </p:cNvGraphicFramePr>
          <p:nvPr/>
        </p:nvGraphicFramePr>
        <p:xfrm>
          <a:off x="5777835" y="685800"/>
          <a:ext cx="3074730" cy="973665"/>
        </p:xfrm>
        <a:graphic>
          <a:graphicData uri="http://schemas.openxmlformats.org/presentationml/2006/ole">
            <mc:AlternateContent xmlns:mc="http://schemas.openxmlformats.org/markup-compatibility/2006">
              <mc:Choice xmlns:v="urn:schemas-microsoft-com:vml" Requires="v">
                <p:oleObj name="Equation" r:id="rId5" imgW="1523880" imgH="482400" progId="Equation.DSMT4">
                  <p:embed/>
                </p:oleObj>
              </mc:Choice>
              <mc:Fallback>
                <p:oleObj name="Equation" r:id="rId5" imgW="1523880" imgH="482400" progId="Equation.DSMT4">
                  <p:embed/>
                  <p:pic>
                    <p:nvPicPr>
                      <p:cNvPr id="3" name="Object 2">
                        <a:extLst>
                          <a:ext uri="{FF2B5EF4-FFF2-40B4-BE49-F238E27FC236}">
                            <a16:creationId xmlns:a16="http://schemas.microsoft.com/office/drawing/2014/main" id="{D105FE23-D245-4722-BAA7-E0D7DE738AF4}"/>
                          </a:ext>
                        </a:extLst>
                      </p:cNvPr>
                      <p:cNvPicPr/>
                      <p:nvPr/>
                    </p:nvPicPr>
                    <p:blipFill>
                      <a:blip r:embed="rId6"/>
                      <a:stretch>
                        <a:fillRect/>
                      </a:stretch>
                    </p:blipFill>
                    <p:spPr>
                      <a:xfrm>
                        <a:off x="5777835" y="685800"/>
                        <a:ext cx="3074730" cy="973665"/>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5E5BAC6D-C825-42D7-AD1C-9A22D1208F12}"/>
              </a:ext>
            </a:extLst>
          </p:cNvPr>
          <p:cNvPicPr>
            <a:picLocks noChangeAspect="1"/>
          </p:cNvPicPr>
          <p:nvPr/>
        </p:nvPicPr>
        <p:blipFill rotWithShape="1">
          <a:blip r:embed="rId7"/>
          <a:srcRect t="6959" r="66750"/>
          <a:stretch/>
        </p:blipFill>
        <p:spPr>
          <a:xfrm>
            <a:off x="5722274" y="4324788"/>
            <a:ext cx="1966151" cy="2562241"/>
          </a:xfrm>
          <a:prstGeom prst="rect">
            <a:avLst/>
          </a:prstGeom>
        </p:spPr>
      </p:pic>
      <p:sp>
        <p:nvSpPr>
          <p:cNvPr id="5" name="TextBox 4">
            <a:extLst>
              <a:ext uri="{FF2B5EF4-FFF2-40B4-BE49-F238E27FC236}">
                <a16:creationId xmlns:a16="http://schemas.microsoft.com/office/drawing/2014/main" id="{8ECA42BD-1DBF-4FCB-B62A-70D19A47142F}"/>
              </a:ext>
            </a:extLst>
          </p:cNvPr>
          <p:cNvSpPr txBox="1"/>
          <p:nvPr/>
        </p:nvSpPr>
        <p:spPr>
          <a:xfrm>
            <a:off x="6088225" y="6464238"/>
            <a:ext cx="16002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Chip Levy</a:t>
            </a:r>
          </a:p>
        </p:txBody>
      </p:sp>
      <p:cxnSp>
        <p:nvCxnSpPr>
          <p:cNvPr id="7" name="Straight Connector 6">
            <a:extLst>
              <a:ext uri="{FF2B5EF4-FFF2-40B4-BE49-F238E27FC236}">
                <a16:creationId xmlns:a16="http://schemas.microsoft.com/office/drawing/2014/main" id="{BC07664C-79A3-44E5-969E-ED64F8063016}"/>
              </a:ext>
            </a:extLst>
          </p:cNvPr>
          <p:cNvCxnSpPr/>
          <p:nvPr/>
        </p:nvCxnSpPr>
        <p:spPr bwMode="auto">
          <a:xfrm>
            <a:off x="7848600" y="6464238"/>
            <a:ext cx="1050925"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DA3BD0F1-D4E0-48E0-9572-570E1B825BE7}"/>
              </a:ext>
            </a:extLst>
          </p:cNvPr>
          <p:cNvSpPr txBox="1"/>
          <p:nvPr/>
        </p:nvSpPr>
        <p:spPr>
          <a:xfrm>
            <a:off x="7949296" y="6435209"/>
            <a:ext cx="1050925" cy="369332"/>
          </a:xfrm>
          <a:prstGeom prst="rect">
            <a:avLst/>
          </a:prstGeom>
          <a:noFill/>
        </p:spPr>
        <p:txBody>
          <a:bodyPr wrap="square" rtlCol="0">
            <a:spAutoFit/>
          </a:bodyPr>
          <a:lstStyle/>
          <a:p>
            <a:r>
              <a:rPr lang="en-US" b="0" dirty="0"/>
              <a:t>surface</a:t>
            </a:r>
          </a:p>
        </p:txBody>
      </p:sp>
      <p:sp>
        <p:nvSpPr>
          <p:cNvPr id="9" name="Rectangle 8">
            <a:extLst>
              <a:ext uri="{FF2B5EF4-FFF2-40B4-BE49-F238E27FC236}">
                <a16:creationId xmlns:a16="http://schemas.microsoft.com/office/drawing/2014/main" id="{853DCDAE-B1F9-4494-AB56-4EC53BAC9C67}"/>
              </a:ext>
            </a:extLst>
          </p:cNvPr>
          <p:cNvSpPr/>
          <p:nvPr/>
        </p:nvSpPr>
        <p:spPr bwMode="auto">
          <a:xfrm>
            <a:off x="7848600" y="4953000"/>
            <a:ext cx="1003965" cy="761999"/>
          </a:xfrm>
          <a:prstGeom prst="rect">
            <a:avLst/>
          </a:prstGeom>
          <a:solidFill>
            <a:srgbClr val="9900CC">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10" name="TextBox 9">
            <a:extLst>
              <a:ext uri="{FF2B5EF4-FFF2-40B4-BE49-F238E27FC236}">
                <a16:creationId xmlns:a16="http://schemas.microsoft.com/office/drawing/2014/main" id="{4F3A2D83-D5E5-4281-98BF-CBDF753ACC12}"/>
              </a:ext>
            </a:extLst>
          </p:cNvPr>
          <p:cNvSpPr txBox="1"/>
          <p:nvPr/>
        </p:nvSpPr>
        <p:spPr>
          <a:xfrm>
            <a:off x="7817182" y="5068668"/>
            <a:ext cx="1066800" cy="646331"/>
          </a:xfrm>
          <a:prstGeom prst="rect">
            <a:avLst/>
          </a:prstGeom>
          <a:noFill/>
        </p:spPr>
        <p:txBody>
          <a:bodyPr wrap="square" rtlCol="0">
            <a:spAutoFit/>
          </a:bodyPr>
          <a:lstStyle/>
          <a:p>
            <a:pPr algn="ctr"/>
            <a:r>
              <a:rPr lang="en-US" b="0" dirty="0">
                <a:solidFill>
                  <a:srgbClr val="9900CC"/>
                </a:solidFill>
              </a:rPr>
              <a:t>Ozone layer</a:t>
            </a:r>
          </a:p>
        </p:txBody>
      </p:sp>
      <p:sp>
        <p:nvSpPr>
          <p:cNvPr id="11" name="Arrow: Down 10">
            <a:extLst>
              <a:ext uri="{FF2B5EF4-FFF2-40B4-BE49-F238E27FC236}">
                <a16:creationId xmlns:a16="http://schemas.microsoft.com/office/drawing/2014/main" id="{D1F0FA06-A37F-45EE-91B2-4E41F9C025E0}"/>
              </a:ext>
            </a:extLst>
          </p:cNvPr>
          <p:cNvSpPr/>
          <p:nvPr/>
        </p:nvSpPr>
        <p:spPr bwMode="auto">
          <a:xfrm>
            <a:off x="7906082" y="4295300"/>
            <a:ext cx="381000" cy="657240"/>
          </a:xfrm>
          <a:prstGeom prst="downArrow">
            <a:avLst>
              <a:gd name="adj1" fmla="val 65238"/>
              <a:gd name="adj2" fmla="val 50000"/>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12" name="TextBox 11">
            <a:extLst>
              <a:ext uri="{FF2B5EF4-FFF2-40B4-BE49-F238E27FC236}">
                <a16:creationId xmlns:a16="http://schemas.microsoft.com/office/drawing/2014/main" id="{1A52552F-224E-4829-9F07-06DFE69B27F4}"/>
              </a:ext>
            </a:extLst>
          </p:cNvPr>
          <p:cNvSpPr txBox="1"/>
          <p:nvPr/>
        </p:nvSpPr>
        <p:spPr>
          <a:xfrm>
            <a:off x="8234070" y="4266954"/>
            <a:ext cx="1100430" cy="584775"/>
          </a:xfrm>
          <a:prstGeom prst="rect">
            <a:avLst/>
          </a:prstGeom>
          <a:noFill/>
        </p:spPr>
        <p:txBody>
          <a:bodyPr wrap="square" rtlCol="0">
            <a:spAutoFit/>
          </a:bodyPr>
          <a:lstStyle/>
          <a:p>
            <a:r>
              <a:rPr lang="en-US" sz="1600" b="0" dirty="0">
                <a:solidFill>
                  <a:srgbClr val="00B050"/>
                </a:solidFill>
              </a:rPr>
              <a:t>310 nm flux</a:t>
            </a:r>
          </a:p>
        </p:txBody>
      </p:sp>
      <p:cxnSp>
        <p:nvCxnSpPr>
          <p:cNvPr id="15" name="Straight Arrow Connector 14">
            <a:extLst>
              <a:ext uri="{FF2B5EF4-FFF2-40B4-BE49-F238E27FC236}">
                <a16:creationId xmlns:a16="http://schemas.microsoft.com/office/drawing/2014/main" id="{BFB81D89-3756-408A-AE9A-B6715D841711}"/>
              </a:ext>
            </a:extLst>
          </p:cNvPr>
          <p:cNvCxnSpPr/>
          <p:nvPr/>
        </p:nvCxnSpPr>
        <p:spPr bwMode="auto">
          <a:xfrm>
            <a:off x="8096582" y="5714999"/>
            <a:ext cx="0" cy="720210"/>
          </a:xfrm>
          <a:prstGeom prst="straightConnector1">
            <a:avLst/>
          </a:prstGeom>
          <a:solidFill>
            <a:schemeClr val="accent1"/>
          </a:solidFill>
          <a:ln w="19050" cap="flat" cmpd="sng" algn="ctr">
            <a:solidFill>
              <a:schemeClr val="accent1"/>
            </a:solidFill>
            <a:prstDash val="solid"/>
            <a:round/>
            <a:headEnd type="none" w="med" len="med"/>
            <a:tailEnd type="triangle" w="lg" len="lg"/>
          </a:ln>
          <a:effectLst/>
        </p:spPr>
      </p:cxnSp>
      <p:sp>
        <p:nvSpPr>
          <p:cNvPr id="16" name="TextBox 15">
            <a:extLst>
              <a:ext uri="{FF2B5EF4-FFF2-40B4-BE49-F238E27FC236}">
                <a16:creationId xmlns:a16="http://schemas.microsoft.com/office/drawing/2014/main" id="{4759E6EF-B2DE-451C-8B33-7F3A277CF1BE}"/>
              </a:ext>
            </a:extLst>
          </p:cNvPr>
          <p:cNvSpPr txBox="1"/>
          <p:nvPr/>
        </p:nvSpPr>
        <p:spPr>
          <a:xfrm>
            <a:off x="8053944" y="5695575"/>
            <a:ext cx="1310488" cy="584775"/>
          </a:xfrm>
          <a:prstGeom prst="rect">
            <a:avLst/>
          </a:prstGeom>
          <a:noFill/>
        </p:spPr>
        <p:txBody>
          <a:bodyPr wrap="square" rtlCol="0">
            <a:spAutoFit/>
          </a:bodyPr>
          <a:lstStyle/>
          <a:p>
            <a:r>
              <a:rPr lang="en-US" sz="1600" b="0" dirty="0">
                <a:solidFill>
                  <a:srgbClr val="00B050"/>
                </a:solidFill>
              </a:rPr>
              <a:t>some flux remains</a:t>
            </a:r>
          </a:p>
        </p:txBody>
      </p:sp>
    </p:spTree>
    <p:extLst>
      <p:ext uri="{BB962C8B-B14F-4D97-AF65-F5344CB8AC3E}">
        <p14:creationId xmlns:p14="http://schemas.microsoft.com/office/powerpoint/2010/main" val="995016711"/>
      </p:ext>
    </p:extLst>
  </p:cSld>
  <p:clrMapOvr>
    <a:masterClrMapping/>
  </p:clrMapOvr>
  <p:transition/>
</p:sld>
</file>

<file path=ppt/theme/theme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txDef>
      <a:spPr>
        <a:noFill/>
      </a:spPr>
      <a:bodyPr wrap="none" rtlCol="0">
        <a:spAutoFit/>
      </a:bodyPr>
      <a:lstStyle>
        <a:defPPr>
          <a:defRPr b="0" dirty="0" smtClean="0"/>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11828</TotalTime>
  <Words>2782</Words>
  <Application>Microsoft Office PowerPoint</Application>
  <PresentationFormat>On-screen Show (4:3)</PresentationFormat>
  <Paragraphs>557</Paragraphs>
  <Slides>57</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5" baseType="lpstr">
      <vt:lpstr>Arial</vt:lpstr>
      <vt:lpstr>Helvetica</vt:lpstr>
      <vt:lpstr>Helvetica Neue</vt:lpstr>
      <vt:lpstr>Symbol</vt:lpstr>
      <vt:lpstr>Times New Roman</vt:lpstr>
      <vt:lpstr>2_Default Design</vt:lpstr>
      <vt:lpstr>Equation</vt:lpstr>
      <vt:lpstr>Bitmap Image</vt:lpstr>
      <vt:lpstr>Tropospheric oxidants: ozone and OH</vt:lpstr>
      <vt:lpstr>Historical interest in tropospheric chemistry focused on air pollution …but did not actually involve chemistry</vt:lpstr>
      <vt:lpstr>Los Angeles smog revealed a different beast</vt:lpstr>
      <vt:lpstr>First recorded photochemical smog event: Los Angeles on July 26, 1943</vt:lpstr>
      <vt:lpstr>Haagen-Smit (1953): identifies ozone produced in air from car exhaust as the harmful component in Los Angeles smog</vt:lpstr>
      <vt:lpstr>Early action to control VOCs and NOx emissions  to fight this urban ‘photochemical smog’</vt:lpstr>
      <vt:lpstr>Discovery of ‘acid rain’ in the 1960s: long-range transport and atmospheric oxidation</vt:lpstr>
      <vt:lpstr>Urban smog aside, troposphere until 1970s was thought to be inert  except for slow oxidation by O2</vt:lpstr>
      <vt:lpstr>Discovery of OH radical production in troposphere (Levy, 1971)</vt:lpstr>
      <vt:lpstr>Tropospheric OH enables fast oxidation of non-radicals</vt:lpstr>
      <vt:lpstr>OH radical budget in the troposphere</vt:lpstr>
      <vt:lpstr>Inferring global tropospheric OH from methylchloroform (Singh, 1977)</vt:lpstr>
      <vt:lpstr>Global OH sink is controlled by CO and methane</vt:lpstr>
      <vt:lpstr>Until the 1980s, it was thought that tropospheric ozone was mainly of stratospheric origin – but that doesn’t work</vt:lpstr>
      <vt:lpstr>In meantime, Demerjian et al. [1973] used discovery of OH  to explain the formation of ozone in urban smog</vt:lpstr>
      <vt:lpstr>Chameides and Walker [1973] and Crutzen [1973] suggest that smog-like ozone production driven by CO and methane could happen throughout troposphere</vt:lpstr>
      <vt:lpstr>Discovery of NOx in remote troposphere by aircraft in late 1980s</vt:lpstr>
      <vt:lpstr>We now know that NOx is present throughout troposphere and fuels ozone production</vt:lpstr>
      <vt:lpstr>Mechanism for ozone production from oxidation of CO catalyzed by HOx and NOx radicals</vt:lpstr>
      <vt:lpstr>HOx and NOx radicals catalyze ozone production in troposphere, but loss in the stratosphere – why the difference?</vt:lpstr>
      <vt:lpstr>Methane oxidation cascade follows same schematic as CO</vt:lpstr>
      <vt:lpstr>Same basic mechanism for higher VOCs but many branches</vt:lpstr>
      <vt:lpstr>A brief cheat sheet for organic functions</vt:lpstr>
      <vt:lpstr>PowerPoint Presentation</vt:lpstr>
      <vt:lpstr>Dependence of ozone and OH on NOx and VOCs</vt:lpstr>
      <vt:lpstr>Dependence of ozone and OH on NOx and VOCs</vt:lpstr>
      <vt:lpstr>Dependence of ozone and OH on NOx and VOCs</vt:lpstr>
      <vt:lpstr>Ozone (ppb) vs. NOx and VOC emissions Generic box model calculation</vt:lpstr>
      <vt:lpstr>Late 1990s: first global 3-D models for tropospheric chemistry</vt:lpstr>
      <vt:lpstr>GEOS-Chem model (Bey et al., 2001)</vt:lpstr>
      <vt:lpstr>Global budget of tropospheric ozone (Tg O3 yr-1) </vt:lpstr>
      <vt:lpstr>GLOBAL DISTRIBUTION OF TROPOSPHERIC OZONE</vt:lpstr>
      <vt:lpstr>Global tropospheric ozone trends</vt:lpstr>
      <vt:lpstr>Estimating the OH trend with the methylchloroform proxy</vt:lpstr>
      <vt:lpstr>TRENDS IN GLOBALTROPOSPHERIC OH inferred from methylchloroform and computed from models</vt:lpstr>
      <vt:lpstr>PowerPoint Presentation</vt:lpstr>
      <vt:lpstr>Ozone as an air pollutant</vt:lpstr>
      <vt:lpstr>Days per year exceeding 70 ppb ozone standard, 2010-2014</vt:lpstr>
      <vt:lpstr>Very severe ozone pollution problem in China</vt:lpstr>
      <vt:lpstr>PowerPoint Presentation</vt:lpstr>
      <vt:lpstr>Controlling ozone pollution requires understanding of whether ozone production is NOx- or VOC-limited</vt:lpstr>
      <vt:lpstr>Until 1990s, ozone production in US was thought to be VOC-limited…</vt:lpstr>
      <vt:lpstr>1970-2003 trend of US emissions</vt:lpstr>
      <vt:lpstr>Emission of biogenic VOCs first quantified in late 1980s</vt:lpstr>
      <vt:lpstr>Biogenic VOCs dominate over anthropogenic VOCs in summer  (ozone pollution season)</vt:lpstr>
      <vt:lpstr>PowerPoint Presentation</vt:lpstr>
      <vt:lpstr>But what this really means is that ozone production is NOx-limited</vt:lpstr>
      <vt:lpstr>Rethinking the ozone problem (NRC, 1991)</vt:lpstr>
      <vt:lpstr>US NOx emissions have decreased steadily since 2000</vt:lpstr>
      <vt:lpstr>Evidence of NOx emission decrease from satellite NO2 data</vt:lpstr>
      <vt:lpstr>Evidence of NOx emission decrease from satellite NO2 data</vt:lpstr>
      <vt:lpstr>Take it from the communicator-in-chief…</vt:lpstr>
      <vt:lpstr>Trend in #days/year with ozone &gt; 70 ppb,  summer 2000-2014</vt:lpstr>
      <vt:lpstr>Ozone in China has been increasing despite Clean Air Action starting in 2013</vt:lpstr>
      <vt:lpstr>Unlike in US, ozone production in China is VOC-limited</vt:lpstr>
      <vt:lpstr>NOx controls are needed to meet current ozone standards … even if production is locally VOC-limited</vt:lpstr>
      <vt:lpstr>Intercontinental transport of ozone pollution</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 Jacob</dc:creator>
  <cp:lastModifiedBy>Jacob, Daniel J.</cp:lastModifiedBy>
  <cp:revision>367</cp:revision>
  <cp:lastPrinted>2011-02-16T17:15:17Z</cp:lastPrinted>
  <dcterms:created xsi:type="dcterms:W3CDTF">2011-02-28T16:11:29Z</dcterms:created>
  <dcterms:modified xsi:type="dcterms:W3CDTF">2023-06-06T02:45:54Z</dcterms:modified>
</cp:coreProperties>
</file>