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handoutMasterIdLst>
    <p:handoutMasterId r:id="rId27"/>
  </p:handoutMasterIdLst>
  <p:sldIdLst>
    <p:sldId id="374" r:id="rId3"/>
    <p:sldId id="392" r:id="rId4"/>
    <p:sldId id="344" r:id="rId5"/>
    <p:sldId id="386" r:id="rId6"/>
    <p:sldId id="393" r:id="rId7"/>
    <p:sldId id="345" r:id="rId8"/>
    <p:sldId id="298" r:id="rId9"/>
    <p:sldId id="681" r:id="rId10"/>
    <p:sldId id="399" r:id="rId11"/>
    <p:sldId id="400" r:id="rId12"/>
    <p:sldId id="401" r:id="rId13"/>
    <p:sldId id="403" r:id="rId14"/>
    <p:sldId id="404" r:id="rId15"/>
    <p:sldId id="402" r:id="rId16"/>
    <p:sldId id="405" r:id="rId17"/>
    <p:sldId id="682" r:id="rId18"/>
    <p:sldId id="407" r:id="rId19"/>
    <p:sldId id="408" r:id="rId20"/>
    <p:sldId id="409" r:id="rId21"/>
    <p:sldId id="683" r:id="rId22"/>
    <p:sldId id="413" r:id="rId23"/>
    <p:sldId id="414" r:id="rId24"/>
    <p:sldId id="411" r:id="rId25"/>
  </p:sldIdLst>
  <p:sldSz cx="9144000" cy="6858000" type="screen4x3"/>
  <p:notesSz cx="6858000" cy="9144000"/>
  <p:defaultTextStyle>
    <a:defPPr>
      <a:defRPr lang="en-US"/>
    </a:defPPr>
    <a:lvl1pPr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Helvetica" panose="020B0604020202020204" pitchFamily="34" charset="0"/>
        <a:ea typeface="+mn-ea"/>
        <a:cs typeface="+mn-cs"/>
      </a:defRPr>
    </a:lvl5pPr>
    <a:lvl6pPr marL="2286000" algn="l" defTabSz="914400" rtl="0" eaLnBrk="1" latinLnBrk="0" hangingPunct="1">
      <a:defRPr b="1" kern="1200">
        <a:solidFill>
          <a:schemeClr val="tx1"/>
        </a:solidFill>
        <a:latin typeface="Helvetica" panose="020B0604020202020204" pitchFamily="34" charset="0"/>
        <a:ea typeface="+mn-ea"/>
        <a:cs typeface="+mn-cs"/>
      </a:defRPr>
    </a:lvl6pPr>
    <a:lvl7pPr marL="2743200" algn="l" defTabSz="914400" rtl="0" eaLnBrk="1" latinLnBrk="0" hangingPunct="1">
      <a:defRPr b="1" kern="1200">
        <a:solidFill>
          <a:schemeClr val="tx1"/>
        </a:solidFill>
        <a:latin typeface="Helvetica" panose="020B0604020202020204" pitchFamily="34" charset="0"/>
        <a:ea typeface="+mn-ea"/>
        <a:cs typeface="+mn-cs"/>
      </a:defRPr>
    </a:lvl7pPr>
    <a:lvl8pPr marL="3200400" algn="l" defTabSz="914400" rtl="0" eaLnBrk="1" latinLnBrk="0" hangingPunct="1">
      <a:defRPr b="1" kern="1200">
        <a:solidFill>
          <a:schemeClr val="tx1"/>
        </a:solidFill>
        <a:latin typeface="Helvetica" panose="020B0604020202020204" pitchFamily="34" charset="0"/>
        <a:ea typeface="+mn-ea"/>
        <a:cs typeface="+mn-cs"/>
      </a:defRPr>
    </a:lvl8pPr>
    <a:lvl9pPr marL="3657600" algn="l" defTabSz="914400" rtl="0" eaLnBrk="1" latinLnBrk="0" hangingPunct="1">
      <a:defRPr b="1" kern="1200">
        <a:solidFill>
          <a:schemeClr val="tx1"/>
        </a:solidFill>
        <a:latin typeface="Helvetica"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 Jacob" initials="DJ"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9999"/>
    <a:srgbClr val="CCFFFF"/>
    <a:srgbClr val="FFFFFF"/>
    <a:srgbClr val="990033"/>
    <a:srgbClr val="FF3399"/>
    <a:srgbClr val="FF00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57" autoAdjust="0"/>
    <p:restoredTop sz="98238" autoAdjust="0"/>
  </p:normalViewPr>
  <p:slideViewPr>
    <p:cSldViewPr>
      <p:cViewPr varScale="1">
        <p:scale>
          <a:sx n="68" d="100"/>
          <a:sy n="68" d="100"/>
        </p:scale>
        <p:origin x="29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1-27T21:51:41.389" idx="3">
    <p:pos x="10" y="10"/>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wmf"/><Relationship Id="rId1" Type="http://schemas.openxmlformats.org/officeDocument/2006/relationships/image" Target="../media/image4.wmf"/><Relationship Id="rId4"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F0669BD3-47DD-415F-939E-C379FF3F3EA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Helvetica" pitchFamily="34" charset="0"/>
              </a:defRPr>
            </a:lvl1pPr>
          </a:lstStyle>
          <a:p>
            <a:pPr>
              <a:defRPr/>
            </a:pPr>
            <a:endParaRPr lang="en-US"/>
          </a:p>
        </p:txBody>
      </p:sp>
      <p:sp>
        <p:nvSpPr>
          <p:cNvPr id="83971" name="Rectangle 3">
            <a:extLst>
              <a:ext uri="{FF2B5EF4-FFF2-40B4-BE49-F238E27FC236}">
                <a16:creationId xmlns:a16="http://schemas.microsoft.com/office/drawing/2014/main" id="{BF1D23E6-A20D-49D5-ABC4-C41C908A8710}"/>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Helvetica" pitchFamily="34" charset="0"/>
              </a:defRPr>
            </a:lvl1pPr>
          </a:lstStyle>
          <a:p>
            <a:pPr>
              <a:defRPr/>
            </a:pPr>
            <a:endParaRPr lang="en-US"/>
          </a:p>
        </p:txBody>
      </p:sp>
      <p:sp>
        <p:nvSpPr>
          <p:cNvPr id="83972" name="Rectangle 4">
            <a:extLst>
              <a:ext uri="{FF2B5EF4-FFF2-40B4-BE49-F238E27FC236}">
                <a16:creationId xmlns:a16="http://schemas.microsoft.com/office/drawing/2014/main" id="{6229DCA4-A4CC-4626-8CAA-4D783C958791}"/>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Helvetica" pitchFamily="34" charset="0"/>
              </a:defRPr>
            </a:lvl1pPr>
          </a:lstStyle>
          <a:p>
            <a:pPr>
              <a:defRPr/>
            </a:pPr>
            <a:endParaRPr lang="en-US"/>
          </a:p>
        </p:txBody>
      </p:sp>
      <p:sp>
        <p:nvSpPr>
          <p:cNvPr id="83973" name="Rectangle 5">
            <a:extLst>
              <a:ext uri="{FF2B5EF4-FFF2-40B4-BE49-F238E27FC236}">
                <a16:creationId xmlns:a16="http://schemas.microsoft.com/office/drawing/2014/main" id="{44888A5D-F560-46B3-A5FE-9E092338C3DA}"/>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9068E1A-22F4-4F8C-A8A4-386563F9CE0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E32C215-20F3-431B-A60C-2584A4B4860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Helvetica" pitchFamily="34" charset="0"/>
              </a:defRPr>
            </a:lvl1pPr>
          </a:lstStyle>
          <a:p>
            <a:pPr>
              <a:defRPr/>
            </a:pPr>
            <a:endParaRPr lang="en-US"/>
          </a:p>
        </p:txBody>
      </p:sp>
      <p:sp>
        <p:nvSpPr>
          <p:cNvPr id="3" name="Date Placeholder 2">
            <a:extLst>
              <a:ext uri="{FF2B5EF4-FFF2-40B4-BE49-F238E27FC236}">
                <a16:creationId xmlns:a16="http://schemas.microsoft.com/office/drawing/2014/main" id="{C9F06CEC-EEED-4291-9941-258D1590AC5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Helvetica" pitchFamily="34" charset="0"/>
              </a:defRPr>
            </a:lvl1pPr>
          </a:lstStyle>
          <a:p>
            <a:pPr>
              <a:defRPr/>
            </a:pPr>
            <a:fld id="{0BB25612-6FE9-4514-A50E-B9C8479AA45F}" type="datetimeFigureOut">
              <a:rPr lang="en-US"/>
              <a:pPr>
                <a:defRPr/>
              </a:pPr>
              <a:t>5/18/2021</a:t>
            </a:fld>
            <a:endParaRPr lang="en-US"/>
          </a:p>
        </p:txBody>
      </p:sp>
      <p:sp>
        <p:nvSpPr>
          <p:cNvPr id="4" name="Slide Image Placeholder 3">
            <a:extLst>
              <a:ext uri="{FF2B5EF4-FFF2-40B4-BE49-F238E27FC236}">
                <a16:creationId xmlns:a16="http://schemas.microsoft.com/office/drawing/2014/main" id="{AA7B9479-B155-4C46-BBDE-13CFBB393B6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1917D80-E386-41DE-9ABC-6F4BB7A141EC}"/>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9D4328E-6276-4761-9401-53F0C61026A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Helvetica"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B7E3C4DC-A134-4DA8-9534-DE05748F97E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9EA3AB6-A530-4A52-AF8E-DF5DDF5705A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42922A21-1BC6-4934-9948-D9F9E21B5C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48B0C75-55FF-4A4C-8394-CA05CA1EFACE}" type="slidenum">
              <a:rPr lang="en-US" altLang="en-US" smtClean="0">
                <a:latin typeface="Helvetica" panose="020B0604020202020204" pitchFamily="34" charset="0"/>
              </a:rPr>
              <a:pPr>
                <a:spcBef>
                  <a:spcPct val="0"/>
                </a:spcBef>
              </a:pPr>
              <a:t>3</a:t>
            </a:fld>
            <a:endParaRPr lang="en-US" altLang="en-US">
              <a:latin typeface="Helvetica" panose="020B0604020202020204" pitchFamily="34" charset="0"/>
            </a:endParaRPr>
          </a:p>
        </p:txBody>
      </p:sp>
      <p:sp>
        <p:nvSpPr>
          <p:cNvPr id="21507" name="Rectangle 2">
            <a:extLst>
              <a:ext uri="{FF2B5EF4-FFF2-40B4-BE49-F238E27FC236}">
                <a16:creationId xmlns:a16="http://schemas.microsoft.com/office/drawing/2014/main" id="{E1F00BB9-A340-4FBE-B831-1A2E5FEA14B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a:extLst>
              <a:ext uri="{FF2B5EF4-FFF2-40B4-BE49-F238E27FC236}">
                <a16:creationId xmlns:a16="http://schemas.microsoft.com/office/drawing/2014/main" id="{9CE38054-E5FE-4C9D-A113-839E15D9706C}"/>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Summary of where we will end up in this lecture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E5D1629D-A404-4712-81D5-C24EB6D617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2DC7BB5-C572-4634-B1DD-624A74D5234D}" type="slidenum">
              <a:rPr lang="en-US" altLang="en-US" smtClean="0">
                <a:latin typeface="Helvetica" panose="020B0604020202020204" pitchFamily="34" charset="0"/>
              </a:rPr>
              <a:pPr>
                <a:spcBef>
                  <a:spcPct val="0"/>
                </a:spcBef>
              </a:pPr>
              <a:t>6</a:t>
            </a:fld>
            <a:endParaRPr lang="en-US" altLang="en-US">
              <a:latin typeface="Helvetica" panose="020B0604020202020204" pitchFamily="34" charset="0"/>
            </a:endParaRPr>
          </a:p>
        </p:txBody>
      </p:sp>
      <p:sp>
        <p:nvSpPr>
          <p:cNvPr id="25603" name="Rectangle 2">
            <a:extLst>
              <a:ext uri="{FF2B5EF4-FFF2-40B4-BE49-F238E27FC236}">
                <a16:creationId xmlns:a16="http://schemas.microsoft.com/office/drawing/2014/main" id="{9121ECB0-B49E-44E8-895D-A7531C4E1596}"/>
              </a:ext>
            </a:extLst>
          </p:cNvPr>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a:extLst>
              <a:ext uri="{FF2B5EF4-FFF2-40B4-BE49-F238E27FC236}">
                <a16:creationId xmlns:a16="http://schemas.microsoft.com/office/drawing/2014/main" id="{654F7B62-7E0C-4CA5-80CE-BA8CD2361EA9}"/>
              </a:ext>
            </a:extLst>
          </p:cNvPr>
          <p:cNvSpPr>
            <a:spLocks noGrp="1" noChangeArrowheads="1"/>
          </p:cNvSpPr>
          <p:nvPr>
            <p:ph type="body" idx="1"/>
          </p:nvPr>
        </p:nvSpPr>
        <p:spPr bwMode="auto">
          <a:xfrm>
            <a:off x="915988" y="4343400"/>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Consider the way mass is moved here—then discuss MASS FLOW: convergence and divergence / lows and highs / at the surface and aloft.  Rain in lows, clear in highs—why is that?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1F0F85E6-1B5E-4259-9D87-FE8CA67BA0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4AE97CE-5797-4926-AD9C-C41236C71673}" type="slidenum">
              <a:rPr lang="en-US" altLang="en-US" smtClean="0">
                <a:solidFill>
                  <a:srgbClr val="000000"/>
                </a:solidFill>
                <a:latin typeface="Helvetica" panose="020B0604020202020204" pitchFamily="34" charset="0"/>
              </a:rPr>
              <a:pPr>
                <a:spcBef>
                  <a:spcPct val="0"/>
                </a:spcBef>
              </a:pPr>
              <a:t>15</a:t>
            </a:fld>
            <a:endParaRPr lang="en-US" altLang="en-US">
              <a:solidFill>
                <a:srgbClr val="000000"/>
              </a:solidFill>
              <a:latin typeface="Helvetica" panose="020B0604020202020204" pitchFamily="34" charset="0"/>
            </a:endParaRPr>
          </a:p>
        </p:txBody>
      </p:sp>
      <p:sp>
        <p:nvSpPr>
          <p:cNvPr id="12291" name="Rectangle 2">
            <a:extLst>
              <a:ext uri="{FF2B5EF4-FFF2-40B4-BE49-F238E27FC236}">
                <a16:creationId xmlns:a16="http://schemas.microsoft.com/office/drawing/2014/main" id="{CF586D01-8CF0-4DD8-81F3-96D4BA8A605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a:extLst>
              <a:ext uri="{FF2B5EF4-FFF2-40B4-BE49-F238E27FC236}">
                <a16:creationId xmlns:a16="http://schemas.microsoft.com/office/drawing/2014/main" id="{C9796738-BD59-4995-A075-D63E19A349AE}"/>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buoyancy force= (rho*g); gravity=(rho'*g); net=g*(rho' – rho) ; accel= net/rho (force per unit mass)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34B3FB93-B0C5-4517-8EEC-4B7B38019E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A89F81B-6B94-4DE8-ABB6-F9FD9C6208D7}" type="slidenum">
              <a:rPr lang="en-US" altLang="en-US" smtClean="0">
                <a:solidFill>
                  <a:srgbClr val="000000"/>
                </a:solidFill>
                <a:latin typeface="Helvetica" panose="020B0604020202020204" pitchFamily="34" charset="0"/>
              </a:rPr>
              <a:pPr>
                <a:spcBef>
                  <a:spcPct val="0"/>
                </a:spcBef>
              </a:pPr>
              <a:t>18</a:t>
            </a:fld>
            <a:endParaRPr lang="en-US" altLang="en-US">
              <a:solidFill>
                <a:srgbClr val="000000"/>
              </a:solidFill>
              <a:latin typeface="Helvetica" panose="020B0604020202020204" pitchFamily="34" charset="0"/>
            </a:endParaRPr>
          </a:p>
        </p:txBody>
      </p:sp>
      <p:sp>
        <p:nvSpPr>
          <p:cNvPr id="16387" name="Rectangle 2">
            <a:extLst>
              <a:ext uri="{FF2B5EF4-FFF2-40B4-BE49-F238E27FC236}">
                <a16:creationId xmlns:a16="http://schemas.microsoft.com/office/drawing/2014/main" id="{1EE0E7AA-A02B-4F29-A141-D94A5CA3CB54}"/>
              </a:ext>
            </a:extLst>
          </p:cNvPr>
          <p:cNvSpPr>
            <a:spLocks noGrp="1" noRot="1" noChangeAspect="1" noChangeArrowheads="1" noTextEdit="1"/>
          </p:cNvSpPr>
          <p:nvPr>
            <p:ph type="sldImg"/>
          </p:nvPr>
        </p:nvSpPr>
        <p:spPr bwMode="auto">
          <a:xfrm>
            <a:off x="1106488" y="674688"/>
            <a:ext cx="4603750"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a:extLst>
              <a:ext uri="{FF2B5EF4-FFF2-40B4-BE49-F238E27FC236}">
                <a16:creationId xmlns:a16="http://schemas.microsoft.com/office/drawing/2014/main" id="{48458A2B-C1C4-4938-99A3-CF10B03D7B59}"/>
              </a:ext>
            </a:extLst>
          </p:cNvPr>
          <p:cNvSpPr>
            <a:spLocks noGrp="1" noChangeArrowheads="1"/>
          </p:cNvSpPr>
          <p:nvPr>
            <p:ph type="body" idx="1"/>
          </p:nvPr>
        </p:nvSpPr>
        <p:spPr bwMode="auto">
          <a:xfrm>
            <a:off x="896938" y="4354513"/>
            <a:ext cx="5013325" cy="4125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t>A picture to illustrate.  Not the same place/time, but the same phenomenon!!</a:t>
            </a:r>
          </a:p>
          <a:p>
            <a:pPr eaLnBrk="1" hangingPunct="1"/>
            <a:r>
              <a:rPr lang="en-US" altLang="en-US"/>
              <a:t>Have the students work out:  why the clouds start where they do, and why they stop.  </a:t>
            </a:r>
          </a:p>
          <a:p>
            <a:pPr eaLnBrk="1" hangingPunct="1"/>
            <a:r>
              <a:rPr lang="en-US" altLang="en-US"/>
              <a:t>Air is turbulent (cf. airplane take off and landing) below the cloud base and usually smooth above—why?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BF10A5F-1AE1-4C34-B13E-327582B9472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FC86A50-FD95-45B9-98CB-651B4A1120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BD77D9D-D30E-48B3-8787-6AD35DB139AB}"/>
              </a:ext>
            </a:extLst>
          </p:cNvPr>
          <p:cNvSpPr>
            <a:spLocks noGrp="1" noChangeArrowheads="1"/>
          </p:cNvSpPr>
          <p:nvPr>
            <p:ph type="sldNum" sz="quarter" idx="12"/>
          </p:nvPr>
        </p:nvSpPr>
        <p:spPr>
          <a:ln/>
        </p:spPr>
        <p:txBody>
          <a:bodyPr/>
          <a:lstStyle>
            <a:lvl1pPr>
              <a:defRPr/>
            </a:lvl1pPr>
          </a:lstStyle>
          <a:p>
            <a:pPr>
              <a:defRPr/>
            </a:pPr>
            <a:fld id="{C811CF4D-F852-48DC-B1A2-54D9029765E2}" type="slidenum">
              <a:rPr lang="en-US" altLang="en-US"/>
              <a:pPr>
                <a:defRPr/>
              </a:pPr>
              <a:t>‹#›</a:t>
            </a:fld>
            <a:endParaRPr lang="en-US" altLang="en-US"/>
          </a:p>
        </p:txBody>
      </p:sp>
    </p:spTree>
    <p:extLst>
      <p:ext uri="{BB962C8B-B14F-4D97-AF65-F5344CB8AC3E}">
        <p14:creationId xmlns:p14="http://schemas.microsoft.com/office/powerpoint/2010/main" val="15116790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833B1BD-948A-4916-B76A-EDFE6A64FA7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9231EE6-230D-4B15-8838-5987566056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50CC4CA-A926-4730-B496-86A7FFD03153}"/>
              </a:ext>
            </a:extLst>
          </p:cNvPr>
          <p:cNvSpPr>
            <a:spLocks noGrp="1" noChangeArrowheads="1"/>
          </p:cNvSpPr>
          <p:nvPr>
            <p:ph type="sldNum" sz="quarter" idx="12"/>
          </p:nvPr>
        </p:nvSpPr>
        <p:spPr>
          <a:ln/>
        </p:spPr>
        <p:txBody>
          <a:bodyPr/>
          <a:lstStyle>
            <a:lvl1pPr>
              <a:defRPr/>
            </a:lvl1pPr>
          </a:lstStyle>
          <a:p>
            <a:pPr>
              <a:defRPr/>
            </a:pPr>
            <a:fld id="{7AD51974-BED3-405D-9B64-23A86345BEE0}" type="slidenum">
              <a:rPr lang="en-US" altLang="en-US"/>
              <a:pPr>
                <a:defRPr/>
              </a:pPr>
              <a:t>‹#›</a:t>
            </a:fld>
            <a:endParaRPr lang="en-US" altLang="en-US"/>
          </a:p>
        </p:txBody>
      </p:sp>
    </p:spTree>
    <p:extLst>
      <p:ext uri="{BB962C8B-B14F-4D97-AF65-F5344CB8AC3E}">
        <p14:creationId xmlns:p14="http://schemas.microsoft.com/office/powerpoint/2010/main" val="13692577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533400"/>
            <a:ext cx="20193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533400"/>
            <a:ext cx="59055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2337F06-550D-4DA9-B35F-C992E47B9B0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43EA2CE-7496-480A-A975-D27665ECCC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32674AE-A82C-4923-B657-E16BF06E147C}"/>
              </a:ext>
            </a:extLst>
          </p:cNvPr>
          <p:cNvSpPr>
            <a:spLocks noGrp="1" noChangeArrowheads="1"/>
          </p:cNvSpPr>
          <p:nvPr>
            <p:ph type="sldNum" sz="quarter" idx="12"/>
          </p:nvPr>
        </p:nvSpPr>
        <p:spPr>
          <a:ln/>
        </p:spPr>
        <p:txBody>
          <a:bodyPr/>
          <a:lstStyle>
            <a:lvl1pPr>
              <a:defRPr/>
            </a:lvl1pPr>
          </a:lstStyle>
          <a:p>
            <a:pPr>
              <a:defRPr/>
            </a:pPr>
            <a:fld id="{3E7A951A-5544-44BD-92B7-667BBC65021D}" type="slidenum">
              <a:rPr lang="en-US" altLang="en-US"/>
              <a:pPr>
                <a:defRPr/>
              </a:pPr>
              <a:t>‹#›</a:t>
            </a:fld>
            <a:endParaRPr lang="en-US" altLang="en-US"/>
          </a:p>
        </p:txBody>
      </p:sp>
    </p:spTree>
    <p:extLst>
      <p:ext uri="{BB962C8B-B14F-4D97-AF65-F5344CB8AC3E}">
        <p14:creationId xmlns:p14="http://schemas.microsoft.com/office/powerpoint/2010/main" val="273558847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387637-E352-4470-A67D-E530A941E43A}"/>
              </a:ext>
            </a:extLst>
          </p:cNvPr>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a:extLst>
              <a:ext uri="{FF2B5EF4-FFF2-40B4-BE49-F238E27FC236}">
                <a16:creationId xmlns:a16="http://schemas.microsoft.com/office/drawing/2014/main" id="{A6925608-6072-424F-AAF4-710A5D45BE41}"/>
              </a:ext>
            </a:extLst>
          </p:cNvPr>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a:extLst>
              <a:ext uri="{FF2B5EF4-FFF2-40B4-BE49-F238E27FC236}">
                <a16:creationId xmlns:a16="http://schemas.microsoft.com/office/drawing/2014/main" id="{4BA8BB10-4C73-463B-B14D-A746FD9AA915}"/>
              </a:ext>
            </a:extLst>
          </p:cNvPr>
          <p:cNvSpPr>
            <a:spLocks noGrp="1"/>
          </p:cNvSpPr>
          <p:nvPr>
            <p:ph type="sldNum" sz="quarter" idx="12"/>
          </p:nvPr>
        </p:nvSpPr>
        <p:spPr/>
        <p:txBody>
          <a:bodyPr/>
          <a:lstStyle>
            <a:lvl1pPr eaLnBrk="0" hangingPunct="0">
              <a:defRPr/>
            </a:lvl1pPr>
          </a:lstStyle>
          <a:p>
            <a:pPr>
              <a:defRPr/>
            </a:pPr>
            <a:fld id="{E1A085F4-88A3-4E27-ACE2-98DE37F75718}" type="slidenum">
              <a:rPr lang="en-US" altLang="en-US"/>
              <a:pPr>
                <a:defRPr/>
              </a:pPr>
              <a:t>‹#›</a:t>
            </a:fld>
            <a:endParaRPr lang="en-US" altLang="en-US"/>
          </a:p>
        </p:txBody>
      </p:sp>
    </p:spTree>
    <p:extLst>
      <p:ext uri="{BB962C8B-B14F-4D97-AF65-F5344CB8AC3E}">
        <p14:creationId xmlns:p14="http://schemas.microsoft.com/office/powerpoint/2010/main" val="1711385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92E1FA-1EBD-43A3-817B-D7A851B7AB86}"/>
              </a:ext>
            </a:extLst>
          </p:cNvPr>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a:extLst>
              <a:ext uri="{FF2B5EF4-FFF2-40B4-BE49-F238E27FC236}">
                <a16:creationId xmlns:a16="http://schemas.microsoft.com/office/drawing/2014/main" id="{1D488941-D5D7-47B0-9E44-89D4170BEBF8}"/>
              </a:ext>
            </a:extLst>
          </p:cNvPr>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a:extLst>
              <a:ext uri="{FF2B5EF4-FFF2-40B4-BE49-F238E27FC236}">
                <a16:creationId xmlns:a16="http://schemas.microsoft.com/office/drawing/2014/main" id="{6B3AA2AC-2E56-4222-BFAF-DD734C3B011F}"/>
              </a:ext>
            </a:extLst>
          </p:cNvPr>
          <p:cNvSpPr>
            <a:spLocks noGrp="1"/>
          </p:cNvSpPr>
          <p:nvPr>
            <p:ph type="sldNum" sz="quarter" idx="12"/>
          </p:nvPr>
        </p:nvSpPr>
        <p:spPr/>
        <p:txBody>
          <a:bodyPr/>
          <a:lstStyle>
            <a:lvl1pPr eaLnBrk="0" hangingPunct="0">
              <a:defRPr/>
            </a:lvl1pPr>
          </a:lstStyle>
          <a:p>
            <a:pPr>
              <a:defRPr/>
            </a:pPr>
            <a:fld id="{6F6D4908-8C1A-46F7-8E4B-5C864932BAB2}" type="slidenum">
              <a:rPr lang="en-US" altLang="en-US"/>
              <a:pPr>
                <a:defRPr/>
              </a:pPr>
              <a:t>‹#›</a:t>
            </a:fld>
            <a:endParaRPr lang="en-US" altLang="en-US"/>
          </a:p>
        </p:txBody>
      </p:sp>
    </p:spTree>
    <p:extLst>
      <p:ext uri="{BB962C8B-B14F-4D97-AF65-F5344CB8AC3E}">
        <p14:creationId xmlns:p14="http://schemas.microsoft.com/office/powerpoint/2010/main" val="3272949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001CE119-CC2F-47AE-9125-91CE8337F42F}"/>
              </a:ext>
            </a:extLst>
          </p:cNvPr>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a:extLst>
              <a:ext uri="{FF2B5EF4-FFF2-40B4-BE49-F238E27FC236}">
                <a16:creationId xmlns:a16="http://schemas.microsoft.com/office/drawing/2014/main" id="{E612F87A-2EB2-42CB-97B6-4BC5DBCEA5BB}"/>
              </a:ext>
            </a:extLst>
          </p:cNvPr>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a:extLst>
              <a:ext uri="{FF2B5EF4-FFF2-40B4-BE49-F238E27FC236}">
                <a16:creationId xmlns:a16="http://schemas.microsoft.com/office/drawing/2014/main" id="{F04A9DBF-0126-418D-B8C8-0D91FF23A330}"/>
              </a:ext>
            </a:extLst>
          </p:cNvPr>
          <p:cNvSpPr>
            <a:spLocks noGrp="1"/>
          </p:cNvSpPr>
          <p:nvPr>
            <p:ph type="sldNum" sz="quarter" idx="12"/>
          </p:nvPr>
        </p:nvSpPr>
        <p:spPr/>
        <p:txBody>
          <a:bodyPr/>
          <a:lstStyle>
            <a:lvl1pPr eaLnBrk="0" hangingPunct="0">
              <a:defRPr/>
            </a:lvl1pPr>
          </a:lstStyle>
          <a:p>
            <a:pPr>
              <a:defRPr/>
            </a:pPr>
            <a:fld id="{B4B5BD0B-7E81-4ACC-B5A2-4D0224B09B97}" type="slidenum">
              <a:rPr lang="en-US" altLang="en-US"/>
              <a:pPr>
                <a:defRPr/>
              </a:pPr>
              <a:t>‹#›</a:t>
            </a:fld>
            <a:endParaRPr lang="en-US" altLang="en-US"/>
          </a:p>
        </p:txBody>
      </p:sp>
    </p:spTree>
    <p:extLst>
      <p:ext uri="{BB962C8B-B14F-4D97-AF65-F5344CB8AC3E}">
        <p14:creationId xmlns:p14="http://schemas.microsoft.com/office/powerpoint/2010/main" val="1107409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C22FC5-EDAD-4D0D-AC55-6980A88AD011}"/>
              </a:ext>
            </a:extLst>
          </p:cNvPr>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a:extLst>
              <a:ext uri="{FF2B5EF4-FFF2-40B4-BE49-F238E27FC236}">
                <a16:creationId xmlns:a16="http://schemas.microsoft.com/office/drawing/2014/main" id="{6C4B5C9F-799A-4E4F-A3EA-F511D8DEE049}"/>
              </a:ext>
            </a:extLst>
          </p:cNvPr>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a:extLst>
              <a:ext uri="{FF2B5EF4-FFF2-40B4-BE49-F238E27FC236}">
                <a16:creationId xmlns:a16="http://schemas.microsoft.com/office/drawing/2014/main" id="{EFA9B17A-7290-4D26-84E6-6B15CCC2C03C}"/>
              </a:ext>
            </a:extLst>
          </p:cNvPr>
          <p:cNvSpPr>
            <a:spLocks noGrp="1"/>
          </p:cNvSpPr>
          <p:nvPr>
            <p:ph type="sldNum" sz="quarter" idx="12"/>
          </p:nvPr>
        </p:nvSpPr>
        <p:spPr/>
        <p:txBody>
          <a:bodyPr/>
          <a:lstStyle>
            <a:lvl1pPr eaLnBrk="0" hangingPunct="0">
              <a:defRPr/>
            </a:lvl1pPr>
          </a:lstStyle>
          <a:p>
            <a:pPr>
              <a:defRPr/>
            </a:pPr>
            <a:fld id="{60D09F43-67A6-437D-9D0B-08AC34F60C29}" type="slidenum">
              <a:rPr lang="en-US" altLang="en-US"/>
              <a:pPr>
                <a:defRPr/>
              </a:pPr>
              <a:t>‹#›</a:t>
            </a:fld>
            <a:endParaRPr lang="en-US" altLang="en-US"/>
          </a:p>
        </p:txBody>
      </p:sp>
    </p:spTree>
    <p:extLst>
      <p:ext uri="{BB962C8B-B14F-4D97-AF65-F5344CB8AC3E}">
        <p14:creationId xmlns:p14="http://schemas.microsoft.com/office/powerpoint/2010/main" val="40537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E9BAEA-39EB-4231-95BB-DB0A1402A7CD}"/>
              </a:ext>
            </a:extLst>
          </p:cNvPr>
          <p:cNvSpPr>
            <a:spLocks noGrp="1"/>
          </p:cNvSpPr>
          <p:nvPr>
            <p:ph type="dt" sz="half" idx="10"/>
          </p:nvPr>
        </p:nvSpPr>
        <p:spPr/>
        <p:txBody>
          <a:bodyPr/>
          <a:lstStyle>
            <a:lvl1pPr eaLnBrk="0" hangingPunct="0">
              <a:defRPr/>
            </a:lvl1pPr>
          </a:lstStyle>
          <a:p>
            <a:pPr>
              <a:defRPr/>
            </a:pPr>
            <a:endParaRPr lang="en-US" altLang="en-US"/>
          </a:p>
        </p:txBody>
      </p:sp>
      <p:sp>
        <p:nvSpPr>
          <p:cNvPr id="8" name="Footer Placeholder 7">
            <a:extLst>
              <a:ext uri="{FF2B5EF4-FFF2-40B4-BE49-F238E27FC236}">
                <a16:creationId xmlns:a16="http://schemas.microsoft.com/office/drawing/2014/main" id="{06EA6EA0-7C34-443C-9706-BF2EBDCF1274}"/>
              </a:ext>
            </a:extLst>
          </p:cNvPr>
          <p:cNvSpPr>
            <a:spLocks noGrp="1"/>
          </p:cNvSpPr>
          <p:nvPr>
            <p:ph type="ftr" sz="quarter" idx="11"/>
          </p:nvPr>
        </p:nvSpPr>
        <p:spPr/>
        <p:txBody>
          <a:bodyPr/>
          <a:lstStyle>
            <a:lvl1pPr eaLnBrk="0" hangingPunct="0">
              <a:defRPr/>
            </a:lvl1pPr>
          </a:lstStyle>
          <a:p>
            <a:pPr>
              <a:defRPr/>
            </a:pPr>
            <a:endParaRPr lang="en-US" altLang="en-US"/>
          </a:p>
        </p:txBody>
      </p:sp>
      <p:sp>
        <p:nvSpPr>
          <p:cNvPr id="9" name="Slide Number Placeholder 8">
            <a:extLst>
              <a:ext uri="{FF2B5EF4-FFF2-40B4-BE49-F238E27FC236}">
                <a16:creationId xmlns:a16="http://schemas.microsoft.com/office/drawing/2014/main" id="{13D4C0B7-9199-43D9-A46D-0CD505833E92}"/>
              </a:ext>
            </a:extLst>
          </p:cNvPr>
          <p:cNvSpPr>
            <a:spLocks noGrp="1"/>
          </p:cNvSpPr>
          <p:nvPr>
            <p:ph type="sldNum" sz="quarter" idx="12"/>
          </p:nvPr>
        </p:nvSpPr>
        <p:spPr/>
        <p:txBody>
          <a:bodyPr/>
          <a:lstStyle>
            <a:lvl1pPr eaLnBrk="0" hangingPunct="0">
              <a:defRPr/>
            </a:lvl1pPr>
          </a:lstStyle>
          <a:p>
            <a:pPr>
              <a:defRPr/>
            </a:pPr>
            <a:fld id="{9A1A4063-9D5E-4A39-A128-C62E76636382}" type="slidenum">
              <a:rPr lang="en-US" altLang="en-US"/>
              <a:pPr>
                <a:defRPr/>
              </a:pPr>
              <a:t>‹#›</a:t>
            </a:fld>
            <a:endParaRPr lang="en-US" altLang="en-US"/>
          </a:p>
        </p:txBody>
      </p:sp>
    </p:spTree>
    <p:extLst>
      <p:ext uri="{BB962C8B-B14F-4D97-AF65-F5344CB8AC3E}">
        <p14:creationId xmlns:p14="http://schemas.microsoft.com/office/powerpoint/2010/main" val="1370238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1A1F24-5D0D-4A7E-81F2-EF7A9C4F470E}"/>
              </a:ext>
            </a:extLst>
          </p:cNvPr>
          <p:cNvSpPr>
            <a:spLocks noGrp="1"/>
          </p:cNvSpPr>
          <p:nvPr>
            <p:ph type="dt" sz="half" idx="10"/>
          </p:nvPr>
        </p:nvSpPr>
        <p:spPr/>
        <p:txBody>
          <a:bodyPr/>
          <a:lstStyle>
            <a:lvl1pPr eaLnBrk="0" hangingPunct="0">
              <a:defRPr/>
            </a:lvl1pPr>
          </a:lstStyle>
          <a:p>
            <a:pPr>
              <a:defRPr/>
            </a:pPr>
            <a:endParaRPr lang="en-US" altLang="en-US"/>
          </a:p>
        </p:txBody>
      </p:sp>
      <p:sp>
        <p:nvSpPr>
          <p:cNvPr id="4" name="Footer Placeholder 3">
            <a:extLst>
              <a:ext uri="{FF2B5EF4-FFF2-40B4-BE49-F238E27FC236}">
                <a16:creationId xmlns:a16="http://schemas.microsoft.com/office/drawing/2014/main" id="{E42DF5C0-20AE-4A5C-8EBD-DC364A61C250}"/>
              </a:ext>
            </a:extLst>
          </p:cNvPr>
          <p:cNvSpPr>
            <a:spLocks noGrp="1"/>
          </p:cNvSpPr>
          <p:nvPr>
            <p:ph type="ftr" sz="quarter" idx="11"/>
          </p:nvPr>
        </p:nvSpPr>
        <p:spPr/>
        <p:txBody>
          <a:bodyPr/>
          <a:lstStyle>
            <a:lvl1pPr eaLnBrk="0" hangingPunct="0">
              <a:defRPr/>
            </a:lvl1pPr>
          </a:lstStyle>
          <a:p>
            <a:pPr>
              <a:defRPr/>
            </a:pPr>
            <a:endParaRPr lang="en-US" altLang="en-US"/>
          </a:p>
        </p:txBody>
      </p:sp>
      <p:sp>
        <p:nvSpPr>
          <p:cNvPr id="5" name="Slide Number Placeholder 4">
            <a:extLst>
              <a:ext uri="{FF2B5EF4-FFF2-40B4-BE49-F238E27FC236}">
                <a16:creationId xmlns:a16="http://schemas.microsoft.com/office/drawing/2014/main" id="{2FA1C528-9D9C-4E3B-A78F-8C625A555BE3}"/>
              </a:ext>
            </a:extLst>
          </p:cNvPr>
          <p:cNvSpPr>
            <a:spLocks noGrp="1"/>
          </p:cNvSpPr>
          <p:nvPr>
            <p:ph type="sldNum" sz="quarter" idx="12"/>
          </p:nvPr>
        </p:nvSpPr>
        <p:spPr/>
        <p:txBody>
          <a:bodyPr/>
          <a:lstStyle>
            <a:lvl1pPr eaLnBrk="0" hangingPunct="0">
              <a:defRPr/>
            </a:lvl1pPr>
          </a:lstStyle>
          <a:p>
            <a:pPr>
              <a:defRPr/>
            </a:pPr>
            <a:fld id="{43762B18-C654-4D43-9190-15375DBFB841}" type="slidenum">
              <a:rPr lang="en-US" altLang="en-US"/>
              <a:pPr>
                <a:defRPr/>
              </a:pPr>
              <a:t>‹#›</a:t>
            </a:fld>
            <a:endParaRPr lang="en-US" altLang="en-US"/>
          </a:p>
        </p:txBody>
      </p:sp>
    </p:spTree>
    <p:extLst>
      <p:ext uri="{BB962C8B-B14F-4D97-AF65-F5344CB8AC3E}">
        <p14:creationId xmlns:p14="http://schemas.microsoft.com/office/powerpoint/2010/main" val="4476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690099-C803-41D5-B90F-8ADD2293A1E2}"/>
              </a:ext>
            </a:extLst>
          </p:cNvPr>
          <p:cNvSpPr>
            <a:spLocks noGrp="1"/>
          </p:cNvSpPr>
          <p:nvPr>
            <p:ph type="dt" sz="half" idx="10"/>
          </p:nvPr>
        </p:nvSpPr>
        <p:spPr/>
        <p:txBody>
          <a:bodyPr/>
          <a:lstStyle>
            <a:lvl1pPr eaLnBrk="0" hangingPunct="0">
              <a:defRPr/>
            </a:lvl1pPr>
          </a:lstStyle>
          <a:p>
            <a:pPr>
              <a:defRPr/>
            </a:pPr>
            <a:endParaRPr lang="en-US" altLang="en-US"/>
          </a:p>
        </p:txBody>
      </p:sp>
      <p:sp>
        <p:nvSpPr>
          <p:cNvPr id="3" name="Footer Placeholder 2">
            <a:extLst>
              <a:ext uri="{FF2B5EF4-FFF2-40B4-BE49-F238E27FC236}">
                <a16:creationId xmlns:a16="http://schemas.microsoft.com/office/drawing/2014/main" id="{B910FFF7-0F17-4DAC-B450-A02FD70FF174}"/>
              </a:ext>
            </a:extLst>
          </p:cNvPr>
          <p:cNvSpPr>
            <a:spLocks noGrp="1"/>
          </p:cNvSpPr>
          <p:nvPr>
            <p:ph type="ftr" sz="quarter" idx="11"/>
          </p:nvPr>
        </p:nvSpPr>
        <p:spPr/>
        <p:txBody>
          <a:bodyPr/>
          <a:lstStyle>
            <a:lvl1pPr eaLnBrk="0" hangingPunct="0">
              <a:defRPr/>
            </a:lvl1pPr>
          </a:lstStyle>
          <a:p>
            <a:pPr>
              <a:defRPr/>
            </a:pPr>
            <a:endParaRPr lang="en-US" altLang="en-US"/>
          </a:p>
        </p:txBody>
      </p:sp>
      <p:sp>
        <p:nvSpPr>
          <p:cNvPr id="4" name="Slide Number Placeholder 3">
            <a:extLst>
              <a:ext uri="{FF2B5EF4-FFF2-40B4-BE49-F238E27FC236}">
                <a16:creationId xmlns:a16="http://schemas.microsoft.com/office/drawing/2014/main" id="{899A57FC-23AD-4D65-AAFF-E908DBE9E8CE}"/>
              </a:ext>
            </a:extLst>
          </p:cNvPr>
          <p:cNvSpPr>
            <a:spLocks noGrp="1"/>
          </p:cNvSpPr>
          <p:nvPr>
            <p:ph type="sldNum" sz="quarter" idx="12"/>
          </p:nvPr>
        </p:nvSpPr>
        <p:spPr/>
        <p:txBody>
          <a:bodyPr/>
          <a:lstStyle>
            <a:lvl1pPr eaLnBrk="0" hangingPunct="0">
              <a:defRPr/>
            </a:lvl1pPr>
          </a:lstStyle>
          <a:p>
            <a:pPr>
              <a:defRPr/>
            </a:pPr>
            <a:fld id="{709281AD-D042-4DF8-A30D-CCE07EC51069}" type="slidenum">
              <a:rPr lang="en-US" altLang="en-US"/>
              <a:pPr>
                <a:defRPr/>
              </a:pPr>
              <a:t>‹#›</a:t>
            </a:fld>
            <a:endParaRPr lang="en-US" altLang="en-US"/>
          </a:p>
        </p:txBody>
      </p:sp>
    </p:spTree>
    <p:extLst>
      <p:ext uri="{BB962C8B-B14F-4D97-AF65-F5344CB8AC3E}">
        <p14:creationId xmlns:p14="http://schemas.microsoft.com/office/powerpoint/2010/main" val="4256428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E22A2E-ED63-4426-BF7F-C48E706D7AEE}"/>
              </a:ext>
            </a:extLst>
          </p:cNvPr>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a:extLst>
              <a:ext uri="{FF2B5EF4-FFF2-40B4-BE49-F238E27FC236}">
                <a16:creationId xmlns:a16="http://schemas.microsoft.com/office/drawing/2014/main" id="{ECBC4170-35D3-4091-9CD3-769934EE8007}"/>
              </a:ext>
            </a:extLst>
          </p:cNvPr>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a:extLst>
              <a:ext uri="{FF2B5EF4-FFF2-40B4-BE49-F238E27FC236}">
                <a16:creationId xmlns:a16="http://schemas.microsoft.com/office/drawing/2014/main" id="{7AF4427A-AF42-4F55-8DD9-DABB7C699004}"/>
              </a:ext>
            </a:extLst>
          </p:cNvPr>
          <p:cNvSpPr>
            <a:spLocks noGrp="1"/>
          </p:cNvSpPr>
          <p:nvPr>
            <p:ph type="sldNum" sz="quarter" idx="12"/>
          </p:nvPr>
        </p:nvSpPr>
        <p:spPr/>
        <p:txBody>
          <a:bodyPr/>
          <a:lstStyle>
            <a:lvl1pPr eaLnBrk="0" hangingPunct="0">
              <a:defRPr/>
            </a:lvl1pPr>
          </a:lstStyle>
          <a:p>
            <a:pPr>
              <a:defRPr/>
            </a:pPr>
            <a:fld id="{5C270B5D-E169-43F6-B17E-DE90CB288650}" type="slidenum">
              <a:rPr lang="en-US" altLang="en-US"/>
              <a:pPr>
                <a:defRPr/>
              </a:pPr>
              <a:t>‹#›</a:t>
            </a:fld>
            <a:endParaRPr lang="en-US" altLang="en-US"/>
          </a:p>
        </p:txBody>
      </p:sp>
    </p:spTree>
    <p:extLst>
      <p:ext uri="{BB962C8B-B14F-4D97-AF65-F5344CB8AC3E}">
        <p14:creationId xmlns:p14="http://schemas.microsoft.com/office/powerpoint/2010/main" val="3119371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BDB2848-980C-4476-B852-D61E5732D04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B392042-F4F6-4E40-B39C-1ED95B1D5B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5D91E31-9AD0-4A94-A425-347BD7117CA7}"/>
              </a:ext>
            </a:extLst>
          </p:cNvPr>
          <p:cNvSpPr>
            <a:spLocks noGrp="1" noChangeArrowheads="1"/>
          </p:cNvSpPr>
          <p:nvPr>
            <p:ph type="sldNum" sz="quarter" idx="12"/>
          </p:nvPr>
        </p:nvSpPr>
        <p:spPr>
          <a:ln/>
        </p:spPr>
        <p:txBody>
          <a:bodyPr/>
          <a:lstStyle>
            <a:lvl1pPr>
              <a:defRPr/>
            </a:lvl1pPr>
          </a:lstStyle>
          <a:p>
            <a:pPr>
              <a:defRPr/>
            </a:pPr>
            <a:fld id="{3B9082FD-C084-4524-9A18-AD8CDC8250F9}" type="slidenum">
              <a:rPr lang="en-US" altLang="en-US"/>
              <a:pPr>
                <a:defRPr/>
              </a:pPr>
              <a:t>‹#›</a:t>
            </a:fld>
            <a:endParaRPr lang="en-US" altLang="en-US"/>
          </a:p>
        </p:txBody>
      </p:sp>
    </p:spTree>
    <p:extLst>
      <p:ext uri="{BB962C8B-B14F-4D97-AF65-F5344CB8AC3E}">
        <p14:creationId xmlns:p14="http://schemas.microsoft.com/office/powerpoint/2010/main" val="75015602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565253-569D-4C2A-9EE7-E090F5201ECF}"/>
              </a:ext>
            </a:extLst>
          </p:cNvPr>
          <p:cNvSpPr>
            <a:spLocks noGrp="1"/>
          </p:cNvSpPr>
          <p:nvPr>
            <p:ph type="dt" sz="half" idx="10"/>
          </p:nvPr>
        </p:nvSpPr>
        <p:spPr/>
        <p:txBody>
          <a:bodyPr/>
          <a:lstStyle>
            <a:lvl1pPr eaLnBrk="0" hangingPunct="0">
              <a:defRPr/>
            </a:lvl1pPr>
          </a:lstStyle>
          <a:p>
            <a:pPr>
              <a:defRPr/>
            </a:pPr>
            <a:endParaRPr lang="en-US" altLang="en-US"/>
          </a:p>
        </p:txBody>
      </p:sp>
      <p:sp>
        <p:nvSpPr>
          <p:cNvPr id="6" name="Footer Placeholder 5">
            <a:extLst>
              <a:ext uri="{FF2B5EF4-FFF2-40B4-BE49-F238E27FC236}">
                <a16:creationId xmlns:a16="http://schemas.microsoft.com/office/drawing/2014/main" id="{4C364EB7-468F-49A0-A9EA-F9CA3C639C9D}"/>
              </a:ext>
            </a:extLst>
          </p:cNvPr>
          <p:cNvSpPr>
            <a:spLocks noGrp="1"/>
          </p:cNvSpPr>
          <p:nvPr>
            <p:ph type="ftr" sz="quarter" idx="11"/>
          </p:nvPr>
        </p:nvSpPr>
        <p:spPr/>
        <p:txBody>
          <a:bodyPr/>
          <a:lstStyle>
            <a:lvl1pPr eaLnBrk="0" hangingPunct="0">
              <a:defRPr/>
            </a:lvl1pPr>
          </a:lstStyle>
          <a:p>
            <a:pPr>
              <a:defRPr/>
            </a:pPr>
            <a:endParaRPr lang="en-US" altLang="en-US"/>
          </a:p>
        </p:txBody>
      </p:sp>
      <p:sp>
        <p:nvSpPr>
          <p:cNvPr id="7" name="Slide Number Placeholder 6">
            <a:extLst>
              <a:ext uri="{FF2B5EF4-FFF2-40B4-BE49-F238E27FC236}">
                <a16:creationId xmlns:a16="http://schemas.microsoft.com/office/drawing/2014/main" id="{8E8609AF-7E6B-4EC0-8409-C04DF0EEBF8C}"/>
              </a:ext>
            </a:extLst>
          </p:cNvPr>
          <p:cNvSpPr>
            <a:spLocks noGrp="1"/>
          </p:cNvSpPr>
          <p:nvPr>
            <p:ph type="sldNum" sz="quarter" idx="12"/>
          </p:nvPr>
        </p:nvSpPr>
        <p:spPr/>
        <p:txBody>
          <a:bodyPr/>
          <a:lstStyle>
            <a:lvl1pPr eaLnBrk="0" hangingPunct="0">
              <a:defRPr/>
            </a:lvl1pPr>
          </a:lstStyle>
          <a:p>
            <a:pPr>
              <a:defRPr/>
            </a:pPr>
            <a:fld id="{AE3B72A0-ECA1-4E49-92C7-5B8D168818C2}" type="slidenum">
              <a:rPr lang="en-US" altLang="en-US"/>
              <a:pPr>
                <a:defRPr/>
              </a:pPr>
              <a:t>‹#›</a:t>
            </a:fld>
            <a:endParaRPr lang="en-US" altLang="en-US"/>
          </a:p>
        </p:txBody>
      </p:sp>
    </p:spTree>
    <p:extLst>
      <p:ext uri="{BB962C8B-B14F-4D97-AF65-F5344CB8AC3E}">
        <p14:creationId xmlns:p14="http://schemas.microsoft.com/office/powerpoint/2010/main" val="3336618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E688F9-E55F-4647-9ED7-6E80F92C959A}"/>
              </a:ext>
            </a:extLst>
          </p:cNvPr>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a:extLst>
              <a:ext uri="{FF2B5EF4-FFF2-40B4-BE49-F238E27FC236}">
                <a16:creationId xmlns:a16="http://schemas.microsoft.com/office/drawing/2014/main" id="{2D34B980-F09B-41DA-96C6-80185F84FAF8}"/>
              </a:ext>
            </a:extLst>
          </p:cNvPr>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a:extLst>
              <a:ext uri="{FF2B5EF4-FFF2-40B4-BE49-F238E27FC236}">
                <a16:creationId xmlns:a16="http://schemas.microsoft.com/office/drawing/2014/main" id="{8C8BABB8-47CB-49DD-8738-D16E4A737F03}"/>
              </a:ext>
            </a:extLst>
          </p:cNvPr>
          <p:cNvSpPr>
            <a:spLocks noGrp="1"/>
          </p:cNvSpPr>
          <p:nvPr>
            <p:ph type="sldNum" sz="quarter" idx="12"/>
          </p:nvPr>
        </p:nvSpPr>
        <p:spPr/>
        <p:txBody>
          <a:bodyPr/>
          <a:lstStyle>
            <a:lvl1pPr eaLnBrk="0" hangingPunct="0">
              <a:defRPr/>
            </a:lvl1pPr>
          </a:lstStyle>
          <a:p>
            <a:pPr>
              <a:defRPr/>
            </a:pPr>
            <a:fld id="{BD897F74-05FD-4BEA-8BBA-12FEC86FF2CD}" type="slidenum">
              <a:rPr lang="en-US" altLang="en-US"/>
              <a:pPr>
                <a:defRPr/>
              </a:pPr>
              <a:t>‹#›</a:t>
            </a:fld>
            <a:endParaRPr lang="en-US" altLang="en-US"/>
          </a:p>
        </p:txBody>
      </p:sp>
    </p:spTree>
    <p:extLst>
      <p:ext uri="{BB962C8B-B14F-4D97-AF65-F5344CB8AC3E}">
        <p14:creationId xmlns:p14="http://schemas.microsoft.com/office/powerpoint/2010/main" val="1849888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2A4F58-F6B3-41CA-BD48-EFEA1753D336}"/>
              </a:ext>
            </a:extLst>
          </p:cNvPr>
          <p:cNvSpPr>
            <a:spLocks noGrp="1"/>
          </p:cNvSpPr>
          <p:nvPr>
            <p:ph type="dt" sz="half" idx="10"/>
          </p:nvPr>
        </p:nvSpPr>
        <p:spPr/>
        <p:txBody>
          <a:bodyPr/>
          <a:lstStyle>
            <a:lvl1pPr eaLnBrk="0" hangingPunct="0">
              <a:defRPr/>
            </a:lvl1pPr>
          </a:lstStyle>
          <a:p>
            <a:pPr>
              <a:defRPr/>
            </a:pPr>
            <a:endParaRPr lang="en-US" altLang="en-US"/>
          </a:p>
        </p:txBody>
      </p:sp>
      <p:sp>
        <p:nvSpPr>
          <p:cNvPr id="5" name="Footer Placeholder 4">
            <a:extLst>
              <a:ext uri="{FF2B5EF4-FFF2-40B4-BE49-F238E27FC236}">
                <a16:creationId xmlns:a16="http://schemas.microsoft.com/office/drawing/2014/main" id="{567842BF-0327-4A96-8A78-95951236AB63}"/>
              </a:ext>
            </a:extLst>
          </p:cNvPr>
          <p:cNvSpPr>
            <a:spLocks noGrp="1"/>
          </p:cNvSpPr>
          <p:nvPr>
            <p:ph type="ftr" sz="quarter" idx="11"/>
          </p:nvPr>
        </p:nvSpPr>
        <p:spPr/>
        <p:txBody>
          <a:bodyPr/>
          <a:lstStyle>
            <a:lvl1pPr eaLnBrk="0" hangingPunct="0">
              <a:defRPr/>
            </a:lvl1pPr>
          </a:lstStyle>
          <a:p>
            <a:pPr>
              <a:defRPr/>
            </a:pPr>
            <a:endParaRPr lang="en-US" altLang="en-US"/>
          </a:p>
        </p:txBody>
      </p:sp>
      <p:sp>
        <p:nvSpPr>
          <p:cNvPr id="6" name="Slide Number Placeholder 5">
            <a:extLst>
              <a:ext uri="{FF2B5EF4-FFF2-40B4-BE49-F238E27FC236}">
                <a16:creationId xmlns:a16="http://schemas.microsoft.com/office/drawing/2014/main" id="{ACE16F5E-C729-471C-85F6-6BD66EB7D587}"/>
              </a:ext>
            </a:extLst>
          </p:cNvPr>
          <p:cNvSpPr>
            <a:spLocks noGrp="1"/>
          </p:cNvSpPr>
          <p:nvPr>
            <p:ph type="sldNum" sz="quarter" idx="12"/>
          </p:nvPr>
        </p:nvSpPr>
        <p:spPr/>
        <p:txBody>
          <a:bodyPr/>
          <a:lstStyle>
            <a:lvl1pPr eaLnBrk="0" hangingPunct="0">
              <a:defRPr/>
            </a:lvl1pPr>
          </a:lstStyle>
          <a:p>
            <a:pPr>
              <a:defRPr/>
            </a:pPr>
            <a:fld id="{1DAFB03F-0467-4C7D-8CDA-6D701DF7EB0D}" type="slidenum">
              <a:rPr lang="en-US" altLang="en-US"/>
              <a:pPr>
                <a:defRPr/>
              </a:pPr>
              <a:t>‹#›</a:t>
            </a:fld>
            <a:endParaRPr lang="en-US" altLang="en-US"/>
          </a:p>
        </p:txBody>
      </p:sp>
    </p:spTree>
    <p:extLst>
      <p:ext uri="{BB962C8B-B14F-4D97-AF65-F5344CB8AC3E}">
        <p14:creationId xmlns:p14="http://schemas.microsoft.com/office/powerpoint/2010/main" val="607125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2DECCF5-1245-4013-B6B3-D9AF2922835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D508DBB-361D-4696-A13E-EBD6624562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8600276-5C2F-446A-8DF6-F431BB1FA39F}"/>
              </a:ext>
            </a:extLst>
          </p:cNvPr>
          <p:cNvSpPr>
            <a:spLocks noGrp="1" noChangeArrowheads="1"/>
          </p:cNvSpPr>
          <p:nvPr>
            <p:ph type="sldNum" sz="quarter" idx="12"/>
          </p:nvPr>
        </p:nvSpPr>
        <p:spPr>
          <a:ln/>
        </p:spPr>
        <p:txBody>
          <a:bodyPr/>
          <a:lstStyle>
            <a:lvl1pPr>
              <a:defRPr/>
            </a:lvl1pPr>
          </a:lstStyle>
          <a:p>
            <a:pPr>
              <a:defRPr/>
            </a:pPr>
            <a:fld id="{08F1109E-66DB-49C0-AFC1-3039DEE700F0}" type="slidenum">
              <a:rPr lang="en-US" altLang="en-US"/>
              <a:pPr>
                <a:defRPr/>
              </a:pPr>
              <a:t>‹#›</a:t>
            </a:fld>
            <a:endParaRPr lang="en-US" altLang="en-US"/>
          </a:p>
        </p:txBody>
      </p:sp>
    </p:spTree>
    <p:extLst>
      <p:ext uri="{BB962C8B-B14F-4D97-AF65-F5344CB8AC3E}">
        <p14:creationId xmlns:p14="http://schemas.microsoft.com/office/powerpoint/2010/main" val="306470556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20EF1D2-590F-4AE1-84CF-205D72A80C8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DCC2028-457A-4316-9D6D-A573365B76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CAC2D9E-FBDF-41E1-B6CE-E02A901C8D40}"/>
              </a:ext>
            </a:extLst>
          </p:cNvPr>
          <p:cNvSpPr>
            <a:spLocks noGrp="1" noChangeArrowheads="1"/>
          </p:cNvSpPr>
          <p:nvPr>
            <p:ph type="sldNum" sz="quarter" idx="12"/>
          </p:nvPr>
        </p:nvSpPr>
        <p:spPr>
          <a:ln/>
        </p:spPr>
        <p:txBody>
          <a:bodyPr/>
          <a:lstStyle>
            <a:lvl1pPr>
              <a:defRPr/>
            </a:lvl1pPr>
          </a:lstStyle>
          <a:p>
            <a:pPr>
              <a:defRPr/>
            </a:pPr>
            <a:fld id="{7C74D073-FBD7-4972-A15A-6F4AEC9645BB}" type="slidenum">
              <a:rPr lang="en-US" altLang="en-US"/>
              <a:pPr>
                <a:defRPr/>
              </a:pPr>
              <a:t>‹#›</a:t>
            </a:fld>
            <a:endParaRPr lang="en-US" altLang="en-US"/>
          </a:p>
        </p:txBody>
      </p:sp>
    </p:spTree>
    <p:extLst>
      <p:ext uri="{BB962C8B-B14F-4D97-AF65-F5344CB8AC3E}">
        <p14:creationId xmlns:p14="http://schemas.microsoft.com/office/powerpoint/2010/main" val="387102949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AA56BDC-6E6C-4770-B852-C8F7DE244BA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C9C7615-2790-48F7-B473-8233732F07A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12E573E-A4ED-4C65-8E55-18463F296B88}"/>
              </a:ext>
            </a:extLst>
          </p:cNvPr>
          <p:cNvSpPr>
            <a:spLocks noGrp="1" noChangeArrowheads="1"/>
          </p:cNvSpPr>
          <p:nvPr>
            <p:ph type="sldNum" sz="quarter" idx="12"/>
          </p:nvPr>
        </p:nvSpPr>
        <p:spPr>
          <a:ln/>
        </p:spPr>
        <p:txBody>
          <a:bodyPr/>
          <a:lstStyle>
            <a:lvl1pPr>
              <a:defRPr/>
            </a:lvl1pPr>
          </a:lstStyle>
          <a:p>
            <a:pPr>
              <a:defRPr/>
            </a:pPr>
            <a:fld id="{30FA7966-4F09-4C9D-B068-DB0376233C9D}" type="slidenum">
              <a:rPr lang="en-US" altLang="en-US"/>
              <a:pPr>
                <a:defRPr/>
              </a:pPr>
              <a:t>‹#›</a:t>
            </a:fld>
            <a:endParaRPr lang="en-US" altLang="en-US"/>
          </a:p>
        </p:txBody>
      </p:sp>
    </p:spTree>
    <p:extLst>
      <p:ext uri="{BB962C8B-B14F-4D97-AF65-F5344CB8AC3E}">
        <p14:creationId xmlns:p14="http://schemas.microsoft.com/office/powerpoint/2010/main" val="346817562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491836"/>
            <a:ext cx="7772400" cy="1143000"/>
          </a:xfrm>
        </p:spPr>
        <p:txBody>
          <a:bodyPr/>
          <a:lstStyle>
            <a:lvl1pPr>
              <a:defRPr b="0">
                <a:effectLst/>
              </a:defRPr>
            </a:lvl1pPr>
          </a:lstStyle>
          <a:p>
            <a:r>
              <a:rPr lang="en-US"/>
              <a:t>Click to edit Master title style</a:t>
            </a:r>
          </a:p>
        </p:txBody>
      </p:sp>
      <p:sp>
        <p:nvSpPr>
          <p:cNvPr id="3" name="Rectangle 4">
            <a:extLst>
              <a:ext uri="{FF2B5EF4-FFF2-40B4-BE49-F238E27FC236}">
                <a16:creationId xmlns:a16="http://schemas.microsoft.com/office/drawing/2014/main" id="{30E5183D-9A44-433E-BA4F-6B02EEB691A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BEA2BCE-5533-46D3-B9AB-959C4A1CD2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8D6F71E-14E8-471D-8443-3E80A744F496}"/>
              </a:ext>
            </a:extLst>
          </p:cNvPr>
          <p:cNvSpPr>
            <a:spLocks noGrp="1" noChangeArrowheads="1"/>
          </p:cNvSpPr>
          <p:nvPr>
            <p:ph type="sldNum" sz="quarter" idx="12"/>
          </p:nvPr>
        </p:nvSpPr>
        <p:spPr>
          <a:ln/>
        </p:spPr>
        <p:txBody>
          <a:bodyPr/>
          <a:lstStyle>
            <a:lvl1pPr>
              <a:defRPr/>
            </a:lvl1pPr>
          </a:lstStyle>
          <a:p>
            <a:pPr>
              <a:defRPr/>
            </a:pPr>
            <a:fld id="{ADAF0B08-8A08-4086-84ED-EEF5A4616083}" type="slidenum">
              <a:rPr lang="en-US" altLang="en-US"/>
              <a:pPr>
                <a:defRPr/>
              </a:pPr>
              <a:t>‹#›</a:t>
            </a:fld>
            <a:endParaRPr lang="en-US" altLang="en-US"/>
          </a:p>
        </p:txBody>
      </p:sp>
    </p:spTree>
    <p:extLst>
      <p:ext uri="{BB962C8B-B14F-4D97-AF65-F5344CB8AC3E}">
        <p14:creationId xmlns:p14="http://schemas.microsoft.com/office/powerpoint/2010/main" val="139199312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D6A74A5-39D9-447F-9942-6FD4C487234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4B8B8E1-1A06-44DE-9C34-CDDBDAD4CA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A201E96D-4099-4D3C-A929-C1E4D6110819}"/>
              </a:ext>
            </a:extLst>
          </p:cNvPr>
          <p:cNvSpPr>
            <a:spLocks noGrp="1" noChangeArrowheads="1"/>
          </p:cNvSpPr>
          <p:nvPr>
            <p:ph type="sldNum" sz="quarter" idx="12"/>
          </p:nvPr>
        </p:nvSpPr>
        <p:spPr>
          <a:ln/>
        </p:spPr>
        <p:txBody>
          <a:bodyPr/>
          <a:lstStyle>
            <a:lvl1pPr>
              <a:defRPr/>
            </a:lvl1pPr>
          </a:lstStyle>
          <a:p>
            <a:pPr>
              <a:defRPr/>
            </a:pPr>
            <a:fld id="{39D4CE4C-409A-446B-9DC2-3A2965EB5FC9}" type="slidenum">
              <a:rPr lang="en-US" altLang="en-US"/>
              <a:pPr>
                <a:defRPr/>
              </a:pPr>
              <a:t>‹#›</a:t>
            </a:fld>
            <a:endParaRPr lang="en-US" altLang="en-US"/>
          </a:p>
        </p:txBody>
      </p:sp>
    </p:spTree>
    <p:extLst>
      <p:ext uri="{BB962C8B-B14F-4D97-AF65-F5344CB8AC3E}">
        <p14:creationId xmlns:p14="http://schemas.microsoft.com/office/powerpoint/2010/main" val="102252928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1DE3ACA-CC97-4EB7-8F01-3565C58EFFB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CB6C8DF-D248-46D7-A1D6-B870780E8A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5D22110-F6B5-46FD-99DC-75F0D56137C6}"/>
              </a:ext>
            </a:extLst>
          </p:cNvPr>
          <p:cNvSpPr>
            <a:spLocks noGrp="1" noChangeArrowheads="1"/>
          </p:cNvSpPr>
          <p:nvPr>
            <p:ph type="sldNum" sz="quarter" idx="12"/>
          </p:nvPr>
        </p:nvSpPr>
        <p:spPr>
          <a:ln/>
        </p:spPr>
        <p:txBody>
          <a:bodyPr/>
          <a:lstStyle>
            <a:lvl1pPr>
              <a:defRPr/>
            </a:lvl1pPr>
          </a:lstStyle>
          <a:p>
            <a:pPr>
              <a:defRPr/>
            </a:pPr>
            <a:fld id="{2F6DA344-6FAC-4780-983A-58A6A23E8E86}" type="slidenum">
              <a:rPr lang="en-US" altLang="en-US"/>
              <a:pPr>
                <a:defRPr/>
              </a:pPr>
              <a:t>‹#›</a:t>
            </a:fld>
            <a:endParaRPr lang="en-US" altLang="en-US"/>
          </a:p>
        </p:txBody>
      </p:sp>
    </p:spTree>
    <p:extLst>
      <p:ext uri="{BB962C8B-B14F-4D97-AF65-F5344CB8AC3E}">
        <p14:creationId xmlns:p14="http://schemas.microsoft.com/office/powerpoint/2010/main" val="332045646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998C6B6-B418-450D-BDDF-5F3804CA2F1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0915CE0-2F62-4201-A54A-46BC61E50C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D81C574-35B8-45C0-A152-BE56C6159332}"/>
              </a:ext>
            </a:extLst>
          </p:cNvPr>
          <p:cNvSpPr>
            <a:spLocks noGrp="1" noChangeArrowheads="1"/>
          </p:cNvSpPr>
          <p:nvPr>
            <p:ph type="sldNum" sz="quarter" idx="12"/>
          </p:nvPr>
        </p:nvSpPr>
        <p:spPr>
          <a:ln/>
        </p:spPr>
        <p:txBody>
          <a:bodyPr/>
          <a:lstStyle>
            <a:lvl1pPr>
              <a:defRPr/>
            </a:lvl1pPr>
          </a:lstStyle>
          <a:p>
            <a:pPr>
              <a:defRPr/>
            </a:pPr>
            <a:fld id="{398D9B33-762E-431C-A71E-D2B8CF36606B}" type="slidenum">
              <a:rPr lang="en-US" altLang="en-US"/>
              <a:pPr>
                <a:defRPr/>
              </a:pPr>
              <a:t>‹#›</a:t>
            </a:fld>
            <a:endParaRPr lang="en-US" altLang="en-US"/>
          </a:p>
        </p:txBody>
      </p:sp>
    </p:spTree>
    <p:extLst>
      <p:ext uri="{BB962C8B-B14F-4D97-AF65-F5344CB8AC3E}">
        <p14:creationId xmlns:p14="http://schemas.microsoft.com/office/powerpoint/2010/main" val="345084316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343DFD6-6ABA-4545-9401-9E816F64C925}"/>
              </a:ext>
            </a:extLst>
          </p:cNvPr>
          <p:cNvSpPr>
            <a:spLocks noGrp="1" noChangeArrowheads="1"/>
          </p:cNvSpPr>
          <p:nvPr>
            <p:ph type="title"/>
          </p:nvPr>
        </p:nvSpPr>
        <p:spPr bwMode="auto">
          <a:xfrm>
            <a:off x="381000" y="533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t24itle style</a:t>
            </a:r>
          </a:p>
        </p:txBody>
      </p:sp>
      <p:sp>
        <p:nvSpPr>
          <p:cNvPr id="1027" name="Rectangle 3">
            <a:extLst>
              <a:ext uri="{FF2B5EF4-FFF2-40B4-BE49-F238E27FC236}">
                <a16:creationId xmlns:a16="http://schemas.microsoft.com/office/drawing/2014/main" id="{673082A0-DB19-4672-A030-BCB09D915069}"/>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9DA83C4-525A-4594-9D2A-E9E20E159218}"/>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Times New Roman" pitchFamily="18" charset="0"/>
              </a:defRPr>
            </a:lvl1pPr>
          </a:lstStyle>
          <a:p>
            <a:pPr>
              <a:defRPr/>
            </a:pPr>
            <a:endParaRPr lang="en-US"/>
          </a:p>
        </p:txBody>
      </p:sp>
      <p:sp>
        <p:nvSpPr>
          <p:cNvPr id="1029" name="Rectangle 5">
            <a:extLst>
              <a:ext uri="{FF2B5EF4-FFF2-40B4-BE49-F238E27FC236}">
                <a16:creationId xmlns:a16="http://schemas.microsoft.com/office/drawing/2014/main" id="{AF0934DD-D971-4C61-A232-DA994DEC8E22}"/>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Times New Roman" pitchFamily="18" charset="0"/>
              </a:defRPr>
            </a:lvl1pPr>
          </a:lstStyle>
          <a:p>
            <a:pPr>
              <a:defRPr/>
            </a:pPr>
            <a:endParaRPr lang="en-US"/>
          </a:p>
        </p:txBody>
      </p:sp>
      <p:sp>
        <p:nvSpPr>
          <p:cNvPr id="1030" name="Rectangle 6">
            <a:extLst>
              <a:ext uri="{FF2B5EF4-FFF2-40B4-BE49-F238E27FC236}">
                <a16:creationId xmlns:a16="http://schemas.microsoft.com/office/drawing/2014/main" id="{BABDEBB6-D7F5-440D-BD45-83FEE36BB586}"/>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atin typeface="Times New Roman" panose="02020603050405020304" pitchFamily="18" charset="0"/>
              </a:defRPr>
            </a:lvl1pPr>
          </a:lstStyle>
          <a:p>
            <a:pPr>
              <a:defRPr/>
            </a:pPr>
            <a:fld id="{6012E27E-65A8-494E-AAE3-61C0E9039CC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Lst>
  <p:transition/>
  <p:txStyles>
    <p:titleStyle>
      <a:lvl1pPr algn="ctr" rtl="0" eaLnBrk="0" fontAlgn="base" hangingPunct="0">
        <a:spcBef>
          <a:spcPct val="0"/>
        </a:spcBef>
        <a:spcAft>
          <a:spcPct val="0"/>
        </a:spcAft>
        <a:defRPr sz="2400" b="1">
          <a:solidFill>
            <a:schemeClr val="accent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400" b="1">
          <a:solidFill>
            <a:schemeClr val="accent2"/>
          </a:solidFill>
          <a:effectLst>
            <a:outerShdw blurRad="38100" dist="38100" dir="2700000" algn="tl">
              <a:srgbClr val="C0C0C0"/>
            </a:outerShdw>
          </a:effectLst>
          <a:latin typeface="Helvetica" pitchFamily="34" charset="0"/>
        </a:defRPr>
      </a:lvl2pPr>
      <a:lvl3pPr algn="ctr" rtl="0" eaLnBrk="0" fontAlgn="base" hangingPunct="0">
        <a:spcBef>
          <a:spcPct val="0"/>
        </a:spcBef>
        <a:spcAft>
          <a:spcPct val="0"/>
        </a:spcAft>
        <a:defRPr sz="2400" b="1">
          <a:solidFill>
            <a:schemeClr val="accent2"/>
          </a:solidFill>
          <a:effectLst>
            <a:outerShdw blurRad="38100" dist="38100" dir="2700000" algn="tl">
              <a:srgbClr val="C0C0C0"/>
            </a:outerShdw>
          </a:effectLst>
          <a:latin typeface="Helvetica" pitchFamily="34" charset="0"/>
        </a:defRPr>
      </a:lvl3pPr>
      <a:lvl4pPr algn="ctr" rtl="0" eaLnBrk="0" fontAlgn="base" hangingPunct="0">
        <a:spcBef>
          <a:spcPct val="0"/>
        </a:spcBef>
        <a:spcAft>
          <a:spcPct val="0"/>
        </a:spcAft>
        <a:defRPr sz="2400" b="1">
          <a:solidFill>
            <a:schemeClr val="accent2"/>
          </a:solidFill>
          <a:effectLst>
            <a:outerShdw blurRad="38100" dist="38100" dir="2700000" algn="tl">
              <a:srgbClr val="C0C0C0"/>
            </a:outerShdw>
          </a:effectLst>
          <a:latin typeface="Helvetica" pitchFamily="34" charset="0"/>
        </a:defRPr>
      </a:lvl4pPr>
      <a:lvl5pPr algn="ctr" rtl="0" eaLnBrk="0" fontAlgn="base" hangingPunct="0">
        <a:spcBef>
          <a:spcPct val="0"/>
        </a:spcBef>
        <a:spcAft>
          <a:spcPct val="0"/>
        </a:spcAft>
        <a:defRPr sz="2400" b="1">
          <a:solidFill>
            <a:schemeClr val="accent2"/>
          </a:solidFill>
          <a:effectLst>
            <a:outerShdw blurRad="38100" dist="38100" dir="2700000" algn="tl">
              <a:srgbClr val="C0C0C0"/>
            </a:outerShdw>
          </a:effectLst>
          <a:latin typeface="Helvetica" pitchFamily="34" charset="0"/>
        </a:defRPr>
      </a:lvl5pPr>
      <a:lvl6pPr marL="457200" algn="ctr" rtl="0" fontAlgn="base">
        <a:spcBef>
          <a:spcPct val="0"/>
        </a:spcBef>
        <a:spcAft>
          <a:spcPct val="0"/>
        </a:spcAft>
        <a:defRPr sz="2400" b="1">
          <a:solidFill>
            <a:schemeClr val="accent2"/>
          </a:solidFill>
          <a:effectLst>
            <a:outerShdw blurRad="38100" dist="38100" dir="2700000" algn="tl">
              <a:srgbClr val="C0C0C0"/>
            </a:outerShdw>
          </a:effectLst>
          <a:latin typeface="Helvetica" pitchFamily="34" charset="0"/>
        </a:defRPr>
      </a:lvl6pPr>
      <a:lvl7pPr marL="914400" algn="ctr" rtl="0" fontAlgn="base">
        <a:spcBef>
          <a:spcPct val="0"/>
        </a:spcBef>
        <a:spcAft>
          <a:spcPct val="0"/>
        </a:spcAft>
        <a:defRPr sz="2400" b="1">
          <a:solidFill>
            <a:schemeClr val="accent2"/>
          </a:solidFill>
          <a:effectLst>
            <a:outerShdw blurRad="38100" dist="38100" dir="2700000" algn="tl">
              <a:srgbClr val="C0C0C0"/>
            </a:outerShdw>
          </a:effectLst>
          <a:latin typeface="Helvetica" pitchFamily="34" charset="0"/>
        </a:defRPr>
      </a:lvl7pPr>
      <a:lvl8pPr marL="1371600" algn="ctr" rtl="0" fontAlgn="base">
        <a:spcBef>
          <a:spcPct val="0"/>
        </a:spcBef>
        <a:spcAft>
          <a:spcPct val="0"/>
        </a:spcAft>
        <a:defRPr sz="2400" b="1">
          <a:solidFill>
            <a:schemeClr val="accent2"/>
          </a:solidFill>
          <a:effectLst>
            <a:outerShdw blurRad="38100" dist="38100" dir="2700000" algn="tl">
              <a:srgbClr val="C0C0C0"/>
            </a:outerShdw>
          </a:effectLst>
          <a:latin typeface="Helvetica" pitchFamily="34" charset="0"/>
        </a:defRPr>
      </a:lvl8pPr>
      <a:lvl9pPr marL="1828800" algn="ctr" rtl="0" fontAlgn="base">
        <a:spcBef>
          <a:spcPct val="0"/>
        </a:spcBef>
        <a:spcAft>
          <a:spcPct val="0"/>
        </a:spcAft>
        <a:defRPr sz="2400" b="1">
          <a:solidFill>
            <a:schemeClr val="accent2"/>
          </a:solidFill>
          <a:effectLst>
            <a:outerShdw blurRad="38100" dist="38100" dir="2700000" algn="tl">
              <a:srgbClr val="C0C0C0"/>
            </a:outerShdw>
          </a:effectLst>
          <a:latin typeface="Helvetica" pitchFamily="34" charset="0"/>
        </a:defRPr>
      </a:lvl9pPr>
    </p:titleStyle>
    <p:bodyStyle>
      <a:lvl1pPr marL="342900" indent="-342900" algn="l" rtl="0" eaLnBrk="0" fontAlgn="base" hangingPunct="0">
        <a:spcBef>
          <a:spcPct val="20000"/>
        </a:spcBef>
        <a:spcAft>
          <a:spcPct val="0"/>
        </a:spcAft>
        <a:buChar char="•"/>
        <a:defRPr b="1">
          <a:solidFill>
            <a:schemeClr val="accent2"/>
          </a:solidFill>
          <a:latin typeface="+mn-lt"/>
          <a:ea typeface="+mn-ea"/>
          <a:cs typeface="+mn-cs"/>
        </a:defRPr>
      </a:lvl1pPr>
      <a:lvl2pPr marL="742950" indent="-285750" algn="l" rtl="0" eaLnBrk="0" fontAlgn="base" hangingPunct="0">
        <a:spcBef>
          <a:spcPct val="20000"/>
        </a:spcBef>
        <a:spcAft>
          <a:spcPct val="0"/>
        </a:spcAft>
        <a:buChar char="–"/>
        <a:defRPr b="1">
          <a:solidFill>
            <a:schemeClr val="accent2"/>
          </a:solidFill>
          <a:latin typeface="+mn-lt"/>
        </a:defRPr>
      </a:lvl2pPr>
      <a:lvl3pPr marL="1143000" indent="-228600" algn="l" rtl="0" eaLnBrk="0" fontAlgn="base" hangingPunct="0">
        <a:spcBef>
          <a:spcPct val="20000"/>
        </a:spcBef>
        <a:spcAft>
          <a:spcPct val="0"/>
        </a:spcAft>
        <a:buChar char="•"/>
        <a:defRPr b="1">
          <a:solidFill>
            <a:schemeClr val="accent2"/>
          </a:solidFill>
          <a:latin typeface="+mn-lt"/>
        </a:defRPr>
      </a:lvl3pPr>
      <a:lvl4pPr marL="1600200" indent="-228600" algn="l" rtl="0" eaLnBrk="0" fontAlgn="base" hangingPunct="0">
        <a:spcBef>
          <a:spcPct val="20000"/>
        </a:spcBef>
        <a:spcAft>
          <a:spcPct val="0"/>
        </a:spcAft>
        <a:buChar char="–"/>
        <a:defRPr b="1">
          <a:solidFill>
            <a:schemeClr val="accent2"/>
          </a:solidFill>
          <a:latin typeface="+mn-lt"/>
        </a:defRPr>
      </a:lvl4pPr>
      <a:lvl5pPr marL="2057400" indent="-228600" algn="l" rtl="0" eaLnBrk="0" fontAlgn="base" hangingPunct="0">
        <a:spcBef>
          <a:spcPct val="20000"/>
        </a:spcBef>
        <a:spcAft>
          <a:spcPct val="0"/>
        </a:spcAft>
        <a:buChar char="»"/>
        <a:defRPr b="1">
          <a:solidFill>
            <a:schemeClr val="accent2"/>
          </a:solidFill>
          <a:latin typeface="+mn-lt"/>
        </a:defRPr>
      </a:lvl5pPr>
      <a:lvl6pPr marL="2514600" indent="-228600" algn="l" rtl="0" fontAlgn="base">
        <a:spcBef>
          <a:spcPct val="20000"/>
        </a:spcBef>
        <a:spcAft>
          <a:spcPct val="0"/>
        </a:spcAft>
        <a:buChar char="»"/>
        <a:defRPr b="1">
          <a:solidFill>
            <a:schemeClr val="accent2"/>
          </a:solidFill>
          <a:latin typeface="+mn-lt"/>
        </a:defRPr>
      </a:lvl6pPr>
      <a:lvl7pPr marL="2971800" indent="-228600" algn="l" rtl="0" fontAlgn="base">
        <a:spcBef>
          <a:spcPct val="20000"/>
        </a:spcBef>
        <a:spcAft>
          <a:spcPct val="0"/>
        </a:spcAft>
        <a:buChar char="»"/>
        <a:defRPr b="1">
          <a:solidFill>
            <a:schemeClr val="accent2"/>
          </a:solidFill>
          <a:latin typeface="+mn-lt"/>
        </a:defRPr>
      </a:lvl7pPr>
      <a:lvl8pPr marL="3429000" indent="-228600" algn="l" rtl="0" fontAlgn="base">
        <a:spcBef>
          <a:spcPct val="20000"/>
        </a:spcBef>
        <a:spcAft>
          <a:spcPct val="0"/>
        </a:spcAft>
        <a:buChar char="»"/>
        <a:defRPr b="1">
          <a:solidFill>
            <a:schemeClr val="accent2"/>
          </a:solidFill>
          <a:latin typeface="+mn-lt"/>
        </a:defRPr>
      </a:lvl8pPr>
      <a:lvl9pPr marL="3886200" indent="-228600" algn="l" rtl="0" fontAlgn="base">
        <a:spcBef>
          <a:spcPct val="20000"/>
        </a:spcBef>
        <a:spcAft>
          <a:spcPct val="0"/>
        </a:spcAft>
        <a:buChar char="»"/>
        <a:defRPr b="1">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0B5CE910-073F-4662-9303-3E807ADD62DF}"/>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t24itle style</a:t>
            </a:r>
          </a:p>
        </p:txBody>
      </p:sp>
      <p:sp>
        <p:nvSpPr>
          <p:cNvPr id="2051" name="Rectangle 3">
            <a:extLst>
              <a:ext uri="{FF2B5EF4-FFF2-40B4-BE49-F238E27FC236}">
                <a16:creationId xmlns:a16="http://schemas.microsoft.com/office/drawing/2014/main" id="{86906E59-089B-4B54-847C-4AA3D2EDD116}"/>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DE22CA17-3475-4510-A63D-5BB5B3D453DF}"/>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Times New Roman" panose="02020603050405020304" pitchFamily="18" charset="0"/>
              </a:defRPr>
            </a:lvl1pPr>
          </a:lstStyle>
          <a:p>
            <a:pPr>
              <a:defRPr/>
            </a:pPr>
            <a:endParaRPr lang="en-US" altLang="en-US"/>
          </a:p>
        </p:txBody>
      </p:sp>
      <p:sp>
        <p:nvSpPr>
          <p:cNvPr id="1029" name="Rectangle 5">
            <a:extLst>
              <a:ext uri="{FF2B5EF4-FFF2-40B4-BE49-F238E27FC236}">
                <a16:creationId xmlns:a16="http://schemas.microsoft.com/office/drawing/2014/main" id="{27AB22DF-DDC5-453F-B649-8013C3E3ADA3}"/>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Times New Roman" panose="02020603050405020304" pitchFamily="18" charset="0"/>
              </a:defRPr>
            </a:lvl1pPr>
          </a:lstStyle>
          <a:p>
            <a:pPr>
              <a:defRPr/>
            </a:pPr>
            <a:endParaRPr lang="en-US" altLang="en-US"/>
          </a:p>
        </p:txBody>
      </p:sp>
      <p:sp>
        <p:nvSpPr>
          <p:cNvPr id="1030" name="Rectangle 6">
            <a:extLst>
              <a:ext uri="{FF2B5EF4-FFF2-40B4-BE49-F238E27FC236}">
                <a16:creationId xmlns:a16="http://schemas.microsoft.com/office/drawing/2014/main" id="{06D5F9AD-E848-4E2B-9B00-2916BDA6FF6C}"/>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latin typeface="Times New Roman" panose="02020603050405020304" pitchFamily="18" charset="0"/>
              </a:defRPr>
            </a:lvl1pPr>
          </a:lstStyle>
          <a:p>
            <a:pPr>
              <a:defRPr/>
            </a:pPr>
            <a:fld id="{D6E08DB9-EEFF-496F-AB44-EAF045424F4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Lst>
  <p:txStyles>
    <p:titleStyle>
      <a:lvl1pPr algn="ctr" rtl="0" eaLnBrk="0" fontAlgn="base" hangingPunct="0">
        <a:spcBef>
          <a:spcPct val="0"/>
        </a:spcBef>
        <a:spcAft>
          <a:spcPct val="0"/>
        </a:spcAft>
        <a:defRPr sz="2400" b="1" kern="1200">
          <a:solidFill>
            <a:schemeClr val="accent2"/>
          </a:solidFill>
          <a:latin typeface="+mj-lt"/>
          <a:ea typeface="+mj-ea"/>
          <a:cs typeface="+mj-cs"/>
        </a:defRPr>
      </a:lvl1pPr>
      <a:lvl2pPr algn="ctr" rtl="0" eaLnBrk="0" fontAlgn="base" hangingPunct="0">
        <a:spcBef>
          <a:spcPct val="0"/>
        </a:spcBef>
        <a:spcAft>
          <a:spcPct val="0"/>
        </a:spcAft>
        <a:defRPr sz="2400" b="1">
          <a:solidFill>
            <a:schemeClr val="accent2"/>
          </a:solidFill>
          <a:latin typeface="Helvetica" panose="020B0604020202020204" pitchFamily="34" charset="0"/>
        </a:defRPr>
      </a:lvl2pPr>
      <a:lvl3pPr algn="ctr" rtl="0" eaLnBrk="0" fontAlgn="base" hangingPunct="0">
        <a:spcBef>
          <a:spcPct val="0"/>
        </a:spcBef>
        <a:spcAft>
          <a:spcPct val="0"/>
        </a:spcAft>
        <a:defRPr sz="2400" b="1">
          <a:solidFill>
            <a:schemeClr val="accent2"/>
          </a:solidFill>
          <a:latin typeface="Helvetica" panose="020B0604020202020204" pitchFamily="34" charset="0"/>
        </a:defRPr>
      </a:lvl3pPr>
      <a:lvl4pPr algn="ctr" rtl="0" eaLnBrk="0" fontAlgn="base" hangingPunct="0">
        <a:spcBef>
          <a:spcPct val="0"/>
        </a:spcBef>
        <a:spcAft>
          <a:spcPct val="0"/>
        </a:spcAft>
        <a:defRPr sz="2400" b="1">
          <a:solidFill>
            <a:schemeClr val="accent2"/>
          </a:solidFill>
          <a:latin typeface="Helvetica" panose="020B0604020202020204" pitchFamily="34" charset="0"/>
        </a:defRPr>
      </a:lvl4pPr>
      <a:lvl5pPr algn="ctr" rtl="0" eaLnBrk="0" fontAlgn="base" hangingPunct="0">
        <a:spcBef>
          <a:spcPct val="0"/>
        </a:spcBef>
        <a:spcAft>
          <a:spcPct val="0"/>
        </a:spcAft>
        <a:defRPr sz="2400" b="1">
          <a:solidFill>
            <a:schemeClr val="accent2"/>
          </a:solidFill>
          <a:latin typeface="Helvetica" panose="020B0604020202020204" pitchFamily="34" charset="0"/>
        </a:defRPr>
      </a:lvl5pPr>
      <a:lvl6pPr marL="457200" algn="ctr" rtl="0" fontAlgn="base">
        <a:spcBef>
          <a:spcPct val="0"/>
        </a:spcBef>
        <a:spcAft>
          <a:spcPct val="0"/>
        </a:spcAft>
        <a:defRPr sz="2400" b="1">
          <a:solidFill>
            <a:schemeClr val="accent2"/>
          </a:solidFill>
          <a:latin typeface="Helvetica" panose="020B0604020202020204" pitchFamily="34" charset="0"/>
        </a:defRPr>
      </a:lvl6pPr>
      <a:lvl7pPr marL="914400" algn="ctr" rtl="0" fontAlgn="base">
        <a:spcBef>
          <a:spcPct val="0"/>
        </a:spcBef>
        <a:spcAft>
          <a:spcPct val="0"/>
        </a:spcAft>
        <a:defRPr sz="2400" b="1">
          <a:solidFill>
            <a:schemeClr val="accent2"/>
          </a:solidFill>
          <a:latin typeface="Helvetica" panose="020B0604020202020204" pitchFamily="34" charset="0"/>
        </a:defRPr>
      </a:lvl7pPr>
      <a:lvl8pPr marL="1371600" algn="ctr" rtl="0" fontAlgn="base">
        <a:spcBef>
          <a:spcPct val="0"/>
        </a:spcBef>
        <a:spcAft>
          <a:spcPct val="0"/>
        </a:spcAft>
        <a:defRPr sz="2400" b="1">
          <a:solidFill>
            <a:schemeClr val="accent2"/>
          </a:solidFill>
          <a:latin typeface="Helvetica" panose="020B0604020202020204" pitchFamily="34" charset="0"/>
        </a:defRPr>
      </a:lvl8pPr>
      <a:lvl9pPr marL="1828800" algn="ctr" rtl="0" fontAlgn="base">
        <a:spcBef>
          <a:spcPct val="0"/>
        </a:spcBef>
        <a:spcAft>
          <a:spcPct val="0"/>
        </a:spcAft>
        <a:defRPr sz="2400" b="1">
          <a:solidFill>
            <a:schemeClr val="accent2"/>
          </a:solidFill>
          <a:latin typeface="Helvetica" panose="020B0604020202020204" pitchFamily="34" charset="0"/>
        </a:defRPr>
      </a:lvl9pPr>
    </p:titleStyle>
    <p:bodyStyle>
      <a:lvl1pPr marL="342900" indent="-342900" algn="l" rtl="0" eaLnBrk="0" fontAlgn="base" hangingPunct="0">
        <a:spcBef>
          <a:spcPct val="20000"/>
        </a:spcBef>
        <a:spcAft>
          <a:spcPct val="0"/>
        </a:spcAft>
        <a:buChar char="•"/>
        <a:defRPr b="1"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b="1"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b="1"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b="1"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video" Target="file:///C:\Users\djj066\Documents\movies\MOD14A1_M_FIRE.mov"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3.xml"/><Relationship Id="rId7"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image" Target="../media/image22.wmf"/><Relationship Id="rId5" Type="http://schemas.openxmlformats.org/officeDocument/2006/relationships/image" Target="../media/image19.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21.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3.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1.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xml"/><Relationship Id="rId7" Type="http://schemas.openxmlformats.org/officeDocument/2006/relationships/image" Target="../media/image1.wmf"/><Relationship Id="rId12"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oleObject" Target="../embeddings/oleObject5.bin"/><Relationship Id="rId5" Type="http://schemas.openxmlformats.org/officeDocument/2006/relationships/image" Target="../media/image4.wmf"/><Relationship Id="rId10" Type="http://schemas.openxmlformats.org/officeDocument/2006/relationships/image" Target="../media/image7.png"/><Relationship Id="rId4" Type="http://schemas.openxmlformats.org/officeDocument/2006/relationships/oleObject" Target="../embeddings/oleObject2.bin"/><Relationship Id="rId9" Type="http://schemas.openxmlformats.org/officeDocument/2006/relationships/image" Target="../media/image5.wmf"/></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9B74143-CC40-448F-9F6C-BC2AB2FC7473}"/>
              </a:ext>
            </a:extLst>
          </p:cNvPr>
          <p:cNvSpPr>
            <a:spLocks noGrp="1" noChangeArrowheads="1"/>
          </p:cNvSpPr>
          <p:nvPr>
            <p:ph type="title"/>
          </p:nvPr>
        </p:nvSpPr>
        <p:spPr>
          <a:xfrm>
            <a:off x="609600" y="2057400"/>
            <a:ext cx="7772400" cy="1143000"/>
          </a:xfrm>
        </p:spPr>
        <p:txBody>
          <a:bodyPr/>
          <a:lstStyle/>
          <a:p>
            <a:r>
              <a:rPr lang="en-US" altLang="en-US"/>
              <a:t>4. Atmospheric transport</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32782228-3103-46B4-B151-2FD65284714A}"/>
              </a:ext>
            </a:extLst>
          </p:cNvPr>
          <p:cNvSpPr>
            <a:spLocks noGrp="1" noChangeArrowheads="1"/>
          </p:cNvSpPr>
          <p:nvPr>
            <p:ph type="ctrTitle"/>
          </p:nvPr>
        </p:nvSpPr>
        <p:spPr>
          <a:xfrm>
            <a:off x="0" y="0"/>
            <a:ext cx="8686800" cy="1143000"/>
          </a:xfrm>
        </p:spPr>
        <p:txBody>
          <a:bodyPr/>
          <a:lstStyle/>
          <a:p>
            <a:pPr eaLnBrk="1" hangingPunct="1"/>
            <a:r>
              <a:rPr lang="en-US" altLang="en-US" b="0">
                <a:effectLst/>
              </a:rPr>
              <a:t>Climatological surface winds and pressures</a:t>
            </a:r>
            <a:br>
              <a:rPr lang="en-US" altLang="en-US" b="0">
                <a:effectLst/>
              </a:rPr>
            </a:br>
            <a:r>
              <a:rPr lang="en-US" altLang="en-US" b="0">
                <a:effectLst/>
              </a:rPr>
              <a:t>(January)</a:t>
            </a:r>
          </a:p>
        </p:txBody>
      </p:sp>
      <p:pic>
        <p:nvPicPr>
          <p:cNvPr id="29699" name="Picture 3" descr="~AUT0007">
            <a:extLst>
              <a:ext uri="{FF2B5EF4-FFF2-40B4-BE49-F238E27FC236}">
                <a16:creationId xmlns:a16="http://schemas.microsoft.com/office/drawing/2014/main" id="{4CE4CCE0-9D7F-4A52-8B6E-4D71B06847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39"/>
          <a:stretch>
            <a:fillRect/>
          </a:stretch>
        </p:blipFill>
        <p:spPr bwMode="auto">
          <a:xfrm>
            <a:off x="0" y="1192213"/>
            <a:ext cx="9144000" cy="566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a:extLst>
              <a:ext uri="{FF2B5EF4-FFF2-40B4-BE49-F238E27FC236}">
                <a16:creationId xmlns:a16="http://schemas.microsoft.com/office/drawing/2014/main" id="{DF1D3E91-E482-44ED-A6E2-09786F62C122}"/>
              </a:ext>
            </a:extLst>
          </p:cNvPr>
          <p:cNvSpPr>
            <a:spLocks noGrp="1" noChangeArrowheads="1"/>
          </p:cNvSpPr>
          <p:nvPr>
            <p:ph type="title"/>
          </p:nvPr>
        </p:nvSpPr>
        <p:spPr>
          <a:xfrm>
            <a:off x="381000" y="228600"/>
            <a:ext cx="8763000" cy="1143000"/>
          </a:xfrm>
        </p:spPr>
        <p:txBody>
          <a:bodyPr/>
          <a:lstStyle/>
          <a:p>
            <a:pPr eaLnBrk="1" hangingPunct="1">
              <a:defRPr/>
            </a:pPr>
            <a:r>
              <a:rPr lang="en-US" b="0" dirty="0">
                <a:effectLst/>
              </a:rPr>
              <a:t>Climatological surface winds and pressures </a:t>
            </a:r>
            <a:br>
              <a:rPr lang="en-US" b="0" dirty="0">
                <a:effectLst/>
              </a:rPr>
            </a:br>
            <a:r>
              <a:rPr lang="en-US" b="0" dirty="0"/>
              <a:t>(July)</a:t>
            </a:r>
          </a:p>
        </p:txBody>
      </p:sp>
      <p:pic>
        <p:nvPicPr>
          <p:cNvPr id="30723" name="Picture 3" descr="~AUT0008">
            <a:extLst>
              <a:ext uri="{FF2B5EF4-FFF2-40B4-BE49-F238E27FC236}">
                <a16:creationId xmlns:a16="http://schemas.microsoft.com/office/drawing/2014/main" id="{517EE2D5-B1BC-44AB-A212-8AB3279A998B}"/>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1509713"/>
            <a:ext cx="9372600" cy="5500687"/>
          </a:xfr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96B8CC4F-6D13-41AE-9AC9-87FEB18026D8}"/>
              </a:ext>
            </a:extLst>
          </p:cNvPr>
          <p:cNvSpPr>
            <a:spLocks noGrp="1" noChangeArrowheads="1"/>
          </p:cNvSpPr>
          <p:nvPr>
            <p:ph type="title"/>
          </p:nvPr>
        </p:nvSpPr>
        <p:spPr>
          <a:xfrm>
            <a:off x="685800" y="-266700"/>
            <a:ext cx="7772400" cy="1143000"/>
          </a:xfrm>
        </p:spPr>
        <p:txBody>
          <a:bodyPr/>
          <a:lstStyle/>
          <a:p>
            <a:r>
              <a:rPr lang="en-US" altLang="en-US"/>
              <a:t>Global precipitation: annual and monthly means</a:t>
            </a:r>
          </a:p>
        </p:txBody>
      </p:sp>
      <p:pic>
        <p:nvPicPr>
          <p:cNvPr id="31747" name="Picture 2" descr="Climatological annual mean precipitation (mm/day) for 1979-2010. The areal mean for the entire grid is 2.67 mm/day. (Climate Data Guide; D. Shea)">
            <a:extLst>
              <a:ext uri="{FF2B5EF4-FFF2-40B4-BE49-F238E27FC236}">
                <a16:creationId xmlns:a16="http://schemas.microsoft.com/office/drawing/2014/main" id="{E554904D-92B0-48B8-9677-0081AE1857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609600"/>
            <a:ext cx="8620125"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a:extLst>
              <a:ext uri="{FF2B5EF4-FFF2-40B4-BE49-F238E27FC236}">
                <a16:creationId xmlns:a16="http://schemas.microsoft.com/office/drawing/2014/main" id="{F5176209-6C69-40BD-9D84-676B7446889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8750" y="4822825"/>
            <a:ext cx="32385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31B38AE4-961C-42C2-B940-5E0A4C43906E}"/>
              </a:ext>
            </a:extLst>
          </p:cNvPr>
          <p:cNvSpPr>
            <a:spLocks noGrp="1" noChangeArrowheads="1"/>
          </p:cNvSpPr>
          <p:nvPr>
            <p:ph type="title"/>
          </p:nvPr>
        </p:nvSpPr>
        <p:spPr>
          <a:xfrm>
            <a:off x="685800" y="228600"/>
            <a:ext cx="7772400" cy="1143000"/>
          </a:xfrm>
        </p:spPr>
        <p:txBody>
          <a:bodyPr/>
          <a:lstStyle/>
          <a:p>
            <a:r>
              <a:rPr lang="en-US" altLang="en-US"/>
              <a:t>Seasonal distribution of fires (MODIS satellite data)</a:t>
            </a:r>
          </a:p>
        </p:txBody>
      </p:sp>
      <p:pic>
        <p:nvPicPr>
          <p:cNvPr id="3" name="MOD14A1_M_FIRE.mov">
            <a:hlinkClick r:id="" action="ppaction://media"/>
            <a:extLst>
              <a:ext uri="{FF2B5EF4-FFF2-40B4-BE49-F238E27FC236}">
                <a16:creationId xmlns:a16="http://schemas.microsoft.com/office/drawing/2014/main" id="{C8699FEB-BC2F-4598-BEB8-2D2E43649417}"/>
              </a:ext>
            </a:extLst>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003300" y="1276350"/>
            <a:ext cx="7137400" cy="535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4650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9C68FFB0-875E-4095-B0DA-6B2A8DE6C9F7}"/>
              </a:ext>
            </a:extLst>
          </p:cNvPr>
          <p:cNvSpPr>
            <a:spLocks noGrp="1" noChangeArrowheads="1"/>
          </p:cNvSpPr>
          <p:nvPr>
            <p:ph type="title"/>
          </p:nvPr>
        </p:nvSpPr>
        <p:spPr>
          <a:xfrm>
            <a:off x="457200" y="0"/>
            <a:ext cx="7772400" cy="1143000"/>
          </a:xfrm>
        </p:spPr>
        <p:txBody>
          <a:bodyPr/>
          <a:lstStyle/>
          <a:p>
            <a:pPr eaLnBrk="1" hangingPunct="1"/>
            <a:r>
              <a:rPr lang="en-US" altLang="en-US" b="0">
                <a:effectLst/>
              </a:rPr>
              <a:t>Time scales for horizontal transport</a:t>
            </a:r>
            <a:br>
              <a:rPr lang="en-US" altLang="en-US" b="0">
                <a:effectLst/>
              </a:rPr>
            </a:br>
            <a:r>
              <a:rPr lang="en-US" altLang="en-US" b="0">
                <a:effectLst/>
              </a:rPr>
              <a:t>(troposphere)</a:t>
            </a:r>
          </a:p>
        </p:txBody>
      </p:sp>
      <p:pic>
        <p:nvPicPr>
          <p:cNvPr id="33795" name="Picture 3" descr="~AUT0007">
            <a:extLst>
              <a:ext uri="{FF2B5EF4-FFF2-40B4-BE49-F238E27FC236}">
                <a16:creationId xmlns:a16="http://schemas.microsoft.com/office/drawing/2014/main" id="{B8081068-44A1-4946-A994-96C3DAD35C89}"/>
              </a:ext>
            </a:extLst>
          </p:cNvPr>
          <p:cNvPicPr>
            <a:picLocks noGrp="1" noChangeAspect="1" noChangeArrowheads="1"/>
          </p:cNvPicPr>
          <p:nvPr>
            <p:ph type="body" idx="1"/>
          </p:nvPr>
        </p:nvPicPr>
        <p:blipFill>
          <a:blip r:embed="rId2">
            <a:lum bright="30000" contrast="-54000"/>
            <a:extLst>
              <a:ext uri="{28A0092B-C50C-407E-A947-70E740481C1C}">
                <a14:useLocalDpi xmlns:a14="http://schemas.microsoft.com/office/drawing/2010/main" val="0"/>
              </a:ext>
            </a:extLst>
          </a:blip>
          <a:srcRect/>
          <a:stretch>
            <a:fillRect/>
          </a:stretch>
        </p:blipFill>
        <p:spPr>
          <a:xfrm>
            <a:off x="304800" y="1211263"/>
            <a:ext cx="8686800" cy="5294312"/>
          </a:xfrm>
        </p:spPr>
      </p:pic>
      <p:sp>
        <p:nvSpPr>
          <p:cNvPr id="33796" name="Line 4">
            <a:extLst>
              <a:ext uri="{FF2B5EF4-FFF2-40B4-BE49-F238E27FC236}">
                <a16:creationId xmlns:a16="http://schemas.microsoft.com/office/drawing/2014/main" id="{F44684AF-6011-4A8D-B3B7-AB2463896E39}"/>
              </a:ext>
            </a:extLst>
          </p:cNvPr>
          <p:cNvSpPr>
            <a:spLocks noChangeShapeType="1"/>
          </p:cNvSpPr>
          <p:nvPr/>
        </p:nvSpPr>
        <p:spPr bwMode="auto">
          <a:xfrm>
            <a:off x="3429000" y="3048000"/>
            <a:ext cx="4648200" cy="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797" name="Text Box 5">
            <a:extLst>
              <a:ext uri="{FF2B5EF4-FFF2-40B4-BE49-F238E27FC236}">
                <a16:creationId xmlns:a16="http://schemas.microsoft.com/office/drawing/2014/main" id="{6444AAD2-9214-4CC4-84A5-8CB06322035E}"/>
              </a:ext>
            </a:extLst>
          </p:cNvPr>
          <p:cNvSpPr txBox="1">
            <a:spLocks noChangeArrowheads="1"/>
          </p:cNvSpPr>
          <p:nvPr/>
        </p:nvSpPr>
        <p:spPr bwMode="auto">
          <a:xfrm>
            <a:off x="5257800" y="2514600"/>
            <a:ext cx="1354138"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sz="2400">
                <a:solidFill>
                  <a:srgbClr val="FF0000"/>
                </a:solidFill>
              </a:rPr>
              <a:t>2 weeks</a:t>
            </a:r>
          </a:p>
        </p:txBody>
      </p:sp>
      <p:sp>
        <p:nvSpPr>
          <p:cNvPr id="33798" name="Line 6">
            <a:extLst>
              <a:ext uri="{FF2B5EF4-FFF2-40B4-BE49-F238E27FC236}">
                <a16:creationId xmlns:a16="http://schemas.microsoft.com/office/drawing/2014/main" id="{BAA73E02-402C-4B4A-BB05-667A2F43B2B2}"/>
              </a:ext>
            </a:extLst>
          </p:cNvPr>
          <p:cNvSpPr>
            <a:spLocks noChangeShapeType="1"/>
          </p:cNvSpPr>
          <p:nvPr/>
        </p:nvSpPr>
        <p:spPr bwMode="auto">
          <a:xfrm flipV="1">
            <a:off x="3200400" y="1676400"/>
            <a:ext cx="0" cy="12954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799" name="Text Box 7">
            <a:extLst>
              <a:ext uri="{FF2B5EF4-FFF2-40B4-BE49-F238E27FC236}">
                <a16:creationId xmlns:a16="http://schemas.microsoft.com/office/drawing/2014/main" id="{98D0E191-577F-4AF3-B9C9-4AE04B280650}"/>
              </a:ext>
            </a:extLst>
          </p:cNvPr>
          <p:cNvSpPr txBox="1">
            <a:spLocks noChangeArrowheads="1"/>
          </p:cNvSpPr>
          <p:nvPr/>
        </p:nvSpPr>
        <p:spPr bwMode="auto">
          <a:xfrm>
            <a:off x="1355725" y="2097088"/>
            <a:ext cx="180975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sz="2400">
                <a:solidFill>
                  <a:srgbClr val="FF0000"/>
                </a:solidFill>
              </a:rPr>
              <a:t>1-2 months</a:t>
            </a:r>
          </a:p>
        </p:txBody>
      </p:sp>
      <p:sp>
        <p:nvSpPr>
          <p:cNvPr id="33800" name="Line 8">
            <a:extLst>
              <a:ext uri="{FF2B5EF4-FFF2-40B4-BE49-F238E27FC236}">
                <a16:creationId xmlns:a16="http://schemas.microsoft.com/office/drawing/2014/main" id="{02E9871C-D4BF-4C4A-83F1-37ACCB7D7AAE}"/>
              </a:ext>
            </a:extLst>
          </p:cNvPr>
          <p:cNvSpPr>
            <a:spLocks noChangeShapeType="1"/>
          </p:cNvSpPr>
          <p:nvPr/>
        </p:nvSpPr>
        <p:spPr bwMode="auto">
          <a:xfrm flipV="1">
            <a:off x="3276600" y="3124200"/>
            <a:ext cx="0" cy="838200"/>
          </a:xfrm>
          <a:prstGeom prst="line">
            <a:avLst/>
          </a:prstGeom>
          <a:noFill/>
          <a:ln w="762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3801" name="Text Box 9">
            <a:extLst>
              <a:ext uri="{FF2B5EF4-FFF2-40B4-BE49-F238E27FC236}">
                <a16:creationId xmlns:a16="http://schemas.microsoft.com/office/drawing/2014/main" id="{C9149A44-AE11-4083-8B25-6C28B81DA605}"/>
              </a:ext>
            </a:extLst>
          </p:cNvPr>
          <p:cNvSpPr txBox="1">
            <a:spLocks noChangeArrowheads="1"/>
          </p:cNvSpPr>
          <p:nvPr/>
        </p:nvSpPr>
        <p:spPr bwMode="auto">
          <a:xfrm>
            <a:off x="3505200" y="3352800"/>
            <a:ext cx="180975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sz="2400">
                <a:solidFill>
                  <a:srgbClr val="FF0000"/>
                </a:solidFill>
              </a:rPr>
              <a:t>1-2 months</a:t>
            </a:r>
          </a:p>
        </p:txBody>
      </p:sp>
      <p:sp>
        <p:nvSpPr>
          <p:cNvPr id="33802" name="Line 10">
            <a:extLst>
              <a:ext uri="{FF2B5EF4-FFF2-40B4-BE49-F238E27FC236}">
                <a16:creationId xmlns:a16="http://schemas.microsoft.com/office/drawing/2014/main" id="{E9DB85D7-3122-43F2-99F3-46D6057C0082}"/>
              </a:ext>
            </a:extLst>
          </p:cNvPr>
          <p:cNvSpPr>
            <a:spLocks noChangeShapeType="1"/>
          </p:cNvSpPr>
          <p:nvPr/>
        </p:nvSpPr>
        <p:spPr bwMode="auto">
          <a:xfrm>
            <a:off x="3048000" y="3124200"/>
            <a:ext cx="76200" cy="2514600"/>
          </a:xfrm>
          <a:prstGeom prst="line">
            <a:avLst/>
          </a:prstGeom>
          <a:noFill/>
          <a:ln w="762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03" name="Text Box 11">
            <a:extLst>
              <a:ext uri="{FF2B5EF4-FFF2-40B4-BE49-F238E27FC236}">
                <a16:creationId xmlns:a16="http://schemas.microsoft.com/office/drawing/2014/main" id="{1737DD44-8F44-4C6F-A871-9CDDB2167A1C}"/>
              </a:ext>
            </a:extLst>
          </p:cNvPr>
          <p:cNvSpPr txBox="1">
            <a:spLocks noChangeArrowheads="1"/>
          </p:cNvSpPr>
          <p:nvPr/>
        </p:nvSpPr>
        <p:spPr bwMode="auto">
          <a:xfrm>
            <a:off x="1676400" y="4419600"/>
            <a:ext cx="10668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sz="2400">
                <a:solidFill>
                  <a:srgbClr val="FF0000"/>
                </a:solidFill>
              </a:rPr>
              <a:t>1 year</a:t>
            </a:r>
          </a:p>
        </p:txBody>
      </p:sp>
      <p:sp>
        <p:nvSpPr>
          <p:cNvPr id="33804" name="Line 12">
            <a:extLst>
              <a:ext uri="{FF2B5EF4-FFF2-40B4-BE49-F238E27FC236}">
                <a16:creationId xmlns:a16="http://schemas.microsoft.com/office/drawing/2014/main" id="{DB5DBDD1-2A5A-4CD6-BFCB-B4462D435928}"/>
              </a:ext>
            </a:extLst>
          </p:cNvPr>
          <p:cNvSpPr>
            <a:spLocks noChangeShapeType="1"/>
          </p:cNvSpPr>
          <p:nvPr/>
        </p:nvSpPr>
        <p:spPr bwMode="auto">
          <a:xfrm flipV="1">
            <a:off x="685800" y="3962400"/>
            <a:ext cx="8001000" cy="76200"/>
          </a:xfrm>
          <a:prstGeom prst="line">
            <a:avLst/>
          </a:prstGeom>
          <a:noFill/>
          <a:ln w="38100">
            <a:solidFill>
              <a:srgbClr val="66CCFF"/>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2FAD080D-AC16-42C3-877B-B1FE1F787555}"/>
              </a:ext>
            </a:extLst>
          </p:cNvPr>
          <p:cNvSpPr>
            <a:spLocks noGrp="1" noChangeArrowheads="1"/>
          </p:cNvSpPr>
          <p:nvPr>
            <p:ph type="title"/>
          </p:nvPr>
        </p:nvSpPr>
        <p:spPr>
          <a:xfrm>
            <a:off x="457200" y="0"/>
            <a:ext cx="7772400" cy="914400"/>
          </a:xfrm>
        </p:spPr>
        <p:txBody>
          <a:bodyPr/>
          <a:lstStyle/>
          <a:p>
            <a:pPr eaLnBrk="1" hangingPunct="1"/>
            <a:r>
              <a:rPr lang="en-US" altLang="en-US" b="0">
                <a:effectLst/>
              </a:rPr>
              <a:t>Vertical transport driven by buoyancy</a:t>
            </a:r>
          </a:p>
        </p:txBody>
      </p:sp>
      <p:sp>
        <p:nvSpPr>
          <p:cNvPr id="232451" name="Rectangle 3">
            <a:extLst>
              <a:ext uri="{FF2B5EF4-FFF2-40B4-BE49-F238E27FC236}">
                <a16:creationId xmlns:a16="http://schemas.microsoft.com/office/drawing/2014/main" id="{68183DFD-EDEF-408D-BB7F-8AFECA83B08D}"/>
              </a:ext>
            </a:extLst>
          </p:cNvPr>
          <p:cNvSpPr>
            <a:spLocks noChangeArrowheads="1"/>
          </p:cNvSpPr>
          <p:nvPr/>
        </p:nvSpPr>
        <p:spPr bwMode="auto">
          <a:xfrm>
            <a:off x="457200" y="1295400"/>
            <a:ext cx="3048000" cy="1447800"/>
          </a:xfrm>
          <a:prstGeom prst="rect">
            <a:avLst/>
          </a:prstGeom>
          <a:gradFill rotWithShape="0">
            <a:gsLst>
              <a:gs pos="0">
                <a:schemeClr val="hlink">
                  <a:gamma/>
                  <a:tint val="54902"/>
                  <a:invGamma/>
                </a:schemeClr>
              </a:gs>
              <a:gs pos="100000">
                <a:schemeClr val="hlink"/>
              </a:gs>
            </a:gsLst>
            <a:lin ang="5400000" scaled="1"/>
          </a:gradFill>
          <a:ln w="9525">
            <a:noFill/>
            <a:miter lim="800000"/>
            <a:headEnd/>
            <a:tailEnd/>
          </a:ln>
          <a:effectLst/>
        </p:spPr>
        <p:txBody>
          <a:bodyPr wrap="none" anchor="ctr"/>
          <a:lstStyle/>
          <a:p>
            <a:pPr algn="ctr" eaLnBrk="1" hangingPunct="1">
              <a:defRPr/>
            </a:pPr>
            <a:endParaRPr lang="en-US" b="0" dirty="0">
              <a:solidFill>
                <a:srgbClr val="000000"/>
              </a:solidFill>
            </a:endParaRPr>
          </a:p>
        </p:txBody>
      </p:sp>
      <p:sp>
        <p:nvSpPr>
          <p:cNvPr id="11268" name="Freeform 4">
            <a:extLst>
              <a:ext uri="{FF2B5EF4-FFF2-40B4-BE49-F238E27FC236}">
                <a16:creationId xmlns:a16="http://schemas.microsoft.com/office/drawing/2014/main" id="{A9A00AC5-DF06-478B-BD94-1B3F1B826C34}"/>
              </a:ext>
            </a:extLst>
          </p:cNvPr>
          <p:cNvSpPr>
            <a:spLocks/>
          </p:cNvSpPr>
          <p:nvPr/>
        </p:nvSpPr>
        <p:spPr bwMode="auto">
          <a:xfrm>
            <a:off x="457200" y="1066800"/>
            <a:ext cx="3048000" cy="1676400"/>
          </a:xfrm>
          <a:custGeom>
            <a:avLst/>
            <a:gdLst>
              <a:gd name="T0" fmla="*/ 0 w 1920"/>
              <a:gd name="T1" fmla="*/ 0 h 1056"/>
              <a:gd name="T2" fmla="*/ 0 w 1920"/>
              <a:gd name="T3" fmla="*/ 2147483646 h 1056"/>
              <a:gd name="T4" fmla="*/ 2147483646 w 1920"/>
              <a:gd name="T5" fmla="*/ 2147483646 h 1056"/>
              <a:gd name="T6" fmla="*/ 2147483646 w 1920"/>
              <a:gd name="T7" fmla="*/ 0 h 1056"/>
              <a:gd name="T8" fmla="*/ 0 60000 65536"/>
              <a:gd name="T9" fmla="*/ 0 60000 65536"/>
              <a:gd name="T10" fmla="*/ 0 60000 65536"/>
              <a:gd name="T11" fmla="*/ 0 60000 65536"/>
              <a:gd name="T12" fmla="*/ 0 w 1920"/>
              <a:gd name="T13" fmla="*/ 0 h 1056"/>
              <a:gd name="T14" fmla="*/ 1920 w 1920"/>
              <a:gd name="T15" fmla="*/ 1056 h 1056"/>
            </a:gdLst>
            <a:ahLst/>
            <a:cxnLst>
              <a:cxn ang="T8">
                <a:pos x="T0" y="T1"/>
              </a:cxn>
              <a:cxn ang="T9">
                <a:pos x="T2" y="T3"/>
              </a:cxn>
              <a:cxn ang="T10">
                <a:pos x="T4" y="T5"/>
              </a:cxn>
              <a:cxn ang="T11">
                <a:pos x="T6" y="T7"/>
              </a:cxn>
            </a:cxnLst>
            <a:rect l="T12" t="T13" r="T14" b="T15"/>
            <a:pathLst>
              <a:path w="1920" h="1056">
                <a:moveTo>
                  <a:pt x="0" y="0"/>
                </a:moveTo>
                <a:lnTo>
                  <a:pt x="0" y="1056"/>
                </a:lnTo>
                <a:lnTo>
                  <a:pt x="1920" y="1056"/>
                </a:lnTo>
                <a:lnTo>
                  <a:pt x="1920" y="0"/>
                </a:ln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269" name="Line 5">
            <a:extLst>
              <a:ext uri="{FF2B5EF4-FFF2-40B4-BE49-F238E27FC236}">
                <a16:creationId xmlns:a16="http://schemas.microsoft.com/office/drawing/2014/main" id="{6393A840-2358-40CD-9ED1-18866549CA8F}"/>
              </a:ext>
            </a:extLst>
          </p:cNvPr>
          <p:cNvSpPr>
            <a:spLocks noChangeShapeType="1"/>
          </p:cNvSpPr>
          <p:nvPr/>
        </p:nvSpPr>
        <p:spPr bwMode="auto">
          <a:xfrm>
            <a:off x="2209800" y="2133600"/>
            <a:ext cx="12954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270" name="Rectangle 6">
            <a:extLst>
              <a:ext uri="{FF2B5EF4-FFF2-40B4-BE49-F238E27FC236}">
                <a16:creationId xmlns:a16="http://schemas.microsoft.com/office/drawing/2014/main" id="{053C44D6-3050-49CC-9E76-D07348086D1A}"/>
              </a:ext>
            </a:extLst>
          </p:cNvPr>
          <p:cNvSpPr>
            <a:spLocks noChangeArrowheads="1"/>
          </p:cNvSpPr>
          <p:nvPr/>
        </p:nvSpPr>
        <p:spPr bwMode="auto">
          <a:xfrm>
            <a:off x="1676400" y="1676400"/>
            <a:ext cx="1524000" cy="457200"/>
          </a:xfrm>
          <a:prstGeom prst="rect">
            <a:avLst/>
          </a:prstGeom>
          <a:solidFill>
            <a:schemeClr val="accent2"/>
          </a:solidFill>
          <a:ln w="9525">
            <a:solidFill>
              <a:schemeClr val="tx1"/>
            </a:solidFill>
            <a:miter lim="800000"/>
            <a:headEnd/>
            <a:tailEnd/>
          </a:ln>
        </p:spPr>
        <p:txBody>
          <a:bodyPr wrap="none" anchor="ct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algn="ctr" eaLnBrk="1" hangingPunct="1">
              <a:spcBef>
                <a:spcPct val="0"/>
              </a:spcBef>
              <a:buFontTx/>
              <a:buNone/>
            </a:pPr>
            <a:r>
              <a:rPr lang="en-US" altLang="en-US" b="0">
                <a:solidFill>
                  <a:srgbClr val="FFFFFF"/>
                </a:solidFill>
              </a:rPr>
              <a:t>Object (</a:t>
            </a:r>
            <a:r>
              <a:rPr lang="en-US" altLang="en-US" b="0">
                <a:solidFill>
                  <a:srgbClr val="FFFFFF"/>
                </a:solidFill>
                <a:latin typeface="Symbol" panose="05050102010706020507" pitchFamily="18" charset="2"/>
              </a:rPr>
              <a:t>r)</a:t>
            </a:r>
            <a:endParaRPr lang="en-US" altLang="en-US" b="0">
              <a:solidFill>
                <a:srgbClr val="FFFFFF"/>
              </a:solidFill>
            </a:endParaRPr>
          </a:p>
        </p:txBody>
      </p:sp>
      <p:sp>
        <p:nvSpPr>
          <p:cNvPr id="11271" name="Line 7">
            <a:extLst>
              <a:ext uri="{FF2B5EF4-FFF2-40B4-BE49-F238E27FC236}">
                <a16:creationId xmlns:a16="http://schemas.microsoft.com/office/drawing/2014/main" id="{1ED7DB4B-23F0-4D7D-8E79-4D51797FB4DA}"/>
              </a:ext>
            </a:extLst>
          </p:cNvPr>
          <p:cNvSpPr>
            <a:spLocks noChangeShapeType="1"/>
          </p:cNvSpPr>
          <p:nvPr/>
        </p:nvSpPr>
        <p:spPr bwMode="auto">
          <a:xfrm>
            <a:off x="3048000" y="1676400"/>
            <a:ext cx="4572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272" name="Text Box 8">
            <a:extLst>
              <a:ext uri="{FF2B5EF4-FFF2-40B4-BE49-F238E27FC236}">
                <a16:creationId xmlns:a16="http://schemas.microsoft.com/office/drawing/2014/main" id="{FAB26C4D-3DC1-4EC0-837A-838FA5FE030C}"/>
              </a:ext>
            </a:extLst>
          </p:cNvPr>
          <p:cNvSpPr txBox="1">
            <a:spLocks noChangeArrowheads="1"/>
          </p:cNvSpPr>
          <p:nvPr/>
        </p:nvSpPr>
        <p:spPr bwMode="auto">
          <a:xfrm>
            <a:off x="3489325" y="2017713"/>
            <a:ext cx="29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b="0">
                <a:solidFill>
                  <a:srgbClr val="000000"/>
                </a:solidFill>
              </a:rPr>
              <a:t>z</a:t>
            </a:r>
          </a:p>
        </p:txBody>
      </p:sp>
      <p:sp>
        <p:nvSpPr>
          <p:cNvPr id="11273" name="Text Box 9">
            <a:extLst>
              <a:ext uri="{FF2B5EF4-FFF2-40B4-BE49-F238E27FC236}">
                <a16:creationId xmlns:a16="http://schemas.microsoft.com/office/drawing/2014/main" id="{46450B13-50AA-454E-B20E-384A3D19A71F}"/>
              </a:ext>
            </a:extLst>
          </p:cNvPr>
          <p:cNvSpPr txBox="1">
            <a:spLocks noChangeArrowheads="1"/>
          </p:cNvSpPr>
          <p:nvPr/>
        </p:nvSpPr>
        <p:spPr bwMode="auto">
          <a:xfrm>
            <a:off x="3489325" y="1481138"/>
            <a:ext cx="685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b="0">
                <a:solidFill>
                  <a:srgbClr val="000000"/>
                </a:solidFill>
              </a:rPr>
              <a:t>z+</a:t>
            </a:r>
            <a:r>
              <a:rPr lang="en-US" altLang="en-US" b="0">
                <a:solidFill>
                  <a:srgbClr val="000000"/>
                </a:solidFill>
                <a:latin typeface="Symbol" panose="05050102010706020507" pitchFamily="18" charset="2"/>
              </a:rPr>
              <a:t>D</a:t>
            </a:r>
            <a:r>
              <a:rPr lang="en-US" altLang="en-US" b="0">
                <a:solidFill>
                  <a:srgbClr val="000000"/>
                </a:solidFill>
              </a:rPr>
              <a:t>z</a:t>
            </a:r>
          </a:p>
        </p:txBody>
      </p:sp>
      <p:sp>
        <p:nvSpPr>
          <p:cNvPr id="11274" name="Text Box 10">
            <a:extLst>
              <a:ext uri="{FF2B5EF4-FFF2-40B4-BE49-F238E27FC236}">
                <a16:creationId xmlns:a16="http://schemas.microsoft.com/office/drawing/2014/main" id="{57493722-FDE9-4FC4-8F8B-43B79030D7BB}"/>
              </a:ext>
            </a:extLst>
          </p:cNvPr>
          <p:cNvSpPr txBox="1">
            <a:spLocks noChangeArrowheads="1"/>
          </p:cNvSpPr>
          <p:nvPr/>
        </p:nvSpPr>
        <p:spPr bwMode="auto">
          <a:xfrm>
            <a:off x="457200" y="1752600"/>
            <a:ext cx="1081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b="0">
                <a:solidFill>
                  <a:srgbClr val="000000"/>
                </a:solidFill>
              </a:rPr>
              <a:t>Fluid (</a:t>
            </a:r>
            <a:r>
              <a:rPr lang="en-US" altLang="en-US" b="0">
                <a:solidFill>
                  <a:srgbClr val="000000"/>
                </a:solidFill>
                <a:latin typeface="Symbol" panose="05050102010706020507" pitchFamily="18" charset="2"/>
              </a:rPr>
              <a:t>r</a:t>
            </a:r>
            <a:r>
              <a:rPr lang="en-US" altLang="en-US" b="0">
                <a:solidFill>
                  <a:srgbClr val="000000"/>
                </a:solidFill>
              </a:rPr>
              <a:t>’)</a:t>
            </a:r>
          </a:p>
        </p:txBody>
      </p:sp>
      <p:sp>
        <p:nvSpPr>
          <p:cNvPr id="9227" name="Text Box 11">
            <a:extLst>
              <a:ext uri="{FF2B5EF4-FFF2-40B4-BE49-F238E27FC236}">
                <a16:creationId xmlns:a16="http://schemas.microsoft.com/office/drawing/2014/main" id="{34A46E2C-1A2D-4C40-8BBB-2B2045B74755}"/>
              </a:ext>
            </a:extLst>
          </p:cNvPr>
          <p:cNvSpPr txBox="1">
            <a:spLocks noChangeArrowheads="1"/>
          </p:cNvSpPr>
          <p:nvPr/>
        </p:nvSpPr>
        <p:spPr bwMode="auto">
          <a:xfrm>
            <a:off x="190500" y="2971800"/>
            <a:ext cx="4038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b="0">
                <a:solidFill>
                  <a:srgbClr val="000000"/>
                </a:solidFill>
              </a:rPr>
              <a:t> Buoyancy acceleration (upward) :</a:t>
            </a:r>
          </a:p>
          <a:p>
            <a:pPr eaLnBrk="1" hangingPunct="1">
              <a:spcBef>
                <a:spcPct val="0"/>
              </a:spcBef>
              <a:buFontTx/>
              <a:buNone/>
            </a:pPr>
            <a:endParaRPr lang="en-US" altLang="en-US" b="0">
              <a:solidFill>
                <a:srgbClr val="000000"/>
              </a:solidFill>
            </a:endParaRPr>
          </a:p>
        </p:txBody>
      </p:sp>
      <p:graphicFrame>
        <p:nvGraphicFramePr>
          <p:cNvPr id="9228" name="Object 12">
            <a:extLst>
              <a:ext uri="{FF2B5EF4-FFF2-40B4-BE49-F238E27FC236}">
                <a16:creationId xmlns:a16="http://schemas.microsoft.com/office/drawing/2014/main" id="{C1964C89-B13D-47A4-839E-89AD7877B726}"/>
              </a:ext>
            </a:extLst>
          </p:cNvPr>
          <p:cNvGraphicFramePr>
            <a:graphicFrameLocks noChangeAspect="1"/>
          </p:cNvGraphicFramePr>
          <p:nvPr/>
        </p:nvGraphicFramePr>
        <p:xfrm>
          <a:off x="4103688" y="2667000"/>
          <a:ext cx="2878137" cy="930275"/>
        </p:xfrm>
        <a:graphic>
          <a:graphicData uri="http://schemas.openxmlformats.org/presentationml/2006/ole">
            <mc:AlternateContent xmlns:mc="http://schemas.openxmlformats.org/markup-compatibility/2006">
              <mc:Choice xmlns:v="urn:schemas-microsoft-com:vml" Requires="v">
                <p:oleObj spid="_x0000_s69634" name="Equation" r:id="rId4" imgW="1295400" imgH="419100" progId="Equation.DSMT4">
                  <p:embed/>
                </p:oleObj>
              </mc:Choice>
              <mc:Fallback>
                <p:oleObj name="Equation" r:id="rId4" imgW="1295400" imgH="419100" progId="Equation.DSMT4">
                  <p:embed/>
                  <p:pic>
                    <p:nvPicPr>
                      <p:cNvPr id="9228" name="Object 12">
                        <a:extLst>
                          <a:ext uri="{FF2B5EF4-FFF2-40B4-BE49-F238E27FC236}">
                            <a16:creationId xmlns:a16="http://schemas.microsoft.com/office/drawing/2014/main" id="{C1964C89-B13D-47A4-839E-89AD7877B7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3688" y="2667000"/>
                        <a:ext cx="2878137"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9" name="Text Box 13">
            <a:extLst>
              <a:ext uri="{FF2B5EF4-FFF2-40B4-BE49-F238E27FC236}">
                <a16:creationId xmlns:a16="http://schemas.microsoft.com/office/drawing/2014/main" id="{6D661FC9-5474-4445-9A15-7ACA3E483023}"/>
              </a:ext>
            </a:extLst>
          </p:cNvPr>
          <p:cNvSpPr txBox="1">
            <a:spLocks noChangeArrowheads="1"/>
          </p:cNvSpPr>
          <p:nvPr/>
        </p:nvSpPr>
        <p:spPr bwMode="auto">
          <a:xfrm>
            <a:off x="228600" y="4419600"/>
            <a:ext cx="84582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b="0">
                <a:solidFill>
                  <a:srgbClr val="000000"/>
                </a:solidFill>
              </a:rPr>
              <a:t>Barometric law assumes </a:t>
            </a:r>
            <a:r>
              <a:rPr lang="en-US" altLang="en-US" b="0" i="1">
                <a:solidFill>
                  <a:srgbClr val="000000"/>
                </a:solidFill>
              </a:rPr>
              <a:t>T = T’ </a:t>
            </a:r>
            <a:r>
              <a:rPr lang="en-US" altLang="en-US" b="0" i="1">
                <a:solidFill>
                  <a:srgbClr val="000000"/>
                </a:solidFill>
                <a:latin typeface="Wingdings 3" panose="05040102010807070707" pitchFamily="18" charset="2"/>
              </a:rPr>
              <a:t>e </a:t>
            </a:r>
            <a:r>
              <a:rPr lang="en-US" altLang="en-US" sz="2400" b="0" i="1">
                <a:solidFill>
                  <a:srgbClr val="000000"/>
                </a:solidFill>
                <a:latin typeface="Times New Roman" panose="02020603050405020304" pitchFamily="18" charset="0"/>
                <a:cs typeface="Times New Roman" panose="02020603050405020304" pitchFamily="18" charset="0"/>
              </a:rPr>
              <a:t>a</a:t>
            </a:r>
            <a:r>
              <a:rPr lang="en-US" altLang="en-US" sz="2400" b="0" i="1" baseline="-25000">
                <a:solidFill>
                  <a:srgbClr val="000000"/>
                </a:solidFill>
                <a:latin typeface="Arial" panose="020B0604020202020204" pitchFamily="34" charset="0"/>
                <a:cs typeface="Arial" panose="020B0604020202020204" pitchFamily="34" charset="0"/>
              </a:rPr>
              <a:t>b</a:t>
            </a:r>
            <a:r>
              <a:rPr lang="en-US" altLang="en-US" sz="2400" b="0" baseline="-25000">
                <a:solidFill>
                  <a:srgbClr val="000000"/>
                </a:solidFill>
                <a:latin typeface="Arial" panose="020B0604020202020204" pitchFamily="34" charset="0"/>
                <a:cs typeface="Arial" panose="020B0604020202020204" pitchFamily="34" charset="0"/>
              </a:rPr>
              <a:t> </a:t>
            </a:r>
            <a:r>
              <a:rPr lang="en-US" altLang="en-US" sz="2400" b="0">
                <a:solidFill>
                  <a:srgbClr val="000000"/>
                </a:solidFill>
                <a:latin typeface="Arial" panose="020B0604020202020204" pitchFamily="34" charset="0"/>
                <a:cs typeface="Arial" panose="020B0604020202020204" pitchFamily="34" charset="0"/>
              </a:rPr>
              <a:t>= </a:t>
            </a:r>
            <a:r>
              <a:rPr lang="en-US" altLang="en-US" b="0">
                <a:solidFill>
                  <a:srgbClr val="000000"/>
                </a:solidFill>
                <a:latin typeface="Arial" panose="020B0604020202020204" pitchFamily="34" charset="0"/>
                <a:cs typeface="Arial" panose="020B0604020202020204" pitchFamily="34" charset="0"/>
              </a:rPr>
              <a:t>0</a:t>
            </a:r>
            <a:r>
              <a:rPr lang="en-US" altLang="en-US" sz="2400" b="0">
                <a:solidFill>
                  <a:srgbClr val="000000"/>
                </a:solidFill>
                <a:latin typeface="Arial" panose="020B0604020202020204" pitchFamily="34" charset="0"/>
                <a:cs typeface="Arial" panose="020B0604020202020204" pitchFamily="34" charset="0"/>
              </a:rPr>
              <a:t> </a:t>
            </a:r>
            <a:r>
              <a:rPr lang="en-US" altLang="en-US" b="0">
                <a:solidFill>
                  <a:srgbClr val="000000"/>
                </a:solidFill>
                <a:latin typeface="Arial" panose="020B0604020202020204" pitchFamily="34" charset="0"/>
                <a:cs typeface="Arial" panose="020B0604020202020204" pitchFamily="34" charset="0"/>
              </a:rPr>
              <a:t>(zero buoyancy)</a:t>
            </a:r>
            <a:endParaRPr lang="en-US" altLang="en-US" sz="2400" b="0">
              <a:solidFill>
                <a:srgbClr val="000000"/>
              </a:solidFill>
            </a:endParaRPr>
          </a:p>
          <a:p>
            <a:pPr eaLnBrk="1" hangingPunct="1">
              <a:spcBef>
                <a:spcPct val="0"/>
              </a:spcBef>
              <a:buFontTx/>
              <a:buNone/>
            </a:pPr>
            <a:endParaRPr lang="en-US" altLang="en-US" b="0">
              <a:solidFill>
                <a:srgbClr val="000000"/>
              </a:solidFill>
            </a:endParaRPr>
          </a:p>
        </p:txBody>
      </p:sp>
      <p:graphicFrame>
        <p:nvGraphicFramePr>
          <p:cNvPr id="11278" name="Object 14">
            <a:extLst>
              <a:ext uri="{FF2B5EF4-FFF2-40B4-BE49-F238E27FC236}">
                <a16:creationId xmlns:a16="http://schemas.microsoft.com/office/drawing/2014/main" id="{F937AA7D-25A1-42E2-951B-23353547245E}"/>
              </a:ext>
            </a:extLst>
          </p:cNvPr>
          <p:cNvGraphicFramePr>
            <a:graphicFrameLocks noChangeAspect="1"/>
          </p:cNvGraphicFramePr>
          <p:nvPr/>
        </p:nvGraphicFramePr>
        <p:xfrm>
          <a:off x="3981450" y="2197100"/>
          <a:ext cx="114300" cy="177800"/>
        </p:xfrm>
        <a:graphic>
          <a:graphicData uri="http://schemas.openxmlformats.org/presentationml/2006/ole">
            <mc:AlternateContent xmlns:mc="http://schemas.openxmlformats.org/markup-compatibility/2006">
              <mc:Choice xmlns:v="urn:schemas-microsoft-com:vml" Requires="v">
                <p:oleObj spid="_x0000_s69635" name="Equation" r:id="rId6" imgW="114102" imgH="177492" progId="Equation.DSMT4">
                  <p:embed/>
                </p:oleObj>
              </mc:Choice>
              <mc:Fallback>
                <p:oleObj name="Equation" r:id="rId6" imgW="114102" imgH="177492" progId="Equation.DSMT4">
                  <p:embed/>
                  <p:pic>
                    <p:nvPicPr>
                      <p:cNvPr id="11278" name="Object 14">
                        <a:extLst>
                          <a:ext uri="{FF2B5EF4-FFF2-40B4-BE49-F238E27FC236}">
                            <a16:creationId xmlns:a16="http://schemas.microsoft.com/office/drawing/2014/main" id="{F937AA7D-25A1-42E2-951B-2335354724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81450" y="2197100"/>
                        <a:ext cx="114300"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33" name="Text Box 18">
            <a:extLst>
              <a:ext uri="{FF2B5EF4-FFF2-40B4-BE49-F238E27FC236}">
                <a16:creationId xmlns:a16="http://schemas.microsoft.com/office/drawing/2014/main" id="{6C2DA3A0-C7A5-48DB-A00F-5B47567A21DE}"/>
              </a:ext>
            </a:extLst>
          </p:cNvPr>
          <p:cNvSpPr txBox="1">
            <a:spLocks noChangeArrowheads="1"/>
          </p:cNvSpPr>
          <p:nvPr/>
        </p:nvSpPr>
        <p:spPr bwMode="auto">
          <a:xfrm>
            <a:off x="2049463" y="5006975"/>
            <a:ext cx="4576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b="0" i="1">
                <a:solidFill>
                  <a:srgbClr val="000000"/>
                </a:solidFill>
              </a:rPr>
              <a:t>T &gt; T’ </a:t>
            </a:r>
            <a:r>
              <a:rPr lang="en-US" altLang="en-US" b="0">
                <a:solidFill>
                  <a:srgbClr val="000000"/>
                </a:solidFill>
              </a:rPr>
              <a:t>causes buoyant acceleration upward</a:t>
            </a:r>
            <a:endParaRPr lang="en-US" altLang="en-US" b="0" i="1">
              <a:solidFill>
                <a:srgbClr val="000000"/>
              </a:solidFill>
            </a:endParaRPr>
          </a:p>
        </p:txBody>
      </p:sp>
      <p:cxnSp>
        <p:nvCxnSpPr>
          <p:cNvPr id="11280" name="Straight Connector 18">
            <a:extLst>
              <a:ext uri="{FF2B5EF4-FFF2-40B4-BE49-F238E27FC236}">
                <a16:creationId xmlns:a16="http://schemas.microsoft.com/office/drawing/2014/main" id="{F3057F06-DA3B-444B-84A8-B3248F0D907A}"/>
              </a:ext>
            </a:extLst>
          </p:cNvPr>
          <p:cNvCxnSpPr>
            <a:cxnSpLocks noChangeShapeType="1"/>
          </p:cNvCxnSpPr>
          <p:nvPr/>
        </p:nvCxnSpPr>
        <p:spPr bwMode="auto">
          <a:xfrm rot="5400000" flipH="1" flipV="1">
            <a:off x="1866900" y="1943100"/>
            <a:ext cx="1143000" cy="0"/>
          </a:xfrm>
          <a:prstGeom prst="line">
            <a:avLst/>
          </a:prstGeom>
          <a:noFill/>
          <a:ln w="25400" algn="ctr">
            <a:solidFill>
              <a:srgbClr val="FF0000"/>
            </a:solidFill>
            <a:round/>
            <a:headEnd type="triangle" w="lg" len="lg"/>
            <a:tailEnd type="triangle" w="lg" len="lg"/>
          </a:ln>
          <a:extLst>
            <a:ext uri="{909E8E84-426E-40DD-AFC4-6F175D3DCCD1}">
              <a14:hiddenFill xmlns:a14="http://schemas.microsoft.com/office/drawing/2010/main">
                <a:noFill/>
              </a14:hiddenFill>
            </a:ext>
          </a:extLst>
        </p:spPr>
      </p:cxnSp>
      <p:sp>
        <p:nvSpPr>
          <p:cNvPr id="11281" name="Oval 22">
            <a:extLst>
              <a:ext uri="{FF2B5EF4-FFF2-40B4-BE49-F238E27FC236}">
                <a16:creationId xmlns:a16="http://schemas.microsoft.com/office/drawing/2014/main" id="{BF7DA31C-CC54-4809-887E-4D6701744ACC}"/>
              </a:ext>
            </a:extLst>
          </p:cNvPr>
          <p:cNvSpPr>
            <a:spLocks noChangeArrowheads="1"/>
          </p:cNvSpPr>
          <p:nvPr/>
        </p:nvSpPr>
        <p:spPr bwMode="auto">
          <a:xfrm>
            <a:off x="2387600" y="1828800"/>
            <a:ext cx="0" cy="388938"/>
          </a:xfrm>
          <a:prstGeom prst="ellipse">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0" tIns="0" rIns="0" bIns="0">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endParaRPr lang="en-US" altLang="en-US" b="0">
              <a:solidFill>
                <a:srgbClr val="000000"/>
              </a:solidFill>
            </a:endParaRPr>
          </a:p>
        </p:txBody>
      </p:sp>
      <p:sp>
        <p:nvSpPr>
          <p:cNvPr id="11282" name="TextBox 23">
            <a:extLst>
              <a:ext uri="{FF2B5EF4-FFF2-40B4-BE49-F238E27FC236}">
                <a16:creationId xmlns:a16="http://schemas.microsoft.com/office/drawing/2014/main" id="{7E5CDA82-C627-4D87-A3DF-18F1FFEF4CEC}"/>
              </a:ext>
            </a:extLst>
          </p:cNvPr>
          <p:cNvSpPr txBox="1">
            <a:spLocks noChangeArrowheads="1"/>
          </p:cNvSpPr>
          <p:nvPr/>
        </p:nvSpPr>
        <p:spPr bwMode="auto">
          <a:xfrm>
            <a:off x="2514600" y="2209800"/>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sz="2400" b="0" i="1">
                <a:solidFill>
                  <a:srgbClr val="FF0000"/>
                </a:solidFill>
                <a:latin typeface="Times New Roman" panose="02020603050405020304" pitchFamily="18" charset="0"/>
                <a:cs typeface="Times New Roman" panose="02020603050405020304" pitchFamily="18" charset="0"/>
              </a:rPr>
              <a:t>g</a:t>
            </a:r>
          </a:p>
        </p:txBody>
      </p:sp>
      <p:graphicFrame>
        <p:nvGraphicFramePr>
          <p:cNvPr id="11283" name="Object 25">
            <a:extLst>
              <a:ext uri="{FF2B5EF4-FFF2-40B4-BE49-F238E27FC236}">
                <a16:creationId xmlns:a16="http://schemas.microsoft.com/office/drawing/2014/main" id="{D322120D-5070-44B3-AD13-D7D6A4946E11}"/>
              </a:ext>
            </a:extLst>
          </p:cNvPr>
          <p:cNvGraphicFramePr>
            <a:graphicFrameLocks noChangeAspect="1"/>
          </p:cNvGraphicFramePr>
          <p:nvPr/>
        </p:nvGraphicFramePr>
        <p:xfrm>
          <a:off x="2514600" y="1219200"/>
          <a:ext cx="349250" cy="474663"/>
        </p:xfrm>
        <a:graphic>
          <a:graphicData uri="http://schemas.openxmlformats.org/presentationml/2006/ole">
            <mc:AlternateContent xmlns:mc="http://schemas.openxmlformats.org/markup-compatibility/2006">
              <mc:Choice xmlns:v="urn:schemas-microsoft-com:vml" Requires="v">
                <p:oleObj spid="_x0000_s69636" name="Equation" r:id="rId8" imgW="177646" imgH="241091" progId="Equation.DSMT4">
                  <p:embed/>
                </p:oleObj>
              </mc:Choice>
              <mc:Fallback>
                <p:oleObj name="Equation" r:id="rId8" imgW="177646" imgH="241091" progId="Equation.DSMT4">
                  <p:embed/>
                  <p:pic>
                    <p:nvPicPr>
                      <p:cNvPr id="11283" name="Object 25">
                        <a:extLst>
                          <a:ext uri="{FF2B5EF4-FFF2-40B4-BE49-F238E27FC236}">
                            <a16:creationId xmlns:a16="http://schemas.microsoft.com/office/drawing/2014/main" id="{D322120D-5070-44B3-AD13-D7D6A4946E1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4600" y="1219200"/>
                        <a:ext cx="3492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84" name="TextBox 21">
            <a:extLst>
              <a:ext uri="{FF2B5EF4-FFF2-40B4-BE49-F238E27FC236}">
                <a16:creationId xmlns:a16="http://schemas.microsoft.com/office/drawing/2014/main" id="{2BA68DEE-C34E-495F-9D05-114D115D3996}"/>
              </a:ext>
            </a:extLst>
          </p:cNvPr>
          <p:cNvSpPr txBox="1">
            <a:spLocks noChangeArrowheads="1"/>
          </p:cNvSpPr>
          <p:nvPr/>
        </p:nvSpPr>
        <p:spPr bwMode="auto">
          <a:xfrm>
            <a:off x="4267200" y="1752600"/>
            <a:ext cx="44942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b="0" i="1">
                <a:solidFill>
                  <a:srgbClr val="000000"/>
                </a:solidFill>
              </a:rPr>
              <a:t>p(z) &gt; p(z+</a:t>
            </a:r>
            <a:r>
              <a:rPr lang="el-GR" altLang="en-US" b="0" i="1">
                <a:solidFill>
                  <a:srgbClr val="000000"/>
                </a:solidFill>
              </a:rPr>
              <a:t>Δ</a:t>
            </a:r>
            <a:r>
              <a:rPr lang="en-US" altLang="en-US" b="0" i="1">
                <a:solidFill>
                  <a:srgbClr val="000000"/>
                </a:solidFill>
              </a:rPr>
              <a:t>z) </a:t>
            </a:r>
            <a:r>
              <a:rPr lang="en-US" altLang="en-US" b="0" i="1">
                <a:solidFill>
                  <a:srgbClr val="000000"/>
                </a:solidFill>
                <a:latin typeface="Wingdings 3" panose="05040102010807070707" pitchFamily="18" charset="2"/>
              </a:rPr>
              <a:t>e</a:t>
            </a:r>
            <a:r>
              <a:rPr lang="en-US" altLang="en-US" b="0" i="1">
                <a:solidFill>
                  <a:srgbClr val="000000"/>
                </a:solidFill>
              </a:rPr>
              <a:t> </a:t>
            </a:r>
            <a:r>
              <a:rPr lang="en-US" altLang="en-US" b="0">
                <a:solidFill>
                  <a:srgbClr val="000000"/>
                </a:solidFill>
              </a:rPr>
              <a:t>pressure-gradient force</a:t>
            </a:r>
          </a:p>
          <a:p>
            <a:pPr eaLnBrk="1" hangingPunct="1">
              <a:spcBef>
                <a:spcPct val="0"/>
              </a:spcBef>
              <a:buFontTx/>
              <a:buNone/>
            </a:pPr>
            <a:r>
              <a:rPr lang="en-US" altLang="en-US" b="0" i="1">
                <a:solidFill>
                  <a:srgbClr val="000000"/>
                </a:solidFill>
              </a:rPr>
              <a:t>                          </a:t>
            </a:r>
            <a:r>
              <a:rPr lang="en-US" altLang="en-US" b="0">
                <a:solidFill>
                  <a:srgbClr val="000000"/>
                </a:solidFill>
              </a:rPr>
              <a:t>on object directed upward</a:t>
            </a:r>
            <a:endParaRPr lang="en-US" altLang="en-US" b="0" i="1">
              <a:solidFill>
                <a:srgbClr val="000000"/>
              </a:solidFill>
            </a:endParaRPr>
          </a:p>
        </p:txBody>
      </p:sp>
      <p:sp>
        <p:nvSpPr>
          <p:cNvPr id="11285" name="TextBox 24">
            <a:extLst>
              <a:ext uri="{FF2B5EF4-FFF2-40B4-BE49-F238E27FC236}">
                <a16:creationId xmlns:a16="http://schemas.microsoft.com/office/drawing/2014/main" id="{23463DAC-6D94-4B5C-968F-83A4E96921DD}"/>
              </a:ext>
            </a:extLst>
          </p:cNvPr>
          <p:cNvSpPr txBox="1">
            <a:spLocks noChangeArrowheads="1"/>
          </p:cNvSpPr>
          <p:nvPr/>
        </p:nvSpPr>
        <p:spPr bwMode="auto">
          <a:xfrm>
            <a:off x="965200" y="685800"/>
            <a:ext cx="65135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b="0">
                <a:solidFill>
                  <a:srgbClr val="000000"/>
                </a:solidFill>
              </a:rPr>
              <a:t>Consider an object (density </a:t>
            </a:r>
            <a:r>
              <a:rPr lang="el-GR" altLang="en-US" b="0">
                <a:solidFill>
                  <a:srgbClr val="000000"/>
                </a:solidFill>
              </a:rPr>
              <a:t>ρ</a:t>
            </a:r>
            <a:r>
              <a:rPr lang="en-US" altLang="en-US" b="0">
                <a:solidFill>
                  <a:srgbClr val="000000"/>
                </a:solidFill>
              </a:rPr>
              <a:t>) immersed in a fluid (density </a:t>
            </a:r>
            <a:r>
              <a:rPr lang="el-GR" altLang="en-US" b="0">
                <a:solidFill>
                  <a:srgbClr val="000000"/>
                </a:solidFill>
              </a:rPr>
              <a:t>ρ</a:t>
            </a:r>
            <a:r>
              <a:rPr lang="en-US" altLang="en-US" b="0">
                <a:solidFill>
                  <a:srgbClr val="000000"/>
                </a:solidFill>
              </a:rPr>
              <a:t>’):</a:t>
            </a:r>
          </a:p>
        </p:txBody>
      </p:sp>
      <p:sp>
        <p:nvSpPr>
          <p:cNvPr id="9240" name="TextBox 26">
            <a:extLst>
              <a:ext uri="{FF2B5EF4-FFF2-40B4-BE49-F238E27FC236}">
                <a16:creationId xmlns:a16="http://schemas.microsoft.com/office/drawing/2014/main" id="{39C5FFA3-8BFE-47E5-B6BE-4B9CA4BAA51E}"/>
              </a:ext>
            </a:extLst>
          </p:cNvPr>
          <p:cNvSpPr txBox="1">
            <a:spLocks noChangeArrowheads="1"/>
          </p:cNvSpPr>
          <p:nvPr/>
        </p:nvSpPr>
        <p:spPr bwMode="auto">
          <a:xfrm>
            <a:off x="304800" y="3810000"/>
            <a:ext cx="96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b="0">
                <a:solidFill>
                  <a:srgbClr val="000000"/>
                </a:solidFill>
              </a:rPr>
              <a:t>For air, </a:t>
            </a:r>
          </a:p>
        </p:txBody>
      </p:sp>
      <p:graphicFrame>
        <p:nvGraphicFramePr>
          <p:cNvPr id="9241" name="Object 27">
            <a:extLst>
              <a:ext uri="{FF2B5EF4-FFF2-40B4-BE49-F238E27FC236}">
                <a16:creationId xmlns:a16="http://schemas.microsoft.com/office/drawing/2014/main" id="{B3BD62AB-6425-4AEE-8863-4F4741A788DE}"/>
              </a:ext>
            </a:extLst>
          </p:cNvPr>
          <p:cNvGraphicFramePr>
            <a:graphicFrameLocks noChangeAspect="1"/>
          </p:cNvGraphicFramePr>
          <p:nvPr/>
        </p:nvGraphicFramePr>
        <p:xfrm>
          <a:off x="1471613" y="3581400"/>
          <a:ext cx="1155700" cy="762000"/>
        </p:xfrm>
        <a:graphic>
          <a:graphicData uri="http://schemas.openxmlformats.org/presentationml/2006/ole">
            <mc:AlternateContent xmlns:mc="http://schemas.openxmlformats.org/markup-compatibility/2006">
              <mc:Choice xmlns:v="urn:schemas-microsoft-com:vml" Requires="v">
                <p:oleObj spid="_x0000_s69637" name="Equation" r:id="rId10" imgW="596641" imgH="393529" progId="Equation.DSMT4">
                  <p:embed/>
                </p:oleObj>
              </mc:Choice>
              <mc:Fallback>
                <p:oleObj name="Equation" r:id="rId10" imgW="596641" imgH="393529" progId="Equation.DSMT4">
                  <p:embed/>
                  <p:pic>
                    <p:nvPicPr>
                      <p:cNvPr id="9241" name="Object 27">
                        <a:extLst>
                          <a:ext uri="{FF2B5EF4-FFF2-40B4-BE49-F238E27FC236}">
                            <a16:creationId xmlns:a16="http://schemas.microsoft.com/office/drawing/2014/main" id="{B3BD62AB-6425-4AEE-8863-4F4741A788D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71613" y="3581400"/>
                        <a:ext cx="11557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42" name="TextBox 28">
            <a:extLst>
              <a:ext uri="{FF2B5EF4-FFF2-40B4-BE49-F238E27FC236}">
                <a16:creationId xmlns:a16="http://schemas.microsoft.com/office/drawing/2014/main" id="{88959E4A-CB3F-4DE2-8B7C-97437C0533B6}"/>
              </a:ext>
            </a:extLst>
          </p:cNvPr>
          <p:cNvSpPr txBox="1">
            <a:spLocks noChangeArrowheads="1"/>
          </p:cNvSpPr>
          <p:nvPr/>
        </p:nvSpPr>
        <p:spPr bwMode="auto">
          <a:xfrm>
            <a:off x="2819400" y="3733800"/>
            <a:ext cx="1431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b="0">
                <a:solidFill>
                  <a:srgbClr val="000000"/>
                </a:solidFill>
              </a:rPr>
              <a:t>so </a:t>
            </a:r>
            <a:r>
              <a:rPr lang="el-GR" altLang="en-US" b="0">
                <a:solidFill>
                  <a:srgbClr val="000000"/>
                </a:solidFill>
              </a:rPr>
              <a:t>ρ↑</a:t>
            </a:r>
            <a:r>
              <a:rPr lang="en-US" altLang="en-US" b="0">
                <a:solidFill>
                  <a:srgbClr val="000000"/>
                </a:solidFill>
              </a:rPr>
              <a:t> as </a:t>
            </a:r>
            <a:r>
              <a:rPr lang="en-US" altLang="en-US" b="0" i="1">
                <a:solidFill>
                  <a:srgbClr val="000000"/>
                </a:solidFill>
              </a:rPr>
              <a:t>T</a:t>
            </a:r>
            <a:r>
              <a:rPr lang="el-GR" altLang="en-US" b="0">
                <a:solidFill>
                  <a:srgbClr val="000000"/>
                </a:solidFill>
              </a:rPr>
              <a:t>↓</a:t>
            </a:r>
            <a:r>
              <a:rPr lang="en-US" altLang="en-US" b="0">
                <a:solidFill>
                  <a:srgbClr val="000000"/>
                </a:solidFill>
              </a:rPr>
              <a:t> </a:t>
            </a:r>
          </a:p>
        </p:txBody>
      </p:sp>
      <p:sp>
        <p:nvSpPr>
          <p:cNvPr id="27" name="Text Box 18">
            <a:extLst>
              <a:ext uri="{FF2B5EF4-FFF2-40B4-BE49-F238E27FC236}">
                <a16:creationId xmlns:a16="http://schemas.microsoft.com/office/drawing/2014/main" id="{C18C73BC-996D-4ECC-9C14-F53B77BA061B}"/>
              </a:ext>
            </a:extLst>
          </p:cNvPr>
          <p:cNvSpPr txBox="1">
            <a:spLocks noChangeArrowheads="1"/>
          </p:cNvSpPr>
          <p:nvPr/>
        </p:nvSpPr>
        <p:spPr bwMode="auto">
          <a:xfrm>
            <a:off x="2047875" y="5391150"/>
            <a:ext cx="4872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b="0" i="1">
                <a:solidFill>
                  <a:srgbClr val="000000"/>
                </a:solidFill>
              </a:rPr>
              <a:t>T &lt; T’ </a:t>
            </a:r>
            <a:r>
              <a:rPr lang="en-US" altLang="en-US" b="0">
                <a:solidFill>
                  <a:srgbClr val="000000"/>
                </a:solidFill>
              </a:rPr>
              <a:t>causes buoyant acceleration downward</a:t>
            </a:r>
            <a:endParaRPr lang="en-US" altLang="en-US" b="0" i="1">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2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4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22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2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7" grpId="0"/>
      <p:bldP spid="9229" grpId="0"/>
      <p:bldP spid="9233" grpId="0"/>
      <p:bldP spid="9240" grpId="0"/>
      <p:bldP spid="9242"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2602A38C-BB31-4FE6-BCF2-34CC110E59BF}"/>
              </a:ext>
            </a:extLst>
          </p:cNvPr>
          <p:cNvSpPr>
            <a:spLocks noGrp="1" noChangeArrowheads="1"/>
          </p:cNvSpPr>
          <p:nvPr>
            <p:ph type="title"/>
          </p:nvPr>
        </p:nvSpPr>
        <p:spPr>
          <a:xfrm>
            <a:off x="533400" y="-228600"/>
            <a:ext cx="7772400" cy="990600"/>
          </a:xfrm>
        </p:spPr>
        <p:txBody>
          <a:bodyPr/>
          <a:lstStyle/>
          <a:p>
            <a:pPr eaLnBrk="1" hangingPunct="1"/>
            <a:r>
              <a:rPr lang="en-US" altLang="en-US" b="0">
                <a:effectLst/>
              </a:rPr>
              <a:t>Vertical transport: atmospheric lapse rate and stability</a:t>
            </a:r>
          </a:p>
        </p:txBody>
      </p:sp>
      <p:sp>
        <p:nvSpPr>
          <p:cNvPr id="13315" name="Freeform 3">
            <a:extLst>
              <a:ext uri="{FF2B5EF4-FFF2-40B4-BE49-F238E27FC236}">
                <a16:creationId xmlns:a16="http://schemas.microsoft.com/office/drawing/2014/main" id="{948C9E85-7AB0-4DCC-A740-053ED689FCAD}"/>
              </a:ext>
            </a:extLst>
          </p:cNvPr>
          <p:cNvSpPr>
            <a:spLocks/>
          </p:cNvSpPr>
          <p:nvPr/>
        </p:nvSpPr>
        <p:spPr bwMode="auto">
          <a:xfrm>
            <a:off x="838200" y="1295400"/>
            <a:ext cx="2438400" cy="3657600"/>
          </a:xfrm>
          <a:custGeom>
            <a:avLst/>
            <a:gdLst>
              <a:gd name="T0" fmla="*/ 0 w 1488"/>
              <a:gd name="T1" fmla="*/ 0 h 2208"/>
              <a:gd name="T2" fmla="*/ 0 w 1488"/>
              <a:gd name="T3" fmla="*/ 2147483646 h 2208"/>
              <a:gd name="T4" fmla="*/ 2147483646 w 1488"/>
              <a:gd name="T5" fmla="*/ 2147483646 h 2208"/>
              <a:gd name="T6" fmla="*/ 0 60000 65536"/>
              <a:gd name="T7" fmla="*/ 0 60000 65536"/>
              <a:gd name="T8" fmla="*/ 0 60000 65536"/>
              <a:gd name="T9" fmla="*/ 0 w 1488"/>
              <a:gd name="T10" fmla="*/ 0 h 2208"/>
              <a:gd name="T11" fmla="*/ 1488 w 1488"/>
              <a:gd name="T12" fmla="*/ 2208 h 2208"/>
            </a:gdLst>
            <a:ahLst/>
            <a:cxnLst>
              <a:cxn ang="T6">
                <a:pos x="T0" y="T1"/>
              </a:cxn>
              <a:cxn ang="T7">
                <a:pos x="T2" y="T3"/>
              </a:cxn>
              <a:cxn ang="T8">
                <a:pos x="T4" y="T5"/>
              </a:cxn>
            </a:cxnLst>
            <a:rect l="T9" t="T10" r="T11" b="T12"/>
            <a:pathLst>
              <a:path w="1488" h="2208">
                <a:moveTo>
                  <a:pt x="0" y="0"/>
                </a:moveTo>
                <a:lnTo>
                  <a:pt x="0" y="2208"/>
                </a:lnTo>
                <a:lnTo>
                  <a:pt x="1488" y="2208"/>
                </a:lnTo>
              </a:path>
            </a:pathLst>
          </a:custGeom>
          <a:noFill/>
          <a:ln w="28575" cmpd="sng">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16" name="Text Box 4">
            <a:extLst>
              <a:ext uri="{FF2B5EF4-FFF2-40B4-BE49-F238E27FC236}">
                <a16:creationId xmlns:a16="http://schemas.microsoft.com/office/drawing/2014/main" id="{30735C64-6C0E-4D46-9FE1-9A9E3071618F}"/>
              </a:ext>
            </a:extLst>
          </p:cNvPr>
          <p:cNvSpPr txBox="1">
            <a:spLocks noChangeArrowheads="1"/>
          </p:cNvSpPr>
          <p:nvPr/>
        </p:nvSpPr>
        <p:spPr bwMode="auto">
          <a:xfrm>
            <a:off x="2895600" y="5181600"/>
            <a:ext cx="323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i="1">
                <a:solidFill>
                  <a:srgbClr val="000000"/>
                </a:solidFill>
              </a:rPr>
              <a:t>T</a:t>
            </a:r>
          </a:p>
        </p:txBody>
      </p:sp>
      <p:sp>
        <p:nvSpPr>
          <p:cNvPr id="13317" name="Text Box 5">
            <a:extLst>
              <a:ext uri="{FF2B5EF4-FFF2-40B4-BE49-F238E27FC236}">
                <a16:creationId xmlns:a16="http://schemas.microsoft.com/office/drawing/2014/main" id="{331951B0-32CD-4275-A896-22A2E389AD8A}"/>
              </a:ext>
            </a:extLst>
          </p:cNvPr>
          <p:cNvSpPr txBox="1">
            <a:spLocks noChangeArrowheads="1"/>
          </p:cNvSpPr>
          <p:nvPr/>
        </p:nvSpPr>
        <p:spPr bwMode="auto">
          <a:xfrm>
            <a:off x="304800" y="12954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i="1">
                <a:solidFill>
                  <a:srgbClr val="000000"/>
                </a:solidFill>
              </a:rPr>
              <a:t>z</a:t>
            </a:r>
          </a:p>
        </p:txBody>
      </p:sp>
      <p:sp>
        <p:nvSpPr>
          <p:cNvPr id="13318" name="Line 6">
            <a:extLst>
              <a:ext uri="{FF2B5EF4-FFF2-40B4-BE49-F238E27FC236}">
                <a16:creationId xmlns:a16="http://schemas.microsoft.com/office/drawing/2014/main" id="{CA7C3457-B6CD-4B22-9398-216A9B929996}"/>
              </a:ext>
            </a:extLst>
          </p:cNvPr>
          <p:cNvSpPr>
            <a:spLocks noChangeShapeType="1"/>
          </p:cNvSpPr>
          <p:nvPr/>
        </p:nvSpPr>
        <p:spPr bwMode="auto">
          <a:xfrm>
            <a:off x="1676400" y="2438400"/>
            <a:ext cx="381000" cy="14478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9" name="Text Box 7">
            <a:extLst>
              <a:ext uri="{FF2B5EF4-FFF2-40B4-BE49-F238E27FC236}">
                <a16:creationId xmlns:a16="http://schemas.microsoft.com/office/drawing/2014/main" id="{D8AB3481-0C41-4549-A386-35579FDBC30C}"/>
              </a:ext>
            </a:extLst>
          </p:cNvPr>
          <p:cNvSpPr txBox="1">
            <a:spLocks noChangeArrowheads="1"/>
          </p:cNvSpPr>
          <p:nvPr/>
        </p:nvSpPr>
        <p:spPr bwMode="auto">
          <a:xfrm>
            <a:off x="1736725" y="2209800"/>
            <a:ext cx="1768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rgbClr val="FF0000"/>
                </a:solidFill>
                <a:latin typeface="Symbol" panose="05050102010706020507" pitchFamily="18" charset="2"/>
              </a:rPr>
              <a:t>G </a:t>
            </a:r>
            <a:r>
              <a:rPr lang="en-US" altLang="en-US">
                <a:solidFill>
                  <a:srgbClr val="FF0000"/>
                </a:solidFill>
              </a:rPr>
              <a:t>= 9.8 K km</a:t>
            </a:r>
            <a:r>
              <a:rPr lang="en-US" altLang="en-US" baseline="30000">
                <a:solidFill>
                  <a:srgbClr val="FF0000"/>
                </a:solidFill>
              </a:rPr>
              <a:t>-1</a:t>
            </a:r>
            <a:endParaRPr lang="en-US" altLang="en-US">
              <a:solidFill>
                <a:srgbClr val="FF0000"/>
              </a:solidFill>
            </a:endParaRPr>
          </a:p>
        </p:txBody>
      </p:sp>
      <p:sp>
        <p:nvSpPr>
          <p:cNvPr id="6152" name="Rectangle 8">
            <a:extLst>
              <a:ext uri="{FF2B5EF4-FFF2-40B4-BE49-F238E27FC236}">
                <a16:creationId xmlns:a16="http://schemas.microsoft.com/office/drawing/2014/main" id="{5B940FEA-77BF-46AF-A5F6-E0F08539249B}"/>
              </a:ext>
            </a:extLst>
          </p:cNvPr>
          <p:cNvSpPr>
            <a:spLocks noChangeArrowheads="1"/>
          </p:cNvSpPr>
          <p:nvPr/>
        </p:nvSpPr>
        <p:spPr bwMode="auto">
          <a:xfrm>
            <a:off x="1828800" y="3200400"/>
            <a:ext cx="152400" cy="152400"/>
          </a:xfrm>
          <a:prstGeom prst="rect">
            <a:avLst/>
          </a:prstGeom>
          <a:solidFill>
            <a:schemeClr val="tx1"/>
          </a:solidFill>
          <a:ln w="9525">
            <a:solidFill>
              <a:schemeClr val="tx1"/>
            </a:solidFill>
            <a:miter lim="800000"/>
            <a:headEnd/>
            <a:tailEnd/>
          </a:ln>
        </p:spPr>
        <p:txBody>
          <a:bodyPr wrap="none" anchor="ct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endParaRPr lang="en-US" altLang="en-US">
              <a:solidFill>
                <a:srgbClr val="000000"/>
              </a:solidFill>
            </a:endParaRPr>
          </a:p>
        </p:txBody>
      </p:sp>
      <p:sp>
        <p:nvSpPr>
          <p:cNvPr id="13321" name="Text Box 9">
            <a:extLst>
              <a:ext uri="{FF2B5EF4-FFF2-40B4-BE49-F238E27FC236}">
                <a16:creationId xmlns:a16="http://schemas.microsoft.com/office/drawing/2014/main" id="{4E39D79D-3789-4A78-9038-265BE5093EFB}"/>
              </a:ext>
            </a:extLst>
          </p:cNvPr>
          <p:cNvSpPr txBox="1">
            <a:spLocks noChangeArrowheads="1"/>
          </p:cNvSpPr>
          <p:nvPr/>
        </p:nvSpPr>
        <p:spPr bwMode="auto">
          <a:xfrm>
            <a:off x="2590800" y="1219200"/>
            <a:ext cx="6324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rgbClr val="000000"/>
                </a:solidFill>
              </a:rPr>
              <a:t>Consider an air parcel at </a:t>
            </a:r>
            <a:r>
              <a:rPr lang="en-US" altLang="en-US" i="1">
                <a:solidFill>
                  <a:srgbClr val="000000"/>
                </a:solidFill>
              </a:rPr>
              <a:t>z</a:t>
            </a:r>
            <a:r>
              <a:rPr lang="en-US" altLang="en-US">
                <a:solidFill>
                  <a:srgbClr val="000000"/>
                </a:solidFill>
              </a:rPr>
              <a:t> lifted to </a:t>
            </a:r>
            <a:r>
              <a:rPr lang="en-US" altLang="en-US" i="1">
                <a:solidFill>
                  <a:srgbClr val="000000"/>
                </a:solidFill>
              </a:rPr>
              <a:t>z+dz </a:t>
            </a:r>
            <a:r>
              <a:rPr lang="en-US" altLang="en-US">
                <a:solidFill>
                  <a:srgbClr val="000000"/>
                </a:solidFill>
              </a:rPr>
              <a:t>and released.</a:t>
            </a:r>
          </a:p>
          <a:p>
            <a:pPr eaLnBrk="1" hangingPunct="1">
              <a:spcBef>
                <a:spcPct val="0"/>
              </a:spcBef>
              <a:buFontTx/>
              <a:buNone/>
            </a:pPr>
            <a:r>
              <a:rPr lang="en-US" altLang="en-US">
                <a:solidFill>
                  <a:srgbClr val="000000"/>
                </a:solidFill>
              </a:rPr>
              <a:t>It cools upon lifting (expansion).  Assuming lifting to be adiabatic, the cooling follows the adiabatic lapse rate</a:t>
            </a:r>
            <a:r>
              <a:rPr lang="en-US" altLang="en-US" i="1">
                <a:solidFill>
                  <a:srgbClr val="000000"/>
                </a:solidFill>
              </a:rPr>
              <a:t> </a:t>
            </a:r>
            <a:r>
              <a:rPr lang="en-US" altLang="en-US">
                <a:solidFill>
                  <a:srgbClr val="000000"/>
                </a:solidFill>
                <a:latin typeface="Symbol" panose="05050102010706020507" pitchFamily="18" charset="2"/>
              </a:rPr>
              <a:t>G</a:t>
            </a:r>
            <a:r>
              <a:rPr lang="en-US" altLang="en-US">
                <a:solidFill>
                  <a:srgbClr val="000000"/>
                </a:solidFill>
              </a:rPr>
              <a:t> : </a:t>
            </a:r>
            <a:endParaRPr lang="en-US" altLang="en-US" i="1">
              <a:solidFill>
                <a:srgbClr val="000000"/>
              </a:solidFill>
            </a:endParaRPr>
          </a:p>
        </p:txBody>
      </p:sp>
      <p:sp>
        <p:nvSpPr>
          <p:cNvPr id="13322" name="Text Box 10">
            <a:extLst>
              <a:ext uri="{FF2B5EF4-FFF2-40B4-BE49-F238E27FC236}">
                <a16:creationId xmlns:a16="http://schemas.microsoft.com/office/drawing/2014/main" id="{8459BF83-B48A-4224-B12D-64BC4A070D4F}"/>
              </a:ext>
            </a:extLst>
          </p:cNvPr>
          <p:cNvSpPr txBox="1">
            <a:spLocks noChangeArrowheads="1"/>
          </p:cNvSpPr>
          <p:nvPr/>
        </p:nvSpPr>
        <p:spPr bwMode="auto">
          <a:xfrm>
            <a:off x="1981200" y="30480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rgbClr val="000000"/>
                </a:solidFill>
              </a:rPr>
              <a:t>z</a:t>
            </a:r>
          </a:p>
        </p:txBody>
      </p:sp>
      <p:sp>
        <p:nvSpPr>
          <p:cNvPr id="13323" name="Text Box 11">
            <a:extLst>
              <a:ext uri="{FF2B5EF4-FFF2-40B4-BE49-F238E27FC236}">
                <a16:creationId xmlns:a16="http://schemas.microsoft.com/office/drawing/2014/main" id="{07139369-0BE4-448C-9718-FE6820197FA3}"/>
              </a:ext>
            </a:extLst>
          </p:cNvPr>
          <p:cNvSpPr txBox="1">
            <a:spLocks noChangeArrowheads="1"/>
          </p:cNvSpPr>
          <p:nvPr/>
        </p:nvSpPr>
        <p:spPr bwMode="auto">
          <a:xfrm>
            <a:off x="2743200" y="460375"/>
            <a:ext cx="30670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sz="2400" b="0">
                <a:solidFill>
                  <a:srgbClr val="000000"/>
                </a:solidFill>
              </a:rPr>
              <a:t>“Lapse rate” = -</a:t>
            </a:r>
            <a:r>
              <a:rPr lang="en-US" altLang="en-US" sz="2400" b="0" i="1">
                <a:solidFill>
                  <a:srgbClr val="000000"/>
                </a:solidFill>
              </a:rPr>
              <a:t>dT/dz</a:t>
            </a:r>
            <a:endParaRPr lang="en-US" altLang="en-US" sz="2400" b="0">
              <a:solidFill>
                <a:srgbClr val="000000"/>
              </a:solidFill>
            </a:endParaRPr>
          </a:p>
        </p:txBody>
      </p:sp>
      <p:graphicFrame>
        <p:nvGraphicFramePr>
          <p:cNvPr id="13324" name="Object 12">
            <a:extLst>
              <a:ext uri="{FF2B5EF4-FFF2-40B4-BE49-F238E27FC236}">
                <a16:creationId xmlns:a16="http://schemas.microsoft.com/office/drawing/2014/main" id="{E9468367-8761-4881-BE94-08D25A914111}"/>
              </a:ext>
            </a:extLst>
          </p:cNvPr>
          <p:cNvGraphicFramePr>
            <a:graphicFrameLocks noChangeAspect="1"/>
          </p:cNvGraphicFramePr>
          <p:nvPr/>
        </p:nvGraphicFramePr>
        <p:xfrm>
          <a:off x="4184650" y="2209800"/>
          <a:ext cx="3821113" cy="976313"/>
        </p:xfrm>
        <a:graphic>
          <a:graphicData uri="http://schemas.openxmlformats.org/presentationml/2006/ole">
            <mc:AlternateContent xmlns:mc="http://schemas.openxmlformats.org/markup-compatibility/2006">
              <mc:Choice xmlns:v="urn:schemas-microsoft-com:vml" Requires="v">
                <p:oleObj spid="_x0000_s70658" name="Equation" r:id="rId3" imgW="1739900" imgH="444500" progId="Equation.DSMT4">
                  <p:embed/>
                </p:oleObj>
              </mc:Choice>
              <mc:Fallback>
                <p:oleObj name="Equation" r:id="rId3" imgW="1739900" imgH="444500" progId="Equation.DSMT4">
                  <p:embed/>
                  <p:pic>
                    <p:nvPicPr>
                      <p:cNvPr id="13324" name="Object 12">
                        <a:extLst>
                          <a:ext uri="{FF2B5EF4-FFF2-40B4-BE49-F238E27FC236}">
                            <a16:creationId xmlns:a16="http://schemas.microsoft.com/office/drawing/2014/main" id="{E9468367-8761-4881-BE94-08D25A9141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4650" y="2209800"/>
                        <a:ext cx="3821113"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25" name="Freeform 13">
            <a:extLst>
              <a:ext uri="{FF2B5EF4-FFF2-40B4-BE49-F238E27FC236}">
                <a16:creationId xmlns:a16="http://schemas.microsoft.com/office/drawing/2014/main" id="{7B20231B-E6C3-40C2-8C67-7747FBF75181}"/>
              </a:ext>
            </a:extLst>
          </p:cNvPr>
          <p:cNvSpPr>
            <a:spLocks/>
          </p:cNvSpPr>
          <p:nvPr/>
        </p:nvSpPr>
        <p:spPr bwMode="auto">
          <a:xfrm>
            <a:off x="1289050" y="2024063"/>
            <a:ext cx="1225550" cy="2928937"/>
          </a:xfrm>
          <a:custGeom>
            <a:avLst/>
            <a:gdLst>
              <a:gd name="T0" fmla="*/ 2147483646 w 772"/>
              <a:gd name="T1" fmla="*/ 2147483646 h 1845"/>
              <a:gd name="T2" fmla="*/ 2147483646 w 772"/>
              <a:gd name="T3" fmla="*/ 2147483646 h 1845"/>
              <a:gd name="T4" fmla="*/ 2147483646 w 772"/>
              <a:gd name="T5" fmla="*/ 2147483646 h 1845"/>
              <a:gd name="T6" fmla="*/ 2147483646 w 772"/>
              <a:gd name="T7" fmla="*/ 2147483646 h 1845"/>
              <a:gd name="T8" fmla="*/ 2147483646 w 772"/>
              <a:gd name="T9" fmla="*/ 2147483646 h 1845"/>
              <a:gd name="T10" fmla="*/ 0 w 772"/>
              <a:gd name="T11" fmla="*/ 0 h 1845"/>
              <a:gd name="T12" fmla="*/ 0 w 772"/>
              <a:gd name="T13" fmla="*/ 0 h 1845"/>
              <a:gd name="T14" fmla="*/ 0 60000 65536"/>
              <a:gd name="T15" fmla="*/ 0 60000 65536"/>
              <a:gd name="T16" fmla="*/ 0 60000 65536"/>
              <a:gd name="T17" fmla="*/ 0 60000 65536"/>
              <a:gd name="T18" fmla="*/ 0 60000 65536"/>
              <a:gd name="T19" fmla="*/ 0 60000 65536"/>
              <a:gd name="T20" fmla="*/ 0 60000 65536"/>
              <a:gd name="T21" fmla="*/ 0 w 772"/>
              <a:gd name="T22" fmla="*/ 0 h 1845"/>
              <a:gd name="T23" fmla="*/ 772 w 772"/>
              <a:gd name="T24" fmla="*/ 1845 h 18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2" h="1845">
                <a:moveTo>
                  <a:pt x="772" y="1845"/>
                </a:moveTo>
                <a:lnTo>
                  <a:pt x="436" y="1557"/>
                </a:lnTo>
                <a:lnTo>
                  <a:pt x="772" y="1125"/>
                </a:lnTo>
                <a:lnTo>
                  <a:pt x="52" y="501"/>
                </a:lnTo>
                <a:lnTo>
                  <a:pt x="4" y="21"/>
                </a:lnTo>
                <a:lnTo>
                  <a:pt x="0" y="0"/>
                </a:lnTo>
              </a:path>
            </a:pathLst>
          </a:custGeom>
          <a:noFill/>
          <a:ln w="381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26" name="Text Box 14">
            <a:extLst>
              <a:ext uri="{FF2B5EF4-FFF2-40B4-BE49-F238E27FC236}">
                <a16:creationId xmlns:a16="http://schemas.microsoft.com/office/drawing/2014/main" id="{72EEFEA2-FE80-4AAB-A73A-C0533889529C}"/>
              </a:ext>
            </a:extLst>
          </p:cNvPr>
          <p:cNvSpPr txBox="1">
            <a:spLocks noChangeArrowheads="1"/>
          </p:cNvSpPr>
          <p:nvPr/>
        </p:nvSpPr>
        <p:spPr bwMode="auto">
          <a:xfrm>
            <a:off x="2346325" y="3922713"/>
            <a:ext cx="1352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rgbClr val="3333CC"/>
                </a:solidFill>
              </a:rPr>
              <a:t>ATM</a:t>
            </a:r>
          </a:p>
          <a:p>
            <a:pPr eaLnBrk="1" hangingPunct="1">
              <a:spcBef>
                <a:spcPct val="0"/>
              </a:spcBef>
              <a:buFontTx/>
              <a:buNone/>
            </a:pPr>
            <a:r>
              <a:rPr lang="en-US" altLang="en-US">
                <a:solidFill>
                  <a:srgbClr val="3333CC"/>
                </a:solidFill>
              </a:rPr>
              <a:t>(observed)</a:t>
            </a:r>
          </a:p>
        </p:txBody>
      </p:sp>
      <p:sp>
        <p:nvSpPr>
          <p:cNvPr id="13327" name="Text Box 15">
            <a:extLst>
              <a:ext uri="{FF2B5EF4-FFF2-40B4-BE49-F238E27FC236}">
                <a16:creationId xmlns:a16="http://schemas.microsoft.com/office/drawing/2014/main" id="{106B6178-6236-43B2-9505-0FE5B1FE8330}"/>
              </a:ext>
            </a:extLst>
          </p:cNvPr>
          <p:cNvSpPr txBox="1">
            <a:spLocks noChangeArrowheads="1"/>
          </p:cNvSpPr>
          <p:nvPr/>
        </p:nvSpPr>
        <p:spPr bwMode="auto">
          <a:xfrm>
            <a:off x="3641725" y="3465513"/>
            <a:ext cx="5426075"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rgbClr val="000000"/>
                </a:solidFill>
              </a:rPr>
              <a:t>What happens following release depends on the local lapse rate –</a:t>
            </a:r>
            <a:r>
              <a:rPr lang="en-US" altLang="en-US" i="1">
                <a:solidFill>
                  <a:srgbClr val="000000"/>
                </a:solidFill>
              </a:rPr>
              <a:t>dT</a:t>
            </a:r>
            <a:r>
              <a:rPr lang="en-US" altLang="en-US" i="1" baseline="-25000">
                <a:solidFill>
                  <a:srgbClr val="000000"/>
                </a:solidFill>
              </a:rPr>
              <a:t>ATM</a:t>
            </a:r>
            <a:r>
              <a:rPr lang="en-US" altLang="en-US" i="1">
                <a:solidFill>
                  <a:srgbClr val="000000"/>
                </a:solidFill>
              </a:rPr>
              <a:t>/dz:</a:t>
            </a:r>
            <a:endParaRPr lang="en-US" altLang="en-US">
              <a:solidFill>
                <a:srgbClr val="000000"/>
              </a:solidFill>
            </a:endParaRPr>
          </a:p>
          <a:p>
            <a:pPr eaLnBrk="1" hangingPunct="1">
              <a:spcBef>
                <a:spcPct val="0"/>
              </a:spcBef>
            </a:pPr>
            <a:r>
              <a:rPr lang="en-US" altLang="en-US">
                <a:solidFill>
                  <a:srgbClr val="000000"/>
                </a:solidFill>
              </a:rPr>
              <a:t> </a:t>
            </a:r>
            <a:r>
              <a:rPr lang="en-US" altLang="en-US">
                <a:solidFill>
                  <a:srgbClr val="008000"/>
                </a:solidFill>
              </a:rPr>
              <a:t>-</a:t>
            </a:r>
            <a:r>
              <a:rPr lang="en-US" altLang="en-US" i="1">
                <a:solidFill>
                  <a:srgbClr val="008000"/>
                </a:solidFill>
              </a:rPr>
              <a:t>dT</a:t>
            </a:r>
            <a:r>
              <a:rPr lang="en-US" altLang="en-US" i="1" baseline="-25000">
                <a:solidFill>
                  <a:srgbClr val="008000"/>
                </a:solidFill>
              </a:rPr>
              <a:t>ATM</a:t>
            </a:r>
            <a:r>
              <a:rPr lang="en-US" altLang="en-US" i="1">
                <a:solidFill>
                  <a:srgbClr val="008000"/>
                </a:solidFill>
              </a:rPr>
              <a:t>/dz &gt; </a:t>
            </a:r>
            <a:r>
              <a:rPr lang="en-US" altLang="en-US" i="1">
                <a:solidFill>
                  <a:srgbClr val="008000"/>
                </a:solidFill>
                <a:latin typeface="Symbol" panose="05050102010706020507" pitchFamily="18" charset="2"/>
              </a:rPr>
              <a:t>G</a:t>
            </a:r>
            <a:r>
              <a:rPr lang="en-US" altLang="en-US" i="1">
                <a:solidFill>
                  <a:srgbClr val="000000"/>
                </a:solidFill>
                <a:latin typeface="Symbol" panose="05050102010706020507" pitchFamily="18" charset="2"/>
              </a:rPr>
              <a:t> </a:t>
            </a:r>
            <a:r>
              <a:rPr lang="en-US" altLang="en-US" i="1">
                <a:solidFill>
                  <a:srgbClr val="000000"/>
                </a:solidFill>
                <a:latin typeface="Wingdings 3" panose="05040102010807070707" pitchFamily="18" charset="2"/>
              </a:rPr>
              <a:t>e </a:t>
            </a:r>
            <a:r>
              <a:rPr lang="en-US" altLang="en-US">
                <a:solidFill>
                  <a:srgbClr val="000000"/>
                </a:solidFill>
              </a:rPr>
              <a:t>upward buoyancy amplifies initial perturbation: atmosphere is </a:t>
            </a:r>
            <a:r>
              <a:rPr lang="en-US" altLang="en-US" i="1">
                <a:solidFill>
                  <a:srgbClr val="008000"/>
                </a:solidFill>
              </a:rPr>
              <a:t>unstable</a:t>
            </a:r>
          </a:p>
          <a:p>
            <a:pPr eaLnBrk="1" hangingPunct="1">
              <a:spcBef>
                <a:spcPct val="0"/>
              </a:spcBef>
            </a:pPr>
            <a:r>
              <a:rPr lang="en-US" altLang="en-US">
                <a:solidFill>
                  <a:srgbClr val="008000"/>
                </a:solidFill>
              </a:rPr>
              <a:t> -</a:t>
            </a:r>
            <a:r>
              <a:rPr lang="en-US" altLang="en-US" i="1">
                <a:solidFill>
                  <a:srgbClr val="008000"/>
                </a:solidFill>
              </a:rPr>
              <a:t>dT</a:t>
            </a:r>
            <a:r>
              <a:rPr lang="en-US" altLang="en-US" i="1" baseline="-25000">
                <a:solidFill>
                  <a:srgbClr val="008000"/>
                </a:solidFill>
              </a:rPr>
              <a:t>ATM</a:t>
            </a:r>
            <a:r>
              <a:rPr lang="en-US" altLang="en-US" i="1">
                <a:solidFill>
                  <a:srgbClr val="008000"/>
                </a:solidFill>
              </a:rPr>
              <a:t>/dz = </a:t>
            </a:r>
            <a:r>
              <a:rPr lang="en-US" altLang="en-US" i="1">
                <a:solidFill>
                  <a:srgbClr val="008000"/>
                </a:solidFill>
                <a:latin typeface="Symbol" panose="05050102010706020507" pitchFamily="18" charset="2"/>
              </a:rPr>
              <a:t>G</a:t>
            </a:r>
            <a:r>
              <a:rPr lang="en-US" altLang="en-US" i="1">
                <a:solidFill>
                  <a:srgbClr val="000000"/>
                </a:solidFill>
                <a:latin typeface="Symbol" panose="05050102010706020507" pitchFamily="18" charset="2"/>
              </a:rPr>
              <a:t> </a:t>
            </a:r>
            <a:r>
              <a:rPr lang="en-US" altLang="en-US" i="1">
                <a:solidFill>
                  <a:srgbClr val="000000"/>
                </a:solidFill>
                <a:latin typeface="Wingdings 3" panose="05040102010807070707" pitchFamily="18" charset="2"/>
              </a:rPr>
              <a:t>e </a:t>
            </a:r>
            <a:r>
              <a:rPr lang="en-US" altLang="en-US">
                <a:solidFill>
                  <a:srgbClr val="000000"/>
                </a:solidFill>
              </a:rPr>
              <a:t>zero buoyancy does not alter perturbation: atmosphere is </a:t>
            </a:r>
            <a:r>
              <a:rPr lang="en-US" altLang="en-US" i="1">
                <a:solidFill>
                  <a:srgbClr val="008000"/>
                </a:solidFill>
              </a:rPr>
              <a:t>neutral</a:t>
            </a:r>
          </a:p>
          <a:p>
            <a:pPr eaLnBrk="1" hangingPunct="1">
              <a:spcBef>
                <a:spcPct val="0"/>
              </a:spcBef>
            </a:pPr>
            <a:r>
              <a:rPr lang="en-US" altLang="en-US">
                <a:solidFill>
                  <a:srgbClr val="008000"/>
                </a:solidFill>
              </a:rPr>
              <a:t> -</a:t>
            </a:r>
            <a:r>
              <a:rPr lang="en-US" altLang="en-US" i="1">
                <a:solidFill>
                  <a:srgbClr val="008000"/>
                </a:solidFill>
              </a:rPr>
              <a:t>dT</a:t>
            </a:r>
            <a:r>
              <a:rPr lang="en-US" altLang="en-US" i="1" baseline="-25000">
                <a:solidFill>
                  <a:srgbClr val="008000"/>
                </a:solidFill>
              </a:rPr>
              <a:t>ATM</a:t>
            </a:r>
            <a:r>
              <a:rPr lang="en-US" altLang="en-US" i="1">
                <a:solidFill>
                  <a:srgbClr val="008000"/>
                </a:solidFill>
              </a:rPr>
              <a:t>/dz &lt; </a:t>
            </a:r>
            <a:r>
              <a:rPr lang="en-US" altLang="en-US" i="1">
                <a:solidFill>
                  <a:srgbClr val="008000"/>
                </a:solidFill>
                <a:latin typeface="Symbol" panose="05050102010706020507" pitchFamily="18" charset="2"/>
              </a:rPr>
              <a:t>G</a:t>
            </a:r>
            <a:r>
              <a:rPr lang="en-US" altLang="en-US" i="1">
                <a:solidFill>
                  <a:srgbClr val="000000"/>
                </a:solidFill>
                <a:latin typeface="Symbol" panose="05050102010706020507" pitchFamily="18" charset="2"/>
              </a:rPr>
              <a:t> </a:t>
            </a:r>
            <a:r>
              <a:rPr lang="en-US" altLang="en-US" i="1">
                <a:solidFill>
                  <a:srgbClr val="000000"/>
                </a:solidFill>
                <a:latin typeface="Wingdings 3" panose="05040102010807070707" pitchFamily="18" charset="2"/>
              </a:rPr>
              <a:t>e </a:t>
            </a:r>
            <a:r>
              <a:rPr lang="en-US" altLang="en-US">
                <a:solidFill>
                  <a:srgbClr val="000000"/>
                </a:solidFill>
              </a:rPr>
              <a:t>downward buoyancy relaxes initial perturbation: atmosphere is </a:t>
            </a:r>
            <a:r>
              <a:rPr lang="en-US" altLang="en-US" i="1">
                <a:solidFill>
                  <a:srgbClr val="008000"/>
                </a:solidFill>
              </a:rPr>
              <a:t>stable</a:t>
            </a:r>
          </a:p>
          <a:p>
            <a:pPr eaLnBrk="1" hangingPunct="1">
              <a:spcBef>
                <a:spcPct val="0"/>
              </a:spcBef>
            </a:pPr>
            <a:r>
              <a:rPr lang="en-US" altLang="en-US" i="1">
                <a:solidFill>
                  <a:srgbClr val="008000"/>
                </a:solidFill>
              </a:rPr>
              <a:t> dT</a:t>
            </a:r>
            <a:r>
              <a:rPr lang="en-US" altLang="en-US" i="1" baseline="-25000">
                <a:solidFill>
                  <a:srgbClr val="008000"/>
                </a:solidFill>
              </a:rPr>
              <a:t>ATM</a:t>
            </a:r>
            <a:r>
              <a:rPr lang="en-US" altLang="en-US" i="1">
                <a:solidFill>
                  <a:srgbClr val="008000"/>
                </a:solidFill>
              </a:rPr>
              <a:t>/dz &gt; </a:t>
            </a:r>
            <a:r>
              <a:rPr lang="en-US" altLang="en-US">
                <a:solidFill>
                  <a:srgbClr val="008000"/>
                </a:solidFill>
              </a:rPr>
              <a:t>0 (“inversion”): </a:t>
            </a:r>
            <a:r>
              <a:rPr lang="en-US" altLang="en-US">
                <a:solidFill>
                  <a:srgbClr val="000000"/>
                </a:solidFill>
              </a:rPr>
              <a:t>very stable</a:t>
            </a:r>
            <a:endParaRPr lang="en-US" altLang="en-US" i="1">
              <a:solidFill>
                <a:srgbClr val="008000"/>
              </a:solidFill>
            </a:endParaRPr>
          </a:p>
          <a:p>
            <a:pPr eaLnBrk="1" hangingPunct="1">
              <a:spcBef>
                <a:spcPct val="0"/>
              </a:spcBef>
            </a:pPr>
            <a:endParaRPr lang="en-US" altLang="en-US" i="1">
              <a:solidFill>
                <a:srgbClr val="008000"/>
              </a:solidFill>
            </a:endParaRPr>
          </a:p>
          <a:p>
            <a:pPr eaLnBrk="1" hangingPunct="1">
              <a:spcBef>
                <a:spcPct val="0"/>
              </a:spcBef>
            </a:pPr>
            <a:endParaRPr lang="en-US" altLang="en-US">
              <a:solidFill>
                <a:srgbClr val="008000"/>
              </a:solidFill>
            </a:endParaRPr>
          </a:p>
        </p:txBody>
      </p:sp>
      <p:sp>
        <p:nvSpPr>
          <p:cNvPr id="13328" name="Line 16">
            <a:extLst>
              <a:ext uri="{FF2B5EF4-FFF2-40B4-BE49-F238E27FC236}">
                <a16:creationId xmlns:a16="http://schemas.microsoft.com/office/drawing/2014/main" id="{50F820EE-A8CD-4C48-97D6-62FCC55EEB25}"/>
              </a:ext>
            </a:extLst>
          </p:cNvPr>
          <p:cNvSpPr>
            <a:spLocks noChangeShapeType="1"/>
          </p:cNvSpPr>
          <p:nvPr/>
        </p:nvSpPr>
        <p:spPr bwMode="auto">
          <a:xfrm flipH="1">
            <a:off x="838200" y="4495800"/>
            <a:ext cx="11430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29" name="Text Box 17">
            <a:extLst>
              <a:ext uri="{FF2B5EF4-FFF2-40B4-BE49-F238E27FC236}">
                <a16:creationId xmlns:a16="http://schemas.microsoft.com/office/drawing/2014/main" id="{31F08945-AAEF-47E8-9353-E35AB7D8EF06}"/>
              </a:ext>
            </a:extLst>
          </p:cNvPr>
          <p:cNvSpPr txBox="1">
            <a:spLocks noChangeArrowheads="1"/>
          </p:cNvSpPr>
          <p:nvPr/>
        </p:nvSpPr>
        <p:spPr bwMode="auto">
          <a:xfrm>
            <a:off x="838200" y="4495800"/>
            <a:ext cx="1123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rgbClr val="000000"/>
                </a:solidFill>
              </a:rPr>
              <a:t>unstable</a:t>
            </a:r>
          </a:p>
        </p:txBody>
      </p:sp>
      <p:sp>
        <p:nvSpPr>
          <p:cNvPr id="13330" name="Line 18">
            <a:extLst>
              <a:ext uri="{FF2B5EF4-FFF2-40B4-BE49-F238E27FC236}">
                <a16:creationId xmlns:a16="http://schemas.microsoft.com/office/drawing/2014/main" id="{989FE585-1B80-454B-AFEA-D406017CC9A7}"/>
              </a:ext>
            </a:extLst>
          </p:cNvPr>
          <p:cNvSpPr>
            <a:spLocks noChangeShapeType="1"/>
          </p:cNvSpPr>
          <p:nvPr/>
        </p:nvSpPr>
        <p:spPr bwMode="auto">
          <a:xfrm>
            <a:off x="838200" y="3810000"/>
            <a:ext cx="16764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31" name="Text Box 19">
            <a:extLst>
              <a:ext uri="{FF2B5EF4-FFF2-40B4-BE49-F238E27FC236}">
                <a16:creationId xmlns:a16="http://schemas.microsoft.com/office/drawing/2014/main" id="{189DBA96-0FA3-4870-BF23-679168E9361F}"/>
              </a:ext>
            </a:extLst>
          </p:cNvPr>
          <p:cNvSpPr txBox="1">
            <a:spLocks noChangeArrowheads="1"/>
          </p:cNvSpPr>
          <p:nvPr/>
        </p:nvSpPr>
        <p:spPr bwMode="auto">
          <a:xfrm>
            <a:off x="838200" y="3962400"/>
            <a:ext cx="1200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rgbClr val="000000"/>
                </a:solidFill>
              </a:rPr>
              <a:t>inversion</a:t>
            </a:r>
          </a:p>
        </p:txBody>
      </p:sp>
      <p:sp>
        <p:nvSpPr>
          <p:cNvPr id="13332" name="Line 20">
            <a:extLst>
              <a:ext uri="{FF2B5EF4-FFF2-40B4-BE49-F238E27FC236}">
                <a16:creationId xmlns:a16="http://schemas.microsoft.com/office/drawing/2014/main" id="{FB6660F3-987B-4F3D-89AA-9DF17F84B4EB}"/>
              </a:ext>
            </a:extLst>
          </p:cNvPr>
          <p:cNvSpPr>
            <a:spLocks noChangeShapeType="1"/>
          </p:cNvSpPr>
          <p:nvPr/>
        </p:nvSpPr>
        <p:spPr bwMode="auto">
          <a:xfrm>
            <a:off x="838200" y="2819400"/>
            <a:ext cx="5334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3333" name="Text Box 21">
            <a:extLst>
              <a:ext uri="{FF2B5EF4-FFF2-40B4-BE49-F238E27FC236}">
                <a16:creationId xmlns:a16="http://schemas.microsoft.com/office/drawing/2014/main" id="{BB0DD7CC-E88B-4E6E-81E6-E6DD8D77B141}"/>
              </a:ext>
            </a:extLst>
          </p:cNvPr>
          <p:cNvSpPr txBox="1">
            <a:spLocks noChangeArrowheads="1"/>
          </p:cNvSpPr>
          <p:nvPr/>
        </p:nvSpPr>
        <p:spPr bwMode="auto">
          <a:xfrm>
            <a:off x="841375" y="3281363"/>
            <a:ext cx="1212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rgbClr val="000000"/>
                </a:solidFill>
              </a:rPr>
              <a:t>unstable</a:t>
            </a:r>
          </a:p>
        </p:txBody>
      </p:sp>
      <p:sp>
        <p:nvSpPr>
          <p:cNvPr id="13334" name="Text Box 22">
            <a:extLst>
              <a:ext uri="{FF2B5EF4-FFF2-40B4-BE49-F238E27FC236}">
                <a16:creationId xmlns:a16="http://schemas.microsoft.com/office/drawing/2014/main" id="{CB28A7B7-03F3-4BAC-9B9D-6BF7177BD5FE}"/>
              </a:ext>
            </a:extLst>
          </p:cNvPr>
          <p:cNvSpPr txBox="1">
            <a:spLocks noChangeArrowheads="1"/>
          </p:cNvSpPr>
          <p:nvPr/>
        </p:nvSpPr>
        <p:spPr bwMode="auto">
          <a:xfrm>
            <a:off x="762000" y="2286000"/>
            <a:ext cx="844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rgbClr val="000000"/>
                </a:solidFill>
              </a:rPr>
              <a:t>stable</a:t>
            </a:r>
          </a:p>
        </p:txBody>
      </p:sp>
      <p:sp>
        <p:nvSpPr>
          <p:cNvPr id="13335" name="Text Box 23">
            <a:extLst>
              <a:ext uri="{FF2B5EF4-FFF2-40B4-BE49-F238E27FC236}">
                <a16:creationId xmlns:a16="http://schemas.microsoft.com/office/drawing/2014/main" id="{9459CFA5-7B0C-4638-8920-CC61C9546088}"/>
              </a:ext>
            </a:extLst>
          </p:cNvPr>
          <p:cNvSpPr txBox="1">
            <a:spLocks noChangeArrowheads="1"/>
          </p:cNvSpPr>
          <p:nvPr/>
        </p:nvSpPr>
        <p:spPr bwMode="auto">
          <a:xfrm>
            <a:off x="136525" y="6132513"/>
            <a:ext cx="86264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rgbClr val="FF0000"/>
                </a:solidFill>
              </a:rPr>
              <a:t>The stability of the atmosphere against vertical mixing is solely determined by its lapse rate. </a:t>
            </a:r>
            <a:endParaRPr lang="en-US" altLang="en-US" sz="1200">
              <a:solidFill>
                <a:srgbClr val="FF0000"/>
              </a:solidFill>
            </a:endParaRPr>
          </a:p>
        </p:txBody>
      </p:sp>
      <p:sp>
        <p:nvSpPr>
          <p:cNvPr id="2" name="TextBox 1">
            <a:extLst>
              <a:ext uri="{FF2B5EF4-FFF2-40B4-BE49-F238E27FC236}">
                <a16:creationId xmlns:a16="http://schemas.microsoft.com/office/drawing/2014/main" id="{BE15A6E8-64C6-4FAA-B943-E235182F29D5}"/>
              </a:ext>
            </a:extLst>
          </p:cNvPr>
          <p:cNvSpPr txBox="1"/>
          <p:nvPr/>
        </p:nvSpPr>
        <p:spPr>
          <a:xfrm>
            <a:off x="1793875" y="2759075"/>
            <a:ext cx="1263650" cy="338138"/>
          </a:xfrm>
          <a:prstGeom prst="rect">
            <a:avLst/>
          </a:prstGeom>
          <a:noFill/>
        </p:spPr>
        <p:txBody>
          <a:bodyPr>
            <a:spAutoFit/>
          </a:bodyPr>
          <a:lstStyle/>
          <a:p>
            <a:pPr>
              <a:defRPr/>
            </a:pPr>
            <a:r>
              <a:rPr lang="en-US" sz="1600" b="0" dirty="0">
                <a:solidFill>
                  <a:srgbClr val="FF0000"/>
                </a:solidFill>
                <a:latin typeface="+mj-lt"/>
              </a:rPr>
              <a:t>lifting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3.33333E-6 2.22222E-6 L -0.00625 -0.04167 " pathEditMode="relative" rAng="0" ptsTypes="AA">
                                      <p:cBhvr>
                                        <p:cTn id="6" dur="2000" fill="hold"/>
                                        <p:tgtEl>
                                          <p:spTgt spid="6152"/>
                                        </p:tgtEl>
                                        <p:attrNameLst>
                                          <p:attrName>ppt_x</p:attrName>
                                          <p:attrName>ppt_y</p:attrName>
                                        </p:attrNameLst>
                                      </p:cBhvr>
                                      <p:rCtr x="-313" y="-2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D0E413D-E113-4A4C-910E-1B2EBBD1824F}"/>
              </a:ext>
            </a:extLst>
          </p:cNvPr>
          <p:cNvSpPr>
            <a:spLocks noGrp="1" noChangeArrowheads="1"/>
          </p:cNvSpPr>
          <p:nvPr>
            <p:ph type="title"/>
          </p:nvPr>
        </p:nvSpPr>
        <p:spPr>
          <a:xfrm>
            <a:off x="304800" y="220663"/>
            <a:ext cx="8077200" cy="1143000"/>
          </a:xfrm>
        </p:spPr>
        <p:txBody>
          <a:bodyPr/>
          <a:lstStyle/>
          <a:p>
            <a:pPr eaLnBrk="1" hangingPunct="1"/>
            <a:r>
              <a:rPr lang="en-US" altLang="en-US" b="0">
                <a:effectLst/>
              </a:rPr>
              <a:t>What determines the atmospheric lapse rate?</a:t>
            </a:r>
          </a:p>
        </p:txBody>
      </p:sp>
      <p:sp>
        <p:nvSpPr>
          <p:cNvPr id="12291" name="Rectangle 3">
            <a:extLst>
              <a:ext uri="{FF2B5EF4-FFF2-40B4-BE49-F238E27FC236}">
                <a16:creationId xmlns:a16="http://schemas.microsoft.com/office/drawing/2014/main" id="{7E292830-0965-472B-87AA-271B58B75BED}"/>
              </a:ext>
            </a:extLst>
          </p:cNvPr>
          <p:cNvSpPr>
            <a:spLocks noGrp="1" noChangeArrowheads="1"/>
          </p:cNvSpPr>
          <p:nvPr>
            <p:ph type="body" idx="1"/>
          </p:nvPr>
        </p:nvSpPr>
        <p:spPr>
          <a:xfrm>
            <a:off x="301625" y="1770063"/>
            <a:ext cx="8001000" cy="4191000"/>
          </a:xfrm>
        </p:spPr>
        <p:txBody>
          <a:bodyPr/>
          <a:lstStyle/>
          <a:p>
            <a:pPr marL="0" indent="0" eaLnBrk="1" hangingPunct="1">
              <a:buFontTx/>
              <a:buNone/>
              <a:defRPr/>
            </a:pPr>
            <a:endParaRPr lang="en-US" altLang="en-US" b="0" dirty="0"/>
          </a:p>
          <a:p>
            <a:pPr eaLnBrk="1" hangingPunct="1">
              <a:defRPr/>
            </a:pPr>
            <a:r>
              <a:rPr lang="en-US" altLang="en-US" b="0" dirty="0"/>
              <a:t>Consider now solar heating of the surface. This disrupts the equilibrium and produces an unstable atmosphere: </a:t>
            </a:r>
          </a:p>
        </p:txBody>
      </p:sp>
      <p:sp>
        <p:nvSpPr>
          <p:cNvPr id="14340" name="Freeform 4">
            <a:extLst>
              <a:ext uri="{FF2B5EF4-FFF2-40B4-BE49-F238E27FC236}">
                <a16:creationId xmlns:a16="http://schemas.microsoft.com/office/drawing/2014/main" id="{BEBE83AE-FED9-4B99-9827-D2FA0478D0E2}"/>
              </a:ext>
            </a:extLst>
          </p:cNvPr>
          <p:cNvSpPr>
            <a:spLocks/>
          </p:cNvSpPr>
          <p:nvPr/>
        </p:nvSpPr>
        <p:spPr bwMode="auto">
          <a:xfrm>
            <a:off x="609600" y="2895600"/>
            <a:ext cx="1600200" cy="1676400"/>
          </a:xfrm>
          <a:custGeom>
            <a:avLst/>
            <a:gdLst>
              <a:gd name="T0" fmla="*/ 0 w 1008"/>
              <a:gd name="T1" fmla="*/ 0 h 1056"/>
              <a:gd name="T2" fmla="*/ 0 w 1008"/>
              <a:gd name="T3" fmla="*/ 2147483646 h 1056"/>
              <a:gd name="T4" fmla="*/ 2147483646 w 1008"/>
              <a:gd name="T5" fmla="*/ 2147483646 h 1056"/>
              <a:gd name="T6" fmla="*/ 0 60000 65536"/>
              <a:gd name="T7" fmla="*/ 0 60000 65536"/>
              <a:gd name="T8" fmla="*/ 0 60000 65536"/>
              <a:gd name="T9" fmla="*/ 0 w 1008"/>
              <a:gd name="T10" fmla="*/ 0 h 1056"/>
              <a:gd name="T11" fmla="*/ 1008 w 1008"/>
              <a:gd name="T12" fmla="*/ 1056 h 1056"/>
            </a:gdLst>
            <a:ahLst/>
            <a:cxnLst>
              <a:cxn ang="T6">
                <a:pos x="T0" y="T1"/>
              </a:cxn>
              <a:cxn ang="T7">
                <a:pos x="T2" y="T3"/>
              </a:cxn>
              <a:cxn ang="T8">
                <a:pos x="T4" y="T5"/>
              </a:cxn>
            </a:cxnLst>
            <a:rect l="T9" t="T10" r="T11" b="T12"/>
            <a:pathLst>
              <a:path w="1008" h="1056">
                <a:moveTo>
                  <a:pt x="0" y="0"/>
                </a:moveTo>
                <a:lnTo>
                  <a:pt x="0" y="1056"/>
                </a:lnTo>
                <a:lnTo>
                  <a:pt x="1008" y="1056"/>
                </a:lnTo>
              </a:path>
            </a:pathLst>
          </a:custGeom>
          <a:noFill/>
          <a:ln w="38100" cmpd="sng">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1" name="Line 5">
            <a:extLst>
              <a:ext uri="{FF2B5EF4-FFF2-40B4-BE49-F238E27FC236}">
                <a16:creationId xmlns:a16="http://schemas.microsoft.com/office/drawing/2014/main" id="{1234072A-5A40-4BE8-990B-F41650A37A3F}"/>
              </a:ext>
            </a:extLst>
          </p:cNvPr>
          <p:cNvSpPr>
            <a:spLocks noChangeShapeType="1"/>
          </p:cNvSpPr>
          <p:nvPr/>
        </p:nvSpPr>
        <p:spPr bwMode="auto">
          <a:xfrm>
            <a:off x="838200" y="3200400"/>
            <a:ext cx="838200" cy="13716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2" name="Text Box 6">
            <a:extLst>
              <a:ext uri="{FF2B5EF4-FFF2-40B4-BE49-F238E27FC236}">
                <a16:creationId xmlns:a16="http://schemas.microsoft.com/office/drawing/2014/main" id="{83C38995-BB24-4D1D-AF65-548A7C5D8952}"/>
              </a:ext>
            </a:extLst>
          </p:cNvPr>
          <p:cNvSpPr txBox="1">
            <a:spLocks noChangeArrowheads="1"/>
          </p:cNvSpPr>
          <p:nvPr/>
        </p:nvSpPr>
        <p:spPr bwMode="auto">
          <a:xfrm>
            <a:off x="457200" y="4724400"/>
            <a:ext cx="1990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b="0">
                <a:solidFill>
                  <a:srgbClr val="000000"/>
                </a:solidFill>
              </a:rPr>
              <a:t>Initial equilibrium</a:t>
            </a:r>
          </a:p>
          <a:p>
            <a:pPr eaLnBrk="1" hangingPunct="1">
              <a:spcBef>
                <a:spcPct val="0"/>
              </a:spcBef>
              <a:buFontTx/>
              <a:buNone/>
            </a:pPr>
            <a:r>
              <a:rPr lang="en-US" altLang="en-US" b="0">
                <a:solidFill>
                  <a:srgbClr val="000000"/>
                </a:solidFill>
              </a:rPr>
              <a:t>state: - </a:t>
            </a:r>
            <a:r>
              <a:rPr lang="en-US" altLang="en-US" b="0" i="1">
                <a:solidFill>
                  <a:srgbClr val="000000"/>
                </a:solidFill>
              </a:rPr>
              <a:t>dT/dz = </a:t>
            </a:r>
            <a:r>
              <a:rPr lang="en-US" altLang="en-US" b="0" i="1">
                <a:solidFill>
                  <a:srgbClr val="000000"/>
                </a:solidFill>
                <a:latin typeface="Symbol" panose="05050102010706020507" pitchFamily="18" charset="2"/>
              </a:rPr>
              <a:t>G</a:t>
            </a:r>
            <a:r>
              <a:rPr lang="en-US" altLang="en-US" b="0" i="1">
                <a:solidFill>
                  <a:srgbClr val="3333CC"/>
                </a:solidFill>
                <a:latin typeface="Symbol" panose="05050102010706020507" pitchFamily="18" charset="2"/>
              </a:rPr>
              <a:t> </a:t>
            </a:r>
          </a:p>
        </p:txBody>
      </p:sp>
      <p:sp>
        <p:nvSpPr>
          <p:cNvPr id="14343" name="Text Box 7">
            <a:extLst>
              <a:ext uri="{FF2B5EF4-FFF2-40B4-BE49-F238E27FC236}">
                <a16:creationId xmlns:a16="http://schemas.microsoft.com/office/drawing/2014/main" id="{B5944F16-E63F-4C02-A3DD-36F5CE7A8DD3}"/>
              </a:ext>
            </a:extLst>
          </p:cNvPr>
          <p:cNvSpPr txBox="1">
            <a:spLocks noChangeArrowheads="1"/>
          </p:cNvSpPr>
          <p:nvPr/>
        </p:nvSpPr>
        <p:spPr bwMode="auto">
          <a:xfrm>
            <a:off x="609600" y="2667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sz="2400" b="0" i="1">
                <a:solidFill>
                  <a:srgbClr val="000000"/>
                </a:solidFill>
              </a:rPr>
              <a:t>z</a:t>
            </a:r>
          </a:p>
        </p:txBody>
      </p:sp>
      <p:sp>
        <p:nvSpPr>
          <p:cNvPr id="14344" name="Text Box 8">
            <a:extLst>
              <a:ext uri="{FF2B5EF4-FFF2-40B4-BE49-F238E27FC236}">
                <a16:creationId xmlns:a16="http://schemas.microsoft.com/office/drawing/2014/main" id="{0DE5237A-EFAB-40AA-AFC0-24578EAE5AFC}"/>
              </a:ext>
            </a:extLst>
          </p:cNvPr>
          <p:cNvSpPr txBox="1">
            <a:spLocks noChangeArrowheads="1"/>
          </p:cNvSpPr>
          <p:nvPr/>
        </p:nvSpPr>
        <p:spPr bwMode="auto">
          <a:xfrm>
            <a:off x="1828800" y="4114800"/>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sz="2400" b="0" i="1">
                <a:solidFill>
                  <a:srgbClr val="000000"/>
                </a:solidFill>
              </a:rPr>
              <a:t>T</a:t>
            </a:r>
          </a:p>
        </p:txBody>
      </p:sp>
      <p:sp>
        <p:nvSpPr>
          <p:cNvPr id="14345" name="Freeform 9">
            <a:extLst>
              <a:ext uri="{FF2B5EF4-FFF2-40B4-BE49-F238E27FC236}">
                <a16:creationId xmlns:a16="http://schemas.microsoft.com/office/drawing/2014/main" id="{171B32E5-FA08-463C-A1C7-7C2F53B827BB}"/>
              </a:ext>
            </a:extLst>
          </p:cNvPr>
          <p:cNvSpPr>
            <a:spLocks/>
          </p:cNvSpPr>
          <p:nvPr/>
        </p:nvSpPr>
        <p:spPr bwMode="auto">
          <a:xfrm>
            <a:off x="3276600" y="2895600"/>
            <a:ext cx="1600200" cy="1676400"/>
          </a:xfrm>
          <a:custGeom>
            <a:avLst/>
            <a:gdLst>
              <a:gd name="T0" fmla="*/ 0 w 1008"/>
              <a:gd name="T1" fmla="*/ 0 h 1056"/>
              <a:gd name="T2" fmla="*/ 0 w 1008"/>
              <a:gd name="T3" fmla="*/ 2147483646 h 1056"/>
              <a:gd name="T4" fmla="*/ 2147483646 w 1008"/>
              <a:gd name="T5" fmla="*/ 2147483646 h 1056"/>
              <a:gd name="T6" fmla="*/ 0 60000 65536"/>
              <a:gd name="T7" fmla="*/ 0 60000 65536"/>
              <a:gd name="T8" fmla="*/ 0 60000 65536"/>
              <a:gd name="T9" fmla="*/ 0 w 1008"/>
              <a:gd name="T10" fmla="*/ 0 h 1056"/>
              <a:gd name="T11" fmla="*/ 1008 w 1008"/>
              <a:gd name="T12" fmla="*/ 1056 h 1056"/>
            </a:gdLst>
            <a:ahLst/>
            <a:cxnLst>
              <a:cxn ang="T6">
                <a:pos x="T0" y="T1"/>
              </a:cxn>
              <a:cxn ang="T7">
                <a:pos x="T2" y="T3"/>
              </a:cxn>
              <a:cxn ang="T8">
                <a:pos x="T4" y="T5"/>
              </a:cxn>
            </a:cxnLst>
            <a:rect l="T9" t="T10" r="T11" b="T12"/>
            <a:pathLst>
              <a:path w="1008" h="1056">
                <a:moveTo>
                  <a:pt x="0" y="0"/>
                </a:moveTo>
                <a:lnTo>
                  <a:pt x="0" y="1056"/>
                </a:lnTo>
                <a:lnTo>
                  <a:pt x="1008" y="1056"/>
                </a:lnTo>
              </a:path>
            </a:pathLst>
          </a:custGeom>
          <a:noFill/>
          <a:ln w="38100" cmpd="sng">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6" name="Text Box 10">
            <a:extLst>
              <a:ext uri="{FF2B5EF4-FFF2-40B4-BE49-F238E27FC236}">
                <a16:creationId xmlns:a16="http://schemas.microsoft.com/office/drawing/2014/main" id="{F76F93EE-3BCF-43E7-B348-9EC17804F0C0}"/>
              </a:ext>
            </a:extLst>
          </p:cNvPr>
          <p:cNvSpPr txBox="1">
            <a:spLocks noChangeArrowheads="1"/>
          </p:cNvSpPr>
          <p:nvPr/>
        </p:nvSpPr>
        <p:spPr bwMode="auto">
          <a:xfrm>
            <a:off x="3276600" y="2667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sz="2400" b="0" i="1">
                <a:solidFill>
                  <a:srgbClr val="000000"/>
                </a:solidFill>
              </a:rPr>
              <a:t>z</a:t>
            </a:r>
          </a:p>
        </p:txBody>
      </p:sp>
      <p:sp>
        <p:nvSpPr>
          <p:cNvPr id="14347" name="Text Box 11">
            <a:extLst>
              <a:ext uri="{FF2B5EF4-FFF2-40B4-BE49-F238E27FC236}">
                <a16:creationId xmlns:a16="http://schemas.microsoft.com/office/drawing/2014/main" id="{DE59B3DA-2AF7-4DBE-93D2-843854F72568}"/>
              </a:ext>
            </a:extLst>
          </p:cNvPr>
          <p:cNvSpPr txBox="1">
            <a:spLocks noChangeArrowheads="1"/>
          </p:cNvSpPr>
          <p:nvPr/>
        </p:nvSpPr>
        <p:spPr bwMode="auto">
          <a:xfrm>
            <a:off x="4495800" y="4114800"/>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sz="2400" b="0" i="1">
                <a:solidFill>
                  <a:srgbClr val="000000"/>
                </a:solidFill>
              </a:rPr>
              <a:t>T</a:t>
            </a:r>
          </a:p>
        </p:txBody>
      </p:sp>
      <p:sp>
        <p:nvSpPr>
          <p:cNvPr id="14348" name="Text Box 12">
            <a:extLst>
              <a:ext uri="{FF2B5EF4-FFF2-40B4-BE49-F238E27FC236}">
                <a16:creationId xmlns:a16="http://schemas.microsoft.com/office/drawing/2014/main" id="{BA70F17E-E71D-4027-9708-826CDC471886}"/>
              </a:ext>
            </a:extLst>
          </p:cNvPr>
          <p:cNvSpPr txBox="1">
            <a:spLocks noChangeArrowheads="1"/>
          </p:cNvSpPr>
          <p:nvPr/>
        </p:nvSpPr>
        <p:spPr bwMode="auto">
          <a:xfrm>
            <a:off x="2895600" y="4760913"/>
            <a:ext cx="2971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b="0">
                <a:solidFill>
                  <a:srgbClr val="000000"/>
                </a:solidFill>
              </a:rPr>
              <a:t>Solar heating of surface: unstable atmosphere </a:t>
            </a:r>
          </a:p>
        </p:txBody>
      </p:sp>
      <p:sp>
        <p:nvSpPr>
          <p:cNvPr id="14349" name="Line 13">
            <a:extLst>
              <a:ext uri="{FF2B5EF4-FFF2-40B4-BE49-F238E27FC236}">
                <a16:creationId xmlns:a16="http://schemas.microsoft.com/office/drawing/2014/main" id="{E4EB768B-1546-40D6-84F3-37B44DA2449E}"/>
              </a:ext>
            </a:extLst>
          </p:cNvPr>
          <p:cNvSpPr>
            <a:spLocks noChangeShapeType="1"/>
          </p:cNvSpPr>
          <p:nvPr/>
        </p:nvSpPr>
        <p:spPr bwMode="auto">
          <a:xfrm>
            <a:off x="3505200" y="3200400"/>
            <a:ext cx="838200" cy="13716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0" name="Line 14">
            <a:extLst>
              <a:ext uri="{FF2B5EF4-FFF2-40B4-BE49-F238E27FC236}">
                <a16:creationId xmlns:a16="http://schemas.microsoft.com/office/drawing/2014/main" id="{0AE807EA-3BA0-4971-A791-B5FDD849453E}"/>
              </a:ext>
            </a:extLst>
          </p:cNvPr>
          <p:cNvSpPr>
            <a:spLocks noChangeShapeType="1"/>
          </p:cNvSpPr>
          <p:nvPr/>
        </p:nvSpPr>
        <p:spPr bwMode="auto">
          <a:xfrm flipH="1" flipV="1">
            <a:off x="3505200" y="3200400"/>
            <a:ext cx="1143000" cy="13716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1" name="Text Box 15">
            <a:extLst>
              <a:ext uri="{FF2B5EF4-FFF2-40B4-BE49-F238E27FC236}">
                <a16:creationId xmlns:a16="http://schemas.microsoft.com/office/drawing/2014/main" id="{6DDD5F7B-8AEF-454D-A982-63C860A63806}"/>
              </a:ext>
            </a:extLst>
          </p:cNvPr>
          <p:cNvSpPr txBox="1">
            <a:spLocks noChangeArrowheads="1"/>
          </p:cNvSpPr>
          <p:nvPr/>
        </p:nvSpPr>
        <p:spPr bwMode="auto">
          <a:xfrm>
            <a:off x="1203325" y="3389313"/>
            <a:ext cx="673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b="0">
                <a:solidFill>
                  <a:srgbClr val="3333CC"/>
                </a:solidFill>
              </a:rPr>
              <a:t>ATM</a:t>
            </a:r>
          </a:p>
          <a:p>
            <a:pPr eaLnBrk="1" hangingPunct="1">
              <a:spcBef>
                <a:spcPct val="0"/>
              </a:spcBef>
              <a:buFontTx/>
              <a:buNone/>
            </a:pPr>
            <a:r>
              <a:rPr lang="en-US" altLang="en-US" b="0">
                <a:solidFill>
                  <a:srgbClr val="3333CC"/>
                </a:solidFill>
              </a:rPr>
              <a:t>  </a:t>
            </a:r>
            <a:r>
              <a:rPr lang="en-US" altLang="en-US" b="0">
                <a:solidFill>
                  <a:srgbClr val="FF0000"/>
                </a:solidFill>
                <a:latin typeface="Symbol" panose="05050102010706020507" pitchFamily="18" charset="2"/>
              </a:rPr>
              <a:t>G</a:t>
            </a:r>
            <a:endParaRPr lang="en-US" altLang="en-US" b="0">
              <a:solidFill>
                <a:srgbClr val="FF0000"/>
              </a:solidFill>
            </a:endParaRPr>
          </a:p>
        </p:txBody>
      </p:sp>
      <p:sp>
        <p:nvSpPr>
          <p:cNvPr id="14352" name="Text Box 16">
            <a:extLst>
              <a:ext uri="{FF2B5EF4-FFF2-40B4-BE49-F238E27FC236}">
                <a16:creationId xmlns:a16="http://schemas.microsoft.com/office/drawing/2014/main" id="{65D1941B-A8B0-448C-927C-52C6D337E44A}"/>
              </a:ext>
            </a:extLst>
          </p:cNvPr>
          <p:cNvSpPr txBox="1">
            <a:spLocks noChangeArrowheads="1"/>
          </p:cNvSpPr>
          <p:nvPr/>
        </p:nvSpPr>
        <p:spPr bwMode="auto">
          <a:xfrm>
            <a:off x="3641725" y="3919538"/>
            <a:ext cx="322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b="0">
                <a:solidFill>
                  <a:srgbClr val="FF0000"/>
                </a:solidFill>
                <a:latin typeface="Symbol" panose="05050102010706020507" pitchFamily="18" charset="2"/>
              </a:rPr>
              <a:t>G</a:t>
            </a:r>
          </a:p>
        </p:txBody>
      </p:sp>
      <p:sp>
        <p:nvSpPr>
          <p:cNvPr id="14353" name="Text Box 17">
            <a:extLst>
              <a:ext uri="{FF2B5EF4-FFF2-40B4-BE49-F238E27FC236}">
                <a16:creationId xmlns:a16="http://schemas.microsoft.com/office/drawing/2014/main" id="{8546C434-CCFC-4B54-B06D-A5E1E7BF262F}"/>
              </a:ext>
            </a:extLst>
          </p:cNvPr>
          <p:cNvSpPr txBox="1">
            <a:spLocks noChangeArrowheads="1"/>
          </p:cNvSpPr>
          <p:nvPr/>
        </p:nvSpPr>
        <p:spPr bwMode="auto">
          <a:xfrm>
            <a:off x="3946525" y="3465513"/>
            <a:ext cx="673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b="0">
                <a:solidFill>
                  <a:srgbClr val="3333CC"/>
                </a:solidFill>
              </a:rPr>
              <a:t>ATM</a:t>
            </a:r>
          </a:p>
        </p:txBody>
      </p:sp>
      <p:sp>
        <p:nvSpPr>
          <p:cNvPr id="14354" name="Freeform 18">
            <a:extLst>
              <a:ext uri="{FF2B5EF4-FFF2-40B4-BE49-F238E27FC236}">
                <a16:creationId xmlns:a16="http://schemas.microsoft.com/office/drawing/2014/main" id="{DA8DCC25-36CC-47C4-8346-2937E2EFC043}"/>
              </a:ext>
            </a:extLst>
          </p:cNvPr>
          <p:cNvSpPr>
            <a:spLocks/>
          </p:cNvSpPr>
          <p:nvPr/>
        </p:nvSpPr>
        <p:spPr bwMode="auto">
          <a:xfrm>
            <a:off x="6553200" y="2895600"/>
            <a:ext cx="1600200" cy="1676400"/>
          </a:xfrm>
          <a:custGeom>
            <a:avLst/>
            <a:gdLst>
              <a:gd name="T0" fmla="*/ 0 w 1008"/>
              <a:gd name="T1" fmla="*/ 0 h 1056"/>
              <a:gd name="T2" fmla="*/ 0 w 1008"/>
              <a:gd name="T3" fmla="*/ 2147483646 h 1056"/>
              <a:gd name="T4" fmla="*/ 2147483646 w 1008"/>
              <a:gd name="T5" fmla="*/ 2147483646 h 1056"/>
              <a:gd name="T6" fmla="*/ 0 60000 65536"/>
              <a:gd name="T7" fmla="*/ 0 60000 65536"/>
              <a:gd name="T8" fmla="*/ 0 60000 65536"/>
              <a:gd name="T9" fmla="*/ 0 w 1008"/>
              <a:gd name="T10" fmla="*/ 0 h 1056"/>
              <a:gd name="T11" fmla="*/ 1008 w 1008"/>
              <a:gd name="T12" fmla="*/ 1056 h 1056"/>
            </a:gdLst>
            <a:ahLst/>
            <a:cxnLst>
              <a:cxn ang="T6">
                <a:pos x="T0" y="T1"/>
              </a:cxn>
              <a:cxn ang="T7">
                <a:pos x="T2" y="T3"/>
              </a:cxn>
              <a:cxn ang="T8">
                <a:pos x="T4" y="T5"/>
              </a:cxn>
            </a:cxnLst>
            <a:rect l="T9" t="T10" r="T11" b="T12"/>
            <a:pathLst>
              <a:path w="1008" h="1056">
                <a:moveTo>
                  <a:pt x="0" y="0"/>
                </a:moveTo>
                <a:lnTo>
                  <a:pt x="0" y="1056"/>
                </a:lnTo>
                <a:lnTo>
                  <a:pt x="1008" y="1056"/>
                </a:lnTo>
              </a:path>
            </a:pathLst>
          </a:custGeom>
          <a:noFill/>
          <a:ln w="38100" cmpd="sng">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5" name="Line 19">
            <a:extLst>
              <a:ext uri="{FF2B5EF4-FFF2-40B4-BE49-F238E27FC236}">
                <a16:creationId xmlns:a16="http://schemas.microsoft.com/office/drawing/2014/main" id="{ED893AA7-A398-4DE5-9FC9-6D467996C938}"/>
              </a:ext>
            </a:extLst>
          </p:cNvPr>
          <p:cNvSpPr>
            <a:spLocks noChangeShapeType="1"/>
          </p:cNvSpPr>
          <p:nvPr/>
        </p:nvSpPr>
        <p:spPr bwMode="auto">
          <a:xfrm>
            <a:off x="6781800" y="3200400"/>
            <a:ext cx="838200" cy="1371600"/>
          </a:xfrm>
          <a:prstGeom prst="line">
            <a:avLst/>
          </a:prstGeom>
          <a:noFill/>
          <a:ln w="38100">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356" name="Text Box 20">
            <a:extLst>
              <a:ext uri="{FF2B5EF4-FFF2-40B4-BE49-F238E27FC236}">
                <a16:creationId xmlns:a16="http://schemas.microsoft.com/office/drawing/2014/main" id="{56A63A05-0597-46B9-8484-EBCE2A53805E}"/>
              </a:ext>
            </a:extLst>
          </p:cNvPr>
          <p:cNvSpPr txBox="1">
            <a:spLocks noChangeArrowheads="1"/>
          </p:cNvSpPr>
          <p:nvPr/>
        </p:nvSpPr>
        <p:spPr bwMode="auto">
          <a:xfrm>
            <a:off x="6553200" y="2667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sz="2400" b="0" i="1">
                <a:solidFill>
                  <a:srgbClr val="000000"/>
                </a:solidFill>
              </a:rPr>
              <a:t>z</a:t>
            </a:r>
          </a:p>
        </p:txBody>
      </p:sp>
      <p:sp>
        <p:nvSpPr>
          <p:cNvPr id="14357" name="Text Box 21">
            <a:extLst>
              <a:ext uri="{FF2B5EF4-FFF2-40B4-BE49-F238E27FC236}">
                <a16:creationId xmlns:a16="http://schemas.microsoft.com/office/drawing/2014/main" id="{8FB41FE7-91CC-4CBB-81A3-72BE33FF6ACD}"/>
              </a:ext>
            </a:extLst>
          </p:cNvPr>
          <p:cNvSpPr txBox="1">
            <a:spLocks noChangeArrowheads="1"/>
          </p:cNvSpPr>
          <p:nvPr/>
        </p:nvSpPr>
        <p:spPr bwMode="auto">
          <a:xfrm>
            <a:off x="7772400" y="4114800"/>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sz="2400" b="0" i="1">
                <a:solidFill>
                  <a:srgbClr val="000000"/>
                </a:solidFill>
              </a:rPr>
              <a:t>T</a:t>
            </a:r>
          </a:p>
        </p:txBody>
      </p:sp>
      <p:sp>
        <p:nvSpPr>
          <p:cNvPr id="14358" name="Line 22">
            <a:extLst>
              <a:ext uri="{FF2B5EF4-FFF2-40B4-BE49-F238E27FC236}">
                <a16:creationId xmlns:a16="http://schemas.microsoft.com/office/drawing/2014/main" id="{AFB0827A-4492-4829-9FCF-DB29C2641E09}"/>
              </a:ext>
            </a:extLst>
          </p:cNvPr>
          <p:cNvSpPr>
            <a:spLocks noChangeShapeType="1"/>
          </p:cNvSpPr>
          <p:nvPr/>
        </p:nvSpPr>
        <p:spPr bwMode="auto">
          <a:xfrm flipH="1" flipV="1">
            <a:off x="6858000" y="3124200"/>
            <a:ext cx="914400" cy="14478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59" name="Text Box 23">
            <a:extLst>
              <a:ext uri="{FF2B5EF4-FFF2-40B4-BE49-F238E27FC236}">
                <a16:creationId xmlns:a16="http://schemas.microsoft.com/office/drawing/2014/main" id="{54BE4D47-46CB-45E3-B478-7FC9D13BE42D}"/>
              </a:ext>
            </a:extLst>
          </p:cNvPr>
          <p:cNvSpPr txBox="1">
            <a:spLocks noChangeArrowheads="1"/>
          </p:cNvSpPr>
          <p:nvPr/>
        </p:nvSpPr>
        <p:spPr bwMode="auto">
          <a:xfrm>
            <a:off x="6537325" y="3846513"/>
            <a:ext cx="711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b="0">
                <a:solidFill>
                  <a:srgbClr val="3333CC"/>
                </a:solidFill>
              </a:rPr>
              <a:t>initial</a:t>
            </a:r>
          </a:p>
        </p:txBody>
      </p:sp>
      <p:sp>
        <p:nvSpPr>
          <p:cNvPr id="14360" name="Text Box 24">
            <a:extLst>
              <a:ext uri="{FF2B5EF4-FFF2-40B4-BE49-F238E27FC236}">
                <a16:creationId xmlns:a16="http://schemas.microsoft.com/office/drawing/2014/main" id="{AB879C4E-31FE-4A81-BE31-83A14C98C631}"/>
              </a:ext>
            </a:extLst>
          </p:cNvPr>
          <p:cNvSpPr txBox="1">
            <a:spLocks noChangeArrowheads="1"/>
          </p:cNvSpPr>
          <p:nvPr/>
        </p:nvSpPr>
        <p:spPr bwMode="auto">
          <a:xfrm>
            <a:off x="7239000" y="3352800"/>
            <a:ext cx="6080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b="0">
                <a:solidFill>
                  <a:srgbClr val="3333CC"/>
                </a:solidFill>
              </a:rPr>
              <a:t>final</a:t>
            </a:r>
          </a:p>
          <a:p>
            <a:pPr eaLnBrk="1" hangingPunct="1">
              <a:spcBef>
                <a:spcPct val="0"/>
              </a:spcBef>
              <a:buFontTx/>
              <a:buNone/>
            </a:pPr>
            <a:r>
              <a:rPr lang="en-US" altLang="en-US" b="0">
                <a:solidFill>
                  <a:srgbClr val="3333CC"/>
                </a:solidFill>
              </a:rPr>
              <a:t>  </a:t>
            </a:r>
            <a:r>
              <a:rPr lang="en-US" altLang="en-US" b="0">
                <a:solidFill>
                  <a:srgbClr val="FF0000"/>
                </a:solidFill>
                <a:latin typeface="Symbol" panose="05050102010706020507" pitchFamily="18" charset="2"/>
              </a:rPr>
              <a:t>G</a:t>
            </a:r>
            <a:endParaRPr lang="en-US" altLang="en-US" b="0">
              <a:solidFill>
                <a:srgbClr val="FF0000"/>
              </a:solidFill>
            </a:endParaRPr>
          </a:p>
        </p:txBody>
      </p:sp>
      <p:sp>
        <p:nvSpPr>
          <p:cNvPr id="14361" name="Text Box 25">
            <a:extLst>
              <a:ext uri="{FF2B5EF4-FFF2-40B4-BE49-F238E27FC236}">
                <a16:creationId xmlns:a16="http://schemas.microsoft.com/office/drawing/2014/main" id="{0E654908-BBCD-4B40-B1FB-C567F54E22F1}"/>
              </a:ext>
            </a:extLst>
          </p:cNvPr>
          <p:cNvSpPr txBox="1">
            <a:spLocks noChangeArrowheads="1"/>
          </p:cNvSpPr>
          <p:nvPr/>
        </p:nvSpPr>
        <p:spPr bwMode="auto">
          <a:xfrm>
            <a:off x="6092825" y="4770438"/>
            <a:ext cx="28384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b="0">
                <a:solidFill>
                  <a:srgbClr val="000000"/>
                </a:solidFill>
              </a:rPr>
              <a:t>buoyant motions relax</a:t>
            </a:r>
          </a:p>
          <a:p>
            <a:pPr eaLnBrk="1" hangingPunct="1">
              <a:spcBef>
                <a:spcPct val="0"/>
              </a:spcBef>
              <a:buFontTx/>
              <a:buNone/>
            </a:pPr>
            <a:r>
              <a:rPr lang="en-US" altLang="en-US" b="0">
                <a:solidFill>
                  <a:srgbClr val="000000"/>
                </a:solidFill>
              </a:rPr>
              <a:t>unstable atmosphere back towards –</a:t>
            </a:r>
            <a:r>
              <a:rPr lang="en-US" altLang="en-US" b="0" i="1">
                <a:solidFill>
                  <a:srgbClr val="000000"/>
                </a:solidFill>
              </a:rPr>
              <a:t>dT/dz = </a:t>
            </a:r>
            <a:r>
              <a:rPr lang="en-US" altLang="en-US" b="0" i="1">
                <a:solidFill>
                  <a:srgbClr val="000000"/>
                </a:solidFill>
                <a:latin typeface="Symbol" panose="05050102010706020507" pitchFamily="18" charset="2"/>
              </a:rPr>
              <a:t>G</a:t>
            </a:r>
            <a:endParaRPr lang="en-US" altLang="en-US" b="0">
              <a:solidFill>
                <a:srgbClr val="000000"/>
              </a:solidFill>
            </a:endParaRPr>
          </a:p>
          <a:p>
            <a:pPr eaLnBrk="1" hangingPunct="1">
              <a:spcBef>
                <a:spcPct val="0"/>
              </a:spcBef>
              <a:buFontTx/>
              <a:buNone/>
            </a:pPr>
            <a:endParaRPr lang="en-US" altLang="en-US" b="0">
              <a:solidFill>
                <a:srgbClr val="000000"/>
              </a:solidFill>
            </a:endParaRPr>
          </a:p>
        </p:txBody>
      </p:sp>
      <p:sp>
        <p:nvSpPr>
          <p:cNvPr id="14362" name="Text Box 26">
            <a:extLst>
              <a:ext uri="{FF2B5EF4-FFF2-40B4-BE49-F238E27FC236}">
                <a16:creationId xmlns:a16="http://schemas.microsoft.com/office/drawing/2014/main" id="{762F9A8F-BFEC-460D-A959-81DB27659636}"/>
              </a:ext>
            </a:extLst>
          </p:cNvPr>
          <p:cNvSpPr txBox="1">
            <a:spLocks noChangeArrowheads="1"/>
          </p:cNvSpPr>
          <p:nvPr/>
        </p:nvSpPr>
        <p:spPr bwMode="auto">
          <a:xfrm>
            <a:off x="228600" y="5942013"/>
            <a:ext cx="87026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pPr>
            <a:r>
              <a:rPr lang="en-US" altLang="en-US" b="0">
                <a:solidFill>
                  <a:srgbClr val="000000"/>
                </a:solidFill>
              </a:rPr>
              <a:t> Fast vertical mixing in an unstable atmosphere maintains the lapse rate to </a:t>
            </a:r>
            <a:r>
              <a:rPr lang="en-US" altLang="en-US" b="0">
                <a:solidFill>
                  <a:srgbClr val="000000"/>
                </a:solidFill>
                <a:latin typeface="Symbol" panose="05050102010706020507" pitchFamily="18" charset="2"/>
              </a:rPr>
              <a:t>G.</a:t>
            </a:r>
          </a:p>
          <a:p>
            <a:pPr eaLnBrk="1" hangingPunct="1">
              <a:spcBef>
                <a:spcPct val="0"/>
              </a:spcBef>
              <a:buFontTx/>
              <a:buNone/>
            </a:pPr>
            <a:r>
              <a:rPr lang="en-US" altLang="en-US" b="0" u="sng">
                <a:solidFill>
                  <a:srgbClr val="000000"/>
                </a:solidFill>
              </a:rPr>
              <a:t>Observation</a:t>
            </a:r>
            <a:r>
              <a:rPr lang="en-US" altLang="en-US" b="0">
                <a:solidFill>
                  <a:srgbClr val="000000"/>
                </a:solidFill>
              </a:rPr>
              <a:t> of -</a:t>
            </a:r>
            <a:r>
              <a:rPr lang="en-US" altLang="en-US" b="0" i="1">
                <a:solidFill>
                  <a:srgbClr val="000000"/>
                </a:solidFill>
              </a:rPr>
              <a:t>dT/dz ≈ </a:t>
            </a:r>
            <a:r>
              <a:rPr lang="en-US" altLang="en-US" b="0">
                <a:solidFill>
                  <a:srgbClr val="000000"/>
                </a:solidFill>
                <a:latin typeface="Symbol" panose="05050102010706020507" pitchFamily="18" charset="2"/>
              </a:rPr>
              <a:t>G</a:t>
            </a:r>
            <a:r>
              <a:rPr lang="en-US" altLang="en-US" b="0">
                <a:solidFill>
                  <a:srgbClr val="3333CC"/>
                </a:solidFill>
                <a:latin typeface="Symbol" panose="05050102010706020507" pitchFamily="18" charset="2"/>
              </a:rPr>
              <a:t> </a:t>
            </a:r>
            <a:r>
              <a:rPr lang="en-US" altLang="en-US" b="0" i="1">
                <a:solidFill>
                  <a:srgbClr val="3333CC"/>
                </a:solidFill>
                <a:latin typeface="Symbol" panose="05050102010706020507" pitchFamily="18" charset="2"/>
              </a:rPr>
              <a:t> </a:t>
            </a:r>
            <a:r>
              <a:rPr lang="en-US" altLang="en-US" b="0">
                <a:solidFill>
                  <a:srgbClr val="000000"/>
                </a:solidFill>
              </a:rPr>
              <a:t>is indicator of an unstable atmosphere.  </a:t>
            </a:r>
            <a:endParaRPr lang="en-US" altLang="en-US" b="0" i="1">
              <a:solidFill>
                <a:srgbClr val="3333CC"/>
              </a:solidFill>
              <a:latin typeface="Symbol" panose="05050102010706020507" pitchFamily="18" charset="2"/>
            </a:endParaRPr>
          </a:p>
        </p:txBody>
      </p:sp>
      <p:sp>
        <p:nvSpPr>
          <p:cNvPr id="14363" name="AutoShape 27">
            <a:extLst>
              <a:ext uri="{FF2B5EF4-FFF2-40B4-BE49-F238E27FC236}">
                <a16:creationId xmlns:a16="http://schemas.microsoft.com/office/drawing/2014/main" id="{5587AFF7-0ADC-4837-B72F-8F3C705FC3B2}"/>
              </a:ext>
            </a:extLst>
          </p:cNvPr>
          <p:cNvSpPr>
            <a:spLocks noChangeArrowheads="1"/>
          </p:cNvSpPr>
          <p:nvPr/>
        </p:nvSpPr>
        <p:spPr bwMode="auto">
          <a:xfrm>
            <a:off x="2057400" y="3352800"/>
            <a:ext cx="838200" cy="3810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14364" name="AutoShape 28">
            <a:extLst>
              <a:ext uri="{FF2B5EF4-FFF2-40B4-BE49-F238E27FC236}">
                <a16:creationId xmlns:a16="http://schemas.microsoft.com/office/drawing/2014/main" id="{4DAB4F28-5F20-437C-98D7-BE9B58FBF637}"/>
              </a:ext>
            </a:extLst>
          </p:cNvPr>
          <p:cNvSpPr>
            <a:spLocks noChangeArrowheads="1"/>
          </p:cNvSpPr>
          <p:nvPr/>
        </p:nvSpPr>
        <p:spPr bwMode="auto">
          <a:xfrm>
            <a:off x="5029200" y="3352800"/>
            <a:ext cx="838200" cy="3810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 name="Rectangle 1">
            <a:extLst>
              <a:ext uri="{FF2B5EF4-FFF2-40B4-BE49-F238E27FC236}">
                <a16:creationId xmlns:a16="http://schemas.microsoft.com/office/drawing/2014/main" id="{0419CFF6-B9BE-48DE-B57A-DF3345287DDF}"/>
              </a:ext>
            </a:extLst>
          </p:cNvPr>
          <p:cNvSpPr/>
          <p:nvPr/>
        </p:nvSpPr>
        <p:spPr>
          <a:xfrm>
            <a:off x="342900" y="1249363"/>
            <a:ext cx="8001000" cy="646112"/>
          </a:xfrm>
          <a:prstGeom prst="rect">
            <a:avLst/>
          </a:prstGeom>
        </p:spPr>
        <p:txBody>
          <a:bodyPr>
            <a:spAutoFit/>
          </a:bodyPr>
          <a:lstStyle/>
          <a:p>
            <a:pPr marL="285750" indent="-285750" eaLnBrk="1" hangingPunct="1">
              <a:buFont typeface="Arial" panose="020B0604020202020204" pitchFamily="34" charset="0"/>
              <a:buChar char="•"/>
              <a:defRPr/>
            </a:pPr>
            <a:r>
              <a:rPr lang="en-US" altLang="en-US" b="0" dirty="0">
                <a:solidFill>
                  <a:schemeClr val="accent6"/>
                </a:solidFill>
              </a:rPr>
              <a:t>An atmosphere left to evolve adiabatically from an initial state would eventually tend to </a:t>
            </a:r>
            <a:r>
              <a:rPr lang="en-US" altLang="en-US" b="0" i="1" dirty="0">
                <a:solidFill>
                  <a:schemeClr val="accent6"/>
                </a:solidFill>
              </a:rPr>
              <a:t>neutral</a:t>
            </a:r>
            <a:r>
              <a:rPr lang="en-US" altLang="en-US" b="0" dirty="0">
                <a:solidFill>
                  <a:schemeClr val="accent6"/>
                </a:solidFill>
              </a:rPr>
              <a:t> conditions (-</a:t>
            </a:r>
            <a:r>
              <a:rPr lang="en-US" altLang="en-US" b="0" i="1" dirty="0">
                <a:solidFill>
                  <a:schemeClr val="accent6"/>
                </a:solidFill>
              </a:rPr>
              <a:t>dT/</a:t>
            </a:r>
            <a:r>
              <a:rPr lang="en-US" altLang="en-US" b="0" i="1" dirty="0" err="1">
                <a:solidFill>
                  <a:schemeClr val="accent6"/>
                </a:solidFill>
              </a:rPr>
              <a:t>dz</a:t>
            </a:r>
            <a:r>
              <a:rPr lang="en-US" altLang="en-US" b="0" i="1" dirty="0">
                <a:solidFill>
                  <a:schemeClr val="accent6"/>
                </a:solidFill>
              </a:rPr>
              <a:t> = </a:t>
            </a:r>
            <a:r>
              <a:rPr lang="en-US" altLang="en-US" b="0" dirty="0">
                <a:solidFill>
                  <a:schemeClr val="accent6"/>
                </a:solidFill>
                <a:latin typeface="Symbol" panose="05050102010706020507" pitchFamily="18" charset="2"/>
              </a:rPr>
              <a:t>G ) </a:t>
            </a:r>
            <a:r>
              <a:rPr lang="en-US" altLang="en-US" b="0" dirty="0">
                <a:solidFill>
                  <a:schemeClr val="accent6"/>
                </a:solidFill>
              </a:rPr>
              <a:t>at equilibrium </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Group 2">
            <a:extLst>
              <a:ext uri="{FF2B5EF4-FFF2-40B4-BE49-F238E27FC236}">
                <a16:creationId xmlns:a16="http://schemas.microsoft.com/office/drawing/2014/main" id="{3792DAF4-9D24-4B37-B163-99D4777D07B9}"/>
              </a:ext>
            </a:extLst>
          </p:cNvPr>
          <p:cNvGrpSpPr>
            <a:grpSpLocks/>
          </p:cNvGrpSpPr>
          <p:nvPr/>
        </p:nvGrpSpPr>
        <p:grpSpPr bwMode="auto">
          <a:xfrm>
            <a:off x="0" y="654050"/>
            <a:ext cx="7620000" cy="6035675"/>
            <a:chOff x="0" y="412"/>
            <a:chExt cx="4800" cy="3802"/>
          </a:xfrm>
        </p:grpSpPr>
        <p:pic>
          <p:nvPicPr>
            <p:cNvPr id="15375" name="Picture 3" descr="Fig">
              <a:extLst>
                <a:ext uri="{FF2B5EF4-FFF2-40B4-BE49-F238E27FC236}">
                  <a16:creationId xmlns:a16="http://schemas.microsoft.com/office/drawing/2014/main" id="{8C1721F3-781A-49B9-A59C-AA6A1BFC1E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961" r="7436" b="3217"/>
            <a:stretch>
              <a:fillRect/>
            </a:stretch>
          </p:blipFill>
          <p:spPr bwMode="auto">
            <a:xfrm>
              <a:off x="0" y="412"/>
              <a:ext cx="4800" cy="3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6" name="Text Box 5">
              <a:extLst>
                <a:ext uri="{FF2B5EF4-FFF2-40B4-BE49-F238E27FC236}">
                  <a16:creationId xmlns:a16="http://schemas.microsoft.com/office/drawing/2014/main" id="{80B705A8-ED11-4BAC-940B-C1B0D10E9774}"/>
                </a:ext>
              </a:extLst>
            </p:cNvPr>
            <p:cNvSpPr txBox="1">
              <a:spLocks noChangeArrowheads="1"/>
            </p:cNvSpPr>
            <p:nvPr/>
          </p:nvSpPr>
          <p:spPr bwMode="auto">
            <a:xfrm>
              <a:off x="528" y="3600"/>
              <a:ext cx="81" cy="1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b="0">
                  <a:solidFill>
                    <a:srgbClr val="000000"/>
                  </a:solidFill>
                </a:rPr>
                <a:t>0</a:t>
              </a:r>
            </a:p>
          </p:txBody>
        </p:sp>
        <p:sp>
          <p:nvSpPr>
            <p:cNvPr id="15377" name="Text Box 6">
              <a:extLst>
                <a:ext uri="{FF2B5EF4-FFF2-40B4-BE49-F238E27FC236}">
                  <a16:creationId xmlns:a16="http://schemas.microsoft.com/office/drawing/2014/main" id="{E95E6E30-7413-48BF-BA01-A4882D93953B}"/>
                </a:ext>
              </a:extLst>
            </p:cNvPr>
            <p:cNvSpPr txBox="1">
              <a:spLocks noChangeArrowheads="1"/>
            </p:cNvSpPr>
            <p:nvPr/>
          </p:nvSpPr>
          <p:spPr bwMode="auto">
            <a:xfrm>
              <a:off x="512" y="2928"/>
              <a:ext cx="80" cy="17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b="0">
                  <a:solidFill>
                    <a:srgbClr val="000000"/>
                  </a:solidFill>
                </a:rPr>
                <a:t>1</a:t>
              </a:r>
            </a:p>
          </p:txBody>
        </p:sp>
        <p:sp>
          <p:nvSpPr>
            <p:cNvPr id="15378" name="Text Box 7">
              <a:extLst>
                <a:ext uri="{FF2B5EF4-FFF2-40B4-BE49-F238E27FC236}">
                  <a16:creationId xmlns:a16="http://schemas.microsoft.com/office/drawing/2014/main" id="{BB2A2D30-4C67-44DB-804B-C36A61DE7AEE}"/>
                </a:ext>
              </a:extLst>
            </p:cNvPr>
            <p:cNvSpPr txBox="1">
              <a:spLocks noChangeArrowheads="1"/>
            </p:cNvSpPr>
            <p:nvPr/>
          </p:nvSpPr>
          <p:spPr bwMode="auto">
            <a:xfrm>
              <a:off x="514" y="818"/>
              <a:ext cx="81" cy="1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b="0">
                  <a:solidFill>
                    <a:srgbClr val="000000"/>
                  </a:solidFill>
                </a:rPr>
                <a:t>4</a:t>
              </a:r>
            </a:p>
          </p:txBody>
        </p:sp>
        <p:sp>
          <p:nvSpPr>
            <p:cNvPr id="15379" name="Text Box 8">
              <a:extLst>
                <a:ext uri="{FF2B5EF4-FFF2-40B4-BE49-F238E27FC236}">
                  <a16:creationId xmlns:a16="http://schemas.microsoft.com/office/drawing/2014/main" id="{BE04C391-0D49-489D-BAA3-8E671902C1A7}"/>
                </a:ext>
              </a:extLst>
            </p:cNvPr>
            <p:cNvSpPr txBox="1">
              <a:spLocks noChangeArrowheads="1"/>
            </p:cNvSpPr>
            <p:nvPr/>
          </p:nvSpPr>
          <p:spPr bwMode="auto">
            <a:xfrm>
              <a:off x="512" y="2228"/>
              <a:ext cx="81" cy="1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b="0">
                  <a:solidFill>
                    <a:srgbClr val="000000"/>
                  </a:solidFill>
                </a:rPr>
                <a:t>2</a:t>
              </a:r>
            </a:p>
          </p:txBody>
        </p:sp>
        <p:sp>
          <p:nvSpPr>
            <p:cNvPr id="15380" name="Text Box 9">
              <a:extLst>
                <a:ext uri="{FF2B5EF4-FFF2-40B4-BE49-F238E27FC236}">
                  <a16:creationId xmlns:a16="http://schemas.microsoft.com/office/drawing/2014/main" id="{91189699-50A8-4C96-A1BC-44F9C2D5A05E}"/>
                </a:ext>
              </a:extLst>
            </p:cNvPr>
            <p:cNvSpPr txBox="1">
              <a:spLocks noChangeArrowheads="1"/>
            </p:cNvSpPr>
            <p:nvPr/>
          </p:nvSpPr>
          <p:spPr bwMode="auto">
            <a:xfrm>
              <a:off x="513" y="1538"/>
              <a:ext cx="81" cy="1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b="0">
                  <a:solidFill>
                    <a:srgbClr val="000000"/>
                  </a:solidFill>
                </a:rPr>
                <a:t>3</a:t>
              </a:r>
            </a:p>
          </p:txBody>
        </p:sp>
        <p:sp>
          <p:nvSpPr>
            <p:cNvPr id="15381" name="Text Box 10">
              <a:extLst>
                <a:ext uri="{FF2B5EF4-FFF2-40B4-BE49-F238E27FC236}">
                  <a16:creationId xmlns:a16="http://schemas.microsoft.com/office/drawing/2014/main" id="{5C40D9A7-E5B3-45B8-8A5C-67F418D11702}"/>
                </a:ext>
              </a:extLst>
            </p:cNvPr>
            <p:cNvSpPr txBox="1">
              <a:spLocks noChangeArrowheads="1"/>
            </p:cNvSpPr>
            <p:nvPr/>
          </p:nvSpPr>
          <p:spPr bwMode="auto">
            <a:xfrm rot="-5400000">
              <a:off x="-101" y="2100"/>
              <a:ext cx="759" cy="174"/>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b="0">
                  <a:solidFill>
                    <a:srgbClr val="000000"/>
                  </a:solidFill>
                </a:rPr>
                <a:t>Altitude, km</a:t>
              </a:r>
            </a:p>
          </p:txBody>
        </p:sp>
      </p:grpSp>
      <p:sp>
        <p:nvSpPr>
          <p:cNvPr id="15363" name="Line 12">
            <a:extLst>
              <a:ext uri="{FF2B5EF4-FFF2-40B4-BE49-F238E27FC236}">
                <a16:creationId xmlns:a16="http://schemas.microsoft.com/office/drawing/2014/main" id="{5AB5CA3E-B5B2-4AE2-9317-9174012697B6}"/>
              </a:ext>
            </a:extLst>
          </p:cNvPr>
          <p:cNvSpPr>
            <a:spLocks noChangeShapeType="1"/>
          </p:cNvSpPr>
          <p:nvPr/>
        </p:nvSpPr>
        <p:spPr bwMode="auto">
          <a:xfrm flipV="1">
            <a:off x="4495800" y="3352800"/>
            <a:ext cx="1371600" cy="0"/>
          </a:xfrm>
          <a:prstGeom prst="line">
            <a:avLst/>
          </a:prstGeom>
          <a:noFill/>
          <a:ln w="9525">
            <a:solidFill>
              <a:srgbClr val="008000"/>
            </a:solidFill>
            <a:prstDash val="dash"/>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15364" name="Line 13">
            <a:extLst>
              <a:ext uri="{FF2B5EF4-FFF2-40B4-BE49-F238E27FC236}">
                <a16:creationId xmlns:a16="http://schemas.microsoft.com/office/drawing/2014/main" id="{7C3CBB9F-95E2-42F8-A4F4-AD0C2EE1FF75}"/>
              </a:ext>
            </a:extLst>
          </p:cNvPr>
          <p:cNvSpPr>
            <a:spLocks noChangeShapeType="1"/>
          </p:cNvSpPr>
          <p:nvPr/>
        </p:nvSpPr>
        <p:spPr bwMode="auto">
          <a:xfrm>
            <a:off x="4191000" y="2895600"/>
            <a:ext cx="1600200" cy="0"/>
          </a:xfrm>
          <a:prstGeom prst="line">
            <a:avLst/>
          </a:prstGeom>
          <a:noFill/>
          <a:ln w="9525">
            <a:solidFill>
              <a:srgbClr val="008000"/>
            </a:solidFill>
            <a:prstDash val="dash"/>
            <a:round/>
            <a:headEnd/>
            <a:tailEnd/>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15365" name="Line 14">
            <a:extLst>
              <a:ext uri="{FF2B5EF4-FFF2-40B4-BE49-F238E27FC236}">
                <a16:creationId xmlns:a16="http://schemas.microsoft.com/office/drawing/2014/main" id="{9D3D3A12-36FD-43B8-930F-5147D1CDD030}"/>
              </a:ext>
            </a:extLst>
          </p:cNvPr>
          <p:cNvSpPr>
            <a:spLocks noChangeShapeType="1"/>
          </p:cNvSpPr>
          <p:nvPr/>
        </p:nvSpPr>
        <p:spPr bwMode="auto">
          <a:xfrm flipV="1">
            <a:off x="5791200" y="2895600"/>
            <a:ext cx="0" cy="457200"/>
          </a:xfrm>
          <a:prstGeom prst="line">
            <a:avLst/>
          </a:prstGeom>
          <a:noFill/>
          <a:ln w="9525">
            <a:solidFill>
              <a:srgbClr val="008000"/>
            </a:solidFill>
            <a:round/>
            <a:headEnd type="triangle" w="med" len="med"/>
            <a:tailEnd type="triangle" w="med" len="med"/>
          </a:ln>
          <a:extLst>
            <a:ext uri="{909E8E84-426E-40DD-AFC4-6F175D3DCCD1}">
              <a14:hiddenFill xmlns:a14="http://schemas.microsoft.com/office/drawing/2010/main">
                <a:noFill/>
              </a14:hiddenFill>
            </a:ext>
          </a:extLst>
        </p:spPr>
        <p:txBody>
          <a:bodyPr wrap="none" lIns="0" tIns="0" rIns="0" bIns="0">
            <a:spAutoFit/>
          </a:bodyPr>
          <a:lstStyle/>
          <a:p>
            <a:endParaRPr lang="en-US"/>
          </a:p>
        </p:txBody>
      </p:sp>
      <p:sp>
        <p:nvSpPr>
          <p:cNvPr id="15366" name="Text Box 15">
            <a:extLst>
              <a:ext uri="{FF2B5EF4-FFF2-40B4-BE49-F238E27FC236}">
                <a16:creationId xmlns:a16="http://schemas.microsoft.com/office/drawing/2014/main" id="{2ED7B50E-2331-40E4-AE35-B33D8135E746}"/>
              </a:ext>
            </a:extLst>
          </p:cNvPr>
          <p:cNvSpPr txBox="1">
            <a:spLocks noChangeArrowheads="1"/>
          </p:cNvSpPr>
          <p:nvPr/>
        </p:nvSpPr>
        <p:spPr bwMode="auto">
          <a:xfrm>
            <a:off x="5943600" y="2978150"/>
            <a:ext cx="550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b="0">
                <a:solidFill>
                  <a:srgbClr val="008000"/>
                </a:solidFill>
              </a:rPr>
              <a:t>cloud</a:t>
            </a:r>
          </a:p>
        </p:txBody>
      </p:sp>
      <p:sp>
        <p:nvSpPr>
          <p:cNvPr id="15367" name="Line 16">
            <a:extLst>
              <a:ext uri="{FF2B5EF4-FFF2-40B4-BE49-F238E27FC236}">
                <a16:creationId xmlns:a16="http://schemas.microsoft.com/office/drawing/2014/main" id="{F054D869-9516-485A-9DAA-FEE3D90F831E}"/>
              </a:ext>
            </a:extLst>
          </p:cNvPr>
          <p:cNvSpPr>
            <a:spLocks noChangeShapeType="1"/>
          </p:cNvSpPr>
          <p:nvPr/>
        </p:nvSpPr>
        <p:spPr bwMode="auto">
          <a:xfrm flipH="1" flipV="1">
            <a:off x="7704138" y="2895600"/>
            <a:ext cx="30162" cy="2794000"/>
          </a:xfrm>
          <a:prstGeom prst="line">
            <a:avLst/>
          </a:prstGeom>
          <a:noFill/>
          <a:ln w="9525">
            <a:solidFill>
              <a:srgbClr val="008000"/>
            </a:solidFill>
            <a:round/>
            <a:headEnd type="triangle" w="lg" len="lg"/>
            <a:tailEnd type="triangle" w="lg" len="lg"/>
          </a:ln>
          <a:extLst>
            <a:ext uri="{909E8E84-426E-40DD-AFC4-6F175D3DCCD1}">
              <a14:hiddenFill xmlns:a14="http://schemas.microsoft.com/office/drawing/2010/main">
                <a:noFill/>
              </a14:hiddenFill>
            </a:ext>
          </a:extLst>
        </p:spPr>
        <p:txBody>
          <a:bodyPr lIns="0" tIns="0" rIns="0" bIns="0">
            <a:spAutoFit/>
          </a:bodyPr>
          <a:lstStyle/>
          <a:p>
            <a:endParaRPr lang="en-US"/>
          </a:p>
        </p:txBody>
      </p:sp>
      <p:sp>
        <p:nvSpPr>
          <p:cNvPr id="15368" name="Text Box 17">
            <a:extLst>
              <a:ext uri="{FF2B5EF4-FFF2-40B4-BE49-F238E27FC236}">
                <a16:creationId xmlns:a16="http://schemas.microsoft.com/office/drawing/2014/main" id="{B256683C-CA29-4AB8-8EE3-C4DD6FD9AF78}"/>
              </a:ext>
            </a:extLst>
          </p:cNvPr>
          <p:cNvSpPr txBox="1">
            <a:spLocks noChangeArrowheads="1"/>
          </p:cNvSpPr>
          <p:nvPr/>
        </p:nvSpPr>
        <p:spPr bwMode="auto">
          <a:xfrm>
            <a:off x="7773988" y="3705225"/>
            <a:ext cx="11541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b="0">
                <a:solidFill>
                  <a:srgbClr val="008000"/>
                </a:solidFill>
              </a:rPr>
              <a:t>planetary</a:t>
            </a:r>
          </a:p>
          <a:p>
            <a:pPr eaLnBrk="1" hangingPunct="1">
              <a:spcBef>
                <a:spcPct val="0"/>
              </a:spcBef>
              <a:buFontTx/>
              <a:buNone/>
            </a:pPr>
            <a:r>
              <a:rPr lang="en-US" altLang="en-US" b="0">
                <a:solidFill>
                  <a:srgbClr val="008000"/>
                </a:solidFill>
              </a:rPr>
              <a:t>boundary</a:t>
            </a:r>
          </a:p>
          <a:p>
            <a:pPr eaLnBrk="1" hangingPunct="1">
              <a:spcBef>
                <a:spcPct val="0"/>
              </a:spcBef>
              <a:buFontTx/>
              <a:buNone/>
            </a:pPr>
            <a:r>
              <a:rPr lang="en-US" altLang="en-US" b="0">
                <a:solidFill>
                  <a:srgbClr val="008000"/>
                </a:solidFill>
              </a:rPr>
              <a:t>layer (PBL)</a:t>
            </a:r>
          </a:p>
        </p:txBody>
      </p:sp>
      <p:sp>
        <p:nvSpPr>
          <p:cNvPr id="15369" name="TextBox 1">
            <a:extLst>
              <a:ext uri="{FF2B5EF4-FFF2-40B4-BE49-F238E27FC236}">
                <a16:creationId xmlns:a16="http://schemas.microsoft.com/office/drawing/2014/main" id="{50C1DC4A-9140-4E97-88AB-19E71BC31217}"/>
              </a:ext>
            </a:extLst>
          </p:cNvPr>
          <p:cNvSpPr txBox="1">
            <a:spLocks noChangeArrowheads="1"/>
          </p:cNvSpPr>
          <p:nvPr/>
        </p:nvSpPr>
        <p:spPr bwMode="auto">
          <a:xfrm>
            <a:off x="996950" y="109538"/>
            <a:ext cx="622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a:spcBef>
                <a:spcPct val="0"/>
              </a:spcBef>
              <a:buFontTx/>
              <a:buNone/>
            </a:pPr>
            <a:r>
              <a:rPr lang="en-US" altLang="en-US" sz="2000" b="0">
                <a:solidFill>
                  <a:srgbClr val="2D2DB9"/>
                </a:solidFill>
              </a:rPr>
              <a:t>Typical summer afternoon vertical profile over Boston</a:t>
            </a:r>
          </a:p>
        </p:txBody>
      </p:sp>
      <p:pic>
        <p:nvPicPr>
          <p:cNvPr id="35850" name="Picture 2">
            <a:extLst>
              <a:ext uri="{FF2B5EF4-FFF2-40B4-BE49-F238E27FC236}">
                <a16:creationId xmlns:a16="http://schemas.microsoft.com/office/drawing/2014/main" id="{A111D60D-1E45-4F68-AA67-3B17865B3FB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87463" y="2946400"/>
            <a:ext cx="28067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4" descr="A close up of a map&#10;&#10;Description automatically generated">
            <a:extLst>
              <a:ext uri="{FF2B5EF4-FFF2-40B4-BE49-F238E27FC236}">
                <a16:creationId xmlns:a16="http://schemas.microsoft.com/office/drawing/2014/main" id="{12C73915-E68F-44DB-9F9A-F718C28566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85419"/>
          <a:stretch>
            <a:fillRect/>
          </a:stretch>
        </p:blipFill>
        <p:spPr bwMode="auto">
          <a:xfrm>
            <a:off x="0" y="5645150"/>
            <a:ext cx="76200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2" name="Text Box 6">
            <a:extLst>
              <a:ext uri="{FF2B5EF4-FFF2-40B4-BE49-F238E27FC236}">
                <a16:creationId xmlns:a16="http://schemas.microsoft.com/office/drawing/2014/main" id="{6263CA5C-2227-42FF-A50F-C87ABD9A97F8}"/>
              </a:ext>
            </a:extLst>
          </p:cNvPr>
          <p:cNvSpPr txBox="1">
            <a:spLocks noChangeArrowheads="1"/>
          </p:cNvSpPr>
          <p:nvPr/>
        </p:nvSpPr>
        <p:spPr bwMode="auto">
          <a:xfrm>
            <a:off x="811213" y="5518150"/>
            <a:ext cx="12700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b="0">
                <a:solidFill>
                  <a:srgbClr val="000000"/>
                </a:solidFill>
              </a:rPr>
              <a:t>0</a:t>
            </a:r>
          </a:p>
        </p:txBody>
      </p:sp>
      <p:sp>
        <p:nvSpPr>
          <p:cNvPr id="15373" name="Rectangle 5">
            <a:extLst>
              <a:ext uri="{FF2B5EF4-FFF2-40B4-BE49-F238E27FC236}">
                <a16:creationId xmlns:a16="http://schemas.microsoft.com/office/drawing/2014/main" id="{EE9A601D-328A-4611-B13E-BFE989D9EC5F}"/>
              </a:ext>
            </a:extLst>
          </p:cNvPr>
          <p:cNvSpPr>
            <a:spLocks noChangeArrowheads="1"/>
          </p:cNvSpPr>
          <p:nvPr/>
        </p:nvSpPr>
        <p:spPr bwMode="auto">
          <a:xfrm>
            <a:off x="3460750" y="6475413"/>
            <a:ext cx="1828800" cy="185737"/>
          </a:xfrm>
          <a:prstGeom prst="rect">
            <a:avLst/>
          </a:prstGeom>
          <a:solidFill>
            <a:schemeClr val="bg1"/>
          </a:solidFill>
          <a:ln w="9525" algn="ctr">
            <a:solidFill>
              <a:schemeClr val="bg1"/>
            </a:solidFill>
            <a:round/>
            <a:headEnd/>
            <a:tailEnd type="triangle" w="lg" len="lg"/>
          </a:ln>
        </p:spPr>
        <p:txBody>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endParaRPr lang="en-US" altLang="en-US" b="0">
              <a:solidFill>
                <a:schemeClr val="tx1"/>
              </a:solidFill>
            </a:endParaRPr>
          </a:p>
        </p:txBody>
      </p:sp>
      <p:sp>
        <p:nvSpPr>
          <p:cNvPr id="21" name="TextBox 20">
            <a:extLst>
              <a:ext uri="{FF2B5EF4-FFF2-40B4-BE49-F238E27FC236}">
                <a16:creationId xmlns:a16="http://schemas.microsoft.com/office/drawing/2014/main" id="{68C4C3CC-44A9-4B4B-A3F6-BB74A322C825}"/>
              </a:ext>
            </a:extLst>
          </p:cNvPr>
          <p:cNvSpPr txBox="1"/>
          <p:nvPr/>
        </p:nvSpPr>
        <p:spPr>
          <a:xfrm>
            <a:off x="5562600" y="4075113"/>
            <a:ext cx="1371600" cy="369887"/>
          </a:xfrm>
          <a:prstGeom prst="rect">
            <a:avLst/>
          </a:prstGeom>
          <a:noFill/>
        </p:spPr>
        <p:txBody>
          <a:bodyPr>
            <a:spAutoFit/>
          </a:bodyPr>
          <a:lstStyle/>
          <a:p>
            <a:pPr>
              <a:defRPr/>
            </a:pPr>
            <a:r>
              <a:rPr lang="en-US" b="0" dirty="0">
                <a:latin typeface="+mj-lt"/>
              </a:rPr>
              <a:t>-</a:t>
            </a:r>
            <a:r>
              <a:rPr lang="en-US" b="0" i="1" dirty="0">
                <a:latin typeface="+mj-lt"/>
              </a:rPr>
              <a:t>dT/</a:t>
            </a:r>
            <a:r>
              <a:rPr lang="en-US" b="0" i="1" dirty="0" err="1">
                <a:latin typeface="+mj-lt"/>
              </a:rPr>
              <a:t>dz</a:t>
            </a:r>
            <a:r>
              <a:rPr lang="en-US" b="0" i="1" dirty="0">
                <a:latin typeface="+mj-lt"/>
              </a:rPr>
              <a:t> </a:t>
            </a:r>
            <a:r>
              <a:rPr lang="en-US" b="0" dirty="0">
                <a:latin typeface="+mj-lt"/>
              </a:rPr>
              <a:t>≈ </a:t>
            </a:r>
            <a:r>
              <a:rPr lang="el-GR" b="0" dirty="0">
                <a:latin typeface="+mj-lt"/>
              </a:rPr>
              <a:t>Γ</a:t>
            </a:r>
            <a:endParaRPr lang="en-US" b="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4044CF8-BFFA-4E83-A412-15B17BB9B02B}"/>
              </a:ext>
            </a:extLst>
          </p:cNvPr>
          <p:cNvSpPr>
            <a:spLocks noGrp="1" noChangeArrowheads="1"/>
          </p:cNvSpPr>
          <p:nvPr>
            <p:ph type="title"/>
          </p:nvPr>
        </p:nvSpPr>
        <p:spPr>
          <a:xfrm>
            <a:off x="533400" y="0"/>
            <a:ext cx="8229600" cy="1143000"/>
          </a:xfrm>
        </p:spPr>
        <p:txBody>
          <a:bodyPr/>
          <a:lstStyle/>
          <a:p>
            <a:pPr eaLnBrk="1" hangingPunct="1"/>
            <a:r>
              <a:rPr lang="en-US" altLang="en-US" b="0">
                <a:effectLst/>
              </a:rPr>
              <a:t>In cloudy air parcel, heat release from water condensation decreases the lapse rate</a:t>
            </a:r>
            <a:endParaRPr lang="en-US" altLang="en-US" b="0">
              <a:effectLst/>
              <a:latin typeface="Symbol" panose="05050102010706020507" pitchFamily="18" charset="2"/>
            </a:endParaRPr>
          </a:p>
        </p:txBody>
      </p:sp>
      <p:sp>
        <p:nvSpPr>
          <p:cNvPr id="17411" name="Rectangle 3">
            <a:extLst>
              <a:ext uri="{FF2B5EF4-FFF2-40B4-BE49-F238E27FC236}">
                <a16:creationId xmlns:a16="http://schemas.microsoft.com/office/drawing/2014/main" id="{6D307B14-EB48-4F7C-866E-AA816AE424CA}"/>
              </a:ext>
            </a:extLst>
          </p:cNvPr>
          <p:cNvSpPr>
            <a:spLocks noChangeArrowheads="1"/>
          </p:cNvSpPr>
          <p:nvPr/>
        </p:nvSpPr>
        <p:spPr bwMode="auto">
          <a:xfrm>
            <a:off x="2209800" y="5562600"/>
            <a:ext cx="12192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endParaRPr lang="en-US" altLang="en-US">
              <a:solidFill>
                <a:srgbClr val="000000"/>
              </a:solidFill>
            </a:endParaRPr>
          </a:p>
        </p:txBody>
      </p:sp>
      <p:sp>
        <p:nvSpPr>
          <p:cNvPr id="17412" name="Rectangle 4">
            <a:extLst>
              <a:ext uri="{FF2B5EF4-FFF2-40B4-BE49-F238E27FC236}">
                <a16:creationId xmlns:a16="http://schemas.microsoft.com/office/drawing/2014/main" id="{DDD77670-0E97-4CAE-A787-96D70033AF77}"/>
              </a:ext>
            </a:extLst>
          </p:cNvPr>
          <p:cNvSpPr>
            <a:spLocks noChangeArrowheads="1"/>
          </p:cNvSpPr>
          <p:nvPr/>
        </p:nvSpPr>
        <p:spPr bwMode="auto">
          <a:xfrm>
            <a:off x="1981200" y="4114800"/>
            <a:ext cx="1676400" cy="838200"/>
          </a:xfrm>
          <a:prstGeom prst="rect">
            <a:avLst/>
          </a:prstGeom>
          <a:solidFill>
            <a:srgbClr val="EAEAEA"/>
          </a:solidFill>
          <a:ln w="9525">
            <a:solidFill>
              <a:schemeClr val="tx1"/>
            </a:solidFill>
            <a:miter lim="800000"/>
            <a:headEnd/>
            <a:tailEnd/>
          </a:ln>
        </p:spPr>
        <p:txBody>
          <a:bodyPr wrap="none" anchor="ct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endParaRPr lang="en-US" altLang="en-US">
              <a:solidFill>
                <a:srgbClr val="000000"/>
              </a:solidFill>
            </a:endParaRPr>
          </a:p>
        </p:txBody>
      </p:sp>
      <p:sp>
        <p:nvSpPr>
          <p:cNvPr id="17413" name="Rectangle 5">
            <a:extLst>
              <a:ext uri="{FF2B5EF4-FFF2-40B4-BE49-F238E27FC236}">
                <a16:creationId xmlns:a16="http://schemas.microsoft.com/office/drawing/2014/main" id="{B8EFC748-92A9-449C-AD50-BA75BF7DF10C}"/>
              </a:ext>
            </a:extLst>
          </p:cNvPr>
          <p:cNvSpPr>
            <a:spLocks noChangeArrowheads="1"/>
          </p:cNvSpPr>
          <p:nvPr/>
        </p:nvSpPr>
        <p:spPr bwMode="auto">
          <a:xfrm>
            <a:off x="1600200" y="2209800"/>
            <a:ext cx="2438400" cy="1219200"/>
          </a:xfrm>
          <a:prstGeom prst="rect">
            <a:avLst/>
          </a:prstGeom>
          <a:solidFill>
            <a:srgbClr val="C0C0C0"/>
          </a:solidFill>
          <a:ln w="9525">
            <a:solidFill>
              <a:schemeClr val="tx1"/>
            </a:solidFill>
            <a:miter lim="800000"/>
            <a:headEnd/>
            <a:tailEnd/>
          </a:ln>
        </p:spPr>
        <p:txBody>
          <a:bodyPr wrap="none" anchor="ct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endParaRPr lang="en-US" altLang="en-US">
              <a:solidFill>
                <a:srgbClr val="000000"/>
              </a:solidFill>
            </a:endParaRPr>
          </a:p>
        </p:txBody>
      </p:sp>
      <p:sp>
        <p:nvSpPr>
          <p:cNvPr id="17414" name="Line 6">
            <a:extLst>
              <a:ext uri="{FF2B5EF4-FFF2-40B4-BE49-F238E27FC236}">
                <a16:creationId xmlns:a16="http://schemas.microsoft.com/office/drawing/2014/main" id="{62F9FF39-2B3A-4DC8-9A2A-C4C6A8E9DDA9}"/>
              </a:ext>
            </a:extLst>
          </p:cNvPr>
          <p:cNvSpPr>
            <a:spLocks noChangeShapeType="1"/>
          </p:cNvSpPr>
          <p:nvPr/>
        </p:nvSpPr>
        <p:spPr bwMode="auto">
          <a:xfrm flipV="1">
            <a:off x="2895600" y="5029200"/>
            <a:ext cx="0" cy="457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5" name="Line 7">
            <a:extLst>
              <a:ext uri="{FF2B5EF4-FFF2-40B4-BE49-F238E27FC236}">
                <a16:creationId xmlns:a16="http://schemas.microsoft.com/office/drawing/2014/main" id="{374D2170-8476-4E2F-98D4-7B673E2A57FE}"/>
              </a:ext>
            </a:extLst>
          </p:cNvPr>
          <p:cNvSpPr>
            <a:spLocks noChangeShapeType="1"/>
          </p:cNvSpPr>
          <p:nvPr/>
        </p:nvSpPr>
        <p:spPr bwMode="auto">
          <a:xfrm flipV="1">
            <a:off x="2819400" y="3505200"/>
            <a:ext cx="0" cy="533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6" name="Freeform 8">
            <a:extLst>
              <a:ext uri="{FF2B5EF4-FFF2-40B4-BE49-F238E27FC236}">
                <a16:creationId xmlns:a16="http://schemas.microsoft.com/office/drawing/2014/main" id="{410097BF-44FC-46F4-80C4-2049720ED495}"/>
              </a:ext>
            </a:extLst>
          </p:cNvPr>
          <p:cNvSpPr>
            <a:spLocks/>
          </p:cNvSpPr>
          <p:nvPr/>
        </p:nvSpPr>
        <p:spPr bwMode="auto">
          <a:xfrm>
            <a:off x="5181600" y="1676400"/>
            <a:ext cx="2514600" cy="4419600"/>
          </a:xfrm>
          <a:custGeom>
            <a:avLst/>
            <a:gdLst>
              <a:gd name="T0" fmla="*/ 0 w 1296"/>
              <a:gd name="T1" fmla="*/ 0 h 2784"/>
              <a:gd name="T2" fmla="*/ 0 w 1296"/>
              <a:gd name="T3" fmla="*/ 2147483646 h 2784"/>
              <a:gd name="T4" fmla="*/ 2147483646 w 1296"/>
              <a:gd name="T5" fmla="*/ 2147483646 h 2784"/>
              <a:gd name="T6" fmla="*/ 0 60000 65536"/>
              <a:gd name="T7" fmla="*/ 0 60000 65536"/>
              <a:gd name="T8" fmla="*/ 0 60000 65536"/>
              <a:gd name="T9" fmla="*/ 0 w 1296"/>
              <a:gd name="T10" fmla="*/ 0 h 2784"/>
              <a:gd name="T11" fmla="*/ 1296 w 1296"/>
              <a:gd name="T12" fmla="*/ 2784 h 2784"/>
            </a:gdLst>
            <a:ahLst/>
            <a:cxnLst>
              <a:cxn ang="T6">
                <a:pos x="T0" y="T1"/>
              </a:cxn>
              <a:cxn ang="T7">
                <a:pos x="T2" y="T3"/>
              </a:cxn>
              <a:cxn ang="T8">
                <a:pos x="T4" y="T5"/>
              </a:cxn>
            </a:cxnLst>
            <a:rect l="T9" t="T10" r="T11" b="T12"/>
            <a:pathLst>
              <a:path w="1296" h="2784">
                <a:moveTo>
                  <a:pt x="0" y="0"/>
                </a:moveTo>
                <a:lnTo>
                  <a:pt x="0" y="2784"/>
                </a:lnTo>
                <a:lnTo>
                  <a:pt x="1296" y="2784"/>
                </a:lnTo>
              </a:path>
            </a:pathLst>
          </a:custGeom>
          <a:noFill/>
          <a:ln w="38100" cmpd="sng">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17" name="Line 9">
            <a:extLst>
              <a:ext uri="{FF2B5EF4-FFF2-40B4-BE49-F238E27FC236}">
                <a16:creationId xmlns:a16="http://schemas.microsoft.com/office/drawing/2014/main" id="{D6AC5208-3CF7-4A59-9EEA-8129D63C748C}"/>
              </a:ext>
            </a:extLst>
          </p:cNvPr>
          <p:cNvSpPr>
            <a:spLocks noChangeShapeType="1"/>
          </p:cNvSpPr>
          <p:nvPr/>
        </p:nvSpPr>
        <p:spPr bwMode="auto">
          <a:xfrm>
            <a:off x="1447800" y="4953000"/>
            <a:ext cx="5334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8" name="Text Box 10">
            <a:extLst>
              <a:ext uri="{FF2B5EF4-FFF2-40B4-BE49-F238E27FC236}">
                <a16:creationId xmlns:a16="http://schemas.microsoft.com/office/drawing/2014/main" id="{BEA7DB3B-9B48-4547-9896-91E51F56EAA5}"/>
              </a:ext>
            </a:extLst>
          </p:cNvPr>
          <p:cNvSpPr txBox="1">
            <a:spLocks noChangeArrowheads="1"/>
          </p:cNvSpPr>
          <p:nvPr/>
        </p:nvSpPr>
        <p:spPr bwMode="auto">
          <a:xfrm>
            <a:off x="0" y="4724400"/>
            <a:ext cx="1530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rgbClr val="FF0000"/>
                </a:solidFill>
              </a:rPr>
              <a:t>RH &gt; 100%:</a:t>
            </a:r>
          </a:p>
          <a:p>
            <a:pPr eaLnBrk="1" hangingPunct="1">
              <a:spcBef>
                <a:spcPct val="0"/>
              </a:spcBef>
              <a:buFontTx/>
              <a:buNone/>
            </a:pPr>
            <a:r>
              <a:rPr lang="en-US" altLang="en-US">
                <a:solidFill>
                  <a:srgbClr val="FF0000"/>
                </a:solidFill>
              </a:rPr>
              <a:t>Cloud forms</a:t>
            </a:r>
          </a:p>
        </p:txBody>
      </p:sp>
      <p:sp>
        <p:nvSpPr>
          <p:cNvPr id="17419" name="Text Box 11">
            <a:extLst>
              <a:ext uri="{FF2B5EF4-FFF2-40B4-BE49-F238E27FC236}">
                <a16:creationId xmlns:a16="http://schemas.microsoft.com/office/drawing/2014/main" id="{DF08F49C-A11F-4F6B-916A-5EBB74371751}"/>
              </a:ext>
            </a:extLst>
          </p:cNvPr>
          <p:cNvSpPr txBox="1">
            <a:spLocks noChangeArrowheads="1"/>
          </p:cNvSpPr>
          <p:nvPr/>
        </p:nvSpPr>
        <p:spPr bwMode="auto">
          <a:xfrm>
            <a:off x="0" y="3429000"/>
            <a:ext cx="2482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rgbClr val="FF0000"/>
                </a:solidFill>
              </a:rPr>
              <a:t>“Latent” heat release</a:t>
            </a:r>
          </a:p>
          <a:p>
            <a:pPr eaLnBrk="1" hangingPunct="1">
              <a:spcBef>
                <a:spcPct val="0"/>
              </a:spcBef>
              <a:buFontTx/>
              <a:buNone/>
            </a:pPr>
            <a:r>
              <a:rPr lang="en-US" altLang="en-US">
                <a:solidFill>
                  <a:srgbClr val="FF0000"/>
                </a:solidFill>
              </a:rPr>
              <a:t>as H</a:t>
            </a:r>
            <a:r>
              <a:rPr lang="en-US" altLang="en-US" baseline="-25000">
                <a:solidFill>
                  <a:srgbClr val="FF0000"/>
                </a:solidFill>
              </a:rPr>
              <a:t>2</a:t>
            </a:r>
            <a:r>
              <a:rPr lang="en-US" altLang="en-US">
                <a:solidFill>
                  <a:srgbClr val="FF0000"/>
                </a:solidFill>
              </a:rPr>
              <a:t>O condenses</a:t>
            </a:r>
          </a:p>
        </p:txBody>
      </p:sp>
      <p:sp>
        <p:nvSpPr>
          <p:cNvPr id="17420" name="Text Box 12">
            <a:extLst>
              <a:ext uri="{FF2B5EF4-FFF2-40B4-BE49-F238E27FC236}">
                <a16:creationId xmlns:a16="http://schemas.microsoft.com/office/drawing/2014/main" id="{E03D28AA-E4CB-4D34-8D6E-63D99BD33900}"/>
              </a:ext>
            </a:extLst>
          </p:cNvPr>
          <p:cNvSpPr txBox="1">
            <a:spLocks noChangeArrowheads="1"/>
          </p:cNvSpPr>
          <p:nvPr/>
        </p:nvSpPr>
        <p:spPr bwMode="auto">
          <a:xfrm>
            <a:off x="3184525" y="5138738"/>
            <a:ext cx="16367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rgbClr val="000000"/>
                </a:solidFill>
                <a:latin typeface="Symbol" panose="05050102010706020507" pitchFamily="18" charset="2"/>
              </a:rPr>
              <a:t>G = </a:t>
            </a:r>
            <a:r>
              <a:rPr lang="en-US" altLang="en-US">
                <a:solidFill>
                  <a:srgbClr val="000000"/>
                </a:solidFill>
              </a:rPr>
              <a:t>9.8 K km</a:t>
            </a:r>
            <a:r>
              <a:rPr lang="en-US" altLang="en-US" baseline="30000">
                <a:solidFill>
                  <a:srgbClr val="000000"/>
                </a:solidFill>
              </a:rPr>
              <a:t>-1</a:t>
            </a:r>
            <a:endParaRPr lang="en-US" altLang="en-US">
              <a:solidFill>
                <a:srgbClr val="000000"/>
              </a:solidFill>
              <a:latin typeface="Symbol" panose="05050102010706020507" pitchFamily="18" charset="2"/>
            </a:endParaRPr>
          </a:p>
        </p:txBody>
      </p:sp>
      <p:sp>
        <p:nvSpPr>
          <p:cNvPr id="17421" name="Text Box 13">
            <a:extLst>
              <a:ext uri="{FF2B5EF4-FFF2-40B4-BE49-F238E27FC236}">
                <a16:creationId xmlns:a16="http://schemas.microsoft.com/office/drawing/2014/main" id="{38093A1F-9BE6-4D76-9C69-0F9F51574F59}"/>
              </a:ext>
            </a:extLst>
          </p:cNvPr>
          <p:cNvSpPr txBox="1">
            <a:spLocks noChangeArrowheads="1"/>
          </p:cNvSpPr>
          <p:nvPr/>
        </p:nvSpPr>
        <p:spPr bwMode="auto">
          <a:xfrm>
            <a:off x="3124200" y="3581400"/>
            <a:ext cx="1793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rgbClr val="000000"/>
                </a:solidFill>
                <a:latin typeface="Symbol" panose="05050102010706020507" pitchFamily="18" charset="2"/>
              </a:rPr>
              <a:t>G</a:t>
            </a:r>
            <a:r>
              <a:rPr lang="en-US" altLang="en-US" baseline="-25000">
                <a:solidFill>
                  <a:srgbClr val="000000"/>
                </a:solidFill>
              </a:rPr>
              <a:t>W</a:t>
            </a:r>
            <a:r>
              <a:rPr lang="en-US" altLang="en-US">
                <a:solidFill>
                  <a:srgbClr val="000000"/>
                </a:solidFill>
                <a:latin typeface="Symbol" panose="05050102010706020507" pitchFamily="18" charset="2"/>
              </a:rPr>
              <a:t> = </a:t>
            </a:r>
            <a:r>
              <a:rPr lang="en-US" altLang="en-US">
                <a:solidFill>
                  <a:srgbClr val="000000"/>
                </a:solidFill>
              </a:rPr>
              <a:t>2-7 K km</a:t>
            </a:r>
            <a:r>
              <a:rPr lang="en-US" altLang="en-US" baseline="30000">
                <a:solidFill>
                  <a:srgbClr val="000000"/>
                </a:solidFill>
              </a:rPr>
              <a:t>-1</a:t>
            </a:r>
            <a:endParaRPr lang="en-US" altLang="en-US">
              <a:solidFill>
                <a:srgbClr val="000000"/>
              </a:solidFill>
              <a:latin typeface="Symbol" panose="05050102010706020507" pitchFamily="18" charset="2"/>
            </a:endParaRPr>
          </a:p>
        </p:txBody>
      </p:sp>
      <p:sp>
        <p:nvSpPr>
          <p:cNvPr id="17422" name="Freeform 14">
            <a:extLst>
              <a:ext uri="{FF2B5EF4-FFF2-40B4-BE49-F238E27FC236}">
                <a16:creationId xmlns:a16="http://schemas.microsoft.com/office/drawing/2014/main" id="{6BDCE5E6-57AA-4AC6-9A42-CE7048828B72}"/>
              </a:ext>
            </a:extLst>
          </p:cNvPr>
          <p:cNvSpPr>
            <a:spLocks/>
          </p:cNvSpPr>
          <p:nvPr/>
        </p:nvSpPr>
        <p:spPr bwMode="auto">
          <a:xfrm>
            <a:off x="5943600" y="2338388"/>
            <a:ext cx="1176338" cy="3757612"/>
          </a:xfrm>
          <a:custGeom>
            <a:avLst/>
            <a:gdLst>
              <a:gd name="T0" fmla="*/ 0 w 741"/>
              <a:gd name="T1" fmla="*/ 2147483646 h 2367"/>
              <a:gd name="T2" fmla="*/ 2147483646 w 741"/>
              <a:gd name="T3" fmla="*/ 2147483646 h 2367"/>
              <a:gd name="T4" fmla="*/ 2147483646 w 741"/>
              <a:gd name="T5" fmla="*/ 0 h 2367"/>
              <a:gd name="T6" fmla="*/ 0 60000 65536"/>
              <a:gd name="T7" fmla="*/ 0 60000 65536"/>
              <a:gd name="T8" fmla="*/ 0 60000 65536"/>
              <a:gd name="T9" fmla="*/ 0 w 741"/>
              <a:gd name="T10" fmla="*/ 0 h 2367"/>
              <a:gd name="T11" fmla="*/ 741 w 741"/>
              <a:gd name="T12" fmla="*/ 2367 h 2367"/>
            </a:gdLst>
            <a:ahLst/>
            <a:cxnLst>
              <a:cxn ang="T6">
                <a:pos x="T0" y="T1"/>
              </a:cxn>
              <a:cxn ang="T7">
                <a:pos x="T2" y="T3"/>
              </a:cxn>
              <a:cxn ang="T8">
                <a:pos x="T4" y="T5"/>
              </a:cxn>
            </a:cxnLst>
            <a:rect l="T9" t="T10" r="T11" b="T12"/>
            <a:pathLst>
              <a:path w="741" h="2367">
                <a:moveTo>
                  <a:pt x="0" y="2367"/>
                </a:moveTo>
                <a:lnTo>
                  <a:pt x="741" y="1643"/>
                </a:lnTo>
                <a:lnTo>
                  <a:pt x="741" y="0"/>
                </a:lnTo>
              </a:path>
            </a:pathLst>
          </a:custGeom>
          <a:noFill/>
          <a:ln w="381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23" name="Text Box 15">
            <a:extLst>
              <a:ext uri="{FF2B5EF4-FFF2-40B4-BE49-F238E27FC236}">
                <a16:creationId xmlns:a16="http://schemas.microsoft.com/office/drawing/2014/main" id="{BE58BD25-4BEB-4C81-B932-EC4B9EDE8C69}"/>
              </a:ext>
            </a:extLst>
          </p:cNvPr>
          <p:cNvSpPr txBox="1">
            <a:spLocks noChangeArrowheads="1"/>
          </p:cNvSpPr>
          <p:nvPr/>
        </p:nvSpPr>
        <p:spPr bwMode="auto">
          <a:xfrm>
            <a:off x="7223125" y="2474913"/>
            <a:ext cx="76835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rgbClr val="FF0000"/>
                </a:solidFill>
              </a:rPr>
              <a:t>RH</a:t>
            </a:r>
          </a:p>
          <a:p>
            <a:pPr eaLnBrk="1" hangingPunct="1">
              <a:spcBef>
                <a:spcPct val="0"/>
              </a:spcBef>
              <a:buFontTx/>
              <a:buNone/>
            </a:pPr>
            <a:endParaRPr lang="en-US" altLang="en-US">
              <a:solidFill>
                <a:srgbClr val="FF0000"/>
              </a:solidFill>
            </a:endParaRPr>
          </a:p>
          <a:p>
            <a:pPr eaLnBrk="1" hangingPunct="1">
              <a:spcBef>
                <a:spcPct val="0"/>
              </a:spcBef>
              <a:buFontTx/>
              <a:buNone/>
            </a:pPr>
            <a:r>
              <a:rPr lang="en-US" altLang="en-US">
                <a:solidFill>
                  <a:srgbClr val="FF0000"/>
                </a:solidFill>
              </a:rPr>
              <a:t>100%</a:t>
            </a:r>
          </a:p>
        </p:txBody>
      </p:sp>
      <p:sp>
        <p:nvSpPr>
          <p:cNvPr id="17424" name="Freeform 16">
            <a:extLst>
              <a:ext uri="{FF2B5EF4-FFF2-40B4-BE49-F238E27FC236}">
                <a16:creationId xmlns:a16="http://schemas.microsoft.com/office/drawing/2014/main" id="{03367CB5-9E7A-4002-913B-08DD1C26A74A}"/>
              </a:ext>
            </a:extLst>
          </p:cNvPr>
          <p:cNvSpPr>
            <a:spLocks/>
          </p:cNvSpPr>
          <p:nvPr/>
        </p:nvSpPr>
        <p:spPr bwMode="auto">
          <a:xfrm>
            <a:off x="5546725" y="2338388"/>
            <a:ext cx="1387475" cy="3757612"/>
          </a:xfrm>
          <a:custGeom>
            <a:avLst/>
            <a:gdLst>
              <a:gd name="T0" fmla="*/ 2147483646 w 874"/>
              <a:gd name="T1" fmla="*/ 2147483646 h 2367"/>
              <a:gd name="T2" fmla="*/ 2147483646 w 874"/>
              <a:gd name="T3" fmla="*/ 2147483646 h 2367"/>
              <a:gd name="T4" fmla="*/ 0 w 874"/>
              <a:gd name="T5" fmla="*/ 0 h 2367"/>
              <a:gd name="T6" fmla="*/ 0 60000 65536"/>
              <a:gd name="T7" fmla="*/ 0 60000 65536"/>
              <a:gd name="T8" fmla="*/ 0 60000 65536"/>
              <a:gd name="T9" fmla="*/ 0 w 874"/>
              <a:gd name="T10" fmla="*/ 0 h 2367"/>
              <a:gd name="T11" fmla="*/ 874 w 874"/>
              <a:gd name="T12" fmla="*/ 2367 h 2367"/>
            </a:gdLst>
            <a:ahLst/>
            <a:cxnLst>
              <a:cxn ang="T6">
                <a:pos x="T0" y="T1"/>
              </a:cxn>
              <a:cxn ang="T7">
                <a:pos x="T2" y="T3"/>
              </a:cxn>
              <a:cxn ang="T8">
                <a:pos x="T4" y="T5"/>
              </a:cxn>
            </a:cxnLst>
            <a:rect l="T9" t="T10" r="T11" b="T12"/>
            <a:pathLst>
              <a:path w="874" h="2367">
                <a:moveTo>
                  <a:pt x="874" y="2367"/>
                </a:moveTo>
                <a:lnTo>
                  <a:pt x="221" y="1582"/>
                </a:lnTo>
                <a:lnTo>
                  <a:pt x="0" y="0"/>
                </a:lnTo>
              </a:path>
            </a:pathLst>
          </a:custGeom>
          <a:noFill/>
          <a:ln w="38100" cmpd="sng">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25" name="Text Box 17">
            <a:extLst>
              <a:ext uri="{FF2B5EF4-FFF2-40B4-BE49-F238E27FC236}">
                <a16:creationId xmlns:a16="http://schemas.microsoft.com/office/drawing/2014/main" id="{43615DBD-C0DC-48A9-A98D-7DD308ED09A6}"/>
              </a:ext>
            </a:extLst>
          </p:cNvPr>
          <p:cNvSpPr txBox="1">
            <a:spLocks noChangeArrowheads="1"/>
          </p:cNvSpPr>
          <p:nvPr/>
        </p:nvSpPr>
        <p:spPr bwMode="auto">
          <a:xfrm>
            <a:off x="5622925" y="2020888"/>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sz="2400">
                <a:solidFill>
                  <a:srgbClr val="3333CC"/>
                </a:solidFill>
              </a:rPr>
              <a:t>T</a:t>
            </a:r>
          </a:p>
        </p:txBody>
      </p:sp>
      <p:sp>
        <p:nvSpPr>
          <p:cNvPr id="17426" name="Text Box 18">
            <a:extLst>
              <a:ext uri="{FF2B5EF4-FFF2-40B4-BE49-F238E27FC236}">
                <a16:creationId xmlns:a16="http://schemas.microsoft.com/office/drawing/2014/main" id="{164AAA60-00EA-4CB3-8635-1EA75A31CC44}"/>
              </a:ext>
            </a:extLst>
          </p:cNvPr>
          <p:cNvSpPr txBox="1">
            <a:spLocks noChangeArrowheads="1"/>
          </p:cNvSpPr>
          <p:nvPr/>
        </p:nvSpPr>
        <p:spPr bwMode="auto">
          <a:xfrm>
            <a:off x="4632325" y="14874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sz="2400">
                <a:solidFill>
                  <a:srgbClr val="000000"/>
                </a:solidFill>
              </a:rPr>
              <a:t>z</a:t>
            </a:r>
          </a:p>
        </p:txBody>
      </p:sp>
      <p:sp>
        <p:nvSpPr>
          <p:cNvPr id="17427" name="Text Box 19">
            <a:extLst>
              <a:ext uri="{FF2B5EF4-FFF2-40B4-BE49-F238E27FC236}">
                <a16:creationId xmlns:a16="http://schemas.microsoft.com/office/drawing/2014/main" id="{C4A1D75E-5406-48A1-8B5C-934B61576F0C}"/>
              </a:ext>
            </a:extLst>
          </p:cNvPr>
          <p:cNvSpPr txBox="1">
            <a:spLocks noChangeArrowheads="1"/>
          </p:cNvSpPr>
          <p:nvPr/>
        </p:nvSpPr>
        <p:spPr bwMode="auto">
          <a:xfrm>
            <a:off x="6232525" y="4835525"/>
            <a:ext cx="368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sz="2400">
                <a:solidFill>
                  <a:srgbClr val="000000"/>
                </a:solidFill>
                <a:latin typeface="Symbol" panose="05050102010706020507" pitchFamily="18" charset="2"/>
              </a:rPr>
              <a:t>G</a:t>
            </a:r>
          </a:p>
        </p:txBody>
      </p:sp>
      <p:sp>
        <p:nvSpPr>
          <p:cNvPr id="17428" name="Text Box 20">
            <a:extLst>
              <a:ext uri="{FF2B5EF4-FFF2-40B4-BE49-F238E27FC236}">
                <a16:creationId xmlns:a16="http://schemas.microsoft.com/office/drawing/2014/main" id="{01184FDF-BD0F-43C3-9DA5-C1FD95593734}"/>
              </a:ext>
            </a:extLst>
          </p:cNvPr>
          <p:cNvSpPr txBox="1">
            <a:spLocks noChangeArrowheads="1"/>
          </p:cNvSpPr>
          <p:nvPr/>
        </p:nvSpPr>
        <p:spPr bwMode="auto">
          <a:xfrm>
            <a:off x="5775325" y="3159125"/>
            <a:ext cx="560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sz="2400">
                <a:solidFill>
                  <a:srgbClr val="000000"/>
                </a:solidFill>
                <a:latin typeface="Symbol" panose="05050102010706020507" pitchFamily="18" charset="2"/>
              </a:rPr>
              <a:t>G</a:t>
            </a:r>
            <a:r>
              <a:rPr lang="en-US" altLang="en-US" sz="2400" baseline="-25000">
                <a:solidFill>
                  <a:srgbClr val="000000"/>
                </a:solidFill>
              </a:rPr>
              <a:t>W</a:t>
            </a:r>
            <a:endParaRPr lang="en-US" altLang="en-US" sz="2400">
              <a:solidFill>
                <a:srgbClr val="000000"/>
              </a:solidFill>
              <a:latin typeface="Symbol" panose="05050102010706020507" pitchFamily="18" charset="2"/>
            </a:endParaRPr>
          </a:p>
        </p:txBody>
      </p:sp>
      <p:sp>
        <p:nvSpPr>
          <p:cNvPr id="17429" name="Text Box 21">
            <a:extLst>
              <a:ext uri="{FF2B5EF4-FFF2-40B4-BE49-F238E27FC236}">
                <a16:creationId xmlns:a16="http://schemas.microsoft.com/office/drawing/2014/main" id="{8987574C-AB43-4D57-A43F-39718B78A99B}"/>
              </a:ext>
            </a:extLst>
          </p:cNvPr>
          <p:cNvSpPr txBox="1">
            <a:spLocks noChangeArrowheads="1"/>
          </p:cNvSpPr>
          <p:nvPr/>
        </p:nvSpPr>
        <p:spPr bwMode="auto">
          <a:xfrm>
            <a:off x="1584325" y="1100138"/>
            <a:ext cx="51927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rgbClr val="000000"/>
                </a:solidFill>
              </a:rPr>
              <a:t>       “</a:t>
            </a:r>
            <a:r>
              <a:rPr lang="en-US" altLang="en-US">
                <a:solidFill>
                  <a:srgbClr val="3333CC"/>
                </a:solidFill>
              </a:rPr>
              <a:t>Wet” adiabatic lapse rate </a:t>
            </a:r>
            <a:r>
              <a:rPr lang="en-US" altLang="en-US">
                <a:solidFill>
                  <a:srgbClr val="3333CC"/>
                </a:solidFill>
                <a:latin typeface="Symbol" panose="05050102010706020507" pitchFamily="18" charset="2"/>
              </a:rPr>
              <a:t>G</a:t>
            </a:r>
            <a:r>
              <a:rPr lang="en-US" altLang="en-US" baseline="-25000">
                <a:solidFill>
                  <a:srgbClr val="3333CC"/>
                </a:solidFill>
              </a:rPr>
              <a:t>W</a:t>
            </a:r>
            <a:r>
              <a:rPr lang="en-US" altLang="en-US">
                <a:solidFill>
                  <a:srgbClr val="3333CC"/>
                </a:solidFill>
              </a:rPr>
              <a:t> = 2-7 K km</a:t>
            </a:r>
            <a:r>
              <a:rPr lang="en-US" altLang="en-US" baseline="30000">
                <a:solidFill>
                  <a:srgbClr val="3333CC"/>
                </a:solidFill>
              </a:rPr>
              <a:t>-1</a:t>
            </a:r>
            <a:endParaRPr lang="en-US" altLang="en-US">
              <a:solidFill>
                <a:srgbClr val="3333CC"/>
              </a:solidFill>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59EF6FD0-F078-4590-A17A-FEF38D23CAE6}"/>
              </a:ext>
            </a:extLst>
          </p:cNvPr>
          <p:cNvSpPr>
            <a:spLocks noGrp="1" noChangeArrowheads="1"/>
          </p:cNvSpPr>
          <p:nvPr>
            <p:ph type="title"/>
          </p:nvPr>
        </p:nvSpPr>
        <p:spPr>
          <a:xfrm>
            <a:off x="457200" y="-152400"/>
            <a:ext cx="7772400" cy="1143000"/>
          </a:xfrm>
        </p:spPr>
        <p:txBody>
          <a:bodyPr/>
          <a:lstStyle/>
          <a:p>
            <a:r>
              <a:rPr lang="en-US" altLang="en-US"/>
              <a:t>The Coriolis force</a:t>
            </a:r>
          </a:p>
        </p:txBody>
      </p:sp>
      <p:pic>
        <p:nvPicPr>
          <p:cNvPr id="19459" name="Picture 2" descr="Diagram&#10;&#10;Description automatically generated">
            <a:extLst>
              <a:ext uri="{FF2B5EF4-FFF2-40B4-BE49-F238E27FC236}">
                <a16:creationId xmlns:a16="http://schemas.microsoft.com/office/drawing/2014/main" id="{3B5CC516-C032-4B70-B9F6-D134C6384B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2450" y="1503363"/>
            <a:ext cx="5111750"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3">
            <a:extLst>
              <a:ext uri="{FF2B5EF4-FFF2-40B4-BE49-F238E27FC236}">
                <a16:creationId xmlns:a16="http://schemas.microsoft.com/office/drawing/2014/main" id="{C4110138-7F1E-4EBC-B0DA-08026E9729A4}"/>
              </a:ext>
            </a:extLst>
          </p:cNvPr>
          <p:cNvSpPr txBox="1">
            <a:spLocks noChangeArrowheads="1"/>
          </p:cNvSpPr>
          <p:nvPr/>
        </p:nvSpPr>
        <p:spPr bwMode="auto">
          <a:xfrm>
            <a:off x="109538" y="719138"/>
            <a:ext cx="72453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a:spcBef>
                <a:spcPct val="0"/>
              </a:spcBef>
              <a:buFontTx/>
              <a:buNone/>
            </a:pPr>
            <a:r>
              <a:rPr lang="en-US" altLang="en-US" b="0"/>
              <a:t>Consider an observer O standing at the North Pole and throwing a ball at a target T located at a (necessarily) lower latitude:</a:t>
            </a:r>
          </a:p>
        </p:txBody>
      </p:sp>
      <p:sp>
        <p:nvSpPr>
          <p:cNvPr id="21509" name="TextBox 4">
            <a:extLst>
              <a:ext uri="{FF2B5EF4-FFF2-40B4-BE49-F238E27FC236}">
                <a16:creationId xmlns:a16="http://schemas.microsoft.com/office/drawing/2014/main" id="{3B99D930-EAD7-4B08-88FE-C983BC8FF99D}"/>
              </a:ext>
            </a:extLst>
          </p:cNvPr>
          <p:cNvSpPr txBox="1">
            <a:spLocks noChangeArrowheads="1"/>
          </p:cNvSpPr>
          <p:nvPr/>
        </p:nvSpPr>
        <p:spPr bwMode="auto">
          <a:xfrm>
            <a:off x="206375" y="4308475"/>
            <a:ext cx="84216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a:spcBef>
                <a:spcPct val="0"/>
              </a:spcBef>
              <a:buFontTx/>
              <a:buNone/>
            </a:pPr>
            <a:r>
              <a:rPr lang="en-US" altLang="en-US" b="0">
                <a:solidFill>
                  <a:schemeClr val="tx1"/>
                </a:solidFill>
              </a:rPr>
              <a:t>The observer misses the target and sees the ball as having been deflected to the right. The fictitious force deflecting the ball to the right in the rotating observer’s frame of reference is the </a:t>
            </a:r>
            <a:r>
              <a:rPr lang="en-US" altLang="en-US" b="0" i="1">
                <a:solidFill>
                  <a:schemeClr val="tx1"/>
                </a:solidFill>
              </a:rPr>
              <a:t>Coriolis force</a:t>
            </a:r>
            <a:r>
              <a:rPr lang="en-US" altLang="en-US" b="0">
                <a:solidFill>
                  <a:schemeClr val="tx1"/>
                </a:solidFill>
              </a:rPr>
              <a:t>. It increases with angular velocity, ball speed, and latitude:</a:t>
            </a:r>
          </a:p>
        </p:txBody>
      </p:sp>
      <p:graphicFrame>
        <p:nvGraphicFramePr>
          <p:cNvPr id="21510" name="Object 6">
            <a:extLst>
              <a:ext uri="{FF2B5EF4-FFF2-40B4-BE49-F238E27FC236}">
                <a16:creationId xmlns:a16="http://schemas.microsoft.com/office/drawing/2014/main" id="{B8997AA6-1FFD-44AB-ABD3-596276ABA1FA}"/>
              </a:ext>
            </a:extLst>
          </p:cNvPr>
          <p:cNvGraphicFramePr>
            <a:graphicFrameLocks noChangeAspect="1"/>
          </p:cNvGraphicFramePr>
          <p:nvPr/>
        </p:nvGraphicFramePr>
        <p:xfrm>
          <a:off x="3333750" y="5419725"/>
          <a:ext cx="1828800" cy="471488"/>
        </p:xfrm>
        <a:graphic>
          <a:graphicData uri="http://schemas.openxmlformats.org/presentationml/2006/ole">
            <mc:AlternateContent xmlns:mc="http://schemas.openxmlformats.org/markup-compatibility/2006">
              <mc:Choice xmlns:v="urn:schemas-microsoft-com:vml" Requires="v">
                <p:oleObj spid="_x0000_s19471" name="Equation" r:id="rId4" imgW="889000" imgH="228600" progId="Equation.DSMT4">
                  <p:embed/>
                </p:oleObj>
              </mc:Choice>
              <mc:Fallback>
                <p:oleObj name="Equation" r:id="rId4" imgW="889000" imgH="228600"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3750" y="5419725"/>
                        <a:ext cx="18288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9AA26AB7-5984-4919-BD63-543A17595C96}"/>
              </a:ext>
            </a:extLst>
          </p:cNvPr>
          <p:cNvSpPr txBox="1">
            <a:spLocks noChangeArrowheads="1"/>
          </p:cNvSpPr>
          <p:nvPr/>
        </p:nvSpPr>
        <p:spPr bwMode="auto">
          <a:xfrm>
            <a:off x="5454650" y="5265738"/>
            <a:ext cx="27400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sz="1600" b="0">
                <a:solidFill>
                  <a:schemeClr val="tx1"/>
                </a:solidFill>
              </a:rPr>
              <a:t>Angular velocity </a:t>
            </a:r>
            <a:r>
              <a:rPr lang="el-GR" altLang="en-US" b="0" i="1">
                <a:solidFill>
                  <a:schemeClr val="tx1"/>
                </a:solidFill>
                <a:latin typeface="Times New Roman" panose="02020603050405020304" pitchFamily="18" charset="0"/>
                <a:cs typeface="Times New Roman" panose="02020603050405020304" pitchFamily="18" charset="0"/>
              </a:rPr>
              <a:t>ω</a:t>
            </a:r>
            <a:r>
              <a:rPr lang="en-US" altLang="en-US" b="0">
                <a:solidFill>
                  <a:schemeClr val="tx1"/>
                </a:solidFill>
                <a:latin typeface="Times New Roman" panose="02020603050405020304" pitchFamily="18" charset="0"/>
                <a:cs typeface="Times New Roman" panose="02020603050405020304" pitchFamily="18" charset="0"/>
              </a:rPr>
              <a:t> = 2</a:t>
            </a:r>
            <a:r>
              <a:rPr lang="el-GR" altLang="en-US" b="0">
                <a:solidFill>
                  <a:schemeClr val="tx1"/>
                </a:solidFill>
                <a:latin typeface="Times New Roman" panose="02020603050405020304" pitchFamily="18" charset="0"/>
                <a:cs typeface="Times New Roman" panose="02020603050405020304" pitchFamily="18" charset="0"/>
              </a:rPr>
              <a:t>π</a:t>
            </a:r>
            <a:r>
              <a:rPr lang="en-US" altLang="en-US" b="0">
                <a:solidFill>
                  <a:schemeClr val="tx1"/>
                </a:solidFill>
                <a:latin typeface="Times New Roman" panose="02020603050405020304" pitchFamily="18" charset="0"/>
                <a:cs typeface="Times New Roman" panose="02020603050405020304" pitchFamily="18" charset="0"/>
              </a:rPr>
              <a:t>/24h</a:t>
            </a:r>
          </a:p>
          <a:p>
            <a:pPr eaLnBrk="1" hangingPunct="1">
              <a:spcBef>
                <a:spcPct val="0"/>
              </a:spcBef>
              <a:buFontTx/>
              <a:buNone/>
            </a:pPr>
            <a:r>
              <a:rPr lang="en-US" altLang="en-US" sz="1600" b="0">
                <a:solidFill>
                  <a:schemeClr val="tx1"/>
                </a:solidFill>
              </a:rPr>
              <a:t>Wind speed </a:t>
            </a:r>
            <a:r>
              <a:rPr lang="en-US" altLang="en-US" b="0" i="1">
                <a:solidFill>
                  <a:schemeClr val="tx1"/>
                </a:solidFill>
                <a:latin typeface="Times New Roman" panose="02020603050405020304" pitchFamily="18" charset="0"/>
                <a:cs typeface="Times New Roman" panose="02020603050405020304" pitchFamily="18" charset="0"/>
              </a:rPr>
              <a:t>v</a:t>
            </a:r>
          </a:p>
          <a:p>
            <a:pPr eaLnBrk="1" hangingPunct="1">
              <a:spcBef>
                <a:spcPct val="0"/>
              </a:spcBef>
              <a:buFontTx/>
              <a:buNone/>
            </a:pPr>
            <a:r>
              <a:rPr lang="en-US" altLang="en-US" sz="1600" b="0">
                <a:solidFill>
                  <a:schemeClr val="tx1"/>
                </a:solidFill>
              </a:rPr>
              <a:t>Latitude </a:t>
            </a:r>
            <a:r>
              <a:rPr lang="en-US" altLang="en-US" sz="1600" b="0">
                <a:solidFill>
                  <a:schemeClr val="tx1"/>
                </a:solidFill>
                <a:latin typeface="Times New Roman" panose="02020603050405020304" pitchFamily="18" charset="0"/>
                <a:cs typeface="Times New Roman" panose="02020603050405020304" pitchFamily="18" charset="0"/>
                <a:sym typeface="Symbol" panose="05050102010706020507" pitchFamily="18" charset="2"/>
              </a:rPr>
              <a:t></a:t>
            </a:r>
          </a:p>
        </p:txBody>
      </p:sp>
      <p:sp>
        <p:nvSpPr>
          <p:cNvPr id="2" name="TextBox 1">
            <a:extLst>
              <a:ext uri="{FF2B5EF4-FFF2-40B4-BE49-F238E27FC236}">
                <a16:creationId xmlns:a16="http://schemas.microsoft.com/office/drawing/2014/main" id="{60D3654E-13A9-431D-BE06-B36A9776A19B}"/>
              </a:ext>
            </a:extLst>
          </p:cNvPr>
          <p:cNvSpPr txBox="1">
            <a:spLocks noChangeArrowheads="1"/>
          </p:cNvSpPr>
          <p:nvPr/>
        </p:nvSpPr>
        <p:spPr bwMode="auto">
          <a:xfrm>
            <a:off x="936625" y="5470525"/>
            <a:ext cx="2951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a:spcBef>
                <a:spcPct val="0"/>
              </a:spcBef>
              <a:buFontTx/>
              <a:buNone/>
            </a:pPr>
            <a:r>
              <a:rPr lang="en-US" altLang="en-US" b="0">
                <a:solidFill>
                  <a:schemeClr val="tx1"/>
                </a:solidFill>
              </a:rPr>
              <a:t>Coriolis acceleration</a:t>
            </a:r>
          </a:p>
        </p:txBody>
      </p:sp>
      <p:sp>
        <p:nvSpPr>
          <p:cNvPr id="19465" name="TextBox 2">
            <a:extLst>
              <a:ext uri="{FF2B5EF4-FFF2-40B4-BE49-F238E27FC236}">
                <a16:creationId xmlns:a16="http://schemas.microsoft.com/office/drawing/2014/main" id="{102995AD-F8BF-41E6-B85F-AE82BC3523FA}"/>
              </a:ext>
            </a:extLst>
          </p:cNvPr>
          <p:cNvSpPr txBox="1">
            <a:spLocks noChangeArrowheads="1"/>
          </p:cNvSpPr>
          <p:nvPr/>
        </p:nvSpPr>
        <p:spPr bwMode="auto">
          <a:xfrm>
            <a:off x="792163" y="2843213"/>
            <a:ext cx="1371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a:spcBef>
                <a:spcPct val="0"/>
              </a:spcBef>
              <a:buFontTx/>
              <a:buNone/>
            </a:pPr>
            <a:r>
              <a:rPr lang="en-US" altLang="en-US" b="0">
                <a:solidFill>
                  <a:schemeClr val="tx1"/>
                </a:solidFill>
              </a:rPr>
              <a:t>Rotating Earth (</a:t>
            </a:r>
            <a:r>
              <a:rPr lang="el-GR" altLang="en-US" b="0">
                <a:solidFill>
                  <a:schemeClr val="tx1"/>
                </a:solidFill>
              </a:rPr>
              <a:t>ω</a:t>
            </a:r>
            <a:r>
              <a:rPr lang="en-US" altLang="en-US" b="0">
                <a:solidFill>
                  <a:schemeClr val="tx1"/>
                </a:solidFill>
              </a:rPr>
              <a:t>)</a:t>
            </a:r>
          </a:p>
        </p:txBody>
      </p:sp>
      <p:sp>
        <p:nvSpPr>
          <p:cNvPr id="4" name="Rectangle 3">
            <a:extLst>
              <a:ext uri="{FF2B5EF4-FFF2-40B4-BE49-F238E27FC236}">
                <a16:creationId xmlns:a16="http://schemas.microsoft.com/office/drawing/2014/main" id="{F76C89F4-0B34-4E08-A666-1D1353F2E1DA}"/>
              </a:ext>
            </a:extLst>
          </p:cNvPr>
          <p:cNvSpPr>
            <a:spLocks noChangeArrowheads="1"/>
          </p:cNvSpPr>
          <p:nvPr/>
        </p:nvSpPr>
        <p:spPr bwMode="auto">
          <a:xfrm>
            <a:off x="3657600" y="1412875"/>
            <a:ext cx="3581400" cy="3065463"/>
          </a:xfrm>
          <a:prstGeom prst="rect">
            <a:avLst/>
          </a:prstGeom>
          <a:solidFill>
            <a:schemeClr val="bg1"/>
          </a:solidFill>
          <a:ln w="9525" algn="ctr">
            <a:solidFill>
              <a:schemeClr val="bg1"/>
            </a:solidFill>
            <a:round/>
            <a:headEnd/>
            <a:tailEnd type="triangle" w="lg" len="lg"/>
          </a:ln>
        </p:spPr>
        <p:txBody>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endParaRPr lang="en-US" altLang="en-US">
              <a:solidFill>
                <a:schemeClr val="tx1"/>
              </a:solidFill>
            </a:endParaRPr>
          </a:p>
        </p:txBody>
      </p:sp>
      <p:sp>
        <p:nvSpPr>
          <p:cNvPr id="5" name="TextBox 4">
            <a:extLst>
              <a:ext uri="{FF2B5EF4-FFF2-40B4-BE49-F238E27FC236}">
                <a16:creationId xmlns:a16="http://schemas.microsoft.com/office/drawing/2014/main" id="{51158CA4-C2E9-44D2-84E7-556114230AA9}"/>
              </a:ext>
            </a:extLst>
          </p:cNvPr>
          <p:cNvSpPr txBox="1">
            <a:spLocks noChangeArrowheads="1"/>
          </p:cNvSpPr>
          <p:nvPr/>
        </p:nvSpPr>
        <p:spPr bwMode="auto">
          <a:xfrm>
            <a:off x="131763" y="6211888"/>
            <a:ext cx="84216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a:spcBef>
                <a:spcPct val="0"/>
              </a:spcBef>
              <a:buFontTx/>
              <a:buNone/>
            </a:pPr>
            <a:r>
              <a:rPr lang="en-US" altLang="en-US" b="0">
                <a:solidFill>
                  <a:srgbClr val="FF0000"/>
                </a:solidFill>
              </a:rPr>
              <a:t>If the observer was a penguin (South Pole) rather than a polar bear (North Pole) then the Coriolis force would operate to the left of the direction of motion</a:t>
            </a:r>
          </a:p>
        </p:txBody>
      </p:sp>
      <p:pic>
        <p:nvPicPr>
          <p:cNvPr id="19468" name="Picture 11">
            <a:extLst>
              <a:ext uri="{FF2B5EF4-FFF2-40B4-BE49-F238E27FC236}">
                <a16:creationId xmlns:a16="http://schemas.microsoft.com/office/drawing/2014/main" id="{1D48577C-F2ED-49DF-B6B0-DC30E9A087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94588" y="180975"/>
            <a:ext cx="1693862" cy="199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9" name="TextBox 5">
            <a:extLst>
              <a:ext uri="{FF2B5EF4-FFF2-40B4-BE49-F238E27FC236}">
                <a16:creationId xmlns:a16="http://schemas.microsoft.com/office/drawing/2014/main" id="{273A4577-9BDD-4DC4-A361-FB2BAAA5FB04}"/>
              </a:ext>
            </a:extLst>
          </p:cNvPr>
          <p:cNvSpPr txBox="1">
            <a:spLocks noChangeArrowheads="1"/>
          </p:cNvSpPr>
          <p:nvPr/>
        </p:nvSpPr>
        <p:spPr bwMode="auto">
          <a:xfrm>
            <a:off x="6629400" y="0"/>
            <a:ext cx="23066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a:spcBef>
                <a:spcPct val="0"/>
              </a:spcBef>
              <a:buFontTx/>
              <a:buNone/>
            </a:pPr>
            <a:r>
              <a:rPr lang="en-US" altLang="en-US" b="0">
                <a:solidFill>
                  <a:schemeClr val="tx1"/>
                </a:solidFill>
              </a:rPr>
              <a:t>Gaspard de Coriolis</a:t>
            </a:r>
          </a:p>
          <a:p>
            <a:pPr>
              <a:spcBef>
                <a:spcPct val="0"/>
              </a:spcBef>
              <a:buFontTx/>
              <a:buNone/>
            </a:pPr>
            <a:r>
              <a:rPr lang="en-US" altLang="en-US" b="0">
                <a:solidFill>
                  <a:schemeClr val="tx1"/>
                </a:solidFill>
              </a:rPr>
              <a:t>(1792-1843)</a:t>
            </a:r>
          </a:p>
        </p:txBody>
      </p:sp>
      <p:sp>
        <p:nvSpPr>
          <p:cNvPr id="8" name="Arc 7">
            <a:extLst>
              <a:ext uri="{FF2B5EF4-FFF2-40B4-BE49-F238E27FC236}">
                <a16:creationId xmlns:a16="http://schemas.microsoft.com/office/drawing/2014/main" id="{3864F9AE-9C4A-486C-B5EE-0DB2DC1FB313}"/>
              </a:ext>
            </a:extLst>
          </p:cNvPr>
          <p:cNvSpPr/>
          <p:nvPr/>
        </p:nvSpPr>
        <p:spPr bwMode="auto">
          <a:xfrm rot="16569256">
            <a:off x="1624807" y="2466181"/>
            <a:ext cx="1147762" cy="739775"/>
          </a:xfrm>
          <a:prstGeom prst="arc">
            <a:avLst>
              <a:gd name="adj1" fmla="val 16200000"/>
              <a:gd name="adj2" fmla="val 20753773"/>
            </a:avLst>
          </a:prstGeom>
          <a:noFill/>
          <a:ln w="22225" cap="flat" cmpd="sng" algn="ctr">
            <a:solidFill>
              <a:srgbClr val="FF0000"/>
            </a:solidFill>
            <a:prstDash val="solid"/>
            <a:round/>
            <a:headEnd type="none" w="med" len="med"/>
            <a:tailEnd type="triangle" w="lg" len="lg"/>
          </a:ln>
          <a:effectLst/>
        </p:spPr>
        <p:txBody>
          <a:bodyPr anchor="ctr"/>
          <a:lstStyle/>
          <a:p>
            <a:pPr algn="ctr">
              <a:defRPr/>
            </a:pP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5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P spid="7" grpId="0"/>
      <p:bldP spid="2" grpId="0"/>
      <p:bldP spid="4"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C411B06-B112-4234-AC32-879E8471545F}"/>
              </a:ext>
            </a:extLst>
          </p:cNvPr>
          <p:cNvSpPr>
            <a:spLocks noGrp="1" noChangeArrowheads="1"/>
          </p:cNvSpPr>
          <p:nvPr>
            <p:ph type="title"/>
          </p:nvPr>
        </p:nvSpPr>
        <p:spPr>
          <a:xfrm>
            <a:off x="381000" y="152400"/>
            <a:ext cx="7772400" cy="1143000"/>
          </a:xfrm>
        </p:spPr>
        <p:txBody>
          <a:bodyPr/>
          <a:lstStyle/>
          <a:p>
            <a:pPr eaLnBrk="1" hangingPunct="1"/>
            <a:r>
              <a:rPr lang="en-US" altLang="en-US" b="0">
                <a:effectLst/>
              </a:rPr>
              <a:t>Subsidence inversion</a:t>
            </a:r>
          </a:p>
        </p:txBody>
      </p:sp>
      <p:pic>
        <p:nvPicPr>
          <p:cNvPr id="18435" name="Picture 3" descr="~AUT0012">
            <a:extLst>
              <a:ext uri="{FF2B5EF4-FFF2-40B4-BE49-F238E27FC236}">
                <a16:creationId xmlns:a16="http://schemas.microsoft.com/office/drawing/2014/main" id="{6B012E4D-5BBF-4D4D-A697-1A53889FCF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046163"/>
            <a:ext cx="6324600" cy="541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Line 4">
            <a:extLst>
              <a:ext uri="{FF2B5EF4-FFF2-40B4-BE49-F238E27FC236}">
                <a16:creationId xmlns:a16="http://schemas.microsoft.com/office/drawing/2014/main" id="{7B0EE705-61D3-40FC-A4D0-6DC529D6A41E}"/>
              </a:ext>
            </a:extLst>
          </p:cNvPr>
          <p:cNvSpPr>
            <a:spLocks noChangeShapeType="1"/>
          </p:cNvSpPr>
          <p:nvPr/>
        </p:nvSpPr>
        <p:spPr bwMode="auto">
          <a:xfrm flipH="1">
            <a:off x="6400800" y="3352800"/>
            <a:ext cx="6096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37" name="Text Box 5">
            <a:extLst>
              <a:ext uri="{FF2B5EF4-FFF2-40B4-BE49-F238E27FC236}">
                <a16:creationId xmlns:a16="http://schemas.microsoft.com/office/drawing/2014/main" id="{84B63FDA-7AD5-4A0A-BAD7-DF3DB950360D}"/>
              </a:ext>
            </a:extLst>
          </p:cNvPr>
          <p:cNvSpPr txBox="1">
            <a:spLocks noChangeArrowheads="1"/>
          </p:cNvSpPr>
          <p:nvPr/>
        </p:nvSpPr>
        <p:spPr bwMode="auto">
          <a:xfrm>
            <a:off x="7146925" y="3008313"/>
            <a:ext cx="1581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rgbClr val="FF0000"/>
                </a:solidFill>
              </a:rPr>
              <a:t>typically </a:t>
            </a:r>
          </a:p>
          <a:p>
            <a:pPr eaLnBrk="1" hangingPunct="1">
              <a:spcBef>
                <a:spcPct val="0"/>
              </a:spcBef>
              <a:buFontTx/>
              <a:buNone/>
            </a:pPr>
            <a:r>
              <a:rPr lang="en-US" altLang="en-US">
                <a:solidFill>
                  <a:srgbClr val="FF0000"/>
                </a:solidFill>
              </a:rPr>
              <a:t>2 km altitude</a:t>
            </a:r>
          </a:p>
        </p:txBody>
      </p:sp>
      <p:sp>
        <p:nvSpPr>
          <p:cNvPr id="2" name="Rectangle 1">
            <a:extLst>
              <a:ext uri="{FF2B5EF4-FFF2-40B4-BE49-F238E27FC236}">
                <a16:creationId xmlns:a16="http://schemas.microsoft.com/office/drawing/2014/main" id="{2FFD7F5D-C2BD-4E1A-90EA-50316A5CCF05}"/>
              </a:ext>
            </a:extLst>
          </p:cNvPr>
          <p:cNvSpPr>
            <a:spLocks noChangeArrowheads="1"/>
          </p:cNvSpPr>
          <p:nvPr/>
        </p:nvSpPr>
        <p:spPr bwMode="auto">
          <a:xfrm>
            <a:off x="2438400" y="3962400"/>
            <a:ext cx="228600" cy="228600"/>
          </a:xfrm>
          <a:prstGeom prst="rect">
            <a:avLst/>
          </a:prstGeom>
          <a:solidFill>
            <a:schemeClr val="accent1"/>
          </a:solidFill>
          <a:ln w="9525" algn="ctr">
            <a:solidFill>
              <a:schemeClr val="tx1"/>
            </a:solidFill>
            <a:round/>
            <a:headEnd/>
            <a:tailEnd type="triangle" w="lg" len="lg"/>
          </a:ln>
        </p:spPr>
        <p:txBody>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endParaRPr lang="en-US" altLang="en-US">
              <a:solidFill>
                <a:schemeClr val="tx1"/>
              </a:solidFill>
            </a:endParaRPr>
          </a:p>
        </p:txBody>
      </p:sp>
      <p:sp>
        <p:nvSpPr>
          <p:cNvPr id="3" name="Rectangle 2">
            <a:extLst>
              <a:ext uri="{FF2B5EF4-FFF2-40B4-BE49-F238E27FC236}">
                <a16:creationId xmlns:a16="http://schemas.microsoft.com/office/drawing/2014/main" id="{931B5855-CD88-40A3-95C6-1AE8256B0994}"/>
              </a:ext>
            </a:extLst>
          </p:cNvPr>
          <p:cNvSpPr>
            <a:spLocks noChangeArrowheads="1"/>
          </p:cNvSpPr>
          <p:nvPr/>
        </p:nvSpPr>
        <p:spPr bwMode="auto">
          <a:xfrm>
            <a:off x="6553200" y="4024313"/>
            <a:ext cx="228600" cy="182562"/>
          </a:xfrm>
          <a:prstGeom prst="rect">
            <a:avLst/>
          </a:prstGeom>
          <a:solidFill>
            <a:schemeClr val="accent1"/>
          </a:solidFill>
          <a:ln w="9525" algn="ctr">
            <a:solidFill>
              <a:schemeClr val="tx1"/>
            </a:solidFill>
            <a:round/>
            <a:headEnd/>
            <a:tailEnd type="triangle" w="lg" len="lg"/>
          </a:ln>
        </p:spPr>
        <p:txBody>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endParaRPr lang="en-US" altLang="en-US">
              <a:solidFill>
                <a:schemeClr val="tx1"/>
              </a:solidFill>
            </a:endParaRPr>
          </a:p>
        </p:txBody>
      </p:sp>
      <p:sp>
        <p:nvSpPr>
          <p:cNvPr id="10" name="Rectangle 9">
            <a:extLst>
              <a:ext uri="{FF2B5EF4-FFF2-40B4-BE49-F238E27FC236}">
                <a16:creationId xmlns:a16="http://schemas.microsoft.com/office/drawing/2014/main" id="{91721232-1E4A-40A9-BC53-061EEAFE619A}"/>
              </a:ext>
            </a:extLst>
          </p:cNvPr>
          <p:cNvSpPr>
            <a:spLocks noChangeArrowheads="1"/>
          </p:cNvSpPr>
          <p:nvPr/>
        </p:nvSpPr>
        <p:spPr bwMode="auto">
          <a:xfrm>
            <a:off x="4229100" y="3995738"/>
            <a:ext cx="190500" cy="195262"/>
          </a:xfrm>
          <a:prstGeom prst="rect">
            <a:avLst/>
          </a:prstGeom>
          <a:solidFill>
            <a:srgbClr val="FF0000"/>
          </a:solidFill>
          <a:ln w="9525" algn="ctr">
            <a:solidFill>
              <a:schemeClr val="tx1"/>
            </a:solidFill>
            <a:round/>
            <a:headEnd/>
            <a:tailEnd type="triangle" w="lg" len="lg"/>
          </a:ln>
        </p:spPr>
        <p:txBody>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endParaRPr lang="en-US" altLang="en-US">
              <a:solidFill>
                <a:schemeClr val="tx1"/>
              </a:solidFill>
            </a:endParaRPr>
          </a:p>
        </p:txBody>
      </p:sp>
      <p:sp>
        <p:nvSpPr>
          <p:cNvPr id="5" name="Rectangle 4">
            <a:extLst>
              <a:ext uri="{FF2B5EF4-FFF2-40B4-BE49-F238E27FC236}">
                <a16:creationId xmlns:a16="http://schemas.microsoft.com/office/drawing/2014/main" id="{DA190A1D-A03F-4303-9305-6826162F0B1A}"/>
              </a:ext>
            </a:extLst>
          </p:cNvPr>
          <p:cNvSpPr>
            <a:spLocks noChangeArrowheads="1"/>
          </p:cNvSpPr>
          <p:nvPr/>
        </p:nvSpPr>
        <p:spPr bwMode="auto">
          <a:xfrm>
            <a:off x="6553200" y="4024313"/>
            <a:ext cx="190500" cy="222250"/>
          </a:xfrm>
          <a:prstGeom prst="rect">
            <a:avLst/>
          </a:prstGeom>
          <a:solidFill>
            <a:srgbClr val="FF0000"/>
          </a:solidFill>
          <a:ln w="9525" algn="ctr">
            <a:solidFill>
              <a:schemeClr val="tx1"/>
            </a:solidFill>
            <a:round/>
            <a:headEnd/>
            <a:tailEnd type="triangle" w="lg" len="lg"/>
          </a:ln>
        </p:spPr>
        <p:txBody>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endParaRPr lang="en-US" altLang="en-US">
              <a:solidFill>
                <a:schemeClr val="tx1"/>
              </a:solidFill>
            </a:endParaRPr>
          </a:p>
        </p:txBody>
      </p:sp>
      <p:sp>
        <p:nvSpPr>
          <p:cNvPr id="13" name="Rectangle 12">
            <a:extLst>
              <a:ext uri="{FF2B5EF4-FFF2-40B4-BE49-F238E27FC236}">
                <a16:creationId xmlns:a16="http://schemas.microsoft.com/office/drawing/2014/main" id="{7F4C9BB7-9CC6-47DF-A78A-22313A3F874B}"/>
              </a:ext>
            </a:extLst>
          </p:cNvPr>
          <p:cNvSpPr>
            <a:spLocks noChangeArrowheads="1"/>
          </p:cNvSpPr>
          <p:nvPr/>
        </p:nvSpPr>
        <p:spPr bwMode="auto">
          <a:xfrm>
            <a:off x="6142038" y="3281363"/>
            <a:ext cx="190500" cy="222250"/>
          </a:xfrm>
          <a:prstGeom prst="rect">
            <a:avLst/>
          </a:prstGeom>
          <a:solidFill>
            <a:srgbClr val="FF0000"/>
          </a:solidFill>
          <a:ln w="9525" algn="ctr">
            <a:solidFill>
              <a:schemeClr val="tx1"/>
            </a:solidFill>
            <a:round/>
            <a:headEnd/>
            <a:tailEnd type="triangle" w="lg" len="lg"/>
          </a:ln>
        </p:spPr>
        <p:txBody>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endParaRPr lang="en-US" altLang="en-US">
              <a:solidFill>
                <a:schemeClr val="tx1"/>
              </a:solidFill>
            </a:endParaRPr>
          </a:p>
        </p:txBody>
      </p:sp>
      <p:sp>
        <p:nvSpPr>
          <p:cNvPr id="6" name="Rectangle 5">
            <a:extLst>
              <a:ext uri="{FF2B5EF4-FFF2-40B4-BE49-F238E27FC236}">
                <a16:creationId xmlns:a16="http://schemas.microsoft.com/office/drawing/2014/main" id="{1F37CC37-BA87-4827-90E9-E039089BCA6C}"/>
              </a:ext>
            </a:extLst>
          </p:cNvPr>
          <p:cNvSpPr>
            <a:spLocks noChangeArrowheads="1"/>
          </p:cNvSpPr>
          <p:nvPr/>
        </p:nvSpPr>
        <p:spPr bwMode="auto">
          <a:xfrm>
            <a:off x="3581400" y="3352800"/>
            <a:ext cx="990600" cy="893763"/>
          </a:xfrm>
          <a:prstGeom prst="rect">
            <a:avLst/>
          </a:prstGeom>
          <a:solidFill>
            <a:srgbClr val="FF3300">
              <a:alpha val="16078"/>
            </a:srgbClr>
          </a:solidFill>
          <a:ln w="9525" algn="ctr">
            <a:solidFill>
              <a:schemeClr val="bg1"/>
            </a:solidFill>
            <a:round/>
            <a:headEnd/>
            <a:tailEnd type="triangle" w="lg" len="lg"/>
          </a:ln>
        </p:spPr>
        <p:txBody>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endParaRPr lang="en-US" altLang="en-US">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accel="50000" decel="50000" fill="hold" grpId="0" nodeType="clickEffect">
                                  <p:stCondLst>
                                    <p:cond delay="0"/>
                                  </p:stCondLst>
                                  <p:childTnLst>
                                    <p:animMotion origin="layout" path="M 3.33333E-6 -4.44444E-6 L -0.00209 -0.16666 " pathEditMode="relative" rAng="0" ptsTypes="AA">
                                      <p:cBhvr>
                                        <p:cTn id="6" dur="2000" fill="hold"/>
                                        <p:tgtEl>
                                          <p:spTgt spid="2"/>
                                        </p:tgtEl>
                                        <p:attrNameLst>
                                          <p:attrName>ppt_x</p:attrName>
                                          <p:attrName>ppt_y</p:attrName>
                                        </p:attrNameLst>
                                      </p:cBhvr>
                                      <p:rCtr x="-729" y="-8333"/>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path" presetSubtype="0" accel="50000" decel="50000" fill="hold" grpId="0" nodeType="clickEffect">
                                  <p:stCondLst>
                                    <p:cond delay="0"/>
                                  </p:stCondLst>
                                  <p:childTnLst>
                                    <p:animMotion origin="layout" path="M -0.0625 -0.15648 L -0.0625 -0.16134 " pathEditMode="relative" rAng="0" ptsTypes="AA">
                                      <p:cBhvr>
                                        <p:cTn id="10" dur="2000" fill="hold"/>
                                        <p:tgtEl>
                                          <p:spTgt spid="3"/>
                                        </p:tgtEl>
                                        <p:attrNameLst>
                                          <p:attrName>ppt_x</p:attrName>
                                          <p:attrName>ppt_y</p:attrName>
                                        </p:attrNameLst>
                                      </p:cBhvr>
                                      <p:rCtr x="0" y="-255"/>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42" presetClass="path" presetSubtype="0" accel="50000" decel="50000" fill="hold" grpId="1" nodeType="clickEffect">
                                  <p:stCondLst>
                                    <p:cond delay="0"/>
                                  </p:stCondLst>
                                  <p:childTnLst>
                                    <p:animMotion origin="layout" path="M -0.00209 -0.16666 L 0.01007 -0.36597 " pathEditMode="relative" rAng="0" ptsTypes="AA">
                                      <p:cBhvr>
                                        <p:cTn id="14" dur="2000" fill="hold"/>
                                        <p:tgtEl>
                                          <p:spTgt spid="2"/>
                                        </p:tgtEl>
                                        <p:attrNameLst>
                                          <p:attrName>ppt_x</p:attrName>
                                          <p:attrName>ppt_y</p:attrName>
                                        </p:attrNameLst>
                                      </p:cBhvr>
                                      <p:rCtr x="608" y="-9977"/>
                                    </p:animMotion>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path" presetSubtype="0" accel="50000" decel="50000" fill="hold" grpId="1" nodeType="clickEffect">
                                  <p:stCondLst>
                                    <p:cond delay="0"/>
                                  </p:stCondLst>
                                  <p:childTnLst>
                                    <p:animMotion origin="layout" path="M -0.0625 -0.16134 L -0.0875 -0.37778 " pathEditMode="relative" rAng="0" ptsTypes="AA">
                                      <p:cBhvr>
                                        <p:cTn id="18" dur="2000" fill="hold"/>
                                        <p:tgtEl>
                                          <p:spTgt spid="3"/>
                                        </p:tgtEl>
                                        <p:attrNameLst>
                                          <p:attrName>ppt_x</p:attrName>
                                          <p:attrName>ppt_y</p:attrName>
                                        </p:attrNameLst>
                                      </p:cBhvr>
                                      <p:rCtr x="-1250" y="-10833"/>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path" presetSubtype="0" accel="50000" decel="50000" fill="hold" grpId="2" nodeType="clickEffect">
                                  <p:stCondLst>
                                    <p:cond delay="0"/>
                                  </p:stCondLst>
                                  <p:childTnLst>
                                    <p:animMotion origin="layout" path="M 0.01007 -0.36597 L 0.19583 -0.37222 " pathEditMode="relative" rAng="0" ptsTypes="AA">
                                      <p:cBhvr>
                                        <p:cTn id="22" dur="2000" fill="hold"/>
                                        <p:tgtEl>
                                          <p:spTgt spid="2"/>
                                        </p:tgtEl>
                                        <p:attrNameLst>
                                          <p:attrName>ppt_x</p:attrName>
                                          <p:attrName>ppt_y</p:attrName>
                                        </p:attrNameLst>
                                      </p:cBhvr>
                                      <p:rCtr x="9288" y="-324"/>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path" presetSubtype="0" accel="50000" decel="50000" fill="hold" grpId="3" nodeType="clickEffect">
                                  <p:stCondLst>
                                    <p:cond delay="0"/>
                                  </p:stCondLst>
                                  <p:childTnLst>
                                    <p:animMotion origin="layout" path="M 0.19583 -0.37222 L 0.19583 -0.12777 " pathEditMode="relative" rAng="0" ptsTypes="AA">
                                      <p:cBhvr>
                                        <p:cTn id="26" dur="2000" fill="hold"/>
                                        <p:tgtEl>
                                          <p:spTgt spid="2"/>
                                        </p:tgtEl>
                                        <p:attrNameLst>
                                          <p:attrName>ppt_x</p:attrName>
                                          <p:attrName>ppt_y</p:attrName>
                                        </p:attrNameLst>
                                      </p:cBhvr>
                                      <p:rCtr x="0" y="12222"/>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path" presetSubtype="0" accel="50000" decel="50000" fill="hold" grpId="2" nodeType="clickEffect">
                                  <p:stCondLst>
                                    <p:cond delay="0"/>
                                  </p:stCondLst>
                                  <p:childTnLst>
                                    <p:animMotion origin="layout" path="M -0.0875 -0.37778 L -0.00486 -0.11111 " pathEditMode="relative" rAng="0" ptsTypes="AA">
                                      <p:cBhvr>
                                        <p:cTn id="30" dur="2000" fill="hold"/>
                                        <p:tgtEl>
                                          <p:spTgt spid="3"/>
                                        </p:tgtEl>
                                        <p:attrNameLst>
                                          <p:attrName>ppt_x</p:attrName>
                                          <p:attrName>ppt_y</p:attrName>
                                        </p:attrNameLst>
                                      </p:cBhvr>
                                      <p:rCtr x="3611" y="13333"/>
                                    </p:animMotion>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path" presetSubtype="0" accel="50000" decel="50000" fill="hold" grpId="1" nodeType="clickEffect">
                                  <p:stCondLst>
                                    <p:cond delay="0"/>
                                  </p:stCondLst>
                                  <p:childTnLst>
                                    <p:animMotion origin="layout" path="M -1.73472E-17 4.44444E-6 L 0.00347 -0.10787 " pathEditMode="relative" rAng="0" ptsTypes="AA">
                                      <p:cBhvr>
                                        <p:cTn id="42" dur="2000" fill="hold"/>
                                        <p:tgtEl>
                                          <p:spTgt spid="10"/>
                                        </p:tgtEl>
                                        <p:attrNameLst>
                                          <p:attrName>ppt_x</p:attrName>
                                          <p:attrName>ppt_y</p:attrName>
                                        </p:attrNameLst>
                                      </p:cBhvr>
                                      <p:rCtr x="694" y="-4907"/>
                                    </p:animMotion>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2" grpId="3" animBg="1"/>
      <p:bldP spid="3" grpId="0" animBg="1"/>
      <p:bldP spid="3" grpId="1" animBg="1"/>
      <p:bldP spid="3" grpId="2" animBg="1"/>
      <p:bldP spid="10" grpId="0" animBg="1"/>
      <p:bldP spid="10" grpId="1" animBg="1"/>
      <p:bldP spid="5" grpId="0" animBg="1"/>
      <p:bldP spid="13" grpId="0" animBg="1"/>
      <p:bldP spid="13" grpId="1"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descr="25%">
            <a:extLst>
              <a:ext uri="{FF2B5EF4-FFF2-40B4-BE49-F238E27FC236}">
                <a16:creationId xmlns:a16="http://schemas.microsoft.com/office/drawing/2014/main" id="{385F73C2-FB7B-45F8-B264-78569DF8FE04}"/>
              </a:ext>
            </a:extLst>
          </p:cNvPr>
          <p:cNvSpPr>
            <a:spLocks noChangeArrowheads="1"/>
          </p:cNvSpPr>
          <p:nvPr/>
        </p:nvSpPr>
        <p:spPr bwMode="auto">
          <a:xfrm>
            <a:off x="7696200" y="2590800"/>
            <a:ext cx="990600" cy="350520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endParaRPr lang="en-US" altLang="en-US">
              <a:solidFill>
                <a:srgbClr val="000000"/>
              </a:solidFill>
            </a:endParaRPr>
          </a:p>
        </p:txBody>
      </p:sp>
      <p:sp>
        <p:nvSpPr>
          <p:cNvPr id="19459" name="Rectangle 3">
            <a:extLst>
              <a:ext uri="{FF2B5EF4-FFF2-40B4-BE49-F238E27FC236}">
                <a16:creationId xmlns:a16="http://schemas.microsoft.com/office/drawing/2014/main" id="{97E6CCEB-11C5-461D-8FD5-7367BBB112C9}"/>
              </a:ext>
            </a:extLst>
          </p:cNvPr>
          <p:cNvSpPr>
            <a:spLocks noGrp="1" noChangeArrowheads="1"/>
          </p:cNvSpPr>
          <p:nvPr>
            <p:ph type="title"/>
          </p:nvPr>
        </p:nvSpPr>
        <p:spPr>
          <a:xfrm>
            <a:off x="381000" y="533400"/>
            <a:ext cx="8229600" cy="1143000"/>
          </a:xfrm>
        </p:spPr>
        <p:txBody>
          <a:bodyPr/>
          <a:lstStyle/>
          <a:p>
            <a:pPr eaLnBrk="1" hangingPunct="1"/>
            <a:r>
              <a:rPr lang="en-US" altLang="en-US">
                <a:effectLst/>
              </a:rPr>
              <a:t>DIURNAL CYCLE OF SURFACE HEATING/COOLING:</a:t>
            </a:r>
            <a:br>
              <a:rPr lang="en-US" altLang="en-US">
                <a:effectLst/>
              </a:rPr>
            </a:br>
            <a:r>
              <a:rPr lang="en-US" altLang="en-US">
                <a:effectLst/>
              </a:rPr>
              <a:t>ventilation of urban pollution</a:t>
            </a:r>
          </a:p>
        </p:txBody>
      </p:sp>
      <p:sp>
        <p:nvSpPr>
          <p:cNvPr id="19460" name="Freeform 4">
            <a:extLst>
              <a:ext uri="{FF2B5EF4-FFF2-40B4-BE49-F238E27FC236}">
                <a16:creationId xmlns:a16="http://schemas.microsoft.com/office/drawing/2014/main" id="{5A965C53-DCB2-4FEA-A47B-F3D6539D8F5B}"/>
              </a:ext>
            </a:extLst>
          </p:cNvPr>
          <p:cNvSpPr>
            <a:spLocks/>
          </p:cNvSpPr>
          <p:nvPr/>
        </p:nvSpPr>
        <p:spPr bwMode="auto">
          <a:xfrm>
            <a:off x="1524000" y="1676400"/>
            <a:ext cx="2590800" cy="4419600"/>
          </a:xfrm>
          <a:custGeom>
            <a:avLst/>
            <a:gdLst>
              <a:gd name="T0" fmla="*/ 0 w 1632"/>
              <a:gd name="T1" fmla="*/ 0 h 2784"/>
              <a:gd name="T2" fmla="*/ 0 w 1632"/>
              <a:gd name="T3" fmla="*/ 2147483646 h 2784"/>
              <a:gd name="T4" fmla="*/ 2147483646 w 1632"/>
              <a:gd name="T5" fmla="*/ 2147483646 h 2784"/>
              <a:gd name="T6" fmla="*/ 0 60000 65536"/>
              <a:gd name="T7" fmla="*/ 0 60000 65536"/>
              <a:gd name="T8" fmla="*/ 0 60000 65536"/>
              <a:gd name="T9" fmla="*/ 0 w 1632"/>
              <a:gd name="T10" fmla="*/ 0 h 2784"/>
              <a:gd name="T11" fmla="*/ 1632 w 1632"/>
              <a:gd name="T12" fmla="*/ 2784 h 2784"/>
            </a:gdLst>
            <a:ahLst/>
            <a:cxnLst>
              <a:cxn ang="T6">
                <a:pos x="T0" y="T1"/>
              </a:cxn>
              <a:cxn ang="T7">
                <a:pos x="T2" y="T3"/>
              </a:cxn>
              <a:cxn ang="T8">
                <a:pos x="T4" y="T5"/>
              </a:cxn>
            </a:cxnLst>
            <a:rect l="T9" t="T10" r="T11" b="T12"/>
            <a:pathLst>
              <a:path w="1632" h="2784">
                <a:moveTo>
                  <a:pt x="0" y="0"/>
                </a:moveTo>
                <a:lnTo>
                  <a:pt x="0" y="2784"/>
                </a:lnTo>
                <a:lnTo>
                  <a:pt x="1632" y="2784"/>
                </a:lnTo>
              </a:path>
            </a:pathLst>
          </a:custGeom>
          <a:noFill/>
          <a:ln w="38100" cmpd="sng">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61" name="Freeform 5">
            <a:extLst>
              <a:ext uri="{FF2B5EF4-FFF2-40B4-BE49-F238E27FC236}">
                <a16:creationId xmlns:a16="http://schemas.microsoft.com/office/drawing/2014/main" id="{4B6BB14D-D930-44E9-AF8A-B05E3F57B329}"/>
              </a:ext>
            </a:extLst>
          </p:cNvPr>
          <p:cNvSpPr>
            <a:spLocks/>
          </p:cNvSpPr>
          <p:nvPr/>
        </p:nvSpPr>
        <p:spPr bwMode="auto">
          <a:xfrm>
            <a:off x="1981200" y="2057400"/>
            <a:ext cx="1676400" cy="4038600"/>
          </a:xfrm>
          <a:custGeom>
            <a:avLst/>
            <a:gdLst>
              <a:gd name="T0" fmla="*/ 2147483646 w 1056"/>
              <a:gd name="T1" fmla="*/ 2147483646 h 2544"/>
              <a:gd name="T2" fmla="*/ 0 w 1056"/>
              <a:gd name="T3" fmla="*/ 2147483646 h 2544"/>
              <a:gd name="T4" fmla="*/ 2147483646 w 1056"/>
              <a:gd name="T5" fmla="*/ 0 h 2544"/>
              <a:gd name="T6" fmla="*/ 0 60000 65536"/>
              <a:gd name="T7" fmla="*/ 0 60000 65536"/>
              <a:gd name="T8" fmla="*/ 0 60000 65536"/>
              <a:gd name="T9" fmla="*/ 0 w 1056"/>
              <a:gd name="T10" fmla="*/ 0 h 2544"/>
              <a:gd name="T11" fmla="*/ 1056 w 1056"/>
              <a:gd name="T12" fmla="*/ 2544 h 2544"/>
            </a:gdLst>
            <a:ahLst/>
            <a:cxnLst>
              <a:cxn ang="T6">
                <a:pos x="T0" y="T1"/>
              </a:cxn>
              <a:cxn ang="T7">
                <a:pos x="T2" y="T3"/>
              </a:cxn>
              <a:cxn ang="T8">
                <a:pos x="T4" y="T5"/>
              </a:cxn>
            </a:cxnLst>
            <a:rect l="T9" t="T10" r="T11" b="T12"/>
            <a:pathLst>
              <a:path w="1056" h="2544">
                <a:moveTo>
                  <a:pt x="1056" y="2544"/>
                </a:moveTo>
                <a:lnTo>
                  <a:pt x="0" y="336"/>
                </a:lnTo>
                <a:lnTo>
                  <a:pt x="336" y="0"/>
                </a:lnTo>
              </a:path>
            </a:pathLst>
          </a:custGeom>
          <a:noFill/>
          <a:ln w="381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62" name="Text Box 6">
            <a:extLst>
              <a:ext uri="{FF2B5EF4-FFF2-40B4-BE49-F238E27FC236}">
                <a16:creationId xmlns:a16="http://schemas.microsoft.com/office/drawing/2014/main" id="{37A27E2F-2CE4-435F-875E-ED8A781060D6}"/>
              </a:ext>
            </a:extLst>
          </p:cNvPr>
          <p:cNvSpPr txBox="1">
            <a:spLocks noChangeArrowheads="1"/>
          </p:cNvSpPr>
          <p:nvPr/>
        </p:nvSpPr>
        <p:spPr bwMode="auto">
          <a:xfrm>
            <a:off x="898525" y="1487488"/>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sz="2400" i="1">
                <a:solidFill>
                  <a:srgbClr val="000000"/>
                </a:solidFill>
              </a:rPr>
              <a:t>z</a:t>
            </a:r>
          </a:p>
        </p:txBody>
      </p:sp>
      <p:sp>
        <p:nvSpPr>
          <p:cNvPr id="19463" name="Text Box 7">
            <a:extLst>
              <a:ext uri="{FF2B5EF4-FFF2-40B4-BE49-F238E27FC236}">
                <a16:creationId xmlns:a16="http://schemas.microsoft.com/office/drawing/2014/main" id="{6BF17839-5983-4F75-87C9-63F83EB01CD5}"/>
              </a:ext>
            </a:extLst>
          </p:cNvPr>
          <p:cNvSpPr txBox="1">
            <a:spLocks noChangeArrowheads="1"/>
          </p:cNvSpPr>
          <p:nvPr/>
        </p:nvSpPr>
        <p:spPr bwMode="auto">
          <a:xfrm>
            <a:off x="3794125" y="6135688"/>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sz="2400" i="1">
                <a:solidFill>
                  <a:srgbClr val="000000"/>
                </a:solidFill>
              </a:rPr>
              <a:t>T</a:t>
            </a:r>
          </a:p>
        </p:txBody>
      </p:sp>
      <p:sp>
        <p:nvSpPr>
          <p:cNvPr id="19464" name="Text Box 8">
            <a:extLst>
              <a:ext uri="{FF2B5EF4-FFF2-40B4-BE49-F238E27FC236}">
                <a16:creationId xmlns:a16="http://schemas.microsoft.com/office/drawing/2014/main" id="{EB554E9A-14E9-4777-B6B5-218A2686CBAF}"/>
              </a:ext>
            </a:extLst>
          </p:cNvPr>
          <p:cNvSpPr txBox="1">
            <a:spLocks noChangeArrowheads="1"/>
          </p:cNvSpPr>
          <p:nvPr/>
        </p:nvSpPr>
        <p:spPr bwMode="auto">
          <a:xfrm>
            <a:off x="1127125" y="59801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rgbClr val="000000"/>
                </a:solidFill>
              </a:rPr>
              <a:t>0</a:t>
            </a:r>
          </a:p>
        </p:txBody>
      </p:sp>
      <p:sp>
        <p:nvSpPr>
          <p:cNvPr id="19465" name="Text Box 9">
            <a:extLst>
              <a:ext uri="{FF2B5EF4-FFF2-40B4-BE49-F238E27FC236}">
                <a16:creationId xmlns:a16="http://schemas.microsoft.com/office/drawing/2014/main" id="{7386CD7D-1680-4F34-A8F8-D2D5FFF8E5E9}"/>
              </a:ext>
            </a:extLst>
          </p:cNvPr>
          <p:cNvSpPr txBox="1">
            <a:spLocks noChangeArrowheads="1"/>
          </p:cNvSpPr>
          <p:nvPr/>
        </p:nvSpPr>
        <p:spPr bwMode="auto">
          <a:xfrm>
            <a:off x="685800" y="3429000"/>
            <a:ext cx="704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rgbClr val="000000"/>
                </a:solidFill>
              </a:rPr>
              <a:t>1 km</a:t>
            </a:r>
          </a:p>
        </p:txBody>
      </p:sp>
      <p:sp>
        <p:nvSpPr>
          <p:cNvPr id="19466" name="Text Box 10">
            <a:extLst>
              <a:ext uri="{FF2B5EF4-FFF2-40B4-BE49-F238E27FC236}">
                <a16:creationId xmlns:a16="http://schemas.microsoft.com/office/drawing/2014/main" id="{C8E79F15-8EFF-4181-867D-251DEC69D1C3}"/>
              </a:ext>
            </a:extLst>
          </p:cNvPr>
          <p:cNvSpPr txBox="1">
            <a:spLocks noChangeArrowheads="1"/>
          </p:cNvSpPr>
          <p:nvPr/>
        </p:nvSpPr>
        <p:spPr bwMode="auto">
          <a:xfrm>
            <a:off x="2193925" y="2627313"/>
            <a:ext cx="108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rgbClr val="FF0000"/>
                </a:solidFill>
              </a:rPr>
              <a:t>MIDDAY</a:t>
            </a:r>
          </a:p>
        </p:txBody>
      </p:sp>
      <p:sp>
        <p:nvSpPr>
          <p:cNvPr id="19467" name="Freeform 11">
            <a:extLst>
              <a:ext uri="{FF2B5EF4-FFF2-40B4-BE49-F238E27FC236}">
                <a16:creationId xmlns:a16="http://schemas.microsoft.com/office/drawing/2014/main" id="{0B431585-71F1-4127-BB51-7BCEA9319BF7}"/>
              </a:ext>
            </a:extLst>
          </p:cNvPr>
          <p:cNvSpPr>
            <a:spLocks/>
          </p:cNvSpPr>
          <p:nvPr/>
        </p:nvSpPr>
        <p:spPr bwMode="auto">
          <a:xfrm>
            <a:off x="1889125" y="2038350"/>
            <a:ext cx="723900" cy="4062413"/>
          </a:xfrm>
          <a:custGeom>
            <a:avLst/>
            <a:gdLst>
              <a:gd name="T0" fmla="*/ 2147483646 w 456"/>
              <a:gd name="T1" fmla="*/ 2147483646 h 2559"/>
              <a:gd name="T2" fmla="*/ 2147483646 w 456"/>
              <a:gd name="T3" fmla="*/ 2147483646 h 2559"/>
              <a:gd name="T4" fmla="*/ 0 w 456"/>
              <a:gd name="T5" fmla="*/ 2147483646 h 2559"/>
              <a:gd name="T6" fmla="*/ 2147483646 w 456"/>
              <a:gd name="T7" fmla="*/ 0 h 2559"/>
              <a:gd name="T8" fmla="*/ 0 60000 65536"/>
              <a:gd name="T9" fmla="*/ 0 60000 65536"/>
              <a:gd name="T10" fmla="*/ 0 60000 65536"/>
              <a:gd name="T11" fmla="*/ 0 60000 65536"/>
              <a:gd name="T12" fmla="*/ 0 w 456"/>
              <a:gd name="T13" fmla="*/ 0 h 2559"/>
              <a:gd name="T14" fmla="*/ 456 w 456"/>
              <a:gd name="T15" fmla="*/ 2559 h 2559"/>
            </a:gdLst>
            <a:ahLst/>
            <a:cxnLst>
              <a:cxn ang="T8">
                <a:pos x="T0" y="T1"/>
              </a:cxn>
              <a:cxn ang="T9">
                <a:pos x="T2" y="T3"/>
              </a:cxn>
              <a:cxn ang="T10">
                <a:pos x="T4" y="T5"/>
              </a:cxn>
              <a:cxn ang="T11">
                <a:pos x="T6" y="T7"/>
              </a:cxn>
            </a:cxnLst>
            <a:rect l="T12" t="T13" r="T14" b="T15"/>
            <a:pathLst>
              <a:path w="456" h="2559">
                <a:moveTo>
                  <a:pt x="75" y="2559"/>
                </a:moveTo>
                <a:lnTo>
                  <a:pt x="456" y="1617"/>
                </a:lnTo>
                <a:lnTo>
                  <a:pt x="0" y="340"/>
                </a:lnTo>
                <a:lnTo>
                  <a:pt x="349" y="0"/>
                </a:lnTo>
              </a:path>
            </a:pathLst>
          </a:custGeom>
          <a:noFill/>
          <a:ln w="38100" cmpd="sng">
            <a:solidFill>
              <a:srgbClr val="0033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68" name="Text Box 12">
            <a:extLst>
              <a:ext uri="{FF2B5EF4-FFF2-40B4-BE49-F238E27FC236}">
                <a16:creationId xmlns:a16="http://schemas.microsoft.com/office/drawing/2014/main" id="{47EF40E8-604F-4EFE-B93B-855DCB82F2E3}"/>
              </a:ext>
            </a:extLst>
          </p:cNvPr>
          <p:cNvSpPr txBox="1">
            <a:spLocks noChangeArrowheads="1"/>
          </p:cNvSpPr>
          <p:nvPr/>
        </p:nvSpPr>
        <p:spPr bwMode="auto">
          <a:xfrm>
            <a:off x="1520825" y="5105400"/>
            <a:ext cx="895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rgbClr val="003399"/>
                </a:solidFill>
              </a:rPr>
              <a:t>NIGHT</a:t>
            </a:r>
          </a:p>
        </p:txBody>
      </p:sp>
      <p:sp>
        <p:nvSpPr>
          <p:cNvPr id="19469" name="Freeform 13">
            <a:extLst>
              <a:ext uri="{FF2B5EF4-FFF2-40B4-BE49-F238E27FC236}">
                <a16:creationId xmlns:a16="http://schemas.microsoft.com/office/drawing/2014/main" id="{5658DD54-ACF1-4445-9D70-A3DE746E4036}"/>
              </a:ext>
            </a:extLst>
          </p:cNvPr>
          <p:cNvSpPr>
            <a:spLocks/>
          </p:cNvSpPr>
          <p:nvPr/>
        </p:nvSpPr>
        <p:spPr bwMode="auto">
          <a:xfrm>
            <a:off x="1916113" y="2068513"/>
            <a:ext cx="1250950" cy="4038600"/>
          </a:xfrm>
          <a:custGeom>
            <a:avLst/>
            <a:gdLst>
              <a:gd name="T0" fmla="*/ 2147483646 w 788"/>
              <a:gd name="T1" fmla="*/ 2147483646 h 2544"/>
              <a:gd name="T2" fmla="*/ 2147483646 w 788"/>
              <a:gd name="T3" fmla="*/ 2147483646 h 2544"/>
              <a:gd name="T4" fmla="*/ 2147483646 w 788"/>
              <a:gd name="T5" fmla="*/ 2147483646 h 2544"/>
              <a:gd name="T6" fmla="*/ 0 w 788"/>
              <a:gd name="T7" fmla="*/ 2147483646 h 2544"/>
              <a:gd name="T8" fmla="*/ 2147483646 w 788"/>
              <a:gd name="T9" fmla="*/ 0 h 2544"/>
              <a:gd name="T10" fmla="*/ 0 60000 65536"/>
              <a:gd name="T11" fmla="*/ 0 60000 65536"/>
              <a:gd name="T12" fmla="*/ 0 60000 65536"/>
              <a:gd name="T13" fmla="*/ 0 60000 65536"/>
              <a:gd name="T14" fmla="*/ 0 60000 65536"/>
              <a:gd name="T15" fmla="*/ 0 w 788"/>
              <a:gd name="T16" fmla="*/ 0 h 2544"/>
              <a:gd name="T17" fmla="*/ 788 w 788"/>
              <a:gd name="T18" fmla="*/ 2544 h 2544"/>
            </a:gdLst>
            <a:ahLst/>
            <a:cxnLst>
              <a:cxn ang="T10">
                <a:pos x="T0" y="T1"/>
              </a:cxn>
              <a:cxn ang="T11">
                <a:pos x="T2" y="T3"/>
              </a:cxn>
              <a:cxn ang="T12">
                <a:pos x="T4" y="T5"/>
              </a:cxn>
              <a:cxn ang="T13">
                <a:pos x="T6" y="T7"/>
              </a:cxn>
              <a:cxn ang="T14">
                <a:pos x="T8" y="T9"/>
              </a:cxn>
            </a:cxnLst>
            <a:rect l="T15" t="T16" r="T17" b="T18"/>
            <a:pathLst>
              <a:path w="788" h="2544">
                <a:moveTo>
                  <a:pt x="788" y="2544"/>
                </a:moveTo>
                <a:lnTo>
                  <a:pt x="363" y="1865"/>
                </a:lnTo>
                <a:lnTo>
                  <a:pt x="479" y="1605"/>
                </a:lnTo>
                <a:lnTo>
                  <a:pt x="0" y="329"/>
                </a:lnTo>
                <a:lnTo>
                  <a:pt x="356" y="0"/>
                </a:lnTo>
              </a:path>
            </a:pathLst>
          </a:custGeom>
          <a:noFill/>
          <a:ln w="38100" cmpd="sng">
            <a:solidFill>
              <a:srgbClr val="00CC99"/>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9470" name="Text Box 14">
            <a:extLst>
              <a:ext uri="{FF2B5EF4-FFF2-40B4-BE49-F238E27FC236}">
                <a16:creationId xmlns:a16="http://schemas.microsoft.com/office/drawing/2014/main" id="{3929F623-1141-481C-AB0F-12EB63D33A71}"/>
              </a:ext>
            </a:extLst>
          </p:cNvPr>
          <p:cNvSpPr txBox="1">
            <a:spLocks noChangeArrowheads="1"/>
          </p:cNvSpPr>
          <p:nvPr/>
        </p:nvSpPr>
        <p:spPr bwMode="auto">
          <a:xfrm>
            <a:off x="2422525" y="6056313"/>
            <a:ext cx="1289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rgbClr val="00CC99"/>
                </a:solidFill>
              </a:rPr>
              <a:t>MORNING</a:t>
            </a:r>
          </a:p>
        </p:txBody>
      </p:sp>
      <p:sp>
        <p:nvSpPr>
          <p:cNvPr id="19471" name="Line 15">
            <a:extLst>
              <a:ext uri="{FF2B5EF4-FFF2-40B4-BE49-F238E27FC236}">
                <a16:creationId xmlns:a16="http://schemas.microsoft.com/office/drawing/2014/main" id="{14BC708E-F923-40B9-BD3D-422845FFFDDC}"/>
              </a:ext>
            </a:extLst>
          </p:cNvPr>
          <p:cNvSpPr>
            <a:spLocks noChangeShapeType="1"/>
          </p:cNvSpPr>
          <p:nvPr/>
        </p:nvSpPr>
        <p:spPr bwMode="auto">
          <a:xfrm>
            <a:off x="4953000" y="6096000"/>
            <a:ext cx="1066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2" name="Line 16">
            <a:extLst>
              <a:ext uri="{FF2B5EF4-FFF2-40B4-BE49-F238E27FC236}">
                <a16:creationId xmlns:a16="http://schemas.microsoft.com/office/drawing/2014/main" id="{DA550812-9F33-4F16-89A2-61AE8CB39E38}"/>
              </a:ext>
            </a:extLst>
          </p:cNvPr>
          <p:cNvSpPr>
            <a:spLocks noChangeShapeType="1"/>
          </p:cNvSpPr>
          <p:nvPr/>
        </p:nvSpPr>
        <p:spPr bwMode="auto">
          <a:xfrm>
            <a:off x="7696200" y="6096000"/>
            <a:ext cx="1066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3" name="Line 17">
            <a:extLst>
              <a:ext uri="{FF2B5EF4-FFF2-40B4-BE49-F238E27FC236}">
                <a16:creationId xmlns:a16="http://schemas.microsoft.com/office/drawing/2014/main" id="{494EF16F-EBE0-495A-95C3-A4C8E19444F3}"/>
              </a:ext>
            </a:extLst>
          </p:cNvPr>
          <p:cNvSpPr>
            <a:spLocks noChangeShapeType="1"/>
          </p:cNvSpPr>
          <p:nvPr/>
        </p:nvSpPr>
        <p:spPr bwMode="auto">
          <a:xfrm>
            <a:off x="6324600" y="6096000"/>
            <a:ext cx="10668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4" name="Freeform 18">
            <a:extLst>
              <a:ext uri="{FF2B5EF4-FFF2-40B4-BE49-F238E27FC236}">
                <a16:creationId xmlns:a16="http://schemas.microsoft.com/office/drawing/2014/main" id="{8021F230-C299-4182-BF08-498799ACD6F7}"/>
              </a:ext>
            </a:extLst>
          </p:cNvPr>
          <p:cNvSpPr>
            <a:spLocks/>
          </p:cNvSpPr>
          <p:nvPr/>
        </p:nvSpPr>
        <p:spPr bwMode="auto">
          <a:xfrm>
            <a:off x="5029200" y="5410200"/>
            <a:ext cx="914400" cy="685800"/>
          </a:xfrm>
          <a:custGeom>
            <a:avLst/>
            <a:gdLst>
              <a:gd name="T0" fmla="*/ 0 w 576"/>
              <a:gd name="T1" fmla="*/ 2147483646 h 432"/>
              <a:gd name="T2" fmla="*/ 0 w 576"/>
              <a:gd name="T3" fmla="*/ 0 h 432"/>
              <a:gd name="T4" fmla="*/ 2147483646 w 576"/>
              <a:gd name="T5" fmla="*/ 0 h 432"/>
              <a:gd name="T6" fmla="*/ 2147483646 w 576"/>
              <a:gd name="T7" fmla="*/ 2147483646 h 432"/>
              <a:gd name="T8" fmla="*/ 2147483646 w 576"/>
              <a:gd name="T9" fmla="*/ 2147483646 h 432"/>
              <a:gd name="T10" fmla="*/ 2147483646 w 576"/>
              <a:gd name="T11" fmla="*/ 2147483646 h 432"/>
              <a:gd name="T12" fmla="*/ 2147483646 w 576"/>
              <a:gd name="T13" fmla="*/ 2147483646 h 432"/>
              <a:gd name="T14" fmla="*/ 2147483646 w 576"/>
              <a:gd name="T15" fmla="*/ 2147483646 h 432"/>
              <a:gd name="T16" fmla="*/ 2147483646 w 576"/>
              <a:gd name="T17" fmla="*/ 2147483646 h 432"/>
              <a:gd name="T18" fmla="*/ 2147483646 w 576"/>
              <a:gd name="T19" fmla="*/ 2147483646 h 4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6"/>
              <a:gd name="T31" fmla="*/ 0 h 432"/>
              <a:gd name="T32" fmla="*/ 576 w 576"/>
              <a:gd name="T33" fmla="*/ 432 h 4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6" h="432">
                <a:moveTo>
                  <a:pt x="0" y="432"/>
                </a:moveTo>
                <a:lnTo>
                  <a:pt x="0" y="0"/>
                </a:lnTo>
                <a:lnTo>
                  <a:pt x="192" y="0"/>
                </a:lnTo>
                <a:lnTo>
                  <a:pt x="192" y="432"/>
                </a:lnTo>
                <a:lnTo>
                  <a:pt x="192" y="240"/>
                </a:lnTo>
                <a:lnTo>
                  <a:pt x="384" y="240"/>
                </a:lnTo>
                <a:lnTo>
                  <a:pt x="384" y="432"/>
                </a:lnTo>
                <a:lnTo>
                  <a:pt x="384" y="96"/>
                </a:lnTo>
                <a:lnTo>
                  <a:pt x="576" y="96"/>
                </a:lnTo>
                <a:lnTo>
                  <a:pt x="576" y="432"/>
                </a:lnTo>
              </a:path>
            </a:pathLst>
          </a:custGeom>
          <a:solidFill>
            <a:srgbClr val="B2B2B2"/>
          </a:solidFill>
          <a:ln w="9525">
            <a:solidFill>
              <a:schemeClr val="tx1"/>
            </a:solidFill>
            <a:round/>
            <a:headEnd/>
            <a:tailEnd/>
          </a:ln>
        </p:spPr>
        <p:txBody>
          <a:bodyPr/>
          <a:lstStyle/>
          <a:p>
            <a:endParaRPr lang="en-US"/>
          </a:p>
        </p:txBody>
      </p:sp>
      <p:sp>
        <p:nvSpPr>
          <p:cNvPr id="19475" name="Rectangle 19">
            <a:extLst>
              <a:ext uri="{FF2B5EF4-FFF2-40B4-BE49-F238E27FC236}">
                <a16:creationId xmlns:a16="http://schemas.microsoft.com/office/drawing/2014/main" id="{B94BA778-9422-4476-9ABD-CBE7DBBDA49C}"/>
              </a:ext>
            </a:extLst>
          </p:cNvPr>
          <p:cNvSpPr>
            <a:spLocks noChangeArrowheads="1"/>
          </p:cNvSpPr>
          <p:nvPr/>
        </p:nvSpPr>
        <p:spPr bwMode="auto">
          <a:xfrm>
            <a:off x="4953000" y="5715000"/>
            <a:ext cx="990600" cy="381000"/>
          </a:xfrm>
          <a:prstGeom prst="rect">
            <a:avLst/>
          </a:prstGeom>
          <a:solidFill>
            <a:srgbClr val="9966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endParaRPr lang="en-US" altLang="en-US">
              <a:solidFill>
                <a:srgbClr val="000000"/>
              </a:solidFill>
            </a:endParaRPr>
          </a:p>
        </p:txBody>
      </p:sp>
      <p:sp>
        <p:nvSpPr>
          <p:cNvPr id="19476" name="Freeform 20">
            <a:extLst>
              <a:ext uri="{FF2B5EF4-FFF2-40B4-BE49-F238E27FC236}">
                <a16:creationId xmlns:a16="http://schemas.microsoft.com/office/drawing/2014/main" id="{B83EEBDB-DA45-494D-A2C6-CA092AE877B4}"/>
              </a:ext>
            </a:extLst>
          </p:cNvPr>
          <p:cNvSpPr>
            <a:spLocks/>
          </p:cNvSpPr>
          <p:nvPr/>
        </p:nvSpPr>
        <p:spPr bwMode="auto">
          <a:xfrm>
            <a:off x="6400800" y="5410200"/>
            <a:ext cx="914400" cy="685800"/>
          </a:xfrm>
          <a:custGeom>
            <a:avLst/>
            <a:gdLst>
              <a:gd name="T0" fmla="*/ 0 w 576"/>
              <a:gd name="T1" fmla="*/ 2147483646 h 432"/>
              <a:gd name="T2" fmla="*/ 0 w 576"/>
              <a:gd name="T3" fmla="*/ 0 h 432"/>
              <a:gd name="T4" fmla="*/ 2147483646 w 576"/>
              <a:gd name="T5" fmla="*/ 0 h 432"/>
              <a:gd name="T6" fmla="*/ 2147483646 w 576"/>
              <a:gd name="T7" fmla="*/ 2147483646 h 432"/>
              <a:gd name="T8" fmla="*/ 2147483646 w 576"/>
              <a:gd name="T9" fmla="*/ 2147483646 h 432"/>
              <a:gd name="T10" fmla="*/ 2147483646 w 576"/>
              <a:gd name="T11" fmla="*/ 2147483646 h 432"/>
              <a:gd name="T12" fmla="*/ 2147483646 w 576"/>
              <a:gd name="T13" fmla="*/ 2147483646 h 432"/>
              <a:gd name="T14" fmla="*/ 2147483646 w 576"/>
              <a:gd name="T15" fmla="*/ 2147483646 h 432"/>
              <a:gd name="T16" fmla="*/ 2147483646 w 576"/>
              <a:gd name="T17" fmla="*/ 2147483646 h 432"/>
              <a:gd name="T18" fmla="*/ 2147483646 w 576"/>
              <a:gd name="T19" fmla="*/ 2147483646 h 4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6"/>
              <a:gd name="T31" fmla="*/ 0 h 432"/>
              <a:gd name="T32" fmla="*/ 576 w 576"/>
              <a:gd name="T33" fmla="*/ 432 h 4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6" h="432">
                <a:moveTo>
                  <a:pt x="0" y="432"/>
                </a:moveTo>
                <a:lnTo>
                  <a:pt x="0" y="0"/>
                </a:lnTo>
                <a:lnTo>
                  <a:pt x="192" y="0"/>
                </a:lnTo>
                <a:lnTo>
                  <a:pt x="192" y="432"/>
                </a:lnTo>
                <a:lnTo>
                  <a:pt x="192" y="240"/>
                </a:lnTo>
                <a:lnTo>
                  <a:pt x="384" y="240"/>
                </a:lnTo>
                <a:lnTo>
                  <a:pt x="384" y="432"/>
                </a:lnTo>
                <a:lnTo>
                  <a:pt x="384" y="96"/>
                </a:lnTo>
                <a:lnTo>
                  <a:pt x="576" y="96"/>
                </a:lnTo>
                <a:lnTo>
                  <a:pt x="576" y="432"/>
                </a:lnTo>
              </a:path>
            </a:pathLst>
          </a:custGeom>
          <a:solidFill>
            <a:srgbClr val="B2B2B2"/>
          </a:solidFill>
          <a:ln w="9525">
            <a:solidFill>
              <a:schemeClr val="tx1"/>
            </a:solidFill>
            <a:round/>
            <a:headEnd/>
            <a:tailEnd/>
          </a:ln>
        </p:spPr>
        <p:txBody>
          <a:bodyPr/>
          <a:lstStyle/>
          <a:p>
            <a:endParaRPr lang="en-US"/>
          </a:p>
        </p:txBody>
      </p:sp>
      <p:sp>
        <p:nvSpPr>
          <p:cNvPr id="19477" name="Freeform 21">
            <a:extLst>
              <a:ext uri="{FF2B5EF4-FFF2-40B4-BE49-F238E27FC236}">
                <a16:creationId xmlns:a16="http://schemas.microsoft.com/office/drawing/2014/main" id="{611238F3-1F4C-4770-BD9B-75904AE11705}"/>
              </a:ext>
            </a:extLst>
          </p:cNvPr>
          <p:cNvSpPr>
            <a:spLocks/>
          </p:cNvSpPr>
          <p:nvPr/>
        </p:nvSpPr>
        <p:spPr bwMode="auto">
          <a:xfrm>
            <a:off x="7772400" y="5410200"/>
            <a:ext cx="914400" cy="685800"/>
          </a:xfrm>
          <a:custGeom>
            <a:avLst/>
            <a:gdLst>
              <a:gd name="T0" fmla="*/ 0 w 576"/>
              <a:gd name="T1" fmla="*/ 2147483646 h 432"/>
              <a:gd name="T2" fmla="*/ 0 w 576"/>
              <a:gd name="T3" fmla="*/ 0 h 432"/>
              <a:gd name="T4" fmla="*/ 2147483646 w 576"/>
              <a:gd name="T5" fmla="*/ 0 h 432"/>
              <a:gd name="T6" fmla="*/ 2147483646 w 576"/>
              <a:gd name="T7" fmla="*/ 2147483646 h 432"/>
              <a:gd name="T8" fmla="*/ 2147483646 w 576"/>
              <a:gd name="T9" fmla="*/ 2147483646 h 432"/>
              <a:gd name="T10" fmla="*/ 2147483646 w 576"/>
              <a:gd name="T11" fmla="*/ 2147483646 h 432"/>
              <a:gd name="T12" fmla="*/ 2147483646 w 576"/>
              <a:gd name="T13" fmla="*/ 2147483646 h 432"/>
              <a:gd name="T14" fmla="*/ 2147483646 w 576"/>
              <a:gd name="T15" fmla="*/ 2147483646 h 432"/>
              <a:gd name="T16" fmla="*/ 2147483646 w 576"/>
              <a:gd name="T17" fmla="*/ 2147483646 h 432"/>
              <a:gd name="T18" fmla="*/ 2147483646 w 576"/>
              <a:gd name="T19" fmla="*/ 2147483646 h 4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6"/>
              <a:gd name="T31" fmla="*/ 0 h 432"/>
              <a:gd name="T32" fmla="*/ 576 w 576"/>
              <a:gd name="T33" fmla="*/ 432 h 4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6" h="432">
                <a:moveTo>
                  <a:pt x="0" y="432"/>
                </a:moveTo>
                <a:lnTo>
                  <a:pt x="0" y="0"/>
                </a:lnTo>
                <a:lnTo>
                  <a:pt x="192" y="0"/>
                </a:lnTo>
                <a:lnTo>
                  <a:pt x="192" y="432"/>
                </a:lnTo>
                <a:lnTo>
                  <a:pt x="192" y="240"/>
                </a:lnTo>
                <a:lnTo>
                  <a:pt x="384" y="240"/>
                </a:lnTo>
                <a:lnTo>
                  <a:pt x="384" y="432"/>
                </a:lnTo>
                <a:lnTo>
                  <a:pt x="384" y="96"/>
                </a:lnTo>
                <a:lnTo>
                  <a:pt x="576" y="96"/>
                </a:lnTo>
                <a:lnTo>
                  <a:pt x="576" y="432"/>
                </a:lnTo>
              </a:path>
            </a:pathLst>
          </a:custGeom>
          <a:solidFill>
            <a:srgbClr val="B2B2B2"/>
          </a:solidFill>
          <a:ln w="9525">
            <a:solidFill>
              <a:schemeClr val="tx1"/>
            </a:solidFill>
            <a:round/>
            <a:headEnd/>
            <a:tailEnd/>
          </a:ln>
        </p:spPr>
        <p:txBody>
          <a:bodyPr/>
          <a:lstStyle/>
          <a:p>
            <a:endParaRPr lang="en-US"/>
          </a:p>
        </p:txBody>
      </p:sp>
      <p:sp>
        <p:nvSpPr>
          <p:cNvPr id="19478" name="Line 22">
            <a:extLst>
              <a:ext uri="{FF2B5EF4-FFF2-40B4-BE49-F238E27FC236}">
                <a16:creationId xmlns:a16="http://schemas.microsoft.com/office/drawing/2014/main" id="{A7E90FC7-9541-4C2E-8330-2FBD93C32035}"/>
              </a:ext>
            </a:extLst>
          </p:cNvPr>
          <p:cNvSpPr>
            <a:spLocks noChangeShapeType="1"/>
          </p:cNvSpPr>
          <p:nvPr/>
        </p:nvSpPr>
        <p:spPr bwMode="auto">
          <a:xfrm>
            <a:off x="1524000" y="5029200"/>
            <a:ext cx="5867400" cy="0"/>
          </a:xfrm>
          <a:prstGeom prst="line">
            <a:avLst/>
          </a:prstGeom>
          <a:noFill/>
          <a:ln w="9525">
            <a:solidFill>
              <a:srgbClr val="00CC99"/>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9479" name="Text Box 23">
            <a:extLst>
              <a:ext uri="{FF2B5EF4-FFF2-40B4-BE49-F238E27FC236}">
                <a16:creationId xmlns:a16="http://schemas.microsoft.com/office/drawing/2014/main" id="{AAE21D8D-C040-4044-9041-B0DF997995BD}"/>
              </a:ext>
            </a:extLst>
          </p:cNvPr>
          <p:cNvSpPr txBox="1">
            <a:spLocks noChangeArrowheads="1"/>
          </p:cNvSpPr>
          <p:nvPr/>
        </p:nvSpPr>
        <p:spPr bwMode="auto">
          <a:xfrm>
            <a:off x="593725" y="4684713"/>
            <a:ext cx="908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rgbClr val="00CC99"/>
                </a:solidFill>
              </a:rPr>
              <a:t>Mixing</a:t>
            </a:r>
          </a:p>
          <a:p>
            <a:pPr eaLnBrk="1" hangingPunct="1">
              <a:spcBef>
                <a:spcPct val="0"/>
              </a:spcBef>
              <a:buFontTx/>
              <a:buNone/>
            </a:pPr>
            <a:r>
              <a:rPr lang="en-US" altLang="en-US">
                <a:solidFill>
                  <a:srgbClr val="00CC99"/>
                </a:solidFill>
              </a:rPr>
              <a:t>depth</a:t>
            </a:r>
          </a:p>
        </p:txBody>
      </p:sp>
      <p:sp>
        <p:nvSpPr>
          <p:cNvPr id="19480" name="Rectangle 24">
            <a:extLst>
              <a:ext uri="{FF2B5EF4-FFF2-40B4-BE49-F238E27FC236}">
                <a16:creationId xmlns:a16="http://schemas.microsoft.com/office/drawing/2014/main" id="{9DB8EC28-A035-46CC-B314-C32329822779}"/>
              </a:ext>
            </a:extLst>
          </p:cNvPr>
          <p:cNvSpPr>
            <a:spLocks noChangeArrowheads="1"/>
          </p:cNvSpPr>
          <p:nvPr/>
        </p:nvSpPr>
        <p:spPr bwMode="auto">
          <a:xfrm>
            <a:off x="6400800" y="5029200"/>
            <a:ext cx="914400" cy="1066800"/>
          </a:xfrm>
          <a:prstGeom prst="rect">
            <a:avLst/>
          </a:prstGeom>
          <a:solidFill>
            <a:srgbClr val="9966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endParaRPr lang="en-US" altLang="en-US">
              <a:solidFill>
                <a:srgbClr val="000000"/>
              </a:solidFill>
            </a:endParaRPr>
          </a:p>
        </p:txBody>
      </p:sp>
      <p:sp>
        <p:nvSpPr>
          <p:cNvPr id="19481" name="Line 25">
            <a:extLst>
              <a:ext uri="{FF2B5EF4-FFF2-40B4-BE49-F238E27FC236}">
                <a16:creationId xmlns:a16="http://schemas.microsoft.com/office/drawing/2014/main" id="{7F0751AA-3ACF-4A55-ADE1-FA8E12CE3344}"/>
              </a:ext>
            </a:extLst>
          </p:cNvPr>
          <p:cNvSpPr>
            <a:spLocks noChangeShapeType="1"/>
          </p:cNvSpPr>
          <p:nvPr/>
        </p:nvSpPr>
        <p:spPr bwMode="auto">
          <a:xfrm>
            <a:off x="1524000" y="2590800"/>
            <a:ext cx="71628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9482" name="Text Box 26">
            <a:extLst>
              <a:ext uri="{FF2B5EF4-FFF2-40B4-BE49-F238E27FC236}">
                <a16:creationId xmlns:a16="http://schemas.microsoft.com/office/drawing/2014/main" id="{50064758-B4FB-418D-AAB9-EBDF6B1ACEB8}"/>
              </a:ext>
            </a:extLst>
          </p:cNvPr>
          <p:cNvSpPr txBox="1">
            <a:spLocks noChangeArrowheads="1"/>
          </p:cNvSpPr>
          <p:nvPr/>
        </p:nvSpPr>
        <p:spPr bwMode="auto">
          <a:xfrm>
            <a:off x="2590800" y="1905000"/>
            <a:ext cx="1466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rgbClr val="000000"/>
                </a:solidFill>
              </a:rPr>
              <a:t>Subsidence</a:t>
            </a:r>
          </a:p>
          <a:p>
            <a:pPr eaLnBrk="1" hangingPunct="1">
              <a:spcBef>
                <a:spcPct val="0"/>
              </a:spcBef>
              <a:buFontTx/>
              <a:buNone/>
            </a:pPr>
            <a:r>
              <a:rPr lang="en-US" altLang="en-US">
                <a:solidFill>
                  <a:srgbClr val="000000"/>
                </a:solidFill>
              </a:rPr>
              <a:t>inversion</a:t>
            </a:r>
          </a:p>
        </p:txBody>
      </p:sp>
      <p:sp>
        <p:nvSpPr>
          <p:cNvPr id="19483" name="Text Box 27">
            <a:extLst>
              <a:ext uri="{FF2B5EF4-FFF2-40B4-BE49-F238E27FC236}">
                <a16:creationId xmlns:a16="http://schemas.microsoft.com/office/drawing/2014/main" id="{934CF000-C56E-4980-BB98-A6061C44AAF3}"/>
              </a:ext>
            </a:extLst>
          </p:cNvPr>
          <p:cNvSpPr txBox="1">
            <a:spLocks noChangeArrowheads="1"/>
          </p:cNvSpPr>
          <p:nvPr/>
        </p:nvSpPr>
        <p:spPr bwMode="auto">
          <a:xfrm>
            <a:off x="5029200" y="6172200"/>
            <a:ext cx="895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rgbClr val="003399"/>
                </a:solidFill>
              </a:rPr>
              <a:t>NIGHT</a:t>
            </a:r>
          </a:p>
        </p:txBody>
      </p:sp>
      <p:sp>
        <p:nvSpPr>
          <p:cNvPr id="19484" name="Text Box 28">
            <a:extLst>
              <a:ext uri="{FF2B5EF4-FFF2-40B4-BE49-F238E27FC236}">
                <a16:creationId xmlns:a16="http://schemas.microsoft.com/office/drawing/2014/main" id="{501FA6C2-1D23-492D-80F6-1811DDCB33B6}"/>
              </a:ext>
            </a:extLst>
          </p:cNvPr>
          <p:cNvSpPr txBox="1">
            <a:spLocks noChangeArrowheads="1"/>
          </p:cNvSpPr>
          <p:nvPr/>
        </p:nvSpPr>
        <p:spPr bwMode="auto">
          <a:xfrm>
            <a:off x="6248400" y="6172200"/>
            <a:ext cx="1289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rgbClr val="00CC99"/>
                </a:solidFill>
              </a:rPr>
              <a:t>MORNING</a:t>
            </a:r>
          </a:p>
        </p:txBody>
      </p:sp>
      <p:sp>
        <p:nvSpPr>
          <p:cNvPr id="19485" name="Text Box 29">
            <a:extLst>
              <a:ext uri="{FF2B5EF4-FFF2-40B4-BE49-F238E27FC236}">
                <a16:creationId xmlns:a16="http://schemas.microsoft.com/office/drawing/2014/main" id="{086DA92C-6C14-4EDA-AEBD-C36FD912BB6E}"/>
              </a:ext>
            </a:extLst>
          </p:cNvPr>
          <p:cNvSpPr txBox="1">
            <a:spLocks noChangeArrowheads="1"/>
          </p:cNvSpPr>
          <p:nvPr/>
        </p:nvSpPr>
        <p:spPr bwMode="auto">
          <a:xfrm>
            <a:off x="7512050" y="6172200"/>
            <a:ext cx="1631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rgbClr val="FF0000"/>
                </a:solidFill>
              </a:rPr>
              <a:t>AFTERNOON</a:t>
            </a:r>
          </a:p>
        </p:txBody>
      </p:sp>
      <p:sp>
        <p:nvSpPr>
          <p:cNvPr id="19486" name="Text Box 30">
            <a:extLst>
              <a:ext uri="{FF2B5EF4-FFF2-40B4-BE49-F238E27FC236}">
                <a16:creationId xmlns:a16="http://schemas.microsoft.com/office/drawing/2014/main" id="{6C93806E-E475-4D02-9717-B92A478D98B6}"/>
              </a:ext>
            </a:extLst>
          </p:cNvPr>
          <p:cNvSpPr txBox="1">
            <a:spLocks noChangeArrowheads="1"/>
          </p:cNvSpPr>
          <p:nvPr/>
        </p:nvSpPr>
        <p:spPr bwMode="auto">
          <a:xfrm>
            <a:off x="2971800" y="4114800"/>
            <a:ext cx="322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rgbClr val="FF0000"/>
                </a:solidFill>
                <a:latin typeface="Symbol" panose="05050102010706020507" pitchFamily="18" charset="2"/>
              </a:rPr>
              <a:t>G</a:t>
            </a:r>
          </a:p>
        </p:txBody>
      </p:sp>
      <p:sp>
        <p:nvSpPr>
          <p:cNvPr id="19487" name="Text Box 23">
            <a:extLst>
              <a:ext uri="{FF2B5EF4-FFF2-40B4-BE49-F238E27FC236}">
                <a16:creationId xmlns:a16="http://schemas.microsoft.com/office/drawing/2014/main" id="{769ED124-F41D-4D76-A81B-D01EA872DCBC}"/>
              </a:ext>
            </a:extLst>
          </p:cNvPr>
          <p:cNvSpPr txBox="1">
            <a:spLocks noChangeArrowheads="1"/>
          </p:cNvSpPr>
          <p:nvPr/>
        </p:nvSpPr>
        <p:spPr bwMode="auto">
          <a:xfrm>
            <a:off x="44450" y="1981200"/>
            <a:ext cx="1479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rgbClr val="00CC99"/>
                </a:solidFill>
              </a:rPr>
              <a:t>Planetary</a:t>
            </a:r>
          </a:p>
          <a:p>
            <a:pPr eaLnBrk="1" hangingPunct="1">
              <a:spcBef>
                <a:spcPct val="0"/>
              </a:spcBef>
              <a:buFontTx/>
              <a:buNone/>
            </a:pPr>
            <a:r>
              <a:rPr lang="en-US" altLang="en-US">
                <a:solidFill>
                  <a:srgbClr val="00CC99"/>
                </a:solidFill>
              </a:rPr>
              <a:t>Boundary</a:t>
            </a:r>
          </a:p>
          <a:p>
            <a:pPr eaLnBrk="1" hangingPunct="1">
              <a:spcBef>
                <a:spcPct val="0"/>
              </a:spcBef>
              <a:buFontTx/>
              <a:buNone/>
            </a:pPr>
            <a:r>
              <a:rPr lang="en-US" altLang="en-US">
                <a:solidFill>
                  <a:srgbClr val="00CC99"/>
                </a:solidFill>
              </a:rPr>
              <a:t>Layer (PBL)</a:t>
            </a:r>
          </a:p>
          <a:p>
            <a:pPr eaLnBrk="1" hangingPunct="1">
              <a:spcBef>
                <a:spcPct val="0"/>
              </a:spcBef>
              <a:buFontTx/>
              <a:buNone/>
            </a:pPr>
            <a:r>
              <a:rPr lang="en-US" altLang="en-US">
                <a:solidFill>
                  <a:srgbClr val="00CC99"/>
                </a:solidFill>
              </a:rPr>
              <a:t>depth</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Diagram&#10;&#10;Description automatically generated">
            <a:extLst>
              <a:ext uri="{FF2B5EF4-FFF2-40B4-BE49-F238E27FC236}">
                <a16:creationId xmlns:a16="http://schemas.microsoft.com/office/drawing/2014/main" id="{344903F0-B5AB-4015-910D-A9C7980AC1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2934"/>
          <a:stretch>
            <a:fillRect/>
          </a:stretch>
        </p:blipFill>
        <p:spPr bwMode="auto">
          <a:xfrm>
            <a:off x="2149475" y="1295400"/>
            <a:ext cx="3822700" cy="550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a:extLst>
              <a:ext uri="{FF2B5EF4-FFF2-40B4-BE49-F238E27FC236}">
                <a16:creationId xmlns:a16="http://schemas.microsoft.com/office/drawing/2014/main" id="{E9498264-AD9A-4D34-BBB8-F64CD21BCE75}"/>
              </a:ext>
            </a:extLst>
          </p:cNvPr>
          <p:cNvSpPr>
            <a:spLocks noGrp="1" noChangeArrowheads="1"/>
          </p:cNvSpPr>
          <p:nvPr>
            <p:ph type="title"/>
          </p:nvPr>
        </p:nvSpPr>
        <p:spPr>
          <a:xfrm>
            <a:off x="0" y="0"/>
            <a:ext cx="8839200" cy="1143000"/>
          </a:xfrm>
        </p:spPr>
        <p:txBody>
          <a:bodyPr/>
          <a:lstStyle/>
          <a:p>
            <a:pPr eaLnBrk="1" hangingPunct="1"/>
            <a:r>
              <a:rPr lang="en-US" altLang="en-US">
                <a:effectLst/>
              </a:rPr>
              <a:t>VERTICAL PROFILE OF TEMPERATURE</a:t>
            </a:r>
            <a:br>
              <a:rPr lang="en-US" altLang="en-US">
                <a:effectLst/>
              </a:rPr>
            </a:br>
            <a:r>
              <a:rPr lang="en-US" altLang="en-US">
                <a:effectLst/>
              </a:rPr>
              <a:t>Mean values for 30</a:t>
            </a:r>
            <a:r>
              <a:rPr lang="en-US" altLang="en-US" baseline="30000">
                <a:effectLst/>
              </a:rPr>
              <a:t>o</a:t>
            </a:r>
            <a:r>
              <a:rPr lang="en-US" altLang="en-US">
                <a:effectLst/>
              </a:rPr>
              <a:t>N, March</a:t>
            </a:r>
          </a:p>
        </p:txBody>
      </p:sp>
      <p:sp>
        <p:nvSpPr>
          <p:cNvPr id="20484" name="Text Box 4">
            <a:extLst>
              <a:ext uri="{FF2B5EF4-FFF2-40B4-BE49-F238E27FC236}">
                <a16:creationId xmlns:a16="http://schemas.microsoft.com/office/drawing/2014/main" id="{D7F7B387-C754-47C1-BF7A-A3552736BAB6}"/>
              </a:ext>
            </a:extLst>
          </p:cNvPr>
          <p:cNvSpPr txBox="1">
            <a:spLocks noChangeArrowheads="1"/>
          </p:cNvSpPr>
          <p:nvPr/>
        </p:nvSpPr>
        <p:spPr bwMode="auto">
          <a:xfrm rot="-5400000">
            <a:off x="1037432" y="3382168"/>
            <a:ext cx="1492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rgbClr val="000000"/>
                </a:solidFill>
              </a:rPr>
              <a:t>Altitude, km</a:t>
            </a:r>
          </a:p>
        </p:txBody>
      </p:sp>
      <p:sp>
        <p:nvSpPr>
          <p:cNvPr id="20485" name="Line 5">
            <a:extLst>
              <a:ext uri="{FF2B5EF4-FFF2-40B4-BE49-F238E27FC236}">
                <a16:creationId xmlns:a16="http://schemas.microsoft.com/office/drawing/2014/main" id="{A8BB7863-116A-481E-BCE8-B42186E8375B}"/>
              </a:ext>
            </a:extLst>
          </p:cNvPr>
          <p:cNvSpPr>
            <a:spLocks noChangeShapeType="1"/>
          </p:cNvSpPr>
          <p:nvPr/>
        </p:nvSpPr>
        <p:spPr bwMode="auto">
          <a:xfrm flipH="1">
            <a:off x="6172200" y="6096000"/>
            <a:ext cx="4572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86" name="Text Box 6">
            <a:extLst>
              <a:ext uri="{FF2B5EF4-FFF2-40B4-BE49-F238E27FC236}">
                <a16:creationId xmlns:a16="http://schemas.microsoft.com/office/drawing/2014/main" id="{46FC5ED3-F3EC-498D-A060-1CD02188EF36}"/>
              </a:ext>
            </a:extLst>
          </p:cNvPr>
          <p:cNvSpPr txBox="1">
            <a:spLocks noChangeArrowheads="1"/>
          </p:cNvSpPr>
          <p:nvPr/>
        </p:nvSpPr>
        <p:spPr bwMode="auto">
          <a:xfrm>
            <a:off x="6629400" y="5943600"/>
            <a:ext cx="1898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rgbClr val="FF0000"/>
                </a:solidFill>
              </a:rPr>
              <a:t>Surface heating</a:t>
            </a:r>
          </a:p>
        </p:txBody>
      </p:sp>
      <p:sp>
        <p:nvSpPr>
          <p:cNvPr id="20487" name="Line 7">
            <a:extLst>
              <a:ext uri="{FF2B5EF4-FFF2-40B4-BE49-F238E27FC236}">
                <a16:creationId xmlns:a16="http://schemas.microsoft.com/office/drawing/2014/main" id="{F3C0A08F-13D3-42F0-B23A-AB91F659CB34}"/>
              </a:ext>
            </a:extLst>
          </p:cNvPr>
          <p:cNvSpPr>
            <a:spLocks noChangeShapeType="1"/>
          </p:cNvSpPr>
          <p:nvPr/>
        </p:nvSpPr>
        <p:spPr bwMode="auto">
          <a:xfrm flipH="1">
            <a:off x="6172200" y="5791200"/>
            <a:ext cx="4572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88" name="Text Box 8">
            <a:extLst>
              <a:ext uri="{FF2B5EF4-FFF2-40B4-BE49-F238E27FC236}">
                <a16:creationId xmlns:a16="http://schemas.microsoft.com/office/drawing/2014/main" id="{CE3082DF-D966-46A9-B858-F5FA54D7E31B}"/>
              </a:ext>
            </a:extLst>
          </p:cNvPr>
          <p:cNvSpPr txBox="1">
            <a:spLocks noChangeArrowheads="1"/>
          </p:cNvSpPr>
          <p:nvPr/>
        </p:nvSpPr>
        <p:spPr bwMode="auto">
          <a:xfrm>
            <a:off x="6629400" y="5562600"/>
            <a:ext cx="2254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rgbClr val="FF0000"/>
                </a:solidFill>
              </a:rPr>
              <a:t>Latent heat release</a:t>
            </a:r>
          </a:p>
        </p:txBody>
      </p:sp>
      <p:sp>
        <p:nvSpPr>
          <p:cNvPr id="20489" name="Line 9">
            <a:extLst>
              <a:ext uri="{FF2B5EF4-FFF2-40B4-BE49-F238E27FC236}">
                <a16:creationId xmlns:a16="http://schemas.microsoft.com/office/drawing/2014/main" id="{71CAB823-252D-4A28-A88D-8D97E14F0349}"/>
              </a:ext>
            </a:extLst>
          </p:cNvPr>
          <p:cNvSpPr>
            <a:spLocks noChangeShapeType="1"/>
          </p:cNvSpPr>
          <p:nvPr/>
        </p:nvSpPr>
        <p:spPr bwMode="auto">
          <a:xfrm>
            <a:off x="1828800" y="5562600"/>
            <a:ext cx="53340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0" name="Text Box 10">
            <a:extLst>
              <a:ext uri="{FF2B5EF4-FFF2-40B4-BE49-F238E27FC236}">
                <a16:creationId xmlns:a16="http://schemas.microsoft.com/office/drawing/2014/main" id="{63020DB9-F4CD-47D5-90D1-4497AF08330C}"/>
              </a:ext>
            </a:extLst>
          </p:cNvPr>
          <p:cNvSpPr txBox="1">
            <a:spLocks noChangeArrowheads="1"/>
          </p:cNvSpPr>
          <p:nvPr/>
        </p:nvSpPr>
        <p:spPr bwMode="auto">
          <a:xfrm>
            <a:off x="304800" y="5334000"/>
            <a:ext cx="1670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rgbClr val="3333CC"/>
                </a:solidFill>
              </a:rPr>
              <a:t>Radiative</a:t>
            </a:r>
          </a:p>
          <a:p>
            <a:pPr eaLnBrk="1" hangingPunct="1">
              <a:spcBef>
                <a:spcPct val="0"/>
              </a:spcBef>
              <a:buFontTx/>
              <a:buNone/>
            </a:pPr>
            <a:r>
              <a:rPr lang="en-US" altLang="en-US">
                <a:solidFill>
                  <a:srgbClr val="3333CC"/>
                </a:solidFill>
              </a:rPr>
              <a:t>cooling (ch.7)</a:t>
            </a:r>
          </a:p>
        </p:txBody>
      </p:sp>
      <p:sp>
        <p:nvSpPr>
          <p:cNvPr id="20491" name="Text Box 11">
            <a:extLst>
              <a:ext uri="{FF2B5EF4-FFF2-40B4-BE49-F238E27FC236}">
                <a16:creationId xmlns:a16="http://schemas.microsoft.com/office/drawing/2014/main" id="{AB1FD67C-2EA4-4071-9480-FF02DBCABEA2}"/>
              </a:ext>
            </a:extLst>
          </p:cNvPr>
          <p:cNvSpPr txBox="1">
            <a:spLocks noChangeArrowheads="1"/>
          </p:cNvSpPr>
          <p:nvPr/>
        </p:nvSpPr>
        <p:spPr bwMode="auto">
          <a:xfrm>
            <a:off x="2590800" y="5638800"/>
            <a:ext cx="1408113" cy="376238"/>
          </a:xfrm>
          <a:prstGeom prst="rect">
            <a:avLst/>
          </a:prstGeom>
          <a:noFill/>
          <a:ln w="9525">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rgbClr val="008080"/>
                </a:solidFill>
              </a:rPr>
              <a:t>- 6.5 K km</a:t>
            </a:r>
            <a:r>
              <a:rPr lang="en-US" altLang="en-US" baseline="30000">
                <a:solidFill>
                  <a:srgbClr val="008080"/>
                </a:solidFill>
              </a:rPr>
              <a:t>-1</a:t>
            </a:r>
            <a:endParaRPr lang="en-US" altLang="en-US">
              <a:solidFill>
                <a:srgbClr val="008080"/>
              </a:solidFill>
            </a:endParaRPr>
          </a:p>
        </p:txBody>
      </p:sp>
      <p:sp>
        <p:nvSpPr>
          <p:cNvPr id="20492" name="Text Box 12">
            <a:extLst>
              <a:ext uri="{FF2B5EF4-FFF2-40B4-BE49-F238E27FC236}">
                <a16:creationId xmlns:a16="http://schemas.microsoft.com/office/drawing/2014/main" id="{2673E7C4-A92C-459D-AD17-32D36A3E13FF}"/>
              </a:ext>
            </a:extLst>
          </p:cNvPr>
          <p:cNvSpPr txBox="1">
            <a:spLocks noChangeArrowheads="1"/>
          </p:cNvSpPr>
          <p:nvPr/>
        </p:nvSpPr>
        <p:spPr bwMode="auto">
          <a:xfrm>
            <a:off x="2743200" y="3733800"/>
            <a:ext cx="1212850" cy="369888"/>
          </a:xfrm>
          <a:prstGeom prst="rect">
            <a:avLst/>
          </a:prstGeom>
          <a:noFill/>
          <a:ln w="9525">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rgbClr val="008080"/>
                </a:solidFill>
              </a:rPr>
              <a:t>+2 K km</a:t>
            </a:r>
            <a:r>
              <a:rPr lang="en-US" altLang="en-US" baseline="30000">
                <a:solidFill>
                  <a:srgbClr val="008080"/>
                </a:solidFill>
              </a:rPr>
              <a:t>-1</a:t>
            </a:r>
            <a:endParaRPr lang="en-US" altLang="en-US">
              <a:solidFill>
                <a:srgbClr val="008080"/>
              </a:solidFill>
            </a:endParaRPr>
          </a:p>
        </p:txBody>
      </p:sp>
      <p:sp>
        <p:nvSpPr>
          <p:cNvPr id="20493" name="Text Box 13">
            <a:extLst>
              <a:ext uri="{FF2B5EF4-FFF2-40B4-BE49-F238E27FC236}">
                <a16:creationId xmlns:a16="http://schemas.microsoft.com/office/drawing/2014/main" id="{1B7BEC2F-4665-408B-911B-318DB6B945E8}"/>
              </a:ext>
            </a:extLst>
          </p:cNvPr>
          <p:cNvSpPr txBox="1">
            <a:spLocks noChangeArrowheads="1"/>
          </p:cNvSpPr>
          <p:nvPr/>
        </p:nvSpPr>
        <p:spPr bwMode="auto">
          <a:xfrm>
            <a:off x="2727325" y="2322513"/>
            <a:ext cx="1217613" cy="376237"/>
          </a:xfrm>
          <a:prstGeom prst="rect">
            <a:avLst/>
          </a:prstGeom>
          <a:noFill/>
          <a:ln w="9525">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rgbClr val="008080"/>
                </a:solidFill>
              </a:rPr>
              <a:t>- 3 K km</a:t>
            </a:r>
            <a:r>
              <a:rPr lang="en-US" altLang="en-US" baseline="30000">
                <a:solidFill>
                  <a:srgbClr val="008080"/>
                </a:solidFill>
              </a:rPr>
              <a:t>-1</a:t>
            </a:r>
            <a:endParaRPr lang="en-US" altLang="en-US">
              <a:solidFill>
                <a:srgbClr val="008080"/>
              </a:solidFill>
            </a:endParaRPr>
          </a:p>
        </p:txBody>
      </p:sp>
      <p:sp>
        <p:nvSpPr>
          <p:cNvPr id="20494" name="Line 14">
            <a:extLst>
              <a:ext uri="{FF2B5EF4-FFF2-40B4-BE49-F238E27FC236}">
                <a16:creationId xmlns:a16="http://schemas.microsoft.com/office/drawing/2014/main" id="{7B9A63CC-62EF-4AFC-AA13-3DE4052B124B}"/>
              </a:ext>
            </a:extLst>
          </p:cNvPr>
          <p:cNvSpPr>
            <a:spLocks noChangeShapeType="1"/>
          </p:cNvSpPr>
          <p:nvPr/>
        </p:nvSpPr>
        <p:spPr bwMode="auto">
          <a:xfrm>
            <a:off x="1616075" y="2325688"/>
            <a:ext cx="533400" cy="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5" name="Text Box 15">
            <a:extLst>
              <a:ext uri="{FF2B5EF4-FFF2-40B4-BE49-F238E27FC236}">
                <a16:creationId xmlns:a16="http://schemas.microsoft.com/office/drawing/2014/main" id="{E4A5FE18-0F70-4000-BD7A-E3A202FF2779}"/>
              </a:ext>
            </a:extLst>
          </p:cNvPr>
          <p:cNvSpPr txBox="1">
            <a:spLocks noChangeArrowheads="1"/>
          </p:cNvSpPr>
          <p:nvPr/>
        </p:nvSpPr>
        <p:spPr bwMode="auto">
          <a:xfrm>
            <a:off x="304800" y="2133600"/>
            <a:ext cx="1670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rgbClr val="3333CC"/>
                </a:solidFill>
              </a:rPr>
              <a:t>Radiative</a:t>
            </a:r>
          </a:p>
          <a:p>
            <a:pPr eaLnBrk="1" hangingPunct="1">
              <a:spcBef>
                <a:spcPct val="0"/>
              </a:spcBef>
              <a:buFontTx/>
              <a:buNone/>
            </a:pPr>
            <a:r>
              <a:rPr lang="en-US" altLang="en-US">
                <a:solidFill>
                  <a:srgbClr val="3333CC"/>
                </a:solidFill>
              </a:rPr>
              <a:t>cooling (ch.7)</a:t>
            </a:r>
          </a:p>
        </p:txBody>
      </p:sp>
      <p:sp>
        <p:nvSpPr>
          <p:cNvPr id="20496" name="Line 16">
            <a:extLst>
              <a:ext uri="{FF2B5EF4-FFF2-40B4-BE49-F238E27FC236}">
                <a16:creationId xmlns:a16="http://schemas.microsoft.com/office/drawing/2014/main" id="{D1092E1F-1843-4602-8F80-0821D8292B89}"/>
              </a:ext>
            </a:extLst>
          </p:cNvPr>
          <p:cNvSpPr>
            <a:spLocks noChangeShapeType="1"/>
          </p:cNvSpPr>
          <p:nvPr/>
        </p:nvSpPr>
        <p:spPr bwMode="auto">
          <a:xfrm flipH="1">
            <a:off x="6172200" y="4267200"/>
            <a:ext cx="4572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7" name="Text Box 17">
            <a:extLst>
              <a:ext uri="{FF2B5EF4-FFF2-40B4-BE49-F238E27FC236}">
                <a16:creationId xmlns:a16="http://schemas.microsoft.com/office/drawing/2014/main" id="{7A8E425F-CA07-497C-8559-7F850C8D617B}"/>
              </a:ext>
            </a:extLst>
          </p:cNvPr>
          <p:cNvSpPr txBox="1">
            <a:spLocks noChangeArrowheads="1"/>
          </p:cNvSpPr>
          <p:nvPr/>
        </p:nvSpPr>
        <p:spPr bwMode="auto">
          <a:xfrm>
            <a:off x="6715125" y="3886200"/>
            <a:ext cx="2463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rgbClr val="FF0000"/>
                </a:solidFill>
              </a:rPr>
              <a:t>Radiative heating:</a:t>
            </a:r>
          </a:p>
          <a:p>
            <a:pPr eaLnBrk="1" hangingPunct="1">
              <a:spcBef>
                <a:spcPct val="0"/>
              </a:spcBef>
              <a:buFontTx/>
              <a:buNone/>
            </a:pPr>
            <a:r>
              <a:rPr lang="en-US" altLang="en-US">
                <a:solidFill>
                  <a:srgbClr val="000000"/>
                </a:solidFill>
              </a:rPr>
              <a:t>O</a:t>
            </a:r>
            <a:r>
              <a:rPr lang="en-US" altLang="en-US" baseline="-25000">
                <a:solidFill>
                  <a:srgbClr val="000000"/>
                </a:solidFill>
              </a:rPr>
              <a:t>3</a:t>
            </a:r>
            <a:r>
              <a:rPr lang="en-US" altLang="en-US">
                <a:solidFill>
                  <a:srgbClr val="000000"/>
                </a:solidFill>
              </a:rPr>
              <a:t> + </a:t>
            </a:r>
            <a:r>
              <a:rPr lang="en-US" altLang="en-US" i="1">
                <a:solidFill>
                  <a:srgbClr val="000000"/>
                </a:solidFill>
              </a:rPr>
              <a:t>h</a:t>
            </a:r>
            <a:r>
              <a:rPr lang="en-US" altLang="en-US" sz="2000" i="1">
                <a:solidFill>
                  <a:srgbClr val="000000"/>
                </a:solidFill>
                <a:latin typeface="Symbol" panose="05050102010706020507" pitchFamily="18" charset="2"/>
              </a:rPr>
              <a:t>n </a:t>
            </a:r>
            <a:r>
              <a:rPr lang="en-US" altLang="en-US" i="1">
                <a:solidFill>
                  <a:srgbClr val="000000"/>
                </a:solidFill>
                <a:cs typeface="Helvetica" panose="020B0604020202020204" pitchFamily="34" charset="0"/>
              </a:rPr>
              <a:t>→</a:t>
            </a:r>
            <a:r>
              <a:rPr lang="en-US" altLang="en-US" i="1">
                <a:solidFill>
                  <a:srgbClr val="000000"/>
                </a:solidFill>
                <a:latin typeface="Wingdings 3" panose="05040102010807070707" pitchFamily="18" charset="2"/>
              </a:rPr>
              <a:t> </a:t>
            </a:r>
            <a:r>
              <a:rPr lang="en-US" altLang="en-US">
                <a:solidFill>
                  <a:srgbClr val="000000"/>
                </a:solidFill>
              </a:rPr>
              <a:t>O</a:t>
            </a:r>
            <a:r>
              <a:rPr lang="en-US" altLang="en-US" baseline="-25000">
                <a:solidFill>
                  <a:srgbClr val="000000"/>
                </a:solidFill>
              </a:rPr>
              <a:t>2</a:t>
            </a:r>
            <a:r>
              <a:rPr lang="en-US" altLang="en-US">
                <a:solidFill>
                  <a:srgbClr val="000000"/>
                </a:solidFill>
              </a:rPr>
              <a:t> + O</a:t>
            </a:r>
          </a:p>
          <a:p>
            <a:pPr eaLnBrk="1" hangingPunct="1">
              <a:spcBef>
                <a:spcPct val="0"/>
              </a:spcBef>
              <a:buFontTx/>
              <a:buNone/>
            </a:pPr>
            <a:r>
              <a:rPr lang="en-US" altLang="en-US">
                <a:solidFill>
                  <a:srgbClr val="000000"/>
                </a:solidFill>
              </a:rPr>
              <a:t>O + O</a:t>
            </a:r>
            <a:r>
              <a:rPr lang="en-US" altLang="en-US" baseline="-25000">
                <a:solidFill>
                  <a:srgbClr val="000000"/>
                </a:solidFill>
              </a:rPr>
              <a:t>2</a:t>
            </a:r>
            <a:r>
              <a:rPr lang="en-US" altLang="en-US">
                <a:solidFill>
                  <a:srgbClr val="000000"/>
                </a:solidFill>
              </a:rPr>
              <a:t> + M </a:t>
            </a:r>
            <a:r>
              <a:rPr lang="en-US" altLang="en-US" i="1">
                <a:solidFill>
                  <a:srgbClr val="000000"/>
                </a:solidFill>
                <a:cs typeface="Helvetica" panose="020B0604020202020204" pitchFamily="34" charset="0"/>
              </a:rPr>
              <a:t>→</a:t>
            </a:r>
            <a:r>
              <a:rPr lang="en-US" altLang="en-US" i="1">
                <a:solidFill>
                  <a:srgbClr val="000000"/>
                </a:solidFill>
                <a:latin typeface="Wingdings 3" panose="05040102010807070707" pitchFamily="18" charset="2"/>
              </a:rPr>
              <a:t> </a:t>
            </a:r>
            <a:r>
              <a:rPr lang="en-US" altLang="en-US">
                <a:solidFill>
                  <a:srgbClr val="000000"/>
                </a:solidFill>
              </a:rPr>
              <a:t>O</a:t>
            </a:r>
            <a:r>
              <a:rPr lang="en-US" altLang="en-US" baseline="-25000">
                <a:solidFill>
                  <a:srgbClr val="000000"/>
                </a:solidFill>
              </a:rPr>
              <a:t>3</a:t>
            </a:r>
            <a:r>
              <a:rPr lang="en-US" altLang="en-US">
                <a:solidFill>
                  <a:srgbClr val="000000"/>
                </a:solidFill>
              </a:rPr>
              <a:t>+M</a:t>
            </a:r>
            <a:endParaRPr lang="en-US" altLang="en-US">
              <a:solidFill>
                <a:srgbClr val="000000"/>
              </a:solidFill>
              <a:latin typeface="Wingdings 3" panose="05040102010807070707" pitchFamily="18" charset="2"/>
            </a:endParaRPr>
          </a:p>
        </p:txBody>
      </p:sp>
      <p:sp>
        <p:nvSpPr>
          <p:cNvPr id="20498" name="Line 18">
            <a:extLst>
              <a:ext uri="{FF2B5EF4-FFF2-40B4-BE49-F238E27FC236}">
                <a16:creationId xmlns:a16="http://schemas.microsoft.com/office/drawing/2014/main" id="{62FA1912-F8C6-4CCE-B5D1-9ECABECF9F76}"/>
              </a:ext>
            </a:extLst>
          </p:cNvPr>
          <p:cNvSpPr>
            <a:spLocks noChangeShapeType="1"/>
          </p:cNvSpPr>
          <p:nvPr/>
        </p:nvSpPr>
        <p:spPr bwMode="auto">
          <a:xfrm flipH="1">
            <a:off x="8686800" y="4724400"/>
            <a:ext cx="304800" cy="304800"/>
          </a:xfrm>
          <a:prstGeom prst="line">
            <a:avLst/>
          </a:prstGeom>
          <a:noFill/>
          <a:ln w="2857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9" name="Text Box 19">
            <a:extLst>
              <a:ext uri="{FF2B5EF4-FFF2-40B4-BE49-F238E27FC236}">
                <a16:creationId xmlns:a16="http://schemas.microsoft.com/office/drawing/2014/main" id="{25089E36-3B91-4DCB-85E1-A6582C797C25}"/>
              </a:ext>
            </a:extLst>
          </p:cNvPr>
          <p:cNvSpPr txBox="1">
            <a:spLocks noChangeArrowheads="1"/>
          </p:cNvSpPr>
          <p:nvPr/>
        </p:nvSpPr>
        <p:spPr bwMode="auto">
          <a:xfrm>
            <a:off x="8137525" y="4989513"/>
            <a:ext cx="654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rgbClr val="000000"/>
                </a:solidFill>
              </a:rPr>
              <a:t>heat</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a:extLst>
              <a:ext uri="{FF2B5EF4-FFF2-40B4-BE49-F238E27FC236}">
                <a16:creationId xmlns:a16="http://schemas.microsoft.com/office/drawing/2014/main" id="{F66C4476-CE02-453C-B425-13A62FE7376A}"/>
              </a:ext>
            </a:extLst>
          </p:cNvPr>
          <p:cNvSpPr>
            <a:spLocks noGrp="1" noChangeArrowheads="1"/>
          </p:cNvSpPr>
          <p:nvPr>
            <p:ph type="title"/>
          </p:nvPr>
        </p:nvSpPr>
        <p:spPr>
          <a:xfrm>
            <a:off x="381000" y="533400"/>
            <a:ext cx="8077200" cy="1143000"/>
          </a:xfrm>
        </p:spPr>
        <p:txBody>
          <a:bodyPr/>
          <a:lstStyle/>
          <a:p>
            <a:pPr eaLnBrk="1" hangingPunct="1">
              <a:defRPr/>
            </a:pPr>
            <a:r>
              <a:rPr lang="en-US"/>
              <a:t>TYPICAL TIME SCALES FOR VERTICAL MIXING</a:t>
            </a:r>
          </a:p>
        </p:txBody>
      </p:sp>
      <p:sp>
        <p:nvSpPr>
          <p:cNvPr id="21507" name="Rectangle 3">
            <a:extLst>
              <a:ext uri="{FF2B5EF4-FFF2-40B4-BE49-F238E27FC236}">
                <a16:creationId xmlns:a16="http://schemas.microsoft.com/office/drawing/2014/main" id="{1F0DF8CB-9610-44EB-8B14-400EAB861C58}"/>
              </a:ext>
            </a:extLst>
          </p:cNvPr>
          <p:cNvSpPr>
            <a:spLocks noGrp="1" noChangeArrowheads="1"/>
          </p:cNvSpPr>
          <p:nvPr>
            <p:ph type="body" idx="1"/>
          </p:nvPr>
        </p:nvSpPr>
        <p:spPr>
          <a:xfrm>
            <a:off x="457200" y="1676400"/>
            <a:ext cx="7772400" cy="4114800"/>
          </a:xfrm>
        </p:spPr>
        <p:txBody>
          <a:bodyPr/>
          <a:lstStyle/>
          <a:p>
            <a:pPr eaLnBrk="1" hangingPunct="1">
              <a:buFontTx/>
              <a:buNone/>
            </a:pPr>
            <a:endParaRPr lang="en-US" altLang="en-US"/>
          </a:p>
          <a:p>
            <a:pPr eaLnBrk="1" hangingPunct="1">
              <a:buFontTx/>
              <a:buNone/>
            </a:pPr>
            <a:r>
              <a:rPr lang="en-US" altLang="en-US"/>
              <a:t> </a:t>
            </a:r>
          </a:p>
        </p:txBody>
      </p:sp>
      <p:sp>
        <p:nvSpPr>
          <p:cNvPr id="21508" name="Line 5">
            <a:extLst>
              <a:ext uri="{FF2B5EF4-FFF2-40B4-BE49-F238E27FC236}">
                <a16:creationId xmlns:a16="http://schemas.microsoft.com/office/drawing/2014/main" id="{193BD0DF-43BD-4E5E-AD5B-FD62E1659A35}"/>
              </a:ext>
            </a:extLst>
          </p:cNvPr>
          <p:cNvSpPr>
            <a:spLocks noChangeShapeType="1"/>
          </p:cNvSpPr>
          <p:nvPr/>
        </p:nvSpPr>
        <p:spPr bwMode="auto">
          <a:xfrm>
            <a:off x="2743200" y="4876800"/>
            <a:ext cx="49530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09" name="Line 6">
            <a:extLst>
              <a:ext uri="{FF2B5EF4-FFF2-40B4-BE49-F238E27FC236}">
                <a16:creationId xmlns:a16="http://schemas.microsoft.com/office/drawing/2014/main" id="{8CE2BFCE-ECF8-4F39-A2FF-C7AAC0C5A059}"/>
              </a:ext>
            </a:extLst>
          </p:cNvPr>
          <p:cNvSpPr>
            <a:spLocks noChangeShapeType="1"/>
          </p:cNvSpPr>
          <p:nvPr/>
        </p:nvSpPr>
        <p:spPr bwMode="auto">
          <a:xfrm>
            <a:off x="2743200" y="4267200"/>
            <a:ext cx="49530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1510" name="Text Box 7">
            <a:extLst>
              <a:ext uri="{FF2B5EF4-FFF2-40B4-BE49-F238E27FC236}">
                <a16:creationId xmlns:a16="http://schemas.microsoft.com/office/drawing/2014/main" id="{0464C239-E3B9-4DC4-87CF-724422CAA3C8}"/>
              </a:ext>
            </a:extLst>
          </p:cNvPr>
          <p:cNvSpPr txBox="1">
            <a:spLocks noChangeArrowheads="1"/>
          </p:cNvSpPr>
          <p:nvPr/>
        </p:nvSpPr>
        <p:spPr bwMode="auto">
          <a:xfrm>
            <a:off x="2057400" y="4648200"/>
            <a:ext cx="704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rgbClr val="000000"/>
                </a:solidFill>
              </a:rPr>
              <a:t>0 km</a:t>
            </a:r>
          </a:p>
        </p:txBody>
      </p:sp>
      <p:sp>
        <p:nvSpPr>
          <p:cNvPr id="21511" name="Text Box 8">
            <a:extLst>
              <a:ext uri="{FF2B5EF4-FFF2-40B4-BE49-F238E27FC236}">
                <a16:creationId xmlns:a16="http://schemas.microsoft.com/office/drawing/2014/main" id="{EC1A01DE-6918-4C0B-9809-066CC8B5A97C}"/>
              </a:ext>
            </a:extLst>
          </p:cNvPr>
          <p:cNvSpPr txBox="1">
            <a:spLocks noChangeArrowheads="1"/>
          </p:cNvSpPr>
          <p:nvPr/>
        </p:nvSpPr>
        <p:spPr bwMode="auto">
          <a:xfrm>
            <a:off x="1981200" y="4052888"/>
            <a:ext cx="704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rgbClr val="000000"/>
                </a:solidFill>
              </a:rPr>
              <a:t>2 km</a:t>
            </a:r>
          </a:p>
        </p:txBody>
      </p:sp>
      <p:sp>
        <p:nvSpPr>
          <p:cNvPr id="21512" name="Line 9">
            <a:extLst>
              <a:ext uri="{FF2B5EF4-FFF2-40B4-BE49-F238E27FC236}">
                <a16:creationId xmlns:a16="http://schemas.microsoft.com/office/drawing/2014/main" id="{0A07DD9C-359C-4EF3-8996-6F7CA04A1C2B}"/>
              </a:ext>
            </a:extLst>
          </p:cNvPr>
          <p:cNvSpPr>
            <a:spLocks noChangeShapeType="1"/>
          </p:cNvSpPr>
          <p:nvPr/>
        </p:nvSpPr>
        <p:spPr bwMode="auto">
          <a:xfrm flipV="1">
            <a:off x="3048000" y="4267200"/>
            <a:ext cx="0" cy="609600"/>
          </a:xfrm>
          <a:prstGeom prst="line">
            <a:avLst/>
          </a:prstGeom>
          <a:noFill/>
          <a:ln w="31750">
            <a:solidFill>
              <a:srgbClr val="FF0000"/>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1513" name="Text Box 10">
            <a:extLst>
              <a:ext uri="{FF2B5EF4-FFF2-40B4-BE49-F238E27FC236}">
                <a16:creationId xmlns:a16="http://schemas.microsoft.com/office/drawing/2014/main" id="{135C896D-884A-4019-9B0C-78AE47A6D508}"/>
              </a:ext>
            </a:extLst>
          </p:cNvPr>
          <p:cNvSpPr txBox="1">
            <a:spLocks noChangeArrowheads="1"/>
          </p:cNvSpPr>
          <p:nvPr/>
        </p:nvSpPr>
        <p:spPr bwMode="auto">
          <a:xfrm>
            <a:off x="3032125" y="4379913"/>
            <a:ext cx="768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rgbClr val="FF0000"/>
                </a:solidFill>
              </a:rPr>
              <a:t>1 day</a:t>
            </a:r>
          </a:p>
        </p:txBody>
      </p:sp>
      <p:sp>
        <p:nvSpPr>
          <p:cNvPr id="21514" name="Text Box 11">
            <a:extLst>
              <a:ext uri="{FF2B5EF4-FFF2-40B4-BE49-F238E27FC236}">
                <a16:creationId xmlns:a16="http://schemas.microsoft.com/office/drawing/2014/main" id="{736AD6E3-61FB-4E9A-AFCB-A52A32A056FC}"/>
              </a:ext>
            </a:extLst>
          </p:cNvPr>
          <p:cNvSpPr txBox="1">
            <a:spLocks noChangeArrowheads="1"/>
          </p:cNvSpPr>
          <p:nvPr/>
        </p:nvSpPr>
        <p:spPr bwMode="auto">
          <a:xfrm>
            <a:off x="762000" y="4114800"/>
            <a:ext cx="18383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rgbClr val="000000"/>
                </a:solidFill>
              </a:rPr>
              <a:t>planetary</a:t>
            </a:r>
          </a:p>
          <a:p>
            <a:pPr eaLnBrk="1" hangingPunct="1">
              <a:spcBef>
                <a:spcPct val="0"/>
              </a:spcBef>
              <a:buFontTx/>
              <a:buNone/>
            </a:pPr>
            <a:r>
              <a:rPr lang="en-US" altLang="en-US">
                <a:solidFill>
                  <a:srgbClr val="000000"/>
                </a:solidFill>
              </a:rPr>
              <a:t>boundary layer</a:t>
            </a:r>
          </a:p>
        </p:txBody>
      </p:sp>
      <p:sp>
        <p:nvSpPr>
          <p:cNvPr id="21515" name="Line 12">
            <a:extLst>
              <a:ext uri="{FF2B5EF4-FFF2-40B4-BE49-F238E27FC236}">
                <a16:creationId xmlns:a16="http://schemas.microsoft.com/office/drawing/2014/main" id="{E4EB665F-7122-4C0D-A26E-C4A39FAECE78}"/>
              </a:ext>
            </a:extLst>
          </p:cNvPr>
          <p:cNvSpPr>
            <a:spLocks noChangeShapeType="1"/>
          </p:cNvSpPr>
          <p:nvPr/>
        </p:nvSpPr>
        <p:spPr bwMode="auto">
          <a:xfrm>
            <a:off x="2743200" y="2667000"/>
            <a:ext cx="49530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1516" name="Text Box 13">
            <a:extLst>
              <a:ext uri="{FF2B5EF4-FFF2-40B4-BE49-F238E27FC236}">
                <a16:creationId xmlns:a16="http://schemas.microsoft.com/office/drawing/2014/main" id="{C5FA3543-7224-4E1C-8899-1417C4F8103F}"/>
              </a:ext>
            </a:extLst>
          </p:cNvPr>
          <p:cNvSpPr txBox="1">
            <a:spLocks noChangeArrowheads="1"/>
          </p:cNvSpPr>
          <p:nvPr/>
        </p:nvSpPr>
        <p:spPr bwMode="auto">
          <a:xfrm>
            <a:off x="1050925" y="2474913"/>
            <a:ext cx="1428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rgbClr val="000000"/>
                </a:solidFill>
              </a:rPr>
              <a:t>tropopause</a:t>
            </a:r>
          </a:p>
        </p:txBody>
      </p:sp>
      <p:sp>
        <p:nvSpPr>
          <p:cNvPr id="21517" name="Text Box 16">
            <a:extLst>
              <a:ext uri="{FF2B5EF4-FFF2-40B4-BE49-F238E27FC236}">
                <a16:creationId xmlns:a16="http://schemas.microsoft.com/office/drawing/2014/main" id="{CC2BED01-344C-4B23-98E0-D00F40FD2096}"/>
              </a:ext>
            </a:extLst>
          </p:cNvPr>
          <p:cNvSpPr txBox="1">
            <a:spLocks noChangeArrowheads="1"/>
          </p:cNvSpPr>
          <p:nvPr/>
        </p:nvSpPr>
        <p:spPr bwMode="auto">
          <a:xfrm>
            <a:off x="1203325" y="2703513"/>
            <a:ext cx="984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rgbClr val="000000"/>
                </a:solidFill>
              </a:rPr>
              <a:t>(10 km)</a:t>
            </a:r>
          </a:p>
        </p:txBody>
      </p:sp>
      <p:sp>
        <p:nvSpPr>
          <p:cNvPr id="21518" name="Line 18">
            <a:extLst>
              <a:ext uri="{FF2B5EF4-FFF2-40B4-BE49-F238E27FC236}">
                <a16:creationId xmlns:a16="http://schemas.microsoft.com/office/drawing/2014/main" id="{EB5D3D47-7705-44D4-A5E4-27A094926BBA}"/>
              </a:ext>
            </a:extLst>
          </p:cNvPr>
          <p:cNvSpPr>
            <a:spLocks noChangeShapeType="1"/>
          </p:cNvSpPr>
          <p:nvPr/>
        </p:nvSpPr>
        <p:spPr bwMode="auto">
          <a:xfrm flipV="1">
            <a:off x="4876800" y="2743200"/>
            <a:ext cx="0" cy="2133600"/>
          </a:xfrm>
          <a:prstGeom prst="line">
            <a:avLst/>
          </a:prstGeom>
          <a:noFill/>
          <a:ln w="31750">
            <a:solidFill>
              <a:srgbClr val="FF0000"/>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1519" name="Text Box 19">
            <a:extLst>
              <a:ext uri="{FF2B5EF4-FFF2-40B4-BE49-F238E27FC236}">
                <a16:creationId xmlns:a16="http://schemas.microsoft.com/office/drawing/2014/main" id="{095BADE0-15B9-4E32-9E2A-EA5CD50D76FF}"/>
              </a:ext>
            </a:extLst>
          </p:cNvPr>
          <p:cNvSpPr txBox="1">
            <a:spLocks noChangeArrowheads="1"/>
          </p:cNvSpPr>
          <p:nvPr/>
        </p:nvSpPr>
        <p:spPr bwMode="auto">
          <a:xfrm>
            <a:off x="4937125" y="3465513"/>
            <a:ext cx="1073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rgbClr val="FF0000"/>
                </a:solidFill>
              </a:rPr>
              <a:t>1 month</a:t>
            </a:r>
          </a:p>
        </p:txBody>
      </p:sp>
      <p:sp>
        <p:nvSpPr>
          <p:cNvPr id="21520" name="Line 20">
            <a:extLst>
              <a:ext uri="{FF2B5EF4-FFF2-40B4-BE49-F238E27FC236}">
                <a16:creationId xmlns:a16="http://schemas.microsoft.com/office/drawing/2014/main" id="{87047A72-9D72-4698-AFDF-3A45861F67D2}"/>
              </a:ext>
            </a:extLst>
          </p:cNvPr>
          <p:cNvSpPr>
            <a:spLocks noChangeShapeType="1"/>
          </p:cNvSpPr>
          <p:nvPr/>
        </p:nvSpPr>
        <p:spPr bwMode="auto">
          <a:xfrm flipV="1">
            <a:off x="6248400" y="2286000"/>
            <a:ext cx="0" cy="2590800"/>
          </a:xfrm>
          <a:prstGeom prst="line">
            <a:avLst/>
          </a:prstGeom>
          <a:noFill/>
          <a:ln w="31750">
            <a:solidFill>
              <a:srgbClr val="FF0000"/>
            </a:solidFill>
            <a:round/>
            <a:headEnd type="none" w="lg" len="lg"/>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21521" name="Text Box 21">
            <a:extLst>
              <a:ext uri="{FF2B5EF4-FFF2-40B4-BE49-F238E27FC236}">
                <a16:creationId xmlns:a16="http://schemas.microsoft.com/office/drawing/2014/main" id="{202A3597-BB8C-4493-98C1-62F4A904BEB4}"/>
              </a:ext>
            </a:extLst>
          </p:cNvPr>
          <p:cNvSpPr txBox="1">
            <a:spLocks noChangeArrowheads="1"/>
          </p:cNvSpPr>
          <p:nvPr/>
        </p:nvSpPr>
        <p:spPr bwMode="auto">
          <a:xfrm>
            <a:off x="6248400" y="3048000"/>
            <a:ext cx="1098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rgbClr val="FF0000"/>
                </a:solidFill>
              </a:rPr>
              <a:t>10 years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a:extLst>
              <a:ext uri="{FF2B5EF4-FFF2-40B4-BE49-F238E27FC236}">
                <a16:creationId xmlns:a16="http://schemas.microsoft.com/office/drawing/2014/main" id="{897B3F09-B204-4258-96B6-36D5AAC8EF95}"/>
              </a:ext>
            </a:extLst>
          </p:cNvPr>
          <p:cNvSpPr txBox="1">
            <a:spLocks noChangeArrowheads="1"/>
          </p:cNvSpPr>
          <p:nvPr/>
        </p:nvSpPr>
        <p:spPr bwMode="auto">
          <a:xfrm>
            <a:off x="365125" y="609600"/>
            <a:ext cx="3070225"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rgbClr val="FF0000"/>
                </a:solidFill>
              </a:rPr>
              <a:t>Forces in the atmosphere:</a:t>
            </a:r>
          </a:p>
          <a:p>
            <a:pPr eaLnBrk="1" hangingPunct="1">
              <a:spcBef>
                <a:spcPct val="0"/>
              </a:spcBef>
              <a:buFontTx/>
              <a:buNone/>
            </a:pPr>
            <a:endParaRPr lang="en-US" altLang="en-US">
              <a:solidFill>
                <a:srgbClr val="FF0000"/>
              </a:solidFill>
            </a:endParaRPr>
          </a:p>
          <a:p>
            <a:pPr lvl="1" eaLnBrk="1" hangingPunct="1">
              <a:spcBef>
                <a:spcPct val="0"/>
              </a:spcBef>
              <a:buFontTx/>
              <a:buChar char="•"/>
            </a:pPr>
            <a:r>
              <a:rPr lang="en-US" altLang="en-US">
                <a:solidFill>
                  <a:schemeClr val="tx1"/>
                </a:solidFill>
              </a:rPr>
              <a:t> Gravity  </a:t>
            </a:r>
            <a:r>
              <a:rPr lang="en-US" altLang="en-US" sz="2000" b="0" i="1">
                <a:solidFill>
                  <a:schemeClr val="tx1"/>
                </a:solidFill>
                <a:latin typeface="Times New Roman" panose="02020603050405020304" pitchFamily="18" charset="0"/>
                <a:cs typeface="Times New Roman" panose="02020603050405020304" pitchFamily="18" charset="0"/>
              </a:rPr>
              <a:t>g</a:t>
            </a:r>
            <a:endParaRPr lang="en-US" altLang="en-US" sz="2000">
              <a:solidFill>
                <a:schemeClr val="tx1"/>
              </a:solidFill>
              <a:latin typeface="Times New Roman" panose="02020603050405020304" pitchFamily="18" charset="0"/>
              <a:cs typeface="Times New Roman" panose="02020603050405020304" pitchFamily="18" charset="0"/>
            </a:endParaRPr>
          </a:p>
          <a:p>
            <a:pPr lvl="1" eaLnBrk="1" hangingPunct="1">
              <a:spcBef>
                <a:spcPct val="0"/>
              </a:spcBef>
              <a:buFontTx/>
              <a:buChar char="•"/>
            </a:pPr>
            <a:r>
              <a:rPr lang="en-US" altLang="en-US">
                <a:solidFill>
                  <a:schemeClr val="tx1"/>
                </a:solidFill>
              </a:rPr>
              <a:t> Pressure-gradient</a:t>
            </a:r>
          </a:p>
          <a:p>
            <a:pPr lvl="1" eaLnBrk="1" hangingPunct="1">
              <a:spcBef>
                <a:spcPct val="0"/>
              </a:spcBef>
              <a:buFontTx/>
              <a:buChar char="•"/>
            </a:pPr>
            <a:r>
              <a:rPr lang="en-US" altLang="en-US">
                <a:solidFill>
                  <a:schemeClr val="tx1"/>
                </a:solidFill>
              </a:rPr>
              <a:t> Coriolis </a:t>
            </a:r>
          </a:p>
          <a:p>
            <a:pPr lvl="1" eaLnBrk="1" hangingPunct="1">
              <a:spcBef>
                <a:spcPct val="0"/>
              </a:spcBef>
              <a:buFontTx/>
              <a:buChar char="•"/>
            </a:pPr>
            <a:r>
              <a:rPr lang="en-US" altLang="en-US">
                <a:solidFill>
                  <a:schemeClr val="tx1"/>
                </a:solidFill>
              </a:rPr>
              <a:t> Friction at surface</a:t>
            </a:r>
          </a:p>
        </p:txBody>
      </p:sp>
      <p:graphicFrame>
        <p:nvGraphicFramePr>
          <p:cNvPr id="20483" name="Object 5">
            <a:extLst>
              <a:ext uri="{FF2B5EF4-FFF2-40B4-BE49-F238E27FC236}">
                <a16:creationId xmlns:a16="http://schemas.microsoft.com/office/drawing/2014/main" id="{45C1B7F5-A8B9-4172-AC14-2025B7F5E539}"/>
              </a:ext>
            </a:extLst>
          </p:cNvPr>
          <p:cNvGraphicFramePr>
            <a:graphicFrameLocks noChangeAspect="1"/>
          </p:cNvGraphicFramePr>
          <p:nvPr/>
        </p:nvGraphicFramePr>
        <p:xfrm>
          <a:off x="3135313" y="1370013"/>
          <a:ext cx="2254250" cy="458787"/>
        </p:xfrm>
        <a:graphic>
          <a:graphicData uri="http://schemas.openxmlformats.org/presentationml/2006/ole">
            <mc:AlternateContent xmlns:mc="http://schemas.openxmlformats.org/markup-compatibility/2006">
              <mc:Choice xmlns:v="urn:schemas-microsoft-com:vml" Requires="v">
                <p:oleObj spid="_x0000_s20519" name="Equation" r:id="rId4" imgW="1244600" imgH="254000" progId="Equation.DSMT4">
                  <p:embed/>
                </p:oleObj>
              </mc:Choice>
              <mc:Fallback>
                <p:oleObj name="Equation" r:id="rId4" imgW="1244600" imgH="2540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5313" y="1370013"/>
                        <a:ext cx="225425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0484" name="Object 6">
            <a:extLst>
              <a:ext uri="{FF2B5EF4-FFF2-40B4-BE49-F238E27FC236}">
                <a16:creationId xmlns:a16="http://schemas.microsoft.com/office/drawing/2014/main" id="{2AB9B5C1-C181-4BEC-BBFF-F0D4D8E2010C}"/>
              </a:ext>
            </a:extLst>
          </p:cNvPr>
          <p:cNvGraphicFramePr>
            <a:graphicFrameLocks noChangeAspect="1"/>
          </p:cNvGraphicFramePr>
          <p:nvPr/>
        </p:nvGraphicFramePr>
        <p:xfrm>
          <a:off x="2057400" y="1697038"/>
          <a:ext cx="1676400" cy="431800"/>
        </p:xfrm>
        <a:graphic>
          <a:graphicData uri="http://schemas.openxmlformats.org/presentationml/2006/ole">
            <mc:AlternateContent xmlns:mc="http://schemas.openxmlformats.org/markup-compatibility/2006">
              <mc:Choice xmlns:v="urn:schemas-microsoft-com:vml" Requires="v">
                <p:oleObj spid="_x0000_s20520" name="Equation" r:id="rId6" imgW="889000" imgH="228600" progId="Equation.DSMT4">
                  <p:embed/>
                </p:oleObj>
              </mc:Choice>
              <mc:Fallback>
                <p:oleObj name="Equation" r:id="rId6" imgW="889000" imgH="2286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1697038"/>
                        <a:ext cx="16764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5" name="Text Box 7">
            <a:extLst>
              <a:ext uri="{FF2B5EF4-FFF2-40B4-BE49-F238E27FC236}">
                <a16:creationId xmlns:a16="http://schemas.microsoft.com/office/drawing/2014/main" id="{CFB7D897-2799-45AE-8B9D-3A2A5B66445A}"/>
              </a:ext>
            </a:extLst>
          </p:cNvPr>
          <p:cNvSpPr txBox="1">
            <a:spLocks noChangeArrowheads="1"/>
          </p:cNvSpPr>
          <p:nvPr/>
        </p:nvSpPr>
        <p:spPr bwMode="auto">
          <a:xfrm>
            <a:off x="3810000" y="1716088"/>
            <a:ext cx="4356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b="0">
                <a:solidFill>
                  <a:schemeClr val="tx1"/>
                </a:solidFill>
              </a:rPr>
              <a:t>to R of direction of motion (NH) or L (SH)</a:t>
            </a:r>
          </a:p>
        </p:txBody>
      </p:sp>
      <p:graphicFrame>
        <p:nvGraphicFramePr>
          <p:cNvPr id="20486" name="Object 8">
            <a:extLst>
              <a:ext uri="{FF2B5EF4-FFF2-40B4-BE49-F238E27FC236}">
                <a16:creationId xmlns:a16="http://schemas.microsoft.com/office/drawing/2014/main" id="{C0913126-7887-417A-A342-0B31A2D89755}"/>
              </a:ext>
            </a:extLst>
          </p:cNvPr>
          <p:cNvGraphicFramePr>
            <a:graphicFrameLocks noChangeAspect="1"/>
          </p:cNvGraphicFramePr>
          <p:nvPr/>
        </p:nvGraphicFramePr>
        <p:xfrm>
          <a:off x="3141663" y="1976438"/>
          <a:ext cx="1069975" cy="444500"/>
        </p:xfrm>
        <a:graphic>
          <a:graphicData uri="http://schemas.openxmlformats.org/presentationml/2006/ole">
            <mc:AlternateContent xmlns:mc="http://schemas.openxmlformats.org/markup-compatibility/2006">
              <mc:Choice xmlns:v="urn:schemas-microsoft-com:vml" Requires="v">
                <p:oleObj spid="_x0000_s20521" name="Equation" r:id="rId8" imgW="583947" imgH="241195" progId="Equation.DSMT4">
                  <p:embed/>
                </p:oleObj>
              </mc:Choice>
              <mc:Fallback>
                <p:oleObj name="Equation" r:id="rId8" imgW="583947" imgH="241195" progId="Equation.DSMT4">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1663" y="1976438"/>
                        <a:ext cx="10699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7" name="Text Box 9">
            <a:extLst>
              <a:ext uri="{FF2B5EF4-FFF2-40B4-BE49-F238E27FC236}">
                <a16:creationId xmlns:a16="http://schemas.microsoft.com/office/drawing/2014/main" id="{635B6CC5-B739-4BD1-A527-9138576782D9}"/>
              </a:ext>
            </a:extLst>
          </p:cNvPr>
          <p:cNvSpPr txBox="1">
            <a:spLocks noChangeArrowheads="1"/>
          </p:cNvSpPr>
          <p:nvPr/>
        </p:nvSpPr>
        <p:spPr bwMode="auto">
          <a:xfrm>
            <a:off x="365125" y="2855913"/>
            <a:ext cx="2546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rgbClr val="FF0000"/>
                </a:solidFill>
              </a:rPr>
              <a:t>Equilibrium of forces:</a:t>
            </a:r>
          </a:p>
        </p:txBody>
      </p:sp>
      <p:sp>
        <p:nvSpPr>
          <p:cNvPr id="20488" name="Text Box 10">
            <a:extLst>
              <a:ext uri="{FF2B5EF4-FFF2-40B4-BE49-F238E27FC236}">
                <a16:creationId xmlns:a16="http://schemas.microsoft.com/office/drawing/2014/main" id="{543F7E2A-C409-4775-8BB9-8B778F6BBDA4}"/>
              </a:ext>
            </a:extLst>
          </p:cNvPr>
          <p:cNvSpPr txBox="1">
            <a:spLocks noChangeArrowheads="1"/>
          </p:cNvSpPr>
          <p:nvPr/>
        </p:nvSpPr>
        <p:spPr bwMode="auto">
          <a:xfrm>
            <a:off x="669925" y="3236913"/>
            <a:ext cx="5583238"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chemeClr val="tx1"/>
                </a:solidFill>
              </a:rPr>
              <a:t>In vertical: barometric law </a:t>
            </a:r>
          </a:p>
          <a:p>
            <a:pPr eaLnBrk="1" hangingPunct="1">
              <a:spcBef>
                <a:spcPct val="0"/>
              </a:spcBef>
              <a:buFontTx/>
              <a:buNone/>
            </a:pPr>
            <a:endParaRPr lang="en-US" altLang="en-US">
              <a:solidFill>
                <a:schemeClr val="tx1"/>
              </a:solidFill>
            </a:endParaRPr>
          </a:p>
          <a:p>
            <a:pPr eaLnBrk="1" hangingPunct="1">
              <a:spcBef>
                <a:spcPct val="0"/>
              </a:spcBef>
              <a:buFontTx/>
              <a:buNone/>
            </a:pPr>
            <a:endParaRPr lang="en-US" altLang="en-US">
              <a:solidFill>
                <a:schemeClr val="tx1"/>
              </a:solidFill>
            </a:endParaRPr>
          </a:p>
          <a:p>
            <a:pPr eaLnBrk="1" hangingPunct="1">
              <a:spcBef>
                <a:spcPct val="0"/>
              </a:spcBef>
              <a:buFontTx/>
              <a:buNone/>
            </a:pPr>
            <a:r>
              <a:rPr lang="en-US" altLang="en-US">
                <a:solidFill>
                  <a:schemeClr val="tx1"/>
                </a:solidFill>
              </a:rPr>
              <a:t>In horizontal: </a:t>
            </a:r>
            <a:r>
              <a:rPr lang="en-US" altLang="en-US" i="1">
                <a:solidFill>
                  <a:schemeClr val="tx1"/>
                </a:solidFill>
              </a:rPr>
              <a:t>geostrophic</a:t>
            </a:r>
            <a:r>
              <a:rPr lang="en-US" altLang="en-US">
                <a:solidFill>
                  <a:schemeClr val="tx1"/>
                </a:solidFill>
              </a:rPr>
              <a:t> flow parallel to isobars</a:t>
            </a:r>
          </a:p>
          <a:p>
            <a:pPr eaLnBrk="1" hangingPunct="1">
              <a:spcBef>
                <a:spcPct val="0"/>
              </a:spcBef>
              <a:buFontTx/>
              <a:buNone/>
            </a:pPr>
            <a:r>
              <a:rPr lang="en-US" altLang="en-US" b="0">
                <a:solidFill>
                  <a:schemeClr val="tx1"/>
                </a:solidFill>
              </a:rPr>
              <a:t>(NH perspective)</a:t>
            </a:r>
          </a:p>
        </p:txBody>
      </p:sp>
      <p:sp>
        <p:nvSpPr>
          <p:cNvPr id="20489" name="Line 11">
            <a:extLst>
              <a:ext uri="{FF2B5EF4-FFF2-40B4-BE49-F238E27FC236}">
                <a16:creationId xmlns:a16="http://schemas.microsoft.com/office/drawing/2014/main" id="{77345A46-881F-45BD-80E6-BFD4FB995BBC}"/>
              </a:ext>
            </a:extLst>
          </p:cNvPr>
          <p:cNvSpPr>
            <a:spLocks noChangeShapeType="1"/>
          </p:cNvSpPr>
          <p:nvPr/>
        </p:nvSpPr>
        <p:spPr bwMode="auto">
          <a:xfrm>
            <a:off x="6324600" y="3962400"/>
            <a:ext cx="1828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0" name="Line 12">
            <a:extLst>
              <a:ext uri="{FF2B5EF4-FFF2-40B4-BE49-F238E27FC236}">
                <a16:creationId xmlns:a16="http://schemas.microsoft.com/office/drawing/2014/main" id="{23B5280C-5E86-4640-971C-E64F1424395D}"/>
              </a:ext>
            </a:extLst>
          </p:cNvPr>
          <p:cNvSpPr>
            <a:spLocks noChangeShapeType="1"/>
          </p:cNvSpPr>
          <p:nvPr/>
        </p:nvSpPr>
        <p:spPr bwMode="auto">
          <a:xfrm>
            <a:off x="6324600" y="4343400"/>
            <a:ext cx="1828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91" name="Text Box 13">
            <a:extLst>
              <a:ext uri="{FF2B5EF4-FFF2-40B4-BE49-F238E27FC236}">
                <a16:creationId xmlns:a16="http://schemas.microsoft.com/office/drawing/2014/main" id="{FA237EA1-3EEA-4B65-B59C-DF6A4635D83C}"/>
              </a:ext>
            </a:extLst>
          </p:cNvPr>
          <p:cNvSpPr txBox="1">
            <a:spLocks noChangeArrowheads="1"/>
          </p:cNvSpPr>
          <p:nvPr/>
        </p:nvSpPr>
        <p:spPr bwMode="auto">
          <a:xfrm>
            <a:off x="8137525" y="3770313"/>
            <a:ext cx="336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i="1">
                <a:solidFill>
                  <a:schemeClr val="tx1"/>
                </a:solidFill>
              </a:rPr>
              <a:t>P</a:t>
            </a:r>
          </a:p>
        </p:txBody>
      </p:sp>
      <p:sp>
        <p:nvSpPr>
          <p:cNvPr id="20492" name="Text Box 14">
            <a:extLst>
              <a:ext uri="{FF2B5EF4-FFF2-40B4-BE49-F238E27FC236}">
                <a16:creationId xmlns:a16="http://schemas.microsoft.com/office/drawing/2014/main" id="{A9D5E4F6-D220-4DA0-BD47-7E0F93DC756C}"/>
              </a:ext>
            </a:extLst>
          </p:cNvPr>
          <p:cNvSpPr txBox="1">
            <a:spLocks noChangeArrowheads="1"/>
          </p:cNvSpPr>
          <p:nvPr/>
        </p:nvSpPr>
        <p:spPr bwMode="auto">
          <a:xfrm>
            <a:off x="8137525" y="4148138"/>
            <a:ext cx="889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i="1">
                <a:solidFill>
                  <a:schemeClr val="tx1"/>
                </a:solidFill>
              </a:rPr>
              <a:t>P + </a:t>
            </a:r>
            <a:r>
              <a:rPr lang="en-US" altLang="en-US" i="1">
                <a:solidFill>
                  <a:schemeClr val="tx1"/>
                </a:solidFill>
                <a:latin typeface="Symbol" panose="05050102010706020507" pitchFamily="18" charset="2"/>
              </a:rPr>
              <a:t>D</a:t>
            </a:r>
            <a:r>
              <a:rPr lang="en-US" altLang="en-US" i="1">
                <a:solidFill>
                  <a:schemeClr val="tx1"/>
                </a:solidFill>
              </a:rPr>
              <a:t>P</a:t>
            </a:r>
          </a:p>
        </p:txBody>
      </p:sp>
      <p:sp>
        <p:nvSpPr>
          <p:cNvPr id="20493" name="Line 15">
            <a:extLst>
              <a:ext uri="{FF2B5EF4-FFF2-40B4-BE49-F238E27FC236}">
                <a16:creationId xmlns:a16="http://schemas.microsoft.com/office/drawing/2014/main" id="{602B60FC-A25F-4DB9-8D1F-1136F81E988D}"/>
              </a:ext>
            </a:extLst>
          </p:cNvPr>
          <p:cNvSpPr>
            <a:spLocks noChangeShapeType="1"/>
          </p:cNvSpPr>
          <p:nvPr/>
        </p:nvSpPr>
        <p:spPr bwMode="auto">
          <a:xfrm>
            <a:off x="7010400" y="4191000"/>
            <a:ext cx="6096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4" name="Line 16">
            <a:extLst>
              <a:ext uri="{FF2B5EF4-FFF2-40B4-BE49-F238E27FC236}">
                <a16:creationId xmlns:a16="http://schemas.microsoft.com/office/drawing/2014/main" id="{1EF06818-B1A2-47EE-A99C-77DA49653480}"/>
              </a:ext>
            </a:extLst>
          </p:cNvPr>
          <p:cNvSpPr>
            <a:spLocks noChangeShapeType="1"/>
          </p:cNvSpPr>
          <p:nvPr/>
        </p:nvSpPr>
        <p:spPr bwMode="auto">
          <a:xfrm flipV="1">
            <a:off x="7010400" y="3657600"/>
            <a:ext cx="0" cy="53340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495" name="Text Box 17">
            <a:extLst>
              <a:ext uri="{FF2B5EF4-FFF2-40B4-BE49-F238E27FC236}">
                <a16:creationId xmlns:a16="http://schemas.microsoft.com/office/drawing/2014/main" id="{637432B5-4181-452D-B553-9B6E2A7054C8}"/>
              </a:ext>
            </a:extLst>
          </p:cNvPr>
          <p:cNvSpPr txBox="1">
            <a:spLocks noChangeArrowheads="1"/>
          </p:cNvSpPr>
          <p:nvPr/>
        </p:nvSpPr>
        <p:spPr bwMode="auto">
          <a:xfrm>
            <a:off x="6629400" y="3429000"/>
            <a:ext cx="398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sz="2000" i="1">
                <a:solidFill>
                  <a:srgbClr val="008000"/>
                </a:solidFill>
                <a:latin typeface="Times New Roman" panose="02020603050405020304" pitchFamily="18" charset="0"/>
                <a:cs typeface="Times New Roman" panose="02020603050405020304" pitchFamily="18" charset="0"/>
              </a:rPr>
              <a:t>a</a:t>
            </a:r>
            <a:r>
              <a:rPr lang="en-US" altLang="en-US" sz="2000" i="1" baseline="-25000">
                <a:solidFill>
                  <a:srgbClr val="008000"/>
                </a:solidFill>
                <a:latin typeface="Times New Roman" panose="02020603050405020304" pitchFamily="18" charset="0"/>
                <a:cs typeface="Times New Roman" panose="02020603050405020304" pitchFamily="18" charset="0"/>
              </a:rPr>
              <a:t>p</a:t>
            </a:r>
            <a:endParaRPr lang="en-US" altLang="en-US" sz="2000">
              <a:solidFill>
                <a:srgbClr val="008000"/>
              </a:solidFill>
              <a:latin typeface="Times New Roman" panose="02020603050405020304" pitchFamily="18" charset="0"/>
              <a:cs typeface="Times New Roman" panose="02020603050405020304" pitchFamily="18" charset="0"/>
            </a:endParaRPr>
          </a:p>
        </p:txBody>
      </p:sp>
      <p:sp>
        <p:nvSpPr>
          <p:cNvPr id="20496" name="Line 18">
            <a:extLst>
              <a:ext uri="{FF2B5EF4-FFF2-40B4-BE49-F238E27FC236}">
                <a16:creationId xmlns:a16="http://schemas.microsoft.com/office/drawing/2014/main" id="{BE8BED6B-31A0-46BC-9593-A6B758E99D61}"/>
              </a:ext>
            </a:extLst>
          </p:cNvPr>
          <p:cNvSpPr>
            <a:spLocks noChangeShapeType="1"/>
          </p:cNvSpPr>
          <p:nvPr/>
        </p:nvSpPr>
        <p:spPr bwMode="auto">
          <a:xfrm flipV="1">
            <a:off x="7010400" y="4114800"/>
            <a:ext cx="0" cy="533400"/>
          </a:xfrm>
          <a:prstGeom prst="line">
            <a:avLst/>
          </a:prstGeom>
          <a:noFill/>
          <a:ln w="9525">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0497" name="Text Box 19">
            <a:extLst>
              <a:ext uri="{FF2B5EF4-FFF2-40B4-BE49-F238E27FC236}">
                <a16:creationId xmlns:a16="http://schemas.microsoft.com/office/drawing/2014/main" id="{8D86A4D9-C99C-42C4-8320-7869E0F03A28}"/>
              </a:ext>
            </a:extLst>
          </p:cNvPr>
          <p:cNvSpPr txBox="1">
            <a:spLocks noChangeArrowheads="1"/>
          </p:cNvSpPr>
          <p:nvPr/>
        </p:nvSpPr>
        <p:spPr bwMode="auto">
          <a:xfrm>
            <a:off x="6648450" y="4419600"/>
            <a:ext cx="388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sz="2000" i="1">
                <a:latin typeface="Times New Roman" panose="02020603050405020304" pitchFamily="18" charset="0"/>
                <a:cs typeface="Times New Roman" panose="02020603050405020304" pitchFamily="18" charset="0"/>
              </a:rPr>
              <a:t>a</a:t>
            </a:r>
            <a:r>
              <a:rPr lang="en-US" altLang="en-US" sz="2000" i="1" baseline="-25000">
                <a:latin typeface="Times New Roman" panose="02020603050405020304" pitchFamily="18" charset="0"/>
                <a:cs typeface="Times New Roman" panose="02020603050405020304" pitchFamily="18" charset="0"/>
              </a:rPr>
              <a:t>c</a:t>
            </a:r>
            <a:endParaRPr lang="en-US" altLang="en-US" sz="2000">
              <a:latin typeface="Times New Roman" panose="02020603050405020304" pitchFamily="18" charset="0"/>
              <a:cs typeface="Times New Roman" panose="02020603050405020304" pitchFamily="18" charset="0"/>
            </a:endParaRPr>
          </a:p>
        </p:txBody>
      </p:sp>
      <p:sp>
        <p:nvSpPr>
          <p:cNvPr id="20498" name="Text Box 20">
            <a:extLst>
              <a:ext uri="{FF2B5EF4-FFF2-40B4-BE49-F238E27FC236}">
                <a16:creationId xmlns:a16="http://schemas.microsoft.com/office/drawing/2014/main" id="{EF9D3C3C-550F-43B2-93F1-BC18B0A16C6E}"/>
              </a:ext>
            </a:extLst>
          </p:cNvPr>
          <p:cNvSpPr txBox="1">
            <a:spLocks noChangeArrowheads="1"/>
          </p:cNvSpPr>
          <p:nvPr/>
        </p:nvSpPr>
        <p:spPr bwMode="auto">
          <a:xfrm>
            <a:off x="7604125" y="39989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i="1">
                <a:solidFill>
                  <a:srgbClr val="FF0000"/>
                </a:solidFill>
              </a:rPr>
              <a:t>v</a:t>
            </a:r>
          </a:p>
        </p:txBody>
      </p:sp>
      <p:sp>
        <p:nvSpPr>
          <p:cNvPr id="20499" name="Text Box 21">
            <a:extLst>
              <a:ext uri="{FF2B5EF4-FFF2-40B4-BE49-F238E27FC236}">
                <a16:creationId xmlns:a16="http://schemas.microsoft.com/office/drawing/2014/main" id="{599F88E8-7BB5-467C-822B-F2EA6D8473A5}"/>
              </a:ext>
            </a:extLst>
          </p:cNvPr>
          <p:cNvSpPr txBox="1">
            <a:spLocks noChangeArrowheads="1"/>
          </p:cNvSpPr>
          <p:nvPr/>
        </p:nvSpPr>
        <p:spPr bwMode="auto">
          <a:xfrm>
            <a:off x="593725" y="4989513"/>
            <a:ext cx="7092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chemeClr val="tx1"/>
                </a:solidFill>
              </a:rPr>
              <a:t> In horizontal, near surface: flow tilted to region of low pressure</a:t>
            </a:r>
          </a:p>
        </p:txBody>
      </p:sp>
      <p:sp>
        <p:nvSpPr>
          <p:cNvPr id="20500" name="Line 22">
            <a:extLst>
              <a:ext uri="{FF2B5EF4-FFF2-40B4-BE49-F238E27FC236}">
                <a16:creationId xmlns:a16="http://schemas.microsoft.com/office/drawing/2014/main" id="{0B60E62F-D87B-4261-8774-85346C3C39AA}"/>
              </a:ext>
            </a:extLst>
          </p:cNvPr>
          <p:cNvSpPr>
            <a:spLocks noChangeShapeType="1"/>
          </p:cNvSpPr>
          <p:nvPr/>
        </p:nvSpPr>
        <p:spPr bwMode="auto">
          <a:xfrm>
            <a:off x="6188075" y="5757863"/>
            <a:ext cx="1828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1" name="Line 23">
            <a:extLst>
              <a:ext uri="{FF2B5EF4-FFF2-40B4-BE49-F238E27FC236}">
                <a16:creationId xmlns:a16="http://schemas.microsoft.com/office/drawing/2014/main" id="{4F4F6942-6985-49E2-BF2A-37A9A1899B3A}"/>
              </a:ext>
            </a:extLst>
          </p:cNvPr>
          <p:cNvSpPr>
            <a:spLocks noChangeShapeType="1"/>
          </p:cNvSpPr>
          <p:nvPr/>
        </p:nvSpPr>
        <p:spPr bwMode="auto">
          <a:xfrm>
            <a:off x="6188075" y="6138863"/>
            <a:ext cx="1828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2" name="Text Box 24">
            <a:extLst>
              <a:ext uri="{FF2B5EF4-FFF2-40B4-BE49-F238E27FC236}">
                <a16:creationId xmlns:a16="http://schemas.microsoft.com/office/drawing/2014/main" id="{756108A4-CEA5-43BD-9D89-0896686B9D34}"/>
              </a:ext>
            </a:extLst>
          </p:cNvPr>
          <p:cNvSpPr txBox="1">
            <a:spLocks noChangeArrowheads="1"/>
          </p:cNvSpPr>
          <p:nvPr/>
        </p:nvSpPr>
        <p:spPr bwMode="auto">
          <a:xfrm>
            <a:off x="8001000" y="5565775"/>
            <a:ext cx="33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i="1">
                <a:solidFill>
                  <a:schemeClr val="tx1"/>
                </a:solidFill>
              </a:rPr>
              <a:t>P</a:t>
            </a:r>
          </a:p>
        </p:txBody>
      </p:sp>
      <p:sp>
        <p:nvSpPr>
          <p:cNvPr id="20503" name="Text Box 25">
            <a:extLst>
              <a:ext uri="{FF2B5EF4-FFF2-40B4-BE49-F238E27FC236}">
                <a16:creationId xmlns:a16="http://schemas.microsoft.com/office/drawing/2014/main" id="{A0E47DC1-66AC-429C-8FF0-D7385FD021F7}"/>
              </a:ext>
            </a:extLst>
          </p:cNvPr>
          <p:cNvSpPr txBox="1">
            <a:spLocks noChangeArrowheads="1"/>
          </p:cNvSpPr>
          <p:nvPr/>
        </p:nvSpPr>
        <p:spPr bwMode="auto">
          <a:xfrm>
            <a:off x="8001000" y="5943600"/>
            <a:ext cx="889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i="1">
                <a:solidFill>
                  <a:schemeClr val="tx1"/>
                </a:solidFill>
              </a:rPr>
              <a:t>P + </a:t>
            </a:r>
            <a:r>
              <a:rPr lang="en-US" altLang="en-US" i="1">
                <a:solidFill>
                  <a:schemeClr val="tx1"/>
                </a:solidFill>
                <a:latin typeface="Symbol" panose="05050102010706020507" pitchFamily="18" charset="2"/>
              </a:rPr>
              <a:t>D</a:t>
            </a:r>
            <a:r>
              <a:rPr lang="en-US" altLang="en-US" i="1">
                <a:solidFill>
                  <a:schemeClr val="tx1"/>
                </a:solidFill>
              </a:rPr>
              <a:t>P</a:t>
            </a:r>
          </a:p>
        </p:txBody>
      </p:sp>
      <p:sp>
        <p:nvSpPr>
          <p:cNvPr id="20504" name="Line 26">
            <a:extLst>
              <a:ext uri="{FF2B5EF4-FFF2-40B4-BE49-F238E27FC236}">
                <a16:creationId xmlns:a16="http://schemas.microsoft.com/office/drawing/2014/main" id="{5496F852-D1AD-48F3-A2CA-2F56A8B91DA4}"/>
              </a:ext>
            </a:extLst>
          </p:cNvPr>
          <p:cNvSpPr>
            <a:spLocks noChangeShapeType="1"/>
          </p:cNvSpPr>
          <p:nvPr/>
        </p:nvSpPr>
        <p:spPr bwMode="auto">
          <a:xfrm flipV="1">
            <a:off x="6892925" y="5708650"/>
            <a:ext cx="487363" cy="246063"/>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05" name="Line 27">
            <a:extLst>
              <a:ext uri="{FF2B5EF4-FFF2-40B4-BE49-F238E27FC236}">
                <a16:creationId xmlns:a16="http://schemas.microsoft.com/office/drawing/2014/main" id="{ECBAD85C-1E89-4147-B738-CE264F4474B7}"/>
              </a:ext>
            </a:extLst>
          </p:cNvPr>
          <p:cNvSpPr>
            <a:spLocks noChangeShapeType="1"/>
          </p:cNvSpPr>
          <p:nvPr/>
        </p:nvSpPr>
        <p:spPr bwMode="auto">
          <a:xfrm flipV="1">
            <a:off x="6873875" y="5453063"/>
            <a:ext cx="0" cy="533400"/>
          </a:xfrm>
          <a:prstGeom prst="line">
            <a:avLst/>
          </a:prstGeom>
          <a:noFill/>
          <a:ln w="9525">
            <a:solidFill>
              <a:srgbClr val="0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06" name="Line 28">
            <a:extLst>
              <a:ext uri="{FF2B5EF4-FFF2-40B4-BE49-F238E27FC236}">
                <a16:creationId xmlns:a16="http://schemas.microsoft.com/office/drawing/2014/main" id="{31E7DBC6-7BF0-41DE-8634-919CF9A974B6}"/>
              </a:ext>
            </a:extLst>
          </p:cNvPr>
          <p:cNvSpPr>
            <a:spLocks noChangeShapeType="1"/>
          </p:cNvSpPr>
          <p:nvPr/>
        </p:nvSpPr>
        <p:spPr bwMode="auto">
          <a:xfrm flipH="1" flipV="1">
            <a:off x="6873875" y="5938838"/>
            <a:ext cx="247650" cy="457200"/>
          </a:xfrm>
          <a:prstGeom prst="line">
            <a:avLst/>
          </a:prstGeom>
          <a:noFill/>
          <a:ln w="9525">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0507" name="Text Box 30">
            <a:extLst>
              <a:ext uri="{FF2B5EF4-FFF2-40B4-BE49-F238E27FC236}">
                <a16:creationId xmlns:a16="http://schemas.microsoft.com/office/drawing/2014/main" id="{AAA99EF9-BD1F-42FA-AA39-D205E5176C7E}"/>
              </a:ext>
            </a:extLst>
          </p:cNvPr>
          <p:cNvSpPr txBox="1">
            <a:spLocks noChangeArrowheads="1"/>
          </p:cNvSpPr>
          <p:nvPr/>
        </p:nvSpPr>
        <p:spPr bwMode="auto">
          <a:xfrm>
            <a:off x="7350125" y="568166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i="1">
                <a:solidFill>
                  <a:srgbClr val="FF0000"/>
                </a:solidFill>
              </a:rPr>
              <a:t>v</a:t>
            </a:r>
          </a:p>
        </p:txBody>
      </p:sp>
      <p:sp>
        <p:nvSpPr>
          <p:cNvPr id="20508" name="Line 31">
            <a:extLst>
              <a:ext uri="{FF2B5EF4-FFF2-40B4-BE49-F238E27FC236}">
                <a16:creationId xmlns:a16="http://schemas.microsoft.com/office/drawing/2014/main" id="{57DACBE2-271F-4E39-A013-B9843C355744}"/>
              </a:ext>
            </a:extLst>
          </p:cNvPr>
          <p:cNvSpPr>
            <a:spLocks noChangeShapeType="1"/>
          </p:cNvSpPr>
          <p:nvPr/>
        </p:nvSpPr>
        <p:spPr bwMode="auto">
          <a:xfrm flipH="1">
            <a:off x="6629400" y="5956300"/>
            <a:ext cx="263525" cy="138113"/>
          </a:xfrm>
          <a:prstGeom prst="line">
            <a:avLst/>
          </a:prstGeom>
          <a:noFill/>
          <a:ln w="9525">
            <a:solidFill>
              <a:srgbClr val="9900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509" name="Text Box 33">
            <a:extLst>
              <a:ext uri="{FF2B5EF4-FFF2-40B4-BE49-F238E27FC236}">
                <a16:creationId xmlns:a16="http://schemas.microsoft.com/office/drawing/2014/main" id="{1E450329-1D8D-4F8F-8410-042D47894FB0}"/>
              </a:ext>
            </a:extLst>
          </p:cNvPr>
          <p:cNvSpPr txBox="1">
            <a:spLocks noChangeArrowheads="1"/>
          </p:cNvSpPr>
          <p:nvPr/>
        </p:nvSpPr>
        <p:spPr bwMode="auto">
          <a:xfrm>
            <a:off x="6435725" y="5376863"/>
            <a:ext cx="398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sz="2000" i="1">
                <a:solidFill>
                  <a:srgbClr val="008000"/>
                </a:solidFill>
                <a:latin typeface="Times New Roman" panose="02020603050405020304" pitchFamily="18" charset="0"/>
                <a:cs typeface="Times New Roman" panose="02020603050405020304" pitchFamily="18" charset="0"/>
              </a:rPr>
              <a:t>a</a:t>
            </a:r>
            <a:r>
              <a:rPr lang="en-US" altLang="en-US" sz="2000" i="1" baseline="-25000">
                <a:solidFill>
                  <a:srgbClr val="008000"/>
                </a:solidFill>
                <a:latin typeface="Times New Roman" panose="02020603050405020304" pitchFamily="18" charset="0"/>
                <a:cs typeface="Times New Roman" panose="02020603050405020304" pitchFamily="18" charset="0"/>
              </a:rPr>
              <a:t>p</a:t>
            </a:r>
            <a:endParaRPr lang="en-US" altLang="en-US" sz="2000">
              <a:solidFill>
                <a:srgbClr val="008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406BA388-9101-400E-9E78-80FFB5DBB909}"/>
              </a:ext>
            </a:extLst>
          </p:cNvPr>
          <p:cNvSpPr txBox="1"/>
          <p:nvPr/>
        </p:nvSpPr>
        <p:spPr>
          <a:xfrm>
            <a:off x="5464175" y="1968500"/>
            <a:ext cx="2740025" cy="1169988"/>
          </a:xfrm>
          <a:prstGeom prst="rect">
            <a:avLst/>
          </a:prstGeom>
          <a:noFill/>
        </p:spPr>
        <p:txBody>
          <a:bodyPr wrap="none">
            <a:spAutoFit/>
          </a:bodyPr>
          <a:lstStyle/>
          <a:p>
            <a:pPr eaLnBrk="1" hangingPunct="1">
              <a:defRPr/>
            </a:pPr>
            <a:r>
              <a:rPr lang="en-US" sz="1600" b="0" dirty="0"/>
              <a:t>Angular velocity </a:t>
            </a:r>
            <a:r>
              <a:rPr lang="el-GR" b="0" i="1" dirty="0">
                <a:latin typeface="Times New Roman" panose="02020603050405020304" pitchFamily="18" charset="0"/>
                <a:cs typeface="Times New Roman" panose="02020603050405020304" pitchFamily="18" charset="0"/>
              </a:rPr>
              <a:t>ω</a:t>
            </a:r>
            <a:r>
              <a:rPr lang="en-US" b="0" dirty="0">
                <a:latin typeface="Times New Roman" panose="02020603050405020304" pitchFamily="18" charset="0"/>
                <a:cs typeface="Times New Roman" panose="02020603050405020304" pitchFamily="18" charset="0"/>
              </a:rPr>
              <a:t> = 2</a:t>
            </a:r>
            <a:r>
              <a:rPr lang="el-GR" b="0" dirty="0">
                <a:latin typeface="Times New Roman" panose="02020603050405020304" pitchFamily="18" charset="0"/>
                <a:cs typeface="Times New Roman" panose="02020603050405020304" pitchFamily="18" charset="0"/>
              </a:rPr>
              <a:t>π</a:t>
            </a:r>
            <a:r>
              <a:rPr lang="en-US" b="0" dirty="0">
                <a:latin typeface="Times New Roman" panose="02020603050405020304" pitchFamily="18" charset="0"/>
                <a:cs typeface="Times New Roman" panose="02020603050405020304" pitchFamily="18" charset="0"/>
              </a:rPr>
              <a:t>/24h</a:t>
            </a:r>
          </a:p>
          <a:p>
            <a:pPr eaLnBrk="1" hangingPunct="1">
              <a:defRPr/>
            </a:pPr>
            <a:r>
              <a:rPr lang="en-US" sz="1600" b="0" dirty="0"/>
              <a:t>Wind speed </a:t>
            </a:r>
            <a:r>
              <a:rPr lang="en-US" b="0" i="1" dirty="0">
                <a:latin typeface="Times New Roman" panose="02020603050405020304" pitchFamily="18" charset="0"/>
                <a:cs typeface="Times New Roman" panose="02020603050405020304" pitchFamily="18" charset="0"/>
              </a:rPr>
              <a:t>v</a:t>
            </a:r>
          </a:p>
          <a:p>
            <a:pPr eaLnBrk="1" hangingPunct="1">
              <a:defRPr/>
            </a:pPr>
            <a:r>
              <a:rPr lang="en-US" sz="1600" b="0" dirty="0"/>
              <a:t>Latitude </a:t>
            </a:r>
            <a:r>
              <a:rPr lang="en-US" sz="1600" b="0" dirty="0">
                <a:latin typeface="Times New Roman" panose="02020603050405020304" pitchFamily="18" charset="0"/>
                <a:cs typeface="Times New Roman" panose="02020603050405020304" pitchFamily="18" charset="0"/>
                <a:sym typeface="Symbol"/>
              </a:rPr>
              <a:t></a:t>
            </a:r>
          </a:p>
          <a:p>
            <a:pPr eaLnBrk="1" hangingPunct="1">
              <a:defRPr/>
            </a:pPr>
            <a:r>
              <a:rPr lang="en-US" sz="1600" b="0" dirty="0">
                <a:latin typeface="+mn-lt"/>
                <a:cs typeface="Times New Roman" panose="02020603050405020304" pitchFamily="18" charset="0"/>
                <a:sym typeface="Symbol"/>
              </a:rPr>
              <a:t>Friction coefficient </a:t>
            </a:r>
            <a:r>
              <a:rPr lang="en-US" b="0" i="1" dirty="0">
                <a:latin typeface="Times New Roman" panose="02020603050405020304" pitchFamily="18" charset="0"/>
                <a:cs typeface="Times New Roman" panose="02020603050405020304" pitchFamily="18" charset="0"/>
                <a:sym typeface="Symbol"/>
              </a:rPr>
              <a:t>k</a:t>
            </a:r>
            <a:r>
              <a:rPr lang="en-US" sz="1600" b="0" dirty="0"/>
              <a:t> </a:t>
            </a:r>
          </a:p>
        </p:txBody>
      </p:sp>
      <p:sp>
        <p:nvSpPr>
          <p:cNvPr id="20511" name="Text Box 19">
            <a:extLst>
              <a:ext uri="{FF2B5EF4-FFF2-40B4-BE49-F238E27FC236}">
                <a16:creationId xmlns:a16="http://schemas.microsoft.com/office/drawing/2014/main" id="{EA542FE8-6EC7-4415-A30E-F3009A33C56F}"/>
              </a:ext>
            </a:extLst>
          </p:cNvPr>
          <p:cNvSpPr txBox="1">
            <a:spLocks noChangeArrowheads="1"/>
          </p:cNvSpPr>
          <p:nvPr/>
        </p:nvSpPr>
        <p:spPr bwMode="auto">
          <a:xfrm>
            <a:off x="6324600" y="5715000"/>
            <a:ext cx="3698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sz="2000" i="1">
                <a:solidFill>
                  <a:srgbClr val="C00000"/>
                </a:solidFill>
                <a:latin typeface="Times New Roman" panose="02020603050405020304" pitchFamily="18" charset="0"/>
                <a:cs typeface="Times New Roman" panose="02020603050405020304" pitchFamily="18" charset="0"/>
              </a:rPr>
              <a:t>a</a:t>
            </a:r>
            <a:r>
              <a:rPr lang="en-US" altLang="en-US" sz="2000" i="1" baseline="-25000">
                <a:solidFill>
                  <a:srgbClr val="C00000"/>
                </a:solidFill>
                <a:latin typeface="Times New Roman" panose="02020603050405020304" pitchFamily="18" charset="0"/>
                <a:cs typeface="Times New Roman" panose="02020603050405020304" pitchFamily="18" charset="0"/>
              </a:rPr>
              <a:t>f</a:t>
            </a:r>
            <a:endParaRPr lang="en-US" altLang="en-US" sz="2000">
              <a:solidFill>
                <a:srgbClr val="C00000"/>
              </a:solidFill>
              <a:latin typeface="Times New Roman" panose="02020603050405020304" pitchFamily="18" charset="0"/>
              <a:cs typeface="Times New Roman" panose="02020603050405020304" pitchFamily="18" charset="0"/>
            </a:endParaRPr>
          </a:p>
        </p:txBody>
      </p:sp>
      <p:sp>
        <p:nvSpPr>
          <p:cNvPr id="20512" name="Text Box 19">
            <a:extLst>
              <a:ext uri="{FF2B5EF4-FFF2-40B4-BE49-F238E27FC236}">
                <a16:creationId xmlns:a16="http://schemas.microsoft.com/office/drawing/2014/main" id="{C729B8E4-1DF3-481B-AE67-A4146FF5D6B2}"/>
              </a:ext>
            </a:extLst>
          </p:cNvPr>
          <p:cNvSpPr txBox="1">
            <a:spLocks noChangeArrowheads="1"/>
          </p:cNvSpPr>
          <p:nvPr/>
        </p:nvSpPr>
        <p:spPr bwMode="auto">
          <a:xfrm>
            <a:off x="7181850" y="6167438"/>
            <a:ext cx="387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sz="2000" i="1">
                <a:latin typeface="Times New Roman" panose="02020603050405020304" pitchFamily="18" charset="0"/>
                <a:cs typeface="Times New Roman" panose="02020603050405020304" pitchFamily="18" charset="0"/>
              </a:rPr>
              <a:t>a</a:t>
            </a:r>
            <a:r>
              <a:rPr lang="en-US" altLang="en-US" sz="2000" i="1" baseline="-25000">
                <a:latin typeface="Times New Roman" panose="02020603050405020304" pitchFamily="18" charset="0"/>
                <a:cs typeface="Times New Roman" panose="02020603050405020304" pitchFamily="18" charset="0"/>
              </a:rPr>
              <a:t>c</a:t>
            </a:r>
            <a:endParaRPr lang="en-US" altLang="en-US" sz="2000">
              <a:latin typeface="Times New Roman" panose="02020603050405020304" pitchFamily="18" charset="0"/>
              <a:cs typeface="Times New Roman" panose="02020603050405020304" pitchFamily="18" charset="0"/>
            </a:endParaRPr>
          </a:p>
        </p:txBody>
      </p:sp>
      <p:sp>
        <p:nvSpPr>
          <p:cNvPr id="20513" name="TextBox 3">
            <a:extLst>
              <a:ext uri="{FF2B5EF4-FFF2-40B4-BE49-F238E27FC236}">
                <a16:creationId xmlns:a16="http://schemas.microsoft.com/office/drawing/2014/main" id="{67C3DE94-8883-4B09-BB2F-A817A2DE9B57}"/>
              </a:ext>
            </a:extLst>
          </p:cNvPr>
          <p:cNvSpPr txBox="1">
            <a:spLocks noChangeArrowheads="1"/>
          </p:cNvSpPr>
          <p:nvPr/>
        </p:nvSpPr>
        <p:spPr bwMode="auto">
          <a:xfrm>
            <a:off x="5441950" y="1414463"/>
            <a:ext cx="3681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b="0">
                <a:solidFill>
                  <a:schemeClr val="tx1"/>
                </a:solidFill>
              </a:rPr>
              <a:t>for x-direction (also </a:t>
            </a:r>
            <a:r>
              <a:rPr lang="en-US" altLang="en-US" b="0" i="1">
                <a:solidFill>
                  <a:schemeClr val="tx1"/>
                </a:solidFill>
              </a:rPr>
              <a:t>y, z </a:t>
            </a:r>
            <a:r>
              <a:rPr lang="en-US" altLang="en-US" b="0">
                <a:solidFill>
                  <a:schemeClr val="tx1"/>
                </a:solidFill>
              </a:rPr>
              <a:t>directions)</a:t>
            </a:r>
          </a:p>
        </p:txBody>
      </p:sp>
      <p:sp>
        <p:nvSpPr>
          <p:cNvPr id="20514" name="Rectangle 3" descr="25%">
            <a:extLst>
              <a:ext uri="{FF2B5EF4-FFF2-40B4-BE49-F238E27FC236}">
                <a16:creationId xmlns:a16="http://schemas.microsoft.com/office/drawing/2014/main" id="{DAF979C1-C4A1-4BCB-A55F-B2933F711D48}"/>
              </a:ext>
            </a:extLst>
          </p:cNvPr>
          <p:cNvSpPr>
            <a:spLocks noChangeArrowheads="1"/>
          </p:cNvSpPr>
          <p:nvPr/>
        </p:nvSpPr>
        <p:spPr bwMode="auto">
          <a:xfrm>
            <a:off x="3689350" y="3201988"/>
            <a:ext cx="1752600" cy="384175"/>
          </a:xfrm>
          <a:prstGeom prst="rect">
            <a:avLst/>
          </a:prstGeom>
          <a:blipFill dpi="0" rotWithShape="0">
            <a:blip r:embed="rId10"/>
            <a:srcRect/>
            <a:tile tx="0" ty="0" sx="100000" sy="100000" flip="none" algn="tl"/>
          </a:blipFill>
          <a:ln w="9525">
            <a:solidFill>
              <a:schemeClr val="tx1"/>
            </a:solidFill>
            <a:miter lim="800000"/>
            <a:headEnd/>
            <a:tailEnd/>
          </a:ln>
        </p:spPr>
        <p:txBody>
          <a:bodyPr wrap="none" anchor="ct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endParaRPr lang="en-US" altLang="en-US" b="0">
              <a:solidFill>
                <a:schemeClr val="tx1"/>
              </a:solidFill>
            </a:endParaRPr>
          </a:p>
        </p:txBody>
      </p:sp>
      <p:cxnSp>
        <p:nvCxnSpPr>
          <p:cNvPr id="20515" name="Straight Arrow Connector 35">
            <a:extLst>
              <a:ext uri="{FF2B5EF4-FFF2-40B4-BE49-F238E27FC236}">
                <a16:creationId xmlns:a16="http://schemas.microsoft.com/office/drawing/2014/main" id="{AF78521A-F605-4DED-B3B8-60E71E4CACF4}"/>
              </a:ext>
            </a:extLst>
          </p:cNvPr>
          <p:cNvCxnSpPr>
            <a:cxnSpLocks noChangeShapeType="1"/>
          </p:cNvCxnSpPr>
          <p:nvPr/>
        </p:nvCxnSpPr>
        <p:spPr bwMode="auto">
          <a:xfrm>
            <a:off x="4529138" y="3398838"/>
            <a:ext cx="0" cy="438150"/>
          </a:xfrm>
          <a:prstGeom prst="straightConnector1">
            <a:avLst/>
          </a:prstGeom>
          <a:noFill/>
          <a:ln w="38100"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0516" name="TextBox 36">
            <a:extLst>
              <a:ext uri="{FF2B5EF4-FFF2-40B4-BE49-F238E27FC236}">
                <a16:creationId xmlns:a16="http://schemas.microsoft.com/office/drawing/2014/main" id="{DF6050FA-BF55-4E94-BE39-A3DF862C54B0}"/>
              </a:ext>
            </a:extLst>
          </p:cNvPr>
          <p:cNvSpPr txBox="1">
            <a:spLocks noChangeArrowheads="1"/>
          </p:cNvSpPr>
          <p:nvPr/>
        </p:nvSpPr>
        <p:spPr bwMode="auto">
          <a:xfrm>
            <a:off x="4584700" y="3517900"/>
            <a:ext cx="533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a:spcBef>
                <a:spcPct val="0"/>
              </a:spcBef>
              <a:buFontTx/>
              <a:buNone/>
            </a:pPr>
            <a:r>
              <a:rPr lang="en-US" altLang="en-US" b="0" i="1">
                <a:solidFill>
                  <a:schemeClr val="tx1"/>
                </a:solidFill>
              </a:rPr>
              <a:t>g</a:t>
            </a:r>
          </a:p>
        </p:txBody>
      </p:sp>
      <p:cxnSp>
        <p:nvCxnSpPr>
          <p:cNvPr id="20517" name="Straight Arrow Connector 37">
            <a:extLst>
              <a:ext uri="{FF2B5EF4-FFF2-40B4-BE49-F238E27FC236}">
                <a16:creationId xmlns:a16="http://schemas.microsoft.com/office/drawing/2014/main" id="{3BC53308-1E6A-4E79-834F-DE7DAFAB7CAD}"/>
              </a:ext>
            </a:extLst>
          </p:cNvPr>
          <p:cNvCxnSpPr>
            <a:cxnSpLocks/>
          </p:cNvCxnSpPr>
          <p:nvPr/>
        </p:nvCxnSpPr>
        <p:spPr bwMode="auto">
          <a:xfrm flipV="1">
            <a:off x="4529138" y="2947988"/>
            <a:ext cx="0" cy="436562"/>
          </a:xfrm>
          <a:prstGeom prst="straightConnector1">
            <a:avLst/>
          </a:prstGeom>
          <a:noFill/>
          <a:ln w="38100" algn="ctr">
            <a:solidFill>
              <a:srgbClr val="3333CC"/>
            </a:solidFill>
            <a:round/>
            <a:headEnd/>
            <a:tailEnd type="triangle" w="med" len="med"/>
          </a:ln>
          <a:extLst>
            <a:ext uri="{909E8E84-426E-40DD-AFC4-6F175D3DCCD1}">
              <a14:hiddenFill xmlns:a14="http://schemas.microsoft.com/office/drawing/2010/main">
                <a:noFill/>
              </a14:hiddenFill>
            </a:ext>
          </a:extLst>
        </p:spPr>
      </p:cxnSp>
      <p:graphicFrame>
        <p:nvGraphicFramePr>
          <p:cNvPr id="20518" name="Object 38">
            <a:extLst>
              <a:ext uri="{FF2B5EF4-FFF2-40B4-BE49-F238E27FC236}">
                <a16:creationId xmlns:a16="http://schemas.microsoft.com/office/drawing/2014/main" id="{9412172A-8BE5-4B32-A1C1-1B2B9CD7398E}"/>
              </a:ext>
            </a:extLst>
          </p:cNvPr>
          <p:cNvGraphicFramePr>
            <a:graphicFrameLocks noChangeAspect="1"/>
          </p:cNvGraphicFramePr>
          <p:nvPr/>
        </p:nvGraphicFramePr>
        <p:xfrm>
          <a:off x="4587875" y="2846388"/>
          <a:ext cx="268288" cy="363537"/>
        </p:xfrm>
        <a:graphic>
          <a:graphicData uri="http://schemas.openxmlformats.org/presentationml/2006/ole">
            <mc:AlternateContent xmlns:mc="http://schemas.openxmlformats.org/markup-compatibility/2006">
              <mc:Choice xmlns:v="urn:schemas-microsoft-com:vml" Requires="v">
                <p:oleObj spid="_x0000_s20522" name="Equation" r:id="rId11" imgW="177646" imgH="241091" progId="Equation.DSMT4">
                  <p:embed/>
                </p:oleObj>
              </mc:Choice>
              <mc:Fallback>
                <p:oleObj name="Equation" r:id="rId11" imgW="177646" imgH="241091" progId="Equation.DSMT4">
                  <p:embed/>
                  <p:pic>
                    <p:nvPicPr>
                      <p:cNvPr id="0" name="Object 3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87875" y="2846388"/>
                        <a:ext cx="26828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D99082E-0BF3-4005-B94F-2C6C9FB4C976}"/>
              </a:ext>
            </a:extLst>
          </p:cNvPr>
          <p:cNvSpPr>
            <a:spLocks noGrp="1" noChangeArrowheads="1"/>
          </p:cNvSpPr>
          <p:nvPr>
            <p:ph type="title"/>
          </p:nvPr>
        </p:nvSpPr>
        <p:spPr>
          <a:xfrm>
            <a:off x="0" y="228600"/>
            <a:ext cx="8915400" cy="1143000"/>
          </a:xfrm>
        </p:spPr>
        <p:txBody>
          <a:bodyPr/>
          <a:lstStyle/>
          <a:p>
            <a:pPr eaLnBrk="1" hangingPunct="1"/>
            <a:r>
              <a:rPr lang="en-US" altLang="en-US" b="0"/>
              <a:t>Geostrophic flow: </a:t>
            </a:r>
            <a:br>
              <a:rPr lang="en-US" altLang="en-US" b="0"/>
            </a:br>
            <a:r>
              <a:rPr lang="en-US" altLang="en-US" b="0"/>
              <a:t>equilibrium between pressure-gradient and Coriolis forces</a:t>
            </a:r>
          </a:p>
        </p:txBody>
      </p:sp>
      <p:pic>
        <p:nvPicPr>
          <p:cNvPr id="22531" name="Picture 3" descr="~AUT0010">
            <a:extLst>
              <a:ext uri="{FF2B5EF4-FFF2-40B4-BE49-F238E27FC236}">
                <a16:creationId xmlns:a16="http://schemas.microsoft.com/office/drawing/2014/main" id="{58D79DD6-6ED9-49A5-B3BB-745BE347E1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276" t="7655" r="28915" b="71930"/>
          <a:stretch>
            <a:fillRect/>
          </a:stretch>
        </p:blipFill>
        <p:spPr bwMode="auto">
          <a:xfrm>
            <a:off x="0" y="2057400"/>
            <a:ext cx="89154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2" name="Text Box 4">
            <a:extLst>
              <a:ext uri="{FF2B5EF4-FFF2-40B4-BE49-F238E27FC236}">
                <a16:creationId xmlns:a16="http://schemas.microsoft.com/office/drawing/2014/main" id="{8CD49607-2F67-4800-812B-16E687B3D2A5}"/>
              </a:ext>
            </a:extLst>
          </p:cNvPr>
          <p:cNvSpPr txBox="1">
            <a:spLocks noChangeArrowheads="1"/>
          </p:cNvSpPr>
          <p:nvPr/>
        </p:nvSpPr>
        <p:spPr bwMode="auto">
          <a:xfrm>
            <a:off x="6934200" y="2819400"/>
            <a:ext cx="2667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b="1">
                <a:solidFill>
                  <a:schemeClr val="tx1"/>
                </a:solidFill>
                <a:latin typeface="Helvetica" panose="020B0604020202020204" pitchFamily="34" charset="0"/>
              </a:defRPr>
            </a:lvl1pPr>
            <a:lvl2pPr marL="742950" indent="-285750">
              <a:spcBef>
                <a:spcPct val="20000"/>
              </a:spcBef>
              <a:buChar char="–"/>
              <a:defRPr b="1">
                <a:solidFill>
                  <a:schemeClr val="tx1"/>
                </a:solidFill>
                <a:latin typeface="Helvetica" panose="020B0604020202020204" pitchFamily="34" charset="0"/>
              </a:defRPr>
            </a:lvl2pPr>
            <a:lvl3pPr marL="1143000" indent="-228600">
              <a:spcBef>
                <a:spcPct val="20000"/>
              </a:spcBef>
              <a:buChar char="•"/>
              <a:defRPr b="1">
                <a:solidFill>
                  <a:schemeClr val="tx1"/>
                </a:solidFill>
                <a:latin typeface="Helvetica" panose="020B0604020202020204" pitchFamily="34" charset="0"/>
              </a:defRPr>
            </a:lvl3pPr>
            <a:lvl4pPr marL="1600200" indent="-228600">
              <a:spcBef>
                <a:spcPct val="20000"/>
              </a:spcBef>
              <a:buChar char="–"/>
              <a:defRPr b="1">
                <a:solidFill>
                  <a:schemeClr val="tx1"/>
                </a:solidFill>
                <a:latin typeface="Helvetica" panose="020B0604020202020204" pitchFamily="34" charset="0"/>
              </a:defRPr>
            </a:lvl4pPr>
            <a:lvl5pPr marL="2057400" indent="-228600">
              <a:spcBef>
                <a:spcPct val="20000"/>
              </a:spcBef>
              <a:buChar char="»"/>
              <a:defRPr b="1">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tx1"/>
                </a:solidFill>
                <a:latin typeface="Helvetica" panose="020B0604020202020204" pitchFamily="34" charset="0"/>
              </a:defRPr>
            </a:lvl9pPr>
          </a:lstStyle>
          <a:p>
            <a:pPr eaLnBrk="1" hangingPunct="1">
              <a:spcBef>
                <a:spcPct val="0"/>
              </a:spcBef>
            </a:pPr>
            <a:r>
              <a:rPr lang="en-US" altLang="en-US">
                <a:solidFill>
                  <a:srgbClr val="FF0000"/>
                </a:solidFill>
              </a:rPr>
              <a:t> steady</a:t>
            </a:r>
          </a:p>
          <a:p>
            <a:pPr eaLnBrk="1" hangingPunct="1">
              <a:spcBef>
                <a:spcPct val="0"/>
              </a:spcBef>
            </a:pPr>
            <a:r>
              <a:rPr lang="en-US" altLang="en-US">
                <a:solidFill>
                  <a:srgbClr val="FF0000"/>
                </a:solidFill>
              </a:rPr>
              <a:t> parallel to isobars</a:t>
            </a:r>
          </a:p>
          <a:p>
            <a:pPr eaLnBrk="1" hangingPunct="1">
              <a:spcBef>
                <a:spcPct val="0"/>
              </a:spcBef>
            </a:pPr>
            <a:r>
              <a:rPr lang="en-US" altLang="en-US">
                <a:solidFill>
                  <a:srgbClr val="FF0000"/>
                </a:solidFill>
              </a:rPr>
              <a:t> speed ~ </a:t>
            </a:r>
          </a:p>
          <a:p>
            <a:pPr eaLnBrk="1" hangingPunct="1">
              <a:spcBef>
                <a:spcPct val="0"/>
              </a:spcBef>
              <a:buFontTx/>
              <a:buNone/>
            </a:pPr>
            <a:r>
              <a:rPr lang="en-US" altLang="en-US">
                <a:solidFill>
                  <a:srgbClr val="FF0000"/>
                </a:solidFill>
              </a:rPr>
              <a:t>pressure gradient</a:t>
            </a:r>
          </a:p>
        </p:txBody>
      </p:sp>
      <p:sp>
        <p:nvSpPr>
          <p:cNvPr id="22533" name="Text Box 5">
            <a:extLst>
              <a:ext uri="{FF2B5EF4-FFF2-40B4-BE49-F238E27FC236}">
                <a16:creationId xmlns:a16="http://schemas.microsoft.com/office/drawing/2014/main" id="{E6C09852-8BBE-4AA1-86D2-0D625BE5629F}"/>
              </a:ext>
            </a:extLst>
          </p:cNvPr>
          <p:cNvSpPr txBox="1">
            <a:spLocks noChangeArrowheads="1"/>
          </p:cNvSpPr>
          <p:nvPr/>
        </p:nvSpPr>
        <p:spPr bwMode="auto">
          <a:xfrm>
            <a:off x="1508125" y="1865313"/>
            <a:ext cx="869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b="1">
                <a:solidFill>
                  <a:schemeClr val="tx1"/>
                </a:solidFill>
                <a:latin typeface="Helvetica" panose="020B0604020202020204" pitchFamily="34" charset="0"/>
              </a:defRPr>
            </a:lvl1pPr>
            <a:lvl2pPr marL="742950" indent="-285750">
              <a:spcBef>
                <a:spcPct val="20000"/>
              </a:spcBef>
              <a:buChar char="–"/>
              <a:defRPr b="1">
                <a:solidFill>
                  <a:schemeClr val="tx1"/>
                </a:solidFill>
                <a:latin typeface="Helvetica" panose="020B0604020202020204" pitchFamily="34" charset="0"/>
              </a:defRPr>
            </a:lvl2pPr>
            <a:lvl3pPr marL="1143000" indent="-228600">
              <a:spcBef>
                <a:spcPct val="20000"/>
              </a:spcBef>
              <a:buChar char="•"/>
              <a:defRPr b="1">
                <a:solidFill>
                  <a:schemeClr val="tx1"/>
                </a:solidFill>
                <a:latin typeface="Helvetica" panose="020B0604020202020204" pitchFamily="34" charset="0"/>
              </a:defRPr>
            </a:lvl3pPr>
            <a:lvl4pPr marL="1600200" indent="-228600">
              <a:spcBef>
                <a:spcPct val="20000"/>
              </a:spcBef>
              <a:buChar char="–"/>
              <a:defRPr b="1">
                <a:solidFill>
                  <a:schemeClr val="tx1"/>
                </a:solidFill>
                <a:latin typeface="Helvetica" panose="020B0604020202020204" pitchFamily="34" charset="0"/>
              </a:defRPr>
            </a:lvl4pPr>
            <a:lvl5pPr marL="2057400" indent="-228600">
              <a:spcBef>
                <a:spcPct val="20000"/>
              </a:spcBef>
              <a:buChar char="»"/>
              <a:defRPr b="1">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tx1"/>
                </a:solidFill>
                <a:latin typeface="Helvetica" panose="020B0604020202020204" pitchFamily="34" charset="0"/>
              </a:defRPr>
            </a:lvl9pPr>
          </a:lstStyle>
          <a:p>
            <a:pPr eaLnBrk="1" hangingPunct="1">
              <a:spcBef>
                <a:spcPct val="0"/>
              </a:spcBef>
              <a:buFontTx/>
              <a:buNone/>
            </a:pPr>
            <a:r>
              <a:rPr lang="en-US" altLang="en-US">
                <a:solidFill>
                  <a:srgbClr val="000000"/>
                </a:solidFill>
              </a:rPr>
              <a:t>Isobar</a:t>
            </a:r>
          </a:p>
        </p:txBody>
      </p:sp>
      <p:sp>
        <p:nvSpPr>
          <p:cNvPr id="22534" name="Text Box 6">
            <a:extLst>
              <a:ext uri="{FF2B5EF4-FFF2-40B4-BE49-F238E27FC236}">
                <a16:creationId xmlns:a16="http://schemas.microsoft.com/office/drawing/2014/main" id="{23536E40-4484-4D60-B28B-86B177634FF4}"/>
              </a:ext>
            </a:extLst>
          </p:cNvPr>
          <p:cNvSpPr txBox="1">
            <a:spLocks noChangeArrowheads="1"/>
          </p:cNvSpPr>
          <p:nvPr/>
        </p:nvSpPr>
        <p:spPr bwMode="auto">
          <a:xfrm>
            <a:off x="6994525" y="5141913"/>
            <a:ext cx="192087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b="1">
                <a:solidFill>
                  <a:schemeClr val="tx1"/>
                </a:solidFill>
                <a:latin typeface="Helvetica" panose="020B0604020202020204" pitchFamily="34" charset="0"/>
              </a:defRPr>
            </a:lvl1pPr>
            <a:lvl2pPr marL="742950" indent="-285750">
              <a:spcBef>
                <a:spcPct val="20000"/>
              </a:spcBef>
              <a:buChar char="–"/>
              <a:defRPr b="1">
                <a:solidFill>
                  <a:schemeClr val="tx1"/>
                </a:solidFill>
                <a:latin typeface="Helvetica" panose="020B0604020202020204" pitchFamily="34" charset="0"/>
              </a:defRPr>
            </a:lvl2pPr>
            <a:lvl3pPr marL="1143000" indent="-228600">
              <a:spcBef>
                <a:spcPct val="20000"/>
              </a:spcBef>
              <a:buChar char="•"/>
              <a:defRPr b="1">
                <a:solidFill>
                  <a:schemeClr val="tx1"/>
                </a:solidFill>
                <a:latin typeface="Helvetica" panose="020B0604020202020204" pitchFamily="34" charset="0"/>
              </a:defRPr>
            </a:lvl3pPr>
            <a:lvl4pPr marL="1600200" indent="-228600">
              <a:spcBef>
                <a:spcPct val="20000"/>
              </a:spcBef>
              <a:buChar char="–"/>
              <a:defRPr b="1">
                <a:solidFill>
                  <a:schemeClr val="tx1"/>
                </a:solidFill>
                <a:latin typeface="Helvetica" panose="020B0604020202020204" pitchFamily="34" charset="0"/>
              </a:defRPr>
            </a:lvl4pPr>
            <a:lvl5pPr marL="2057400" indent="-228600">
              <a:spcBef>
                <a:spcPct val="20000"/>
              </a:spcBef>
              <a:buChar char="»"/>
              <a:defRPr b="1">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tx1"/>
                </a:solidFill>
                <a:latin typeface="Helvetica" panose="020B0604020202020204" pitchFamily="34" charset="0"/>
              </a:defRPr>
            </a:lvl9pPr>
          </a:lstStyle>
          <a:p>
            <a:pPr eaLnBrk="1" hangingPunct="1">
              <a:spcBef>
                <a:spcPct val="0"/>
              </a:spcBef>
              <a:buFontTx/>
              <a:buNone/>
            </a:pPr>
            <a:r>
              <a:rPr lang="en-US" altLang="en-US" b="0">
                <a:solidFill>
                  <a:srgbClr val="008000"/>
                </a:solidFill>
              </a:rPr>
              <a:t>NH perspective</a:t>
            </a:r>
          </a:p>
        </p:txBody>
      </p:sp>
      <p:sp>
        <p:nvSpPr>
          <p:cNvPr id="22535" name="TextBox 1">
            <a:extLst>
              <a:ext uri="{FF2B5EF4-FFF2-40B4-BE49-F238E27FC236}">
                <a16:creationId xmlns:a16="http://schemas.microsoft.com/office/drawing/2014/main" id="{8E4D82DA-9BCE-4C38-868E-E4B46B7AC70C}"/>
              </a:ext>
            </a:extLst>
          </p:cNvPr>
          <p:cNvSpPr txBox="1">
            <a:spLocks noChangeArrowheads="1"/>
          </p:cNvSpPr>
          <p:nvPr/>
        </p:nvSpPr>
        <p:spPr bwMode="auto">
          <a:xfrm>
            <a:off x="1981200" y="5100638"/>
            <a:ext cx="481013"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tx1"/>
                </a:solidFill>
                <a:latin typeface="Helvetica" panose="020B0604020202020204" pitchFamily="34" charset="0"/>
              </a:defRPr>
            </a:lvl1pPr>
            <a:lvl2pPr marL="742950" indent="-285750">
              <a:spcBef>
                <a:spcPct val="20000"/>
              </a:spcBef>
              <a:buChar char="–"/>
              <a:defRPr b="1">
                <a:solidFill>
                  <a:schemeClr val="tx1"/>
                </a:solidFill>
                <a:latin typeface="Helvetica" panose="020B0604020202020204" pitchFamily="34" charset="0"/>
              </a:defRPr>
            </a:lvl2pPr>
            <a:lvl3pPr marL="1143000" indent="-228600">
              <a:spcBef>
                <a:spcPct val="20000"/>
              </a:spcBef>
              <a:buChar char="•"/>
              <a:defRPr b="1">
                <a:solidFill>
                  <a:schemeClr val="tx1"/>
                </a:solidFill>
                <a:latin typeface="Helvetica" panose="020B0604020202020204" pitchFamily="34" charset="0"/>
              </a:defRPr>
            </a:lvl3pPr>
            <a:lvl4pPr marL="1600200" indent="-228600">
              <a:spcBef>
                <a:spcPct val="20000"/>
              </a:spcBef>
              <a:buChar char="–"/>
              <a:defRPr b="1">
                <a:solidFill>
                  <a:schemeClr val="tx1"/>
                </a:solidFill>
                <a:latin typeface="Helvetica" panose="020B0604020202020204" pitchFamily="34" charset="0"/>
              </a:defRPr>
            </a:lvl4pPr>
            <a:lvl5pPr marL="2057400" indent="-228600">
              <a:spcBef>
                <a:spcPct val="20000"/>
              </a:spcBef>
              <a:buChar char="»"/>
              <a:defRPr b="1">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tx1"/>
                </a:solidFill>
                <a:latin typeface="Helvetica" panose="020B0604020202020204" pitchFamily="34" charset="0"/>
              </a:defRPr>
            </a:lvl9pPr>
          </a:lstStyle>
          <a:p>
            <a:pPr>
              <a:spcBef>
                <a:spcPct val="0"/>
              </a:spcBef>
              <a:buFontTx/>
              <a:buNone/>
            </a:pPr>
            <a:r>
              <a:rPr lang="en-US" altLang="en-US" sz="2400" i="1"/>
              <a:t>a</a:t>
            </a:r>
            <a:r>
              <a:rPr lang="en-US" altLang="en-US" sz="2400" i="1" baseline="-25000"/>
              <a:t>p</a:t>
            </a:r>
            <a:endParaRPr lang="en-US" altLang="en-US" sz="2400" i="1"/>
          </a:p>
        </p:txBody>
      </p:sp>
      <p:sp>
        <p:nvSpPr>
          <p:cNvPr id="22536" name="TextBox 7">
            <a:extLst>
              <a:ext uri="{FF2B5EF4-FFF2-40B4-BE49-F238E27FC236}">
                <a16:creationId xmlns:a16="http://schemas.microsoft.com/office/drawing/2014/main" id="{FBE7FA8C-FE7F-4148-BAE8-EE375B32A5FF}"/>
              </a:ext>
            </a:extLst>
          </p:cNvPr>
          <p:cNvSpPr txBox="1">
            <a:spLocks noChangeArrowheads="1"/>
          </p:cNvSpPr>
          <p:nvPr/>
        </p:nvSpPr>
        <p:spPr bwMode="auto">
          <a:xfrm>
            <a:off x="1962150" y="3952875"/>
            <a:ext cx="481013"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tx1"/>
                </a:solidFill>
                <a:latin typeface="Helvetica" panose="020B0604020202020204" pitchFamily="34" charset="0"/>
              </a:defRPr>
            </a:lvl1pPr>
            <a:lvl2pPr marL="742950" indent="-285750">
              <a:spcBef>
                <a:spcPct val="20000"/>
              </a:spcBef>
              <a:buChar char="–"/>
              <a:defRPr b="1">
                <a:solidFill>
                  <a:schemeClr val="tx1"/>
                </a:solidFill>
                <a:latin typeface="Helvetica" panose="020B0604020202020204" pitchFamily="34" charset="0"/>
              </a:defRPr>
            </a:lvl2pPr>
            <a:lvl3pPr marL="1143000" indent="-228600">
              <a:spcBef>
                <a:spcPct val="20000"/>
              </a:spcBef>
              <a:buChar char="•"/>
              <a:defRPr b="1">
                <a:solidFill>
                  <a:schemeClr val="tx1"/>
                </a:solidFill>
                <a:latin typeface="Helvetica" panose="020B0604020202020204" pitchFamily="34" charset="0"/>
              </a:defRPr>
            </a:lvl3pPr>
            <a:lvl4pPr marL="1600200" indent="-228600">
              <a:spcBef>
                <a:spcPct val="20000"/>
              </a:spcBef>
              <a:buChar char="–"/>
              <a:defRPr b="1">
                <a:solidFill>
                  <a:schemeClr val="tx1"/>
                </a:solidFill>
                <a:latin typeface="Helvetica" panose="020B0604020202020204" pitchFamily="34" charset="0"/>
              </a:defRPr>
            </a:lvl4pPr>
            <a:lvl5pPr marL="2057400" indent="-228600">
              <a:spcBef>
                <a:spcPct val="20000"/>
              </a:spcBef>
              <a:buChar char="»"/>
              <a:defRPr b="1">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tx1"/>
                </a:solidFill>
                <a:latin typeface="Helvetica" panose="020B0604020202020204" pitchFamily="34" charset="0"/>
              </a:defRPr>
            </a:lvl9pPr>
          </a:lstStyle>
          <a:p>
            <a:pPr>
              <a:spcBef>
                <a:spcPct val="0"/>
              </a:spcBef>
              <a:buFontTx/>
              <a:buNone/>
            </a:pPr>
            <a:r>
              <a:rPr lang="en-US" altLang="en-US" sz="2400" i="1"/>
              <a:t>a</a:t>
            </a:r>
            <a:r>
              <a:rPr lang="en-US" altLang="en-US" sz="2400" i="1" baseline="-25000"/>
              <a:t>p</a:t>
            </a:r>
            <a:endParaRPr lang="en-US" altLang="en-US" sz="2400" i="1"/>
          </a:p>
        </p:txBody>
      </p:sp>
      <p:sp>
        <p:nvSpPr>
          <p:cNvPr id="22537" name="TextBox 8">
            <a:extLst>
              <a:ext uri="{FF2B5EF4-FFF2-40B4-BE49-F238E27FC236}">
                <a16:creationId xmlns:a16="http://schemas.microsoft.com/office/drawing/2014/main" id="{EBF7F020-29CA-4654-BF37-99824F4336DC}"/>
              </a:ext>
            </a:extLst>
          </p:cNvPr>
          <p:cNvSpPr txBox="1">
            <a:spLocks noChangeArrowheads="1"/>
          </p:cNvSpPr>
          <p:nvPr/>
        </p:nvSpPr>
        <p:spPr bwMode="auto">
          <a:xfrm>
            <a:off x="5029200" y="2189163"/>
            <a:ext cx="481013"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tx1"/>
                </a:solidFill>
                <a:latin typeface="Helvetica" panose="020B0604020202020204" pitchFamily="34" charset="0"/>
              </a:defRPr>
            </a:lvl1pPr>
            <a:lvl2pPr marL="742950" indent="-285750">
              <a:spcBef>
                <a:spcPct val="20000"/>
              </a:spcBef>
              <a:buChar char="–"/>
              <a:defRPr b="1">
                <a:solidFill>
                  <a:schemeClr val="tx1"/>
                </a:solidFill>
                <a:latin typeface="Helvetica" panose="020B0604020202020204" pitchFamily="34" charset="0"/>
              </a:defRPr>
            </a:lvl2pPr>
            <a:lvl3pPr marL="1143000" indent="-228600">
              <a:spcBef>
                <a:spcPct val="20000"/>
              </a:spcBef>
              <a:buChar char="•"/>
              <a:defRPr b="1">
                <a:solidFill>
                  <a:schemeClr val="tx1"/>
                </a:solidFill>
                <a:latin typeface="Helvetica" panose="020B0604020202020204" pitchFamily="34" charset="0"/>
              </a:defRPr>
            </a:lvl3pPr>
            <a:lvl4pPr marL="1600200" indent="-228600">
              <a:spcBef>
                <a:spcPct val="20000"/>
              </a:spcBef>
              <a:buChar char="–"/>
              <a:defRPr b="1">
                <a:solidFill>
                  <a:schemeClr val="tx1"/>
                </a:solidFill>
                <a:latin typeface="Helvetica" panose="020B0604020202020204" pitchFamily="34" charset="0"/>
              </a:defRPr>
            </a:lvl4pPr>
            <a:lvl5pPr marL="2057400" indent="-228600">
              <a:spcBef>
                <a:spcPct val="20000"/>
              </a:spcBef>
              <a:buChar char="»"/>
              <a:defRPr b="1">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tx1"/>
                </a:solidFill>
                <a:latin typeface="Helvetica" panose="020B0604020202020204" pitchFamily="34" charset="0"/>
              </a:defRPr>
            </a:lvl9pPr>
          </a:lstStyle>
          <a:p>
            <a:pPr>
              <a:spcBef>
                <a:spcPct val="0"/>
              </a:spcBef>
              <a:buFontTx/>
              <a:buNone/>
            </a:pPr>
            <a:r>
              <a:rPr lang="en-US" altLang="en-US" sz="2400" i="1"/>
              <a:t>a</a:t>
            </a:r>
            <a:r>
              <a:rPr lang="en-US" altLang="en-US" sz="2400" i="1" baseline="-25000"/>
              <a:t>p</a:t>
            </a:r>
            <a:endParaRPr lang="en-US" altLang="en-US" sz="2400" i="1"/>
          </a:p>
        </p:txBody>
      </p:sp>
      <p:sp>
        <p:nvSpPr>
          <p:cNvPr id="22538" name="TextBox 2">
            <a:extLst>
              <a:ext uri="{FF2B5EF4-FFF2-40B4-BE49-F238E27FC236}">
                <a16:creationId xmlns:a16="http://schemas.microsoft.com/office/drawing/2014/main" id="{A203ED2E-2BFB-4901-9017-DCC1AD48C255}"/>
              </a:ext>
            </a:extLst>
          </p:cNvPr>
          <p:cNvSpPr txBox="1">
            <a:spLocks noChangeArrowheads="1"/>
          </p:cNvSpPr>
          <p:nvPr/>
        </p:nvSpPr>
        <p:spPr bwMode="auto">
          <a:xfrm>
            <a:off x="5029200" y="3073400"/>
            <a:ext cx="469900"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tx1"/>
                </a:solidFill>
                <a:latin typeface="Helvetica" panose="020B0604020202020204" pitchFamily="34" charset="0"/>
              </a:defRPr>
            </a:lvl1pPr>
            <a:lvl2pPr marL="742950" indent="-285750">
              <a:spcBef>
                <a:spcPct val="20000"/>
              </a:spcBef>
              <a:buChar char="–"/>
              <a:defRPr b="1">
                <a:solidFill>
                  <a:schemeClr val="tx1"/>
                </a:solidFill>
                <a:latin typeface="Helvetica" panose="020B0604020202020204" pitchFamily="34" charset="0"/>
              </a:defRPr>
            </a:lvl2pPr>
            <a:lvl3pPr marL="1143000" indent="-228600">
              <a:spcBef>
                <a:spcPct val="20000"/>
              </a:spcBef>
              <a:buChar char="•"/>
              <a:defRPr b="1">
                <a:solidFill>
                  <a:schemeClr val="tx1"/>
                </a:solidFill>
                <a:latin typeface="Helvetica" panose="020B0604020202020204" pitchFamily="34" charset="0"/>
              </a:defRPr>
            </a:lvl3pPr>
            <a:lvl4pPr marL="1600200" indent="-228600">
              <a:spcBef>
                <a:spcPct val="20000"/>
              </a:spcBef>
              <a:buChar char="–"/>
              <a:defRPr b="1">
                <a:solidFill>
                  <a:schemeClr val="tx1"/>
                </a:solidFill>
                <a:latin typeface="Helvetica" panose="020B0604020202020204" pitchFamily="34" charset="0"/>
              </a:defRPr>
            </a:lvl4pPr>
            <a:lvl5pPr marL="2057400" indent="-228600">
              <a:spcBef>
                <a:spcPct val="20000"/>
              </a:spcBef>
              <a:buChar char="»"/>
              <a:defRPr b="1">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tx1"/>
                </a:solidFill>
                <a:latin typeface="Helvetica" panose="020B0604020202020204" pitchFamily="34" charset="0"/>
              </a:defRPr>
            </a:lvl9pPr>
          </a:lstStyle>
          <a:p>
            <a:pPr>
              <a:spcBef>
                <a:spcPct val="0"/>
              </a:spcBef>
              <a:buFontTx/>
              <a:buNone/>
            </a:pPr>
            <a:r>
              <a:rPr lang="en-US" altLang="en-US" sz="2400" i="1"/>
              <a:t>a</a:t>
            </a:r>
            <a:r>
              <a:rPr lang="en-US" altLang="en-US" sz="2400" i="1" baseline="-25000"/>
              <a:t>c</a:t>
            </a:r>
            <a:endParaRPr lang="en-US" altLang="en-US" sz="2400" i="1"/>
          </a:p>
        </p:txBody>
      </p:sp>
      <p:sp>
        <p:nvSpPr>
          <p:cNvPr id="22539" name="TextBox 10">
            <a:extLst>
              <a:ext uri="{FF2B5EF4-FFF2-40B4-BE49-F238E27FC236}">
                <a16:creationId xmlns:a16="http://schemas.microsoft.com/office/drawing/2014/main" id="{C017C3F8-DD33-4FA4-A57C-0B3B2608ECA9}"/>
              </a:ext>
            </a:extLst>
          </p:cNvPr>
          <p:cNvSpPr txBox="1">
            <a:spLocks noChangeArrowheads="1"/>
          </p:cNvSpPr>
          <p:nvPr/>
        </p:nvSpPr>
        <p:spPr bwMode="auto">
          <a:xfrm>
            <a:off x="2971800" y="4803775"/>
            <a:ext cx="46990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tx1"/>
                </a:solidFill>
                <a:latin typeface="Helvetica" panose="020B0604020202020204" pitchFamily="34" charset="0"/>
              </a:defRPr>
            </a:lvl1pPr>
            <a:lvl2pPr marL="742950" indent="-285750">
              <a:spcBef>
                <a:spcPct val="20000"/>
              </a:spcBef>
              <a:buChar char="–"/>
              <a:defRPr b="1">
                <a:solidFill>
                  <a:schemeClr val="tx1"/>
                </a:solidFill>
                <a:latin typeface="Helvetica" panose="020B0604020202020204" pitchFamily="34" charset="0"/>
              </a:defRPr>
            </a:lvl2pPr>
            <a:lvl3pPr marL="1143000" indent="-228600">
              <a:spcBef>
                <a:spcPct val="20000"/>
              </a:spcBef>
              <a:buChar char="•"/>
              <a:defRPr b="1">
                <a:solidFill>
                  <a:schemeClr val="tx1"/>
                </a:solidFill>
                <a:latin typeface="Helvetica" panose="020B0604020202020204" pitchFamily="34" charset="0"/>
              </a:defRPr>
            </a:lvl3pPr>
            <a:lvl4pPr marL="1600200" indent="-228600">
              <a:spcBef>
                <a:spcPct val="20000"/>
              </a:spcBef>
              <a:buChar char="–"/>
              <a:defRPr b="1">
                <a:solidFill>
                  <a:schemeClr val="tx1"/>
                </a:solidFill>
                <a:latin typeface="Helvetica" panose="020B0604020202020204" pitchFamily="34" charset="0"/>
              </a:defRPr>
            </a:lvl4pPr>
            <a:lvl5pPr marL="2057400" indent="-228600">
              <a:spcBef>
                <a:spcPct val="20000"/>
              </a:spcBef>
              <a:buChar char="»"/>
              <a:defRPr b="1">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tx1"/>
                </a:solidFill>
                <a:latin typeface="Helvetica" panose="020B0604020202020204" pitchFamily="34" charset="0"/>
              </a:defRPr>
            </a:lvl9pPr>
          </a:lstStyle>
          <a:p>
            <a:pPr>
              <a:spcBef>
                <a:spcPct val="0"/>
              </a:spcBef>
              <a:buFontTx/>
              <a:buNone/>
            </a:pPr>
            <a:r>
              <a:rPr lang="en-US" altLang="en-US" sz="2400" i="1"/>
              <a:t>a</a:t>
            </a:r>
            <a:r>
              <a:rPr lang="en-US" altLang="en-US" sz="2400" i="1" baseline="-25000"/>
              <a:t>c</a:t>
            </a:r>
            <a:endParaRPr lang="en-US" altLang="en-US" sz="2400" i="1"/>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DEADA83B-6369-4222-A316-3BC84AC970DB}"/>
              </a:ext>
            </a:extLst>
          </p:cNvPr>
          <p:cNvSpPr>
            <a:spLocks noGrp="1" noChangeArrowheads="1"/>
          </p:cNvSpPr>
          <p:nvPr>
            <p:ph type="title"/>
          </p:nvPr>
        </p:nvSpPr>
        <p:spPr>
          <a:xfrm>
            <a:off x="0" y="-92075"/>
            <a:ext cx="8991600" cy="1143000"/>
          </a:xfrm>
        </p:spPr>
        <p:txBody>
          <a:bodyPr/>
          <a:lstStyle/>
          <a:p>
            <a:r>
              <a:rPr lang="en-US" altLang="en-US" b="0"/>
              <a:t>Circulation around Highs (a.k.a. anticyclones) </a:t>
            </a:r>
            <a:br>
              <a:rPr lang="en-US" altLang="en-US" b="0"/>
            </a:br>
            <a:r>
              <a:rPr lang="en-US" altLang="en-US" b="0"/>
              <a:t>and Lows (a.k.a cyclones) in NH</a:t>
            </a:r>
          </a:p>
        </p:txBody>
      </p:sp>
      <p:pic>
        <p:nvPicPr>
          <p:cNvPr id="23555" name="Picture 2">
            <a:extLst>
              <a:ext uri="{FF2B5EF4-FFF2-40B4-BE49-F238E27FC236}">
                <a16:creationId xmlns:a16="http://schemas.microsoft.com/office/drawing/2014/main" id="{187B964A-EA2D-430D-A639-D2FD3C5DE4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550" y="2209800"/>
            <a:ext cx="686593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3">
            <a:extLst>
              <a:ext uri="{FF2B5EF4-FFF2-40B4-BE49-F238E27FC236}">
                <a16:creationId xmlns:a16="http://schemas.microsoft.com/office/drawing/2014/main" id="{213FF6F5-B324-4ADB-BE39-58A946A8618B}"/>
              </a:ext>
            </a:extLst>
          </p:cNvPr>
          <p:cNvSpPr txBox="1">
            <a:spLocks noChangeArrowheads="1"/>
          </p:cNvSpPr>
          <p:nvPr/>
        </p:nvSpPr>
        <p:spPr bwMode="auto">
          <a:xfrm>
            <a:off x="609600" y="1625600"/>
            <a:ext cx="807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b="1">
                <a:solidFill>
                  <a:schemeClr val="tx1"/>
                </a:solidFill>
                <a:latin typeface="Helvetica" panose="020B0604020202020204" pitchFamily="34" charset="0"/>
              </a:defRPr>
            </a:lvl1pPr>
            <a:lvl2pPr marL="742950" indent="-285750">
              <a:spcBef>
                <a:spcPct val="20000"/>
              </a:spcBef>
              <a:buChar char="–"/>
              <a:defRPr b="1">
                <a:solidFill>
                  <a:schemeClr val="tx1"/>
                </a:solidFill>
                <a:latin typeface="Helvetica" panose="020B0604020202020204" pitchFamily="34" charset="0"/>
              </a:defRPr>
            </a:lvl2pPr>
            <a:lvl3pPr marL="1143000" indent="-228600">
              <a:spcBef>
                <a:spcPct val="20000"/>
              </a:spcBef>
              <a:buChar char="•"/>
              <a:defRPr b="1">
                <a:solidFill>
                  <a:schemeClr val="tx1"/>
                </a:solidFill>
                <a:latin typeface="Helvetica" panose="020B0604020202020204" pitchFamily="34" charset="0"/>
              </a:defRPr>
            </a:lvl3pPr>
            <a:lvl4pPr marL="1600200" indent="-228600">
              <a:spcBef>
                <a:spcPct val="20000"/>
              </a:spcBef>
              <a:buChar char="–"/>
              <a:defRPr b="1">
                <a:solidFill>
                  <a:schemeClr val="tx1"/>
                </a:solidFill>
                <a:latin typeface="Helvetica" panose="020B0604020202020204" pitchFamily="34" charset="0"/>
              </a:defRPr>
            </a:lvl4pPr>
            <a:lvl5pPr marL="2057400" indent="-228600">
              <a:spcBef>
                <a:spcPct val="20000"/>
              </a:spcBef>
              <a:buChar char="»"/>
              <a:defRPr b="1">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tx1"/>
                </a:solidFill>
                <a:latin typeface="Helvetica" panose="020B0604020202020204" pitchFamily="34" charset="0"/>
              </a:defRPr>
            </a:lvl9pPr>
          </a:lstStyle>
          <a:p>
            <a:pPr>
              <a:spcBef>
                <a:spcPct val="0"/>
              </a:spcBef>
              <a:buFontTx/>
              <a:buNone/>
            </a:pPr>
            <a:r>
              <a:rPr lang="en-US" altLang="en-US" b="0"/>
              <a:t>Geostrophic flow is clockwise around High, counterclockwise around Low</a:t>
            </a:r>
          </a:p>
        </p:txBody>
      </p:sp>
      <p:cxnSp>
        <p:nvCxnSpPr>
          <p:cNvPr id="6" name="Straight Arrow Connector 5">
            <a:extLst>
              <a:ext uri="{FF2B5EF4-FFF2-40B4-BE49-F238E27FC236}">
                <a16:creationId xmlns:a16="http://schemas.microsoft.com/office/drawing/2014/main" id="{3D73AFE0-8F7B-4727-9EB4-0B0B78152A8F}"/>
              </a:ext>
            </a:extLst>
          </p:cNvPr>
          <p:cNvCxnSpPr>
            <a:cxnSpLocks noChangeShapeType="1"/>
          </p:cNvCxnSpPr>
          <p:nvPr/>
        </p:nvCxnSpPr>
        <p:spPr bwMode="auto">
          <a:xfrm>
            <a:off x="3462338" y="3379788"/>
            <a:ext cx="457200" cy="784225"/>
          </a:xfrm>
          <a:prstGeom prst="straightConnector1">
            <a:avLst/>
          </a:prstGeom>
          <a:noFill/>
          <a:ln w="76200" algn="ctr">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Arrow Connector 14">
            <a:extLst>
              <a:ext uri="{FF2B5EF4-FFF2-40B4-BE49-F238E27FC236}">
                <a16:creationId xmlns:a16="http://schemas.microsoft.com/office/drawing/2014/main" id="{7FB2FC3B-2FC3-4C1A-9B3E-6B050A1DFAA4}"/>
              </a:ext>
            </a:extLst>
          </p:cNvPr>
          <p:cNvCxnSpPr>
            <a:cxnSpLocks noChangeShapeType="1"/>
          </p:cNvCxnSpPr>
          <p:nvPr/>
        </p:nvCxnSpPr>
        <p:spPr bwMode="auto">
          <a:xfrm flipH="1">
            <a:off x="1143000" y="4457700"/>
            <a:ext cx="1004888" cy="114300"/>
          </a:xfrm>
          <a:prstGeom prst="straightConnector1">
            <a:avLst/>
          </a:prstGeom>
          <a:noFill/>
          <a:ln w="76200" algn="ctr">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Arrow Connector 15">
            <a:extLst>
              <a:ext uri="{FF2B5EF4-FFF2-40B4-BE49-F238E27FC236}">
                <a16:creationId xmlns:a16="http://schemas.microsoft.com/office/drawing/2014/main" id="{A1801440-8906-4737-ADE5-0ACCA70CA3D5}"/>
              </a:ext>
            </a:extLst>
          </p:cNvPr>
          <p:cNvCxnSpPr>
            <a:cxnSpLocks noChangeShapeType="1"/>
          </p:cNvCxnSpPr>
          <p:nvPr/>
        </p:nvCxnSpPr>
        <p:spPr bwMode="auto">
          <a:xfrm flipH="1">
            <a:off x="5927725" y="2514600"/>
            <a:ext cx="258763" cy="892175"/>
          </a:xfrm>
          <a:prstGeom prst="straightConnector1">
            <a:avLst/>
          </a:prstGeom>
          <a:noFill/>
          <a:ln w="76200" algn="ctr">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a:extLst>
              <a:ext uri="{FF2B5EF4-FFF2-40B4-BE49-F238E27FC236}">
                <a16:creationId xmlns:a16="http://schemas.microsoft.com/office/drawing/2014/main" id="{F0A33B37-3F95-44A3-ADA1-B05D288298F3}"/>
              </a:ext>
            </a:extLst>
          </p:cNvPr>
          <p:cNvCxnSpPr>
            <a:cxnSpLocks noChangeShapeType="1"/>
          </p:cNvCxnSpPr>
          <p:nvPr/>
        </p:nvCxnSpPr>
        <p:spPr bwMode="auto">
          <a:xfrm flipH="1" flipV="1">
            <a:off x="6892925" y="3281363"/>
            <a:ext cx="325438" cy="752475"/>
          </a:xfrm>
          <a:prstGeom prst="straightConnector1">
            <a:avLst/>
          </a:prstGeom>
          <a:noFill/>
          <a:ln w="76200" algn="ctr">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Arrow Connector 17">
            <a:extLst>
              <a:ext uri="{FF2B5EF4-FFF2-40B4-BE49-F238E27FC236}">
                <a16:creationId xmlns:a16="http://schemas.microsoft.com/office/drawing/2014/main" id="{ED77DAC8-BB3A-4177-902B-EC5481327E9F}"/>
              </a:ext>
            </a:extLst>
          </p:cNvPr>
          <p:cNvCxnSpPr>
            <a:cxnSpLocks noChangeShapeType="1"/>
          </p:cNvCxnSpPr>
          <p:nvPr/>
        </p:nvCxnSpPr>
        <p:spPr bwMode="auto">
          <a:xfrm flipV="1">
            <a:off x="5453063" y="3951288"/>
            <a:ext cx="947737" cy="163512"/>
          </a:xfrm>
          <a:prstGeom prst="straightConnector1">
            <a:avLst/>
          </a:prstGeom>
          <a:noFill/>
          <a:ln w="76200" algn="ctr">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a:extLst>
              <a:ext uri="{FF2B5EF4-FFF2-40B4-BE49-F238E27FC236}">
                <a16:creationId xmlns:a16="http://schemas.microsoft.com/office/drawing/2014/main" id="{438B50A9-6438-42B0-B367-F849DE2BAE27}"/>
              </a:ext>
            </a:extLst>
          </p:cNvPr>
          <p:cNvCxnSpPr>
            <a:cxnSpLocks noChangeShapeType="1"/>
          </p:cNvCxnSpPr>
          <p:nvPr/>
        </p:nvCxnSpPr>
        <p:spPr bwMode="auto">
          <a:xfrm flipV="1">
            <a:off x="1849438" y="1981200"/>
            <a:ext cx="588962" cy="715963"/>
          </a:xfrm>
          <a:prstGeom prst="straightConnector1">
            <a:avLst/>
          </a:prstGeom>
          <a:noFill/>
          <a:ln w="76200" algn="ctr">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Box 22">
            <a:extLst>
              <a:ext uri="{FF2B5EF4-FFF2-40B4-BE49-F238E27FC236}">
                <a16:creationId xmlns:a16="http://schemas.microsoft.com/office/drawing/2014/main" id="{E85E2729-2657-462F-9BEC-5BF73A004849}"/>
              </a:ext>
            </a:extLst>
          </p:cNvPr>
          <p:cNvSpPr txBox="1">
            <a:spLocks noChangeArrowheads="1"/>
          </p:cNvSpPr>
          <p:nvPr/>
        </p:nvSpPr>
        <p:spPr bwMode="auto">
          <a:xfrm>
            <a:off x="862013" y="5083175"/>
            <a:ext cx="7696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b="1">
                <a:solidFill>
                  <a:schemeClr val="tx1"/>
                </a:solidFill>
                <a:latin typeface="Helvetica" panose="020B0604020202020204" pitchFamily="34" charset="0"/>
              </a:defRPr>
            </a:lvl1pPr>
            <a:lvl2pPr marL="742950" indent="-285750">
              <a:spcBef>
                <a:spcPct val="20000"/>
              </a:spcBef>
              <a:buChar char="–"/>
              <a:defRPr b="1">
                <a:solidFill>
                  <a:schemeClr val="tx1"/>
                </a:solidFill>
                <a:latin typeface="Helvetica" panose="020B0604020202020204" pitchFamily="34" charset="0"/>
              </a:defRPr>
            </a:lvl2pPr>
            <a:lvl3pPr marL="1143000" indent="-228600">
              <a:spcBef>
                <a:spcPct val="20000"/>
              </a:spcBef>
              <a:buChar char="•"/>
              <a:defRPr b="1">
                <a:solidFill>
                  <a:schemeClr val="tx1"/>
                </a:solidFill>
                <a:latin typeface="Helvetica" panose="020B0604020202020204" pitchFamily="34" charset="0"/>
              </a:defRPr>
            </a:lvl3pPr>
            <a:lvl4pPr marL="1600200" indent="-228600">
              <a:spcBef>
                <a:spcPct val="20000"/>
              </a:spcBef>
              <a:buChar char="–"/>
              <a:defRPr b="1">
                <a:solidFill>
                  <a:schemeClr val="tx1"/>
                </a:solidFill>
                <a:latin typeface="Helvetica" panose="020B0604020202020204" pitchFamily="34" charset="0"/>
              </a:defRPr>
            </a:lvl4pPr>
            <a:lvl5pPr marL="2057400" indent="-228600">
              <a:spcBef>
                <a:spcPct val="20000"/>
              </a:spcBef>
              <a:buChar char="»"/>
              <a:defRPr b="1">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tx1"/>
                </a:solidFill>
                <a:latin typeface="Helvetica" panose="020B0604020202020204" pitchFamily="34" charset="0"/>
              </a:defRPr>
            </a:lvl9pPr>
          </a:lstStyle>
          <a:p>
            <a:pPr>
              <a:spcBef>
                <a:spcPct val="0"/>
              </a:spcBef>
              <a:buFontTx/>
              <a:buNone/>
            </a:pPr>
            <a:r>
              <a:rPr lang="en-US" altLang="en-US" b="0">
                <a:solidFill>
                  <a:srgbClr val="FF0000"/>
                </a:solidFill>
              </a:rPr>
              <a:t>Near surface, friction force cause air to diverge from the High and converge toward the Low</a:t>
            </a:r>
          </a:p>
        </p:txBody>
      </p:sp>
      <p:sp>
        <p:nvSpPr>
          <p:cNvPr id="23564" name="TextBox 1">
            <a:extLst>
              <a:ext uri="{FF2B5EF4-FFF2-40B4-BE49-F238E27FC236}">
                <a16:creationId xmlns:a16="http://schemas.microsoft.com/office/drawing/2014/main" id="{87AF77FC-D19E-4B35-99BE-1FD18C5325B9}"/>
              </a:ext>
            </a:extLst>
          </p:cNvPr>
          <p:cNvSpPr txBox="1">
            <a:spLocks noChangeArrowheads="1"/>
          </p:cNvSpPr>
          <p:nvPr/>
        </p:nvSpPr>
        <p:spPr bwMode="auto">
          <a:xfrm>
            <a:off x="2286000" y="925513"/>
            <a:ext cx="853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b="1">
                <a:solidFill>
                  <a:schemeClr val="tx1"/>
                </a:solidFill>
                <a:latin typeface="Helvetica" panose="020B0604020202020204" pitchFamily="34" charset="0"/>
              </a:defRPr>
            </a:lvl1pPr>
            <a:lvl2pPr marL="742950" indent="-285750">
              <a:spcBef>
                <a:spcPct val="20000"/>
              </a:spcBef>
              <a:buChar char="–"/>
              <a:defRPr b="1">
                <a:solidFill>
                  <a:schemeClr val="tx1"/>
                </a:solidFill>
                <a:latin typeface="Helvetica" panose="020B0604020202020204" pitchFamily="34" charset="0"/>
              </a:defRPr>
            </a:lvl2pPr>
            <a:lvl3pPr marL="1143000" indent="-228600">
              <a:spcBef>
                <a:spcPct val="20000"/>
              </a:spcBef>
              <a:buChar char="•"/>
              <a:defRPr b="1">
                <a:solidFill>
                  <a:schemeClr val="tx1"/>
                </a:solidFill>
                <a:latin typeface="Helvetica" panose="020B0604020202020204" pitchFamily="34" charset="0"/>
              </a:defRPr>
            </a:lvl3pPr>
            <a:lvl4pPr marL="1600200" indent="-228600">
              <a:spcBef>
                <a:spcPct val="20000"/>
              </a:spcBef>
              <a:buChar char="–"/>
              <a:defRPr b="1">
                <a:solidFill>
                  <a:schemeClr val="tx1"/>
                </a:solidFill>
                <a:latin typeface="Helvetica" panose="020B0604020202020204" pitchFamily="34" charset="0"/>
              </a:defRPr>
            </a:lvl4pPr>
            <a:lvl5pPr marL="2057400" indent="-228600">
              <a:spcBef>
                <a:spcPct val="20000"/>
              </a:spcBef>
              <a:buChar char="»"/>
              <a:defRPr b="1">
                <a:solidFill>
                  <a:schemeClr val="tx1"/>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tx1"/>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tx1"/>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tx1"/>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tx1"/>
                </a:solidFill>
                <a:latin typeface="Helvetica" panose="020B0604020202020204" pitchFamily="34" charset="0"/>
              </a:defRPr>
            </a:lvl9pPr>
          </a:lstStyle>
          <a:p>
            <a:pPr>
              <a:spcBef>
                <a:spcPct val="0"/>
              </a:spcBef>
              <a:buFontTx/>
              <a:buNone/>
            </a:pPr>
            <a:r>
              <a:rPr lang="en-US" altLang="en-US" b="0">
                <a:solidFill>
                  <a:schemeClr val="accent1"/>
                </a:solidFill>
              </a:rPr>
              <a:t> (in SH it would be the other way around)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D4731B4-E11C-4C25-A9E8-93801C06D96E}"/>
              </a:ext>
            </a:extLst>
          </p:cNvPr>
          <p:cNvSpPr>
            <a:spLocks noChangeArrowheads="1"/>
          </p:cNvSpPr>
          <p:nvPr/>
        </p:nvSpPr>
        <p:spPr bwMode="auto">
          <a:xfrm>
            <a:off x="3076575" y="22240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endParaRPr lang="en-US" altLang="en-US">
              <a:solidFill>
                <a:schemeClr val="tx1"/>
              </a:solidFill>
            </a:endParaRPr>
          </a:p>
        </p:txBody>
      </p:sp>
      <p:pic>
        <p:nvPicPr>
          <p:cNvPr id="24579" name="Picture 3" descr="hilo">
            <a:extLst>
              <a:ext uri="{FF2B5EF4-FFF2-40B4-BE49-F238E27FC236}">
                <a16:creationId xmlns:a16="http://schemas.microsoft.com/office/drawing/2014/main" id="{3E91CF6A-2FC9-4274-80D4-76CA908E63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90600"/>
            <a:ext cx="6753225" cy="544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1">
            <a:extLst>
              <a:ext uri="{FF2B5EF4-FFF2-40B4-BE49-F238E27FC236}">
                <a16:creationId xmlns:a16="http://schemas.microsoft.com/office/drawing/2014/main" id="{C33B3119-38E8-40CE-80F0-94769C265677}"/>
              </a:ext>
            </a:extLst>
          </p:cNvPr>
          <p:cNvSpPr txBox="1">
            <a:spLocks noChangeArrowheads="1"/>
          </p:cNvSpPr>
          <p:nvPr/>
        </p:nvSpPr>
        <p:spPr bwMode="auto">
          <a:xfrm>
            <a:off x="1219200" y="3429000"/>
            <a:ext cx="17208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algn="r" eaLnBrk="1" hangingPunct="1">
              <a:spcBef>
                <a:spcPct val="0"/>
              </a:spcBef>
              <a:buFontTx/>
              <a:buNone/>
            </a:pPr>
            <a:r>
              <a:rPr lang="en-US" altLang="en-US" b="0"/>
              <a:t>air rises</a:t>
            </a:r>
          </a:p>
          <a:p>
            <a:pPr algn="r" eaLnBrk="1" hangingPunct="1">
              <a:spcBef>
                <a:spcPct val="0"/>
              </a:spcBef>
              <a:buFontTx/>
              <a:buNone/>
            </a:pPr>
            <a:r>
              <a:rPr lang="en-US" altLang="en-US" b="0">
                <a:sym typeface="Symbol" panose="05050102010706020507" pitchFamily="18" charset="2"/>
              </a:rPr>
              <a:t> </a:t>
            </a:r>
            <a:r>
              <a:rPr lang="en-US" altLang="en-US" b="0"/>
              <a:t>precipitation</a:t>
            </a:r>
          </a:p>
        </p:txBody>
      </p:sp>
      <p:sp>
        <p:nvSpPr>
          <p:cNvPr id="24581" name="TextBox 6">
            <a:extLst>
              <a:ext uri="{FF2B5EF4-FFF2-40B4-BE49-F238E27FC236}">
                <a16:creationId xmlns:a16="http://schemas.microsoft.com/office/drawing/2014/main" id="{D139958C-43C0-431A-B039-4D2F9C6658E6}"/>
              </a:ext>
            </a:extLst>
          </p:cNvPr>
          <p:cNvSpPr txBox="1">
            <a:spLocks noChangeArrowheads="1"/>
          </p:cNvSpPr>
          <p:nvPr/>
        </p:nvSpPr>
        <p:spPr bwMode="auto">
          <a:xfrm>
            <a:off x="5176838" y="3468688"/>
            <a:ext cx="16811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b="0">
                <a:solidFill>
                  <a:srgbClr val="FF0000"/>
                </a:solidFill>
              </a:rPr>
              <a:t>air sinks</a:t>
            </a:r>
          </a:p>
          <a:p>
            <a:pPr eaLnBrk="1" hangingPunct="1">
              <a:spcBef>
                <a:spcPct val="0"/>
              </a:spcBef>
              <a:buFontTx/>
              <a:buNone/>
            </a:pPr>
            <a:r>
              <a:rPr lang="en-US" altLang="en-US" b="0">
                <a:solidFill>
                  <a:srgbClr val="FF0000"/>
                </a:solidFill>
                <a:sym typeface="Symbol" panose="05050102010706020507" pitchFamily="18" charset="2"/>
              </a:rPr>
              <a:t> d</a:t>
            </a:r>
            <a:r>
              <a:rPr lang="en-US" altLang="en-US" b="0">
                <a:solidFill>
                  <a:srgbClr val="FF0000"/>
                </a:solidFill>
              </a:rPr>
              <a:t>ry weather</a:t>
            </a:r>
          </a:p>
        </p:txBody>
      </p:sp>
      <p:sp>
        <p:nvSpPr>
          <p:cNvPr id="24582" name="TextBox 2">
            <a:extLst>
              <a:ext uri="{FF2B5EF4-FFF2-40B4-BE49-F238E27FC236}">
                <a16:creationId xmlns:a16="http://schemas.microsoft.com/office/drawing/2014/main" id="{CB1D746F-059D-45B6-8923-0F099768BE33}"/>
              </a:ext>
            </a:extLst>
          </p:cNvPr>
          <p:cNvSpPr txBox="1">
            <a:spLocks noChangeArrowheads="1"/>
          </p:cNvSpPr>
          <p:nvPr/>
        </p:nvSpPr>
        <p:spPr bwMode="auto">
          <a:xfrm>
            <a:off x="2286000" y="6096000"/>
            <a:ext cx="350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b="0"/>
              <a:t>Surface Low           </a:t>
            </a:r>
            <a:r>
              <a:rPr lang="en-US" altLang="en-US" b="0">
                <a:solidFill>
                  <a:srgbClr val="FF0000"/>
                </a:solidFill>
              </a:rPr>
              <a:t>Surface High</a:t>
            </a:r>
          </a:p>
        </p:txBody>
      </p:sp>
      <p:sp>
        <p:nvSpPr>
          <p:cNvPr id="24583" name="Rectangle 3">
            <a:extLst>
              <a:ext uri="{FF2B5EF4-FFF2-40B4-BE49-F238E27FC236}">
                <a16:creationId xmlns:a16="http://schemas.microsoft.com/office/drawing/2014/main" id="{9FF5387C-A658-4C1D-98EB-0E495C5B6DFD}"/>
              </a:ext>
            </a:extLst>
          </p:cNvPr>
          <p:cNvSpPr>
            <a:spLocks noChangeArrowheads="1"/>
          </p:cNvSpPr>
          <p:nvPr/>
        </p:nvSpPr>
        <p:spPr bwMode="auto">
          <a:xfrm>
            <a:off x="4572000" y="1676400"/>
            <a:ext cx="1220788" cy="2286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type="triangle" w="lg" len="lg"/>
              </a14:hiddenLine>
            </a:ext>
          </a:extLst>
        </p:spPr>
        <p:txBody>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endParaRPr lang="en-US" altLang="en-US">
              <a:solidFill>
                <a:schemeClr val="tx1"/>
              </a:solidFill>
            </a:endParaRPr>
          </a:p>
        </p:txBody>
      </p:sp>
      <p:sp>
        <p:nvSpPr>
          <p:cNvPr id="24584" name="Rectangle 4">
            <a:extLst>
              <a:ext uri="{FF2B5EF4-FFF2-40B4-BE49-F238E27FC236}">
                <a16:creationId xmlns:a16="http://schemas.microsoft.com/office/drawing/2014/main" id="{E71725CC-3221-481D-A2CA-23CD5DEA93DC}"/>
              </a:ext>
            </a:extLst>
          </p:cNvPr>
          <p:cNvSpPr>
            <a:spLocks noChangeArrowheads="1"/>
          </p:cNvSpPr>
          <p:nvPr/>
        </p:nvSpPr>
        <p:spPr bwMode="auto">
          <a:xfrm>
            <a:off x="2444750" y="1189038"/>
            <a:ext cx="990600" cy="3048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type="triangle" w="lg" len="lg"/>
              </a14:hiddenLine>
            </a:ext>
          </a:extLst>
        </p:spPr>
        <p:txBody>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endParaRPr lang="en-US" altLang="en-US">
              <a:solidFill>
                <a:srgbClr val="FF0000"/>
              </a:solidFill>
            </a:endParaRPr>
          </a:p>
        </p:txBody>
      </p:sp>
      <p:sp>
        <p:nvSpPr>
          <p:cNvPr id="24585" name="TextBox 1">
            <a:extLst>
              <a:ext uri="{FF2B5EF4-FFF2-40B4-BE49-F238E27FC236}">
                <a16:creationId xmlns:a16="http://schemas.microsoft.com/office/drawing/2014/main" id="{DDFB4FA9-2B2A-4FB3-A881-5241759CDB1F}"/>
              </a:ext>
            </a:extLst>
          </p:cNvPr>
          <p:cNvSpPr txBox="1">
            <a:spLocks noChangeArrowheads="1"/>
          </p:cNvSpPr>
          <p:nvPr/>
        </p:nvSpPr>
        <p:spPr bwMode="auto">
          <a:xfrm>
            <a:off x="1371600" y="417513"/>
            <a:ext cx="61864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a:spcBef>
                <a:spcPct val="0"/>
              </a:spcBef>
              <a:buFontTx/>
              <a:buNone/>
            </a:pPr>
            <a:r>
              <a:rPr lang="en-US" altLang="en-US" sz="2400" b="0"/>
              <a:t>How Highs and Lows affect surface weather</a:t>
            </a:r>
          </a:p>
        </p:txBody>
      </p:sp>
      <p:sp>
        <p:nvSpPr>
          <p:cNvPr id="24586" name="TextBox 1">
            <a:extLst>
              <a:ext uri="{FF2B5EF4-FFF2-40B4-BE49-F238E27FC236}">
                <a16:creationId xmlns:a16="http://schemas.microsoft.com/office/drawing/2014/main" id="{ED3BDB00-EE53-4F7B-82B0-8BC5A1D7899E}"/>
              </a:ext>
            </a:extLst>
          </p:cNvPr>
          <p:cNvSpPr txBox="1">
            <a:spLocks noChangeArrowheads="1"/>
          </p:cNvSpPr>
          <p:nvPr/>
        </p:nvSpPr>
        <p:spPr bwMode="auto">
          <a:xfrm>
            <a:off x="6105525" y="5495925"/>
            <a:ext cx="2971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a:spcBef>
                <a:spcPct val="0"/>
              </a:spcBef>
              <a:buFontTx/>
              <a:buNone/>
            </a:pPr>
            <a:r>
              <a:rPr lang="en-US" altLang="en-US" b="0">
                <a:solidFill>
                  <a:schemeClr val="tx1"/>
                </a:solidFill>
              </a:rPr>
              <a:t>Friction force at surface drives convergence around Low, divergence around High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a:extLst>
              <a:ext uri="{FF2B5EF4-FFF2-40B4-BE49-F238E27FC236}">
                <a16:creationId xmlns:a16="http://schemas.microsoft.com/office/drawing/2014/main" id="{59307D3B-F188-48E4-830F-5176CD775913}"/>
              </a:ext>
            </a:extLst>
          </p:cNvPr>
          <p:cNvSpPr>
            <a:spLocks noChangeArrowheads="1"/>
          </p:cNvSpPr>
          <p:nvPr/>
        </p:nvSpPr>
        <p:spPr bwMode="auto">
          <a:xfrm>
            <a:off x="582613" y="577850"/>
            <a:ext cx="8115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lg" len="lg"/>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sz="2400" b="0">
                <a:solidFill>
                  <a:srgbClr val="3333CC"/>
                </a:solidFill>
              </a:rPr>
              <a:t>Last Tuesday’s Nor’easter in Boston (slide from last week)</a:t>
            </a:r>
          </a:p>
        </p:txBody>
      </p:sp>
      <p:sp>
        <p:nvSpPr>
          <p:cNvPr id="26627" name="TextBox 6">
            <a:extLst>
              <a:ext uri="{FF2B5EF4-FFF2-40B4-BE49-F238E27FC236}">
                <a16:creationId xmlns:a16="http://schemas.microsoft.com/office/drawing/2014/main" id="{40F4610E-E0E0-437C-90DA-729041C6035D}"/>
              </a:ext>
            </a:extLst>
          </p:cNvPr>
          <p:cNvSpPr txBox="1">
            <a:spLocks noChangeArrowheads="1"/>
          </p:cNvSpPr>
          <p:nvPr/>
        </p:nvSpPr>
        <p:spPr bwMode="auto">
          <a:xfrm>
            <a:off x="3098800" y="6488113"/>
            <a:ext cx="6007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b="0">
                <a:solidFill>
                  <a:schemeClr val="tx1"/>
                </a:solidFill>
              </a:rPr>
              <a:t>https://www.wpc.ncep.noaa.gov/basicwx/day0-7loop.html</a:t>
            </a:r>
          </a:p>
        </p:txBody>
      </p:sp>
      <p:pic>
        <p:nvPicPr>
          <p:cNvPr id="26628" name="Picture 1">
            <a:extLst>
              <a:ext uri="{FF2B5EF4-FFF2-40B4-BE49-F238E27FC236}">
                <a16:creationId xmlns:a16="http://schemas.microsoft.com/office/drawing/2014/main" id="{88E83255-0A18-4571-9CE3-6B2E1869DF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166" t="24425" r="35001" b="7590"/>
          <a:stretch>
            <a:fillRect/>
          </a:stretch>
        </p:blipFill>
        <p:spPr bwMode="auto">
          <a:xfrm>
            <a:off x="990600" y="1293813"/>
            <a:ext cx="68580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BD8E67A-F7D2-4863-83A8-6B43D55C7A8D}"/>
              </a:ext>
            </a:extLst>
          </p:cNvPr>
          <p:cNvSpPr>
            <a:spLocks noGrp="1" noChangeArrowheads="1"/>
          </p:cNvSpPr>
          <p:nvPr>
            <p:ph type="title"/>
          </p:nvPr>
        </p:nvSpPr>
        <p:spPr>
          <a:xfrm>
            <a:off x="292100" y="-228600"/>
            <a:ext cx="8305800" cy="1143000"/>
          </a:xfrm>
        </p:spPr>
        <p:txBody>
          <a:bodyPr/>
          <a:lstStyle/>
          <a:p>
            <a:pPr eaLnBrk="1" hangingPunct="1"/>
            <a:r>
              <a:rPr lang="en-US" altLang="en-US" b="0">
                <a:effectLst/>
              </a:rPr>
              <a:t>The Hadley circulation (1735): global sea breeze</a:t>
            </a:r>
          </a:p>
        </p:txBody>
      </p:sp>
      <p:grpSp>
        <p:nvGrpSpPr>
          <p:cNvPr id="27651" name="Group 3">
            <a:extLst>
              <a:ext uri="{FF2B5EF4-FFF2-40B4-BE49-F238E27FC236}">
                <a16:creationId xmlns:a16="http://schemas.microsoft.com/office/drawing/2014/main" id="{D50C19D3-77C3-4840-BB7C-0F8DC893FC6D}"/>
              </a:ext>
            </a:extLst>
          </p:cNvPr>
          <p:cNvGrpSpPr>
            <a:grpSpLocks/>
          </p:cNvGrpSpPr>
          <p:nvPr/>
        </p:nvGrpSpPr>
        <p:grpSpPr bwMode="auto">
          <a:xfrm>
            <a:off x="1066800" y="1804988"/>
            <a:ext cx="4114800" cy="4114800"/>
            <a:chOff x="1488" y="1200"/>
            <a:chExt cx="2592" cy="2592"/>
          </a:xfrm>
        </p:grpSpPr>
        <p:sp>
          <p:nvSpPr>
            <p:cNvPr id="27676" name="Oval 4">
              <a:extLst>
                <a:ext uri="{FF2B5EF4-FFF2-40B4-BE49-F238E27FC236}">
                  <a16:creationId xmlns:a16="http://schemas.microsoft.com/office/drawing/2014/main" id="{F9DE7D3E-D280-44BC-B347-F35969EA27D2}"/>
                </a:ext>
              </a:extLst>
            </p:cNvPr>
            <p:cNvSpPr>
              <a:spLocks noChangeArrowheads="1"/>
            </p:cNvSpPr>
            <p:nvPr/>
          </p:nvSpPr>
          <p:spPr bwMode="auto">
            <a:xfrm>
              <a:off x="1488" y="1200"/>
              <a:ext cx="2592" cy="2592"/>
            </a:xfrm>
            <a:prstGeom prst="ellipse">
              <a:avLst/>
            </a:prstGeom>
            <a:gradFill rotWithShape="0">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400000" scaled="1"/>
            </a:gradFill>
            <a:ln w="9525">
              <a:solidFill>
                <a:schemeClr val="tx1"/>
              </a:solidFill>
              <a:round/>
              <a:headEnd/>
              <a:tailEnd/>
            </a:ln>
          </p:spPr>
          <p:txBody>
            <a:bodyPr wrap="none" anchor="ct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algn="ctr" eaLnBrk="1" hangingPunct="1">
                <a:spcBef>
                  <a:spcPct val="0"/>
                </a:spcBef>
                <a:buFontTx/>
                <a:buNone/>
              </a:pPr>
              <a:r>
                <a:rPr lang="en-US" altLang="en-US" sz="3600">
                  <a:solidFill>
                    <a:srgbClr val="FFFFFF"/>
                  </a:solidFill>
                </a:rPr>
                <a:t>HOT</a:t>
              </a:r>
            </a:p>
          </p:txBody>
        </p:sp>
        <p:sp>
          <p:nvSpPr>
            <p:cNvPr id="27677" name="Text Box 5">
              <a:extLst>
                <a:ext uri="{FF2B5EF4-FFF2-40B4-BE49-F238E27FC236}">
                  <a16:creationId xmlns:a16="http://schemas.microsoft.com/office/drawing/2014/main" id="{996B562F-707A-46F2-AA84-7C318256B415}"/>
                </a:ext>
              </a:extLst>
            </p:cNvPr>
            <p:cNvSpPr txBox="1">
              <a:spLocks noChangeArrowheads="1"/>
            </p:cNvSpPr>
            <p:nvPr/>
          </p:nvSpPr>
          <p:spPr bwMode="auto">
            <a:xfrm>
              <a:off x="2352" y="1248"/>
              <a:ext cx="93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sz="3600">
                  <a:solidFill>
                    <a:srgbClr val="FFFFFF"/>
                  </a:solidFill>
                </a:rPr>
                <a:t>COLD</a:t>
              </a:r>
            </a:p>
          </p:txBody>
        </p:sp>
        <p:sp>
          <p:nvSpPr>
            <p:cNvPr id="27678" name="Text Box 6">
              <a:extLst>
                <a:ext uri="{FF2B5EF4-FFF2-40B4-BE49-F238E27FC236}">
                  <a16:creationId xmlns:a16="http://schemas.microsoft.com/office/drawing/2014/main" id="{46687567-B8DB-4FB9-80EA-D88AB81A17A1}"/>
                </a:ext>
              </a:extLst>
            </p:cNvPr>
            <p:cNvSpPr txBox="1">
              <a:spLocks noChangeArrowheads="1"/>
            </p:cNvSpPr>
            <p:nvPr/>
          </p:nvSpPr>
          <p:spPr bwMode="auto">
            <a:xfrm>
              <a:off x="2304" y="3312"/>
              <a:ext cx="93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sz="3600">
                  <a:solidFill>
                    <a:srgbClr val="FFFFFF"/>
                  </a:solidFill>
                </a:rPr>
                <a:t>COLD</a:t>
              </a:r>
            </a:p>
          </p:txBody>
        </p:sp>
      </p:grpSp>
      <p:grpSp>
        <p:nvGrpSpPr>
          <p:cNvPr id="27652" name="Group 7">
            <a:extLst>
              <a:ext uri="{FF2B5EF4-FFF2-40B4-BE49-F238E27FC236}">
                <a16:creationId xmlns:a16="http://schemas.microsoft.com/office/drawing/2014/main" id="{48E32A31-F447-4ED8-B100-357B587BCE6A}"/>
              </a:ext>
            </a:extLst>
          </p:cNvPr>
          <p:cNvGrpSpPr>
            <a:grpSpLocks/>
          </p:cNvGrpSpPr>
          <p:nvPr/>
        </p:nvGrpSpPr>
        <p:grpSpPr bwMode="auto">
          <a:xfrm>
            <a:off x="396875" y="1117600"/>
            <a:ext cx="5240338" cy="2668588"/>
            <a:chOff x="250" y="719"/>
            <a:chExt cx="3301" cy="1681"/>
          </a:xfrm>
        </p:grpSpPr>
        <p:grpSp>
          <p:nvGrpSpPr>
            <p:cNvPr id="27667" name="Group 8">
              <a:extLst>
                <a:ext uri="{FF2B5EF4-FFF2-40B4-BE49-F238E27FC236}">
                  <a16:creationId xmlns:a16="http://schemas.microsoft.com/office/drawing/2014/main" id="{5150FED2-0E4A-4899-A13A-B15CB5640EC9}"/>
                </a:ext>
              </a:extLst>
            </p:cNvPr>
            <p:cNvGrpSpPr>
              <a:grpSpLocks/>
            </p:cNvGrpSpPr>
            <p:nvPr/>
          </p:nvGrpSpPr>
          <p:grpSpPr bwMode="auto">
            <a:xfrm>
              <a:off x="250" y="816"/>
              <a:ext cx="1680" cy="1584"/>
              <a:chOff x="250" y="816"/>
              <a:chExt cx="1680" cy="1584"/>
            </a:xfrm>
          </p:grpSpPr>
          <p:sp>
            <p:nvSpPr>
              <p:cNvPr id="27672" name="Arc 9">
                <a:extLst>
                  <a:ext uri="{FF2B5EF4-FFF2-40B4-BE49-F238E27FC236}">
                    <a16:creationId xmlns:a16="http://schemas.microsoft.com/office/drawing/2014/main" id="{11857A6A-7907-4945-BD18-A8FB71AEC7B2}"/>
                  </a:ext>
                </a:extLst>
              </p:cNvPr>
              <p:cNvSpPr>
                <a:spLocks/>
              </p:cNvSpPr>
              <p:nvPr/>
            </p:nvSpPr>
            <p:spPr bwMode="auto">
              <a:xfrm rot="10478045" flipV="1">
                <a:off x="534" y="1104"/>
                <a:ext cx="1337" cy="1296"/>
              </a:xfrm>
              <a:custGeom>
                <a:avLst/>
                <a:gdLst>
                  <a:gd name="T0" fmla="*/ 0 w 21495"/>
                  <a:gd name="T1" fmla="*/ 0 h 21600"/>
                  <a:gd name="T2" fmla="*/ 0 w 21495"/>
                  <a:gd name="T3" fmla="*/ 0 h 21600"/>
                  <a:gd name="T4" fmla="*/ 0 w 21495"/>
                  <a:gd name="T5" fmla="*/ 0 h 21600"/>
                  <a:gd name="T6" fmla="*/ 0 60000 65536"/>
                  <a:gd name="T7" fmla="*/ 0 60000 65536"/>
                  <a:gd name="T8" fmla="*/ 0 60000 65536"/>
                  <a:gd name="T9" fmla="*/ 0 w 21495"/>
                  <a:gd name="T10" fmla="*/ 0 h 21600"/>
                  <a:gd name="T11" fmla="*/ 21495 w 21495"/>
                  <a:gd name="T12" fmla="*/ 21600 h 21600"/>
                </a:gdLst>
                <a:ahLst/>
                <a:cxnLst>
                  <a:cxn ang="T6">
                    <a:pos x="T0" y="T1"/>
                  </a:cxn>
                  <a:cxn ang="T7">
                    <a:pos x="T2" y="T3"/>
                  </a:cxn>
                  <a:cxn ang="T8">
                    <a:pos x="T4" y="T5"/>
                  </a:cxn>
                </a:cxnLst>
                <a:rect l="T9" t="T10" r="T11" b="T12"/>
                <a:pathLst>
                  <a:path w="21495" h="21600" fill="none" extrusionOk="0">
                    <a:moveTo>
                      <a:pt x="-1" y="0"/>
                    </a:moveTo>
                    <a:cubicBezTo>
                      <a:pt x="11104" y="0"/>
                      <a:pt x="20399" y="8419"/>
                      <a:pt x="21494" y="19470"/>
                    </a:cubicBezTo>
                  </a:path>
                  <a:path w="21495" h="21600" stroke="0" extrusionOk="0">
                    <a:moveTo>
                      <a:pt x="-1" y="0"/>
                    </a:moveTo>
                    <a:cubicBezTo>
                      <a:pt x="11104" y="0"/>
                      <a:pt x="20399" y="8419"/>
                      <a:pt x="21494" y="19470"/>
                    </a:cubicBezTo>
                    <a:lnTo>
                      <a:pt x="0" y="21600"/>
                    </a:lnTo>
                    <a:lnTo>
                      <a:pt x="-1" y="0"/>
                    </a:lnTo>
                    <a:close/>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73" name="Arc 10">
                <a:extLst>
                  <a:ext uri="{FF2B5EF4-FFF2-40B4-BE49-F238E27FC236}">
                    <a16:creationId xmlns:a16="http://schemas.microsoft.com/office/drawing/2014/main" id="{0A3D1966-0ED2-447D-B1A8-A27522D98DF5}"/>
                  </a:ext>
                </a:extLst>
              </p:cNvPr>
              <p:cNvSpPr>
                <a:spLocks/>
              </p:cNvSpPr>
              <p:nvPr/>
            </p:nvSpPr>
            <p:spPr bwMode="auto">
              <a:xfrm rot="10478045" flipV="1">
                <a:off x="250" y="863"/>
                <a:ext cx="1680" cy="1487"/>
              </a:xfrm>
              <a:custGeom>
                <a:avLst/>
                <a:gdLst>
                  <a:gd name="T0" fmla="*/ 0 w 21484"/>
                  <a:gd name="T1" fmla="*/ 0 h 21597"/>
                  <a:gd name="T2" fmla="*/ 0 w 21484"/>
                  <a:gd name="T3" fmla="*/ 0 h 21597"/>
                  <a:gd name="T4" fmla="*/ 0 w 21484"/>
                  <a:gd name="T5" fmla="*/ 0 h 21597"/>
                  <a:gd name="T6" fmla="*/ 0 60000 65536"/>
                  <a:gd name="T7" fmla="*/ 0 60000 65536"/>
                  <a:gd name="T8" fmla="*/ 0 60000 65536"/>
                  <a:gd name="T9" fmla="*/ 0 w 21484"/>
                  <a:gd name="T10" fmla="*/ 0 h 21597"/>
                  <a:gd name="T11" fmla="*/ 21484 w 21484"/>
                  <a:gd name="T12" fmla="*/ 21597 h 21597"/>
                </a:gdLst>
                <a:ahLst/>
                <a:cxnLst>
                  <a:cxn ang="T6">
                    <a:pos x="T0" y="T1"/>
                  </a:cxn>
                  <a:cxn ang="T7">
                    <a:pos x="T2" y="T3"/>
                  </a:cxn>
                  <a:cxn ang="T8">
                    <a:pos x="T4" y="T5"/>
                  </a:cxn>
                </a:cxnLst>
                <a:rect l="T9" t="T10" r="T11" b="T12"/>
                <a:pathLst>
                  <a:path w="21484" h="21597" fill="none" extrusionOk="0">
                    <a:moveTo>
                      <a:pt x="373" y="0"/>
                    </a:moveTo>
                    <a:cubicBezTo>
                      <a:pt x="11292" y="189"/>
                      <a:pt x="20352" y="8497"/>
                      <a:pt x="21483" y="19359"/>
                    </a:cubicBezTo>
                  </a:path>
                  <a:path w="21484" h="21597" stroke="0" extrusionOk="0">
                    <a:moveTo>
                      <a:pt x="373" y="0"/>
                    </a:moveTo>
                    <a:cubicBezTo>
                      <a:pt x="11292" y="189"/>
                      <a:pt x="20352" y="8497"/>
                      <a:pt x="21483" y="19359"/>
                    </a:cubicBezTo>
                    <a:lnTo>
                      <a:pt x="0" y="21597"/>
                    </a:lnTo>
                    <a:lnTo>
                      <a:pt x="373" y="0"/>
                    </a:lnTo>
                    <a:close/>
                  </a:path>
                </a:pathLst>
              </a:custGeom>
              <a:noFill/>
              <a:ln w="381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74" name="Line 11">
                <a:extLst>
                  <a:ext uri="{FF2B5EF4-FFF2-40B4-BE49-F238E27FC236}">
                    <a16:creationId xmlns:a16="http://schemas.microsoft.com/office/drawing/2014/main" id="{55843F40-255B-4C65-A472-410D5873A331}"/>
                  </a:ext>
                </a:extLst>
              </p:cNvPr>
              <p:cNvSpPr>
                <a:spLocks noChangeShapeType="1"/>
              </p:cNvSpPr>
              <p:nvPr/>
            </p:nvSpPr>
            <p:spPr bwMode="auto">
              <a:xfrm flipH="1">
                <a:off x="288" y="2400"/>
                <a:ext cx="2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75" name="Line 12">
                <a:extLst>
                  <a:ext uri="{FF2B5EF4-FFF2-40B4-BE49-F238E27FC236}">
                    <a16:creationId xmlns:a16="http://schemas.microsoft.com/office/drawing/2014/main" id="{4A556D67-ABAF-4F02-BB6E-A8F1D218E3EA}"/>
                  </a:ext>
                </a:extLst>
              </p:cNvPr>
              <p:cNvSpPr>
                <a:spLocks noChangeShapeType="1"/>
              </p:cNvSpPr>
              <p:nvPr/>
            </p:nvSpPr>
            <p:spPr bwMode="auto">
              <a:xfrm>
                <a:off x="1872" y="816"/>
                <a:ext cx="0" cy="24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7668" name="Arc 13">
              <a:extLst>
                <a:ext uri="{FF2B5EF4-FFF2-40B4-BE49-F238E27FC236}">
                  <a16:creationId xmlns:a16="http://schemas.microsoft.com/office/drawing/2014/main" id="{2C861B3B-3C30-45A0-A460-1FE06D6F5D5E}"/>
                </a:ext>
              </a:extLst>
            </p:cNvPr>
            <p:cNvSpPr>
              <a:spLocks/>
            </p:cNvSpPr>
            <p:nvPr/>
          </p:nvSpPr>
          <p:spPr bwMode="auto">
            <a:xfrm rot="15878045" flipV="1">
              <a:off x="1955" y="1031"/>
              <a:ext cx="1324" cy="1296"/>
            </a:xfrm>
            <a:custGeom>
              <a:avLst/>
              <a:gdLst>
                <a:gd name="T0" fmla="*/ 0 w 21281"/>
                <a:gd name="T1" fmla="*/ 0 h 21600"/>
                <a:gd name="T2" fmla="*/ 0 w 21281"/>
                <a:gd name="T3" fmla="*/ 0 h 21600"/>
                <a:gd name="T4" fmla="*/ 0 w 21281"/>
                <a:gd name="T5" fmla="*/ 0 h 21600"/>
                <a:gd name="T6" fmla="*/ 0 60000 65536"/>
                <a:gd name="T7" fmla="*/ 0 60000 65536"/>
                <a:gd name="T8" fmla="*/ 0 60000 65536"/>
                <a:gd name="T9" fmla="*/ 0 w 21281"/>
                <a:gd name="T10" fmla="*/ 0 h 21600"/>
                <a:gd name="T11" fmla="*/ 21281 w 21281"/>
                <a:gd name="T12" fmla="*/ 21600 h 21600"/>
              </a:gdLst>
              <a:ahLst/>
              <a:cxnLst>
                <a:cxn ang="T6">
                  <a:pos x="T0" y="T1"/>
                </a:cxn>
                <a:cxn ang="T7">
                  <a:pos x="T2" y="T3"/>
                </a:cxn>
                <a:cxn ang="T8">
                  <a:pos x="T4" y="T5"/>
                </a:cxn>
              </a:cxnLst>
              <a:rect l="T9" t="T10" r="T11" b="T12"/>
              <a:pathLst>
                <a:path w="21281" h="21600" fill="none" extrusionOk="0">
                  <a:moveTo>
                    <a:pt x="-1" y="0"/>
                  </a:moveTo>
                  <a:cubicBezTo>
                    <a:pt x="10501" y="0"/>
                    <a:pt x="19481" y="7553"/>
                    <a:pt x="21280" y="17900"/>
                  </a:cubicBezTo>
                </a:path>
                <a:path w="21281" h="21600" stroke="0" extrusionOk="0">
                  <a:moveTo>
                    <a:pt x="-1" y="0"/>
                  </a:moveTo>
                  <a:cubicBezTo>
                    <a:pt x="10501" y="0"/>
                    <a:pt x="19481" y="7553"/>
                    <a:pt x="21280" y="17900"/>
                  </a:cubicBezTo>
                  <a:lnTo>
                    <a:pt x="0" y="21600"/>
                  </a:lnTo>
                  <a:lnTo>
                    <a:pt x="-1" y="0"/>
                  </a:lnTo>
                  <a:close/>
                </a:path>
              </a:pathLst>
            </a:custGeom>
            <a:noFill/>
            <a:ln w="381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69" name="Arc 14">
              <a:extLst>
                <a:ext uri="{FF2B5EF4-FFF2-40B4-BE49-F238E27FC236}">
                  <a16:creationId xmlns:a16="http://schemas.microsoft.com/office/drawing/2014/main" id="{4D7F30E3-8767-40C4-B833-E8A534FF07BC}"/>
                </a:ext>
              </a:extLst>
            </p:cNvPr>
            <p:cNvSpPr>
              <a:spLocks/>
            </p:cNvSpPr>
            <p:nvPr/>
          </p:nvSpPr>
          <p:spPr bwMode="auto">
            <a:xfrm rot="15878045" flipV="1">
              <a:off x="1920" y="815"/>
              <a:ext cx="1680" cy="1487"/>
            </a:xfrm>
            <a:custGeom>
              <a:avLst/>
              <a:gdLst>
                <a:gd name="T0" fmla="*/ 0 w 21484"/>
                <a:gd name="T1" fmla="*/ 0 h 21597"/>
                <a:gd name="T2" fmla="*/ 0 w 21484"/>
                <a:gd name="T3" fmla="*/ 0 h 21597"/>
                <a:gd name="T4" fmla="*/ 0 w 21484"/>
                <a:gd name="T5" fmla="*/ 0 h 21597"/>
                <a:gd name="T6" fmla="*/ 0 60000 65536"/>
                <a:gd name="T7" fmla="*/ 0 60000 65536"/>
                <a:gd name="T8" fmla="*/ 0 60000 65536"/>
                <a:gd name="T9" fmla="*/ 0 w 21484"/>
                <a:gd name="T10" fmla="*/ 0 h 21597"/>
                <a:gd name="T11" fmla="*/ 21484 w 21484"/>
                <a:gd name="T12" fmla="*/ 21597 h 21597"/>
              </a:gdLst>
              <a:ahLst/>
              <a:cxnLst>
                <a:cxn ang="T6">
                  <a:pos x="T0" y="T1"/>
                </a:cxn>
                <a:cxn ang="T7">
                  <a:pos x="T2" y="T3"/>
                </a:cxn>
                <a:cxn ang="T8">
                  <a:pos x="T4" y="T5"/>
                </a:cxn>
              </a:cxnLst>
              <a:rect l="T9" t="T10" r="T11" b="T12"/>
              <a:pathLst>
                <a:path w="21484" h="21597" fill="none" extrusionOk="0">
                  <a:moveTo>
                    <a:pt x="373" y="0"/>
                  </a:moveTo>
                  <a:cubicBezTo>
                    <a:pt x="11292" y="189"/>
                    <a:pt x="20352" y="8497"/>
                    <a:pt x="21483" y="19359"/>
                  </a:cubicBezTo>
                </a:path>
                <a:path w="21484" h="21597" stroke="0" extrusionOk="0">
                  <a:moveTo>
                    <a:pt x="373" y="0"/>
                  </a:moveTo>
                  <a:cubicBezTo>
                    <a:pt x="11292" y="189"/>
                    <a:pt x="20352" y="8497"/>
                    <a:pt x="21483" y="19359"/>
                  </a:cubicBezTo>
                  <a:lnTo>
                    <a:pt x="0" y="21597"/>
                  </a:lnTo>
                  <a:lnTo>
                    <a:pt x="373" y="0"/>
                  </a:lnTo>
                  <a:close/>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70" name="Line 15">
              <a:extLst>
                <a:ext uri="{FF2B5EF4-FFF2-40B4-BE49-F238E27FC236}">
                  <a16:creationId xmlns:a16="http://schemas.microsoft.com/office/drawing/2014/main" id="{7E92F583-EE32-4487-8E2A-AABDBB5B9BE3}"/>
                </a:ext>
              </a:extLst>
            </p:cNvPr>
            <p:cNvSpPr>
              <a:spLocks noChangeShapeType="1"/>
            </p:cNvSpPr>
            <p:nvPr/>
          </p:nvSpPr>
          <p:spPr bwMode="auto">
            <a:xfrm rot="-5400000">
              <a:off x="1902" y="930"/>
              <a:ext cx="229" cy="1"/>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7671" name="Line 16">
              <a:extLst>
                <a:ext uri="{FF2B5EF4-FFF2-40B4-BE49-F238E27FC236}">
                  <a16:creationId xmlns:a16="http://schemas.microsoft.com/office/drawing/2014/main" id="{AC37AF27-D5D6-4419-BE49-DAA8AAA4B85E}"/>
                </a:ext>
              </a:extLst>
            </p:cNvPr>
            <p:cNvSpPr>
              <a:spLocks noChangeShapeType="1"/>
            </p:cNvSpPr>
            <p:nvPr/>
          </p:nvSpPr>
          <p:spPr bwMode="auto">
            <a:xfrm rot="5400000">
              <a:off x="3431" y="2221"/>
              <a:ext cx="0" cy="24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grpSp>
        <p:nvGrpSpPr>
          <p:cNvPr id="27653" name="Group 17">
            <a:extLst>
              <a:ext uri="{FF2B5EF4-FFF2-40B4-BE49-F238E27FC236}">
                <a16:creationId xmlns:a16="http://schemas.microsoft.com/office/drawing/2014/main" id="{D418BCF8-C034-4B70-A63A-9F1C321445AC}"/>
              </a:ext>
            </a:extLst>
          </p:cNvPr>
          <p:cNvGrpSpPr>
            <a:grpSpLocks/>
          </p:cNvGrpSpPr>
          <p:nvPr/>
        </p:nvGrpSpPr>
        <p:grpSpPr bwMode="auto">
          <a:xfrm flipV="1">
            <a:off x="381000" y="3938588"/>
            <a:ext cx="2667000" cy="2514600"/>
            <a:chOff x="250" y="816"/>
            <a:chExt cx="1680" cy="1584"/>
          </a:xfrm>
        </p:grpSpPr>
        <p:sp>
          <p:nvSpPr>
            <p:cNvPr id="27663" name="Arc 18">
              <a:extLst>
                <a:ext uri="{FF2B5EF4-FFF2-40B4-BE49-F238E27FC236}">
                  <a16:creationId xmlns:a16="http://schemas.microsoft.com/office/drawing/2014/main" id="{5C282D98-0C8E-45E6-9953-974FD400FA4D}"/>
                </a:ext>
              </a:extLst>
            </p:cNvPr>
            <p:cNvSpPr>
              <a:spLocks/>
            </p:cNvSpPr>
            <p:nvPr/>
          </p:nvSpPr>
          <p:spPr bwMode="auto">
            <a:xfrm rot="10478045" flipV="1">
              <a:off x="534" y="1104"/>
              <a:ext cx="1337" cy="1296"/>
            </a:xfrm>
            <a:custGeom>
              <a:avLst/>
              <a:gdLst>
                <a:gd name="T0" fmla="*/ 0 w 21495"/>
                <a:gd name="T1" fmla="*/ 0 h 21600"/>
                <a:gd name="T2" fmla="*/ 0 w 21495"/>
                <a:gd name="T3" fmla="*/ 0 h 21600"/>
                <a:gd name="T4" fmla="*/ 0 w 21495"/>
                <a:gd name="T5" fmla="*/ 0 h 21600"/>
                <a:gd name="T6" fmla="*/ 0 60000 65536"/>
                <a:gd name="T7" fmla="*/ 0 60000 65536"/>
                <a:gd name="T8" fmla="*/ 0 60000 65536"/>
                <a:gd name="T9" fmla="*/ 0 w 21495"/>
                <a:gd name="T10" fmla="*/ 0 h 21600"/>
                <a:gd name="T11" fmla="*/ 21495 w 21495"/>
                <a:gd name="T12" fmla="*/ 21600 h 21600"/>
              </a:gdLst>
              <a:ahLst/>
              <a:cxnLst>
                <a:cxn ang="T6">
                  <a:pos x="T0" y="T1"/>
                </a:cxn>
                <a:cxn ang="T7">
                  <a:pos x="T2" y="T3"/>
                </a:cxn>
                <a:cxn ang="T8">
                  <a:pos x="T4" y="T5"/>
                </a:cxn>
              </a:cxnLst>
              <a:rect l="T9" t="T10" r="T11" b="T12"/>
              <a:pathLst>
                <a:path w="21495" h="21600" fill="none" extrusionOk="0">
                  <a:moveTo>
                    <a:pt x="-1" y="0"/>
                  </a:moveTo>
                  <a:cubicBezTo>
                    <a:pt x="11104" y="0"/>
                    <a:pt x="20399" y="8419"/>
                    <a:pt x="21494" y="19470"/>
                  </a:cubicBezTo>
                </a:path>
                <a:path w="21495" h="21600" stroke="0" extrusionOk="0">
                  <a:moveTo>
                    <a:pt x="-1" y="0"/>
                  </a:moveTo>
                  <a:cubicBezTo>
                    <a:pt x="11104" y="0"/>
                    <a:pt x="20399" y="8419"/>
                    <a:pt x="21494" y="19470"/>
                  </a:cubicBezTo>
                  <a:lnTo>
                    <a:pt x="0" y="21600"/>
                  </a:lnTo>
                  <a:lnTo>
                    <a:pt x="-1" y="0"/>
                  </a:lnTo>
                  <a:close/>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64" name="Arc 19">
              <a:extLst>
                <a:ext uri="{FF2B5EF4-FFF2-40B4-BE49-F238E27FC236}">
                  <a16:creationId xmlns:a16="http://schemas.microsoft.com/office/drawing/2014/main" id="{15894BA4-6985-4D2A-B643-D8E4253F432C}"/>
                </a:ext>
              </a:extLst>
            </p:cNvPr>
            <p:cNvSpPr>
              <a:spLocks/>
            </p:cNvSpPr>
            <p:nvPr/>
          </p:nvSpPr>
          <p:spPr bwMode="auto">
            <a:xfrm rot="10478045" flipV="1">
              <a:off x="250" y="863"/>
              <a:ext cx="1680" cy="1487"/>
            </a:xfrm>
            <a:custGeom>
              <a:avLst/>
              <a:gdLst>
                <a:gd name="T0" fmla="*/ 0 w 21484"/>
                <a:gd name="T1" fmla="*/ 0 h 21597"/>
                <a:gd name="T2" fmla="*/ 0 w 21484"/>
                <a:gd name="T3" fmla="*/ 0 h 21597"/>
                <a:gd name="T4" fmla="*/ 0 w 21484"/>
                <a:gd name="T5" fmla="*/ 0 h 21597"/>
                <a:gd name="T6" fmla="*/ 0 60000 65536"/>
                <a:gd name="T7" fmla="*/ 0 60000 65536"/>
                <a:gd name="T8" fmla="*/ 0 60000 65536"/>
                <a:gd name="T9" fmla="*/ 0 w 21484"/>
                <a:gd name="T10" fmla="*/ 0 h 21597"/>
                <a:gd name="T11" fmla="*/ 21484 w 21484"/>
                <a:gd name="T12" fmla="*/ 21597 h 21597"/>
              </a:gdLst>
              <a:ahLst/>
              <a:cxnLst>
                <a:cxn ang="T6">
                  <a:pos x="T0" y="T1"/>
                </a:cxn>
                <a:cxn ang="T7">
                  <a:pos x="T2" y="T3"/>
                </a:cxn>
                <a:cxn ang="T8">
                  <a:pos x="T4" y="T5"/>
                </a:cxn>
              </a:cxnLst>
              <a:rect l="T9" t="T10" r="T11" b="T12"/>
              <a:pathLst>
                <a:path w="21484" h="21597" fill="none" extrusionOk="0">
                  <a:moveTo>
                    <a:pt x="373" y="0"/>
                  </a:moveTo>
                  <a:cubicBezTo>
                    <a:pt x="11292" y="189"/>
                    <a:pt x="20352" y="8497"/>
                    <a:pt x="21483" y="19359"/>
                  </a:cubicBezTo>
                </a:path>
                <a:path w="21484" h="21597" stroke="0" extrusionOk="0">
                  <a:moveTo>
                    <a:pt x="373" y="0"/>
                  </a:moveTo>
                  <a:cubicBezTo>
                    <a:pt x="11292" y="189"/>
                    <a:pt x="20352" y="8497"/>
                    <a:pt x="21483" y="19359"/>
                  </a:cubicBezTo>
                  <a:lnTo>
                    <a:pt x="0" y="21597"/>
                  </a:lnTo>
                  <a:lnTo>
                    <a:pt x="373" y="0"/>
                  </a:lnTo>
                  <a:close/>
                </a:path>
              </a:pathLst>
            </a:custGeom>
            <a:noFill/>
            <a:ln w="381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65" name="Line 20">
              <a:extLst>
                <a:ext uri="{FF2B5EF4-FFF2-40B4-BE49-F238E27FC236}">
                  <a16:creationId xmlns:a16="http://schemas.microsoft.com/office/drawing/2014/main" id="{612E8DB1-99BB-4972-83B8-965D397476A5}"/>
                </a:ext>
              </a:extLst>
            </p:cNvPr>
            <p:cNvSpPr>
              <a:spLocks noChangeShapeType="1"/>
            </p:cNvSpPr>
            <p:nvPr/>
          </p:nvSpPr>
          <p:spPr bwMode="auto">
            <a:xfrm flipH="1">
              <a:off x="288" y="2400"/>
              <a:ext cx="28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6" name="Line 21">
              <a:extLst>
                <a:ext uri="{FF2B5EF4-FFF2-40B4-BE49-F238E27FC236}">
                  <a16:creationId xmlns:a16="http://schemas.microsoft.com/office/drawing/2014/main" id="{4C003781-6EDC-4FDF-BDE1-363B20A3EA2B}"/>
                </a:ext>
              </a:extLst>
            </p:cNvPr>
            <p:cNvSpPr>
              <a:spLocks noChangeShapeType="1"/>
            </p:cNvSpPr>
            <p:nvPr/>
          </p:nvSpPr>
          <p:spPr bwMode="auto">
            <a:xfrm>
              <a:off x="1872" y="816"/>
              <a:ext cx="0" cy="24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7654" name="Arc 22">
            <a:extLst>
              <a:ext uri="{FF2B5EF4-FFF2-40B4-BE49-F238E27FC236}">
                <a16:creationId xmlns:a16="http://schemas.microsoft.com/office/drawing/2014/main" id="{2886E3B5-8530-41CC-949E-D6B841D2EFA1}"/>
              </a:ext>
            </a:extLst>
          </p:cNvPr>
          <p:cNvSpPr>
            <a:spLocks/>
          </p:cNvSpPr>
          <p:nvPr/>
        </p:nvSpPr>
        <p:spPr bwMode="auto">
          <a:xfrm rot="5721955">
            <a:off x="3087688" y="4054475"/>
            <a:ext cx="2101850" cy="2057400"/>
          </a:xfrm>
          <a:custGeom>
            <a:avLst/>
            <a:gdLst>
              <a:gd name="T0" fmla="*/ 0 w 21281"/>
              <a:gd name="T1" fmla="*/ 0 h 21600"/>
              <a:gd name="T2" fmla="*/ 2147483646 w 21281"/>
              <a:gd name="T3" fmla="*/ 2147483646 h 21600"/>
              <a:gd name="T4" fmla="*/ 0 w 21281"/>
              <a:gd name="T5" fmla="*/ 2147483646 h 21600"/>
              <a:gd name="T6" fmla="*/ 0 60000 65536"/>
              <a:gd name="T7" fmla="*/ 0 60000 65536"/>
              <a:gd name="T8" fmla="*/ 0 60000 65536"/>
              <a:gd name="T9" fmla="*/ 0 w 21281"/>
              <a:gd name="T10" fmla="*/ 0 h 21600"/>
              <a:gd name="T11" fmla="*/ 21281 w 21281"/>
              <a:gd name="T12" fmla="*/ 21600 h 21600"/>
            </a:gdLst>
            <a:ahLst/>
            <a:cxnLst>
              <a:cxn ang="T6">
                <a:pos x="T0" y="T1"/>
              </a:cxn>
              <a:cxn ang="T7">
                <a:pos x="T2" y="T3"/>
              </a:cxn>
              <a:cxn ang="T8">
                <a:pos x="T4" y="T5"/>
              </a:cxn>
            </a:cxnLst>
            <a:rect l="T9" t="T10" r="T11" b="T12"/>
            <a:pathLst>
              <a:path w="21281" h="21600" fill="none" extrusionOk="0">
                <a:moveTo>
                  <a:pt x="-1" y="0"/>
                </a:moveTo>
                <a:cubicBezTo>
                  <a:pt x="10501" y="0"/>
                  <a:pt x="19481" y="7553"/>
                  <a:pt x="21280" y="17900"/>
                </a:cubicBezTo>
              </a:path>
              <a:path w="21281" h="21600" stroke="0" extrusionOk="0">
                <a:moveTo>
                  <a:pt x="-1" y="0"/>
                </a:moveTo>
                <a:cubicBezTo>
                  <a:pt x="10501" y="0"/>
                  <a:pt x="19481" y="7553"/>
                  <a:pt x="21280" y="17900"/>
                </a:cubicBezTo>
                <a:lnTo>
                  <a:pt x="0" y="21600"/>
                </a:lnTo>
                <a:lnTo>
                  <a:pt x="-1" y="0"/>
                </a:lnTo>
                <a:close/>
              </a:path>
            </a:pathLst>
          </a:custGeom>
          <a:noFill/>
          <a:ln w="38100">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55" name="Arc 23">
            <a:extLst>
              <a:ext uri="{FF2B5EF4-FFF2-40B4-BE49-F238E27FC236}">
                <a16:creationId xmlns:a16="http://schemas.microsoft.com/office/drawing/2014/main" id="{90D0D556-A35E-44C3-AACB-2DE17BEF274D}"/>
              </a:ext>
            </a:extLst>
          </p:cNvPr>
          <p:cNvSpPr>
            <a:spLocks/>
          </p:cNvSpPr>
          <p:nvPr/>
        </p:nvSpPr>
        <p:spPr bwMode="auto">
          <a:xfrm rot="5721955">
            <a:off x="3031332" y="4093368"/>
            <a:ext cx="2667000" cy="2360613"/>
          </a:xfrm>
          <a:custGeom>
            <a:avLst/>
            <a:gdLst>
              <a:gd name="T0" fmla="*/ 2147483646 w 21484"/>
              <a:gd name="T1" fmla="*/ 0 h 21597"/>
              <a:gd name="T2" fmla="*/ 2147483646 w 21484"/>
              <a:gd name="T3" fmla="*/ 2147483646 h 21597"/>
              <a:gd name="T4" fmla="*/ 0 w 21484"/>
              <a:gd name="T5" fmla="*/ 2147483646 h 21597"/>
              <a:gd name="T6" fmla="*/ 0 60000 65536"/>
              <a:gd name="T7" fmla="*/ 0 60000 65536"/>
              <a:gd name="T8" fmla="*/ 0 60000 65536"/>
              <a:gd name="T9" fmla="*/ 0 w 21484"/>
              <a:gd name="T10" fmla="*/ 0 h 21597"/>
              <a:gd name="T11" fmla="*/ 21484 w 21484"/>
              <a:gd name="T12" fmla="*/ 21597 h 21597"/>
            </a:gdLst>
            <a:ahLst/>
            <a:cxnLst>
              <a:cxn ang="T6">
                <a:pos x="T0" y="T1"/>
              </a:cxn>
              <a:cxn ang="T7">
                <a:pos x="T2" y="T3"/>
              </a:cxn>
              <a:cxn ang="T8">
                <a:pos x="T4" y="T5"/>
              </a:cxn>
            </a:cxnLst>
            <a:rect l="T9" t="T10" r="T11" b="T12"/>
            <a:pathLst>
              <a:path w="21484" h="21597" fill="none" extrusionOk="0">
                <a:moveTo>
                  <a:pt x="373" y="0"/>
                </a:moveTo>
                <a:cubicBezTo>
                  <a:pt x="11292" y="189"/>
                  <a:pt x="20352" y="8497"/>
                  <a:pt x="21483" y="19359"/>
                </a:cubicBezTo>
              </a:path>
              <a:path w="21484" h="21597" stroke="0" extrusionOk="0">
                <a:moveTo>
                  <a:pt x="373" y="0"/>
                </a:moveTo>
                <a:cubicBezTo>
                  <a:pt x="11292" y="189"/>
                  <a:pt x="20352" y="8497"/>
                  <a:pt x="21483" y="19359"/>
                </a:cubicBezTo>
                <a:lnTo>
                  <a:pt x="0" y="21597"/>
                </a:lnTo>
                <a:lnTo>
                  <a:pt x="373" y="0"/>
                </a:lnTo>
                <a:close/>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656" name="Line 24">
            <a:extLst>
              <a:ext uri="{FF2B5EF4-FFF2-40B4-BE49-F238E27FC236}">
                <a16:creationId xmlns:a16="http://schemas.microsoft.com/office/drawing/2014/main" id="{AA24B602-21EC-4CAE-8084-C71AC30CB5CF}"/>
              </a:ext>
            </a:extLst>
          </p:cNvPr>
          <p:cNvSpPr>
            <a:spLocks noChangeShapeType="1"/>
          </p:cNvSpPr>
          <p:nvPr/>
        </p:nvSpPr>
        <p:spPr bwMode="auto">
          <a:xfrm rot="5400000" flipV="1">
            <a:off x="3003550" y="6270625"/>
            <a:ext cx="363538" cy="1588"/>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7657" name="Line 25">
            <a:extLst>
              <a:ext uri="{FF2B5EF4-FFF2-40B4-BE49-F238E27FC236}">
                <a16:creationId xmlns:a16="http://schemas.microsoft.com/office/drawing/2014/main" id="{F9CA0F81-AC42-4FD1-9538-0566AA1B7297}"/>
              </a:ext>
            </a:extLst>
          </p:cNvPr>
          <p:cNvSpPr>
            <a:spLocks noChangeShapeType="1"/>
          </p:cNvSpPr>
          <p:nvPr/>
        </p:nvSpPr>
        <p:spPr bwMode="auto">
          <a:xfrm rot="16200000" flipV="1">
            <a:off x="5448300" y="3748088"/>
            <a:ext cx="0" cy="381000"/>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7658" name="Text Box 26">
            <a:extLst>
              <a:ext uri="{FF2B5EF4-FFF2-40B4-BE49-F238E27FC236}">
                <a16:creationId xmlns:a16="http://schemas.microsoft.com/office/drawing/2014/main" id="{4E8825BF-D4E3-47D6-9EEB-02BB38178F14}"/>
              </a:ext>
            </a:extLst>
          </p:cNvPr>
          <p:cNvSpPr txBox="1">
            <a:spLocks noChangeArrowheads="1"/>
          </p:cNvSpPr>
          <p:nvPr/>
        </p:nvSpPr>
        <p:spPr bwMode="auto">
          <a:xfrm>
            <a:off x="5746750" y="993775"/>
            <a:ext cx="3352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b="0">
                <a:solidFill>
                  <a:srgbClr val="FF0000"/>
                </a:solidFill>
              </a:rPr>
              <a:t>Explains:</a:t>
            </a:r>
          </a:p>
          <a:p>
            <a:pPr eaLnBrk="1" hangingPunct="1">
              <a:spcBef>
                <a:spcPct val="0"/>
              </a:spcBef>
            </a:pPr>
            <a:r>
              <a:rPr lang="en-US" altLang="en-US" b="0">
                <a:solidFill>
                  <a:srgbClr val="3333CC"/>
                </a:solidFill>
              </a:rPr>
              <a:t> Intertropical Convergence Zone (ITCZ)</a:t>
            </a:r>
          </a:p>
          <a:p>
            <a:pPr eaLnBrk="1" hangingPunct="1">
              <a:spcBef>
                <a:spcPct val="0"/>
              </a:spcBef>
            </a:pPr>
            <a:r>
              <a:rPr lang="en-US" altLang="en-US" b="0">
                <a:solidFill>
                  <a:srgbClr val="3333CC"/>
                </a:solidFill>
              </a:rPr>
              <a:t> Wet tropics, dry poles</a:t>
            </a:r>
          </a:p>
          <a:p>
            <a:pPr eaLnBrk="1" hangingPunct="1">
              <a:spcBef>
                <a:spcPct val="0"/>
              </a:spcBef>
            </a:pPr>
            <a:r>
              <a:rPr lang="en-US" altLang="en-US" b="0">
                <a:solidFill>
                  <a:srgbClr val="3333CC"/>
                </a:solidFill>
              </a:rPr>
              <a:t> Easterly trade winds in the tropics</a:t>
            </a:r>
          </a:p>
          <a:p>
            <a:pPr eaLnBrk="1" hangingPunct="1">
              <a:spcBef>
                <a:spcPct val="0"/>
              </a:spcBef>
              <a:buFontTx/>
              <a:buNone/>
            </a:pPr>
            <a:endParaRPr lang="en-US" altLang="en-US" b="0">
              <a:solidFill>
                <a:srgbClr val="3333CC"/>
              </a:solidFill>
            </a:endParaRPr>
          </a:p>
          <a:p>
            <a:pPr eaLnBrk="1" hangingPunct="1">
              <a:spcBef>
                <a:spcPct val="0"/>
              </a:spcBef>
              <a:buFontTx/>
              <a:buNone/>
            </a:pPr>
            <a:r>
              <a:rPr lang="en-US" altLang="en-US" b="0">
                <a:solidFill>
                  <a:srgbClr val="FF0000"/>
                </a:solidFill>
              </a:rPr>
              <a:t>But…</a:t>
            </a:r>
            <a:r>
              <a:rPr lang="en-US" altLang="en-US" b="0">
                <a:solidFill>
                  <a:srgbClr val="3333CC"/>
                </a:solidFill>
              </a:rPr>
              <a:t> Direct meridional transport of air between Equator and poles is not possible because Coriolis force is too strong</a:t>
            </a:r>
          </a:p>
        </p:txBody>
      </p:sp>
      <p:sp>
        <p:nvSpPr>
          <p:cNvPr id="2" name="Arc 1">
            <a:extLst>
              <a:ext uri="{FF2B5EF4-FFF2-40B4-BE49-F238E27FC236}">
                <a16:creationId xmlns:a16="http://schemas.microsoft.com/office/drawing/2014/main" id="{0ECA975F-6DFA-4DE8-AD4B-01DF40B2EB90}"/>
              </a:ext>
            </a:extLst>
          </p:cNvPr>
          <p:cNvSpPr/>
          <p:nvPr/>
        </p:nvSpPr>
        <p:spPr bwMode="auto">
          <a:xfrm rot="5147497">
            <a:off x="1343026" y="1755775"/>
            <a:ext cx="2074862" cy="1487487"/>
          </a:xfrm>
          <a:prstGeom prst="arc">
            <a:avLst>
              <a:gd name="adj1" fmla="val 16289568"/>
              <a:gd name="adj2" fmla="val 0"/>
            </a:avLst>
          </a:prstGeom>
          <a:noFill/>
          <a:ln w="57150" cap="flat" cmpd="sng" algn="ctr">
            <a:solidFill>
              <a:srgbClr val="92D050"/>
            </a:solidFill>
            <a:prstDash val="solid"/>
            <a:round/>
            <a:headEnd type="none" w="med" len="med"/>
            <a:tailEnd type="triangle" w="med" len="med"/>
          </a:ln>
          <a:effectLst/>
        </p:spPr>
        <p:txBody>
          <a:bodyPr anchor="ctr"/>
          <a:lstStyle/>
          <a:p>
            <a:pPr algn="ctr" eaLnBrk="1" hangingPunct="1">
              <a:defRPr/>
            </a:pPr>
            <a:endParaRPr lang="en-US">
              <a:solidFill>
                <a:srgbClr val="000000"/>
              </a:solidFill>
            </a:endParaRPr>
          </a:p>
        </p:txBody>
      </p:sp>
      <p:sp>
        <p:nvSpPr>
          <p:cNvPr id="28" name="Arc 27">
            <a:extLst>
              <a:ext uri="{FF2B5EF4-FFF2-40B4-BE49-F238E27FC236}">
                <a16:creationId xmlns:a16="http://schemas.microsoft.com/office/drawing/2014/main" id="{5386103C-E1C3-4419-9BC9-1977F608F6FB}"/>
              </a:ext>
            </a:extLst>
          </p:cNvPr>
          <p:cNvSpPr/>
          <p:nvPr/>
        </p:nvSpPr>
        <p:spPr bwMode="auto">
          <a:xfrm rot="5400000" flipH="1">
            <a:off x="1343026" y="4425950"/>
            <a:ext cx="2074862" cy="1487487"/>
          </a:xfrm>
          <a:prstGeom prst="arc">
            <a:avLst>
              <a:gd name="adj1" fmla="val 16289568"/>
              <a:gd name="adj2" fmla="val 0"/>
            </a:avLst>
          </a:prstGeom>
          <a:noFill/>
          <a:ln w="57150" cap="flat" cmpd="sng" algn="ctr">
            <a:solidFill>
              <a:srgbClr val="92D050"/>
            </a:solidFill>
            <a:prstDash val="solid"/>
            <a:round/>
            <a:headEnd type="none" w="med" len="med"/>
            <a:tailEnd type="triangle" w="med" len="med"/>
          </a:ln>
          <a:effectLst/>
        </p:spPr>
        <p:txBody>
          <a:bodyPr anchor="ctr"/>
          <a:lstStyle/>
          <a:p>
            <a:pPr algn="ctr" eaLnBrk="1" hangingPunct="1">
              <a:defRPr/>
            </a:pPr>
            <a:endParaRPr lang="en-US">
              <a:solidFill>
                <a:srgbClr val="000000"/>
              </a:solidFill>
            </a:endParaRPr>
          </a:p>
        </p:txBody>
      </p:sp>
      <p:sp>
        <p:nvSpPr>
          <p:cNvPr id="27661" name="TextBox 2">
            <a:extLst>
              <a:ext uri="{FF2B5EF4-FFF2-40B4-BE49-F238E27FC236}">
                <a16:creationId xmlns:a16="http://schemas.microsoft.com/office/drawing/2014/main" id="{D6E542D5-FE3A-4CA0-B877-3AE792FC6BE1}"/>
              </a:ext>
            </a:extLst>
          </p:cNvPr>
          <p:cNvSpPr txBox="1">
            <a:spLocks noChangeArrowheads="1"/>
          </p:cNvSpPr>
          <p:nvPr/>
        </p:nvSpPr>
        <p:spPr bwMode="auto">
          <a:xfrm>
            <a:off x="2900363" y="3246438"/>
            <a:ext cx="15176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buFontTx/>
              <a:buNone/>
            </a:pPr>
            <a:r>
              <a:rPr lang="en-US" altLang="en-US">
                <a:solidFill>
                  <a:srgbClr val="92D050"/>
                </a:solidFill>
              </a:rPr>
              <a:t>Trade winds</a:t>
            </a:r>
          </a:p>
        </p:txBody>
      </p:sp>
      <p:sp>
        <p:nvSpPr>
          <p:cNvPr id="4" name="Arc 3">
            <a:extLst>
              <a:ext uri="{FF2B5EF4-FFF2-40B4-BE49-F238E27FC236}">
                <a16:creationId xmlns:a16="http://schemas.microsoft.com/office/drawing/2014/main" id="{F9C48BAD-9D51-4ECD-AB06-8DD43258107F}"/>
              </a:ext>
            </a:extLst>
          </p:cNvPr>
          <p:cNvSpPr/>
          <p:nvPr/>
        </p:nvSpPr>
        <p:spPr bwMode="auto">
          <a:xfrm rot="16045222" flipV="1">
            <a:off x="3078163" y="273050"/>
            <a:ext cx="331787" cy="1211263"/>
          </a:xfrm>
          <a:prstGeom prst="arc">
            <a:avLst>
              <a:gd name="adj1" fmla="val 16200000"/>
              <a:gd name="adj2" fmla="val 13462635"/>
            </a:avLst>
          </a:prstGeom>
          <a:noFill/>
          <a:ln w="38100" cap="flat" cmpd="sng" algn="ctr">
            <a:solidFill>
              <a:schemeClr val="accent1"/>
            </a:solidFill>
            <a:prstDash val="solid"/>
            <a:round/>
            <a:headEnd type="none" w="med" len="med"/>
            <a:tailEnd type="triangle" w="lg" len="lg"/>
          </a:ln>
          <a:effectLst/>
        </p:spPr>
        <p:txBody>
          <a:bodyPr anchor="ctr"/>
          <a:lstStyle/>
          <a:p>
            <a:pPr algn="ctr">
              <a:defRPr/>
            </a:pPr>
            <a:endParaRPr 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AADA2A3B-CBBC-4F99-83A1-1874A0321FF2}"/>
              </a:ext>
            </a:extLst>
          </p:cNvPr>
          <p:cNvSpPr>
            <a:spLocks noGrp="1" noChangeArrowheads="1"/>
          </p:cNvSpPr>
          <p:nvPr>
            <p:ph type="title"/>
          </p:nvPr>
        </p:nvSpPr>
        <p:spPr>
          <a:xfrm>
            <a:off x="381000" y="228600"/>
            <a:ext cx="8534400" cy="762000"/>
          </a:xfrm>
        </p:spPr>
        <p:txBody>
          <a:bodyPr/>
          <a:lstStyle/>
          <a:p>
            <a:pPr eaLnBrk="1" hangingPunct="1"/>
            <a:r>
              <a:rPr lang="en-US" altLang="en-US" b="0">
                <a:effectLst/>
              </a:rPr>
              <a:t>Hadley circulation only extends to about 30</a:t>
            </a:r>
            <a:r>
              <a:rPr lang="en-US" altLang="en-US" b="0" baseline="30000">
                <a:effectLst/>
              </a:rPr>
              <a:t>o</a:t>
            </a:r>
            <a:r>
              <a:rPr lang="en-US" altLang="en-US" b="0">
                <a:effectLst/>
              </a:rPr>
              <a:t> latitude</a:t>
            </a:r>
          </a:p>
        </p:txBody>
      </p:sp>
      <p:pic>
        <p:nvPicPr>
          <p:cNvPr id="28675" name="Picture 3" descr="~AUT0001">
            <a:extLst>
              <a:ext uri="{FF2B5EF4-FFF2-40B4-BE49-F238E27FC236}">
                <a16:creationId xmlns:a16="http://schemas.microsoft.com/office/drawing/2014/main" id="{24F1A6F8-FAF0-4474-9F93-CC812C6601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86013"/>
            <a:ext cx="7848600" cy="404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4">
            <a:extLst>
              <a:ext uri="{FF2B5EF4-FFF2-40B4-BE49-F238E27FC236}">
                <a16:creationId xmlns:a16="http://schemas.microsoft.com/office/drawing/2014/main" id="{DFAB352B-FE9B-4840-A372-543C228AAA59}"/>
              </a:ext>
            </a:extLst>
          </p:cNvPr>
          <p:cNvSpPr txBox="1">
            <a:spLocks noChangeArrowheads="1"/>
          </p:cNvSpPr>
          <p:nvPr/>
        </p:nvSpPr>
        <p:spPr bwMode="auto">
          <a:xfrm>
            <a:off x="533400" y="1143000"/>
            <a:ext cx="53689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b="1">
                <a:solidFill>
                  <a:schemeClr val="accent2"/>
                </a:solidFill>
                <a:latin typeface="Helvetica" panose="020B0604020202020204" pitchFamily="34" charset="0"/>
              </a:defRPr>
            </a:lvl1pPr>
            <a:lvl2pPr marL="742950" indent="-285750">
              <a:spcBef>
                <a:spcPct val="20000"/>
              </a:spcBef>
              <a:buChar char="–"/>
              <a:defRPr b="1">
                <a:solidFill>
                  <a:schemeClr val="accent2"/>
                </a:solidFill>
                <a:latin typeface="Helvetica" panose="020B0604020202020204" pitchFamily="34" charset="0"/>
              </a:defRPr>
            </a:lvl2pPr>
            <a:lvl3pPr marL="1143000" indent="-228600">
              <a:spcBef>
                <a:spcPct val="20000"/>
              </a:spcBef>
              <a:buChar char="•"/>
              <a:defRPr b="1">
                <a:solidFill>
                  <a:schemeClr val="accent2"/>
                </a:solidFill>
                <a:latin typeface="Helvetica" panose="020B0604020202020204" pitchFamily="34" charset="0"/>
              </a:defRPr>
            </a:lvl3pPr>
            <a:lvl4pPr marL="1600200" indent="-228600">
              <a:spcBef>
                <a:spcPct val="20000"/>
              </a:spcBef>
              <a:buChar char="–"/>
              <a:defRPr b="1">
                <a:solidFill>
                  <a:schemeClr val="accent2"/>
                </a:solidFill>
                <a:latin typeface="Helvetica" panose="020B0604020202020204" pitchFamily="34" charset="0"/>
              </a:defRPr>
            </a:lvl4pPr>
            <a:lvl5pPr marL="2057400" indent="-228600">
              <a:spcBef>
                <a:spcPct val="20000"/>
              </a:spcBef>
              <a:buChar char="»"/>
              <a:defRPr b="1">
                <a:solidFill>
                  <a:schemeClr val="accent2"/>
                </a:solidFill>
                <a:latin typeface="Helvetica" panose="020B0604020202020204" pitchFamily="34" charset="0"/>
              </a:defRPr>
            </a:lvl5pPr>
            <a:lvl6pPr marL="2514600" indent="-228600" eaLnBrk="0" fontAlgn="base" hangingPunct="0">
              <a:spcBef>
                <a:spcPct val="20000"/>
              </a:spcBef>
              <a:spcAft>
                <a:spcPct val="0"/>
              </a:spcAft>
              <a:buChar char="»"/>
              <a:defRPr b="1">
                <a:solidFill>
                  <a:schemeClr val="accent2"/>
                </a:solidFill>
                <a:latin typeface="Helvetica" panose="020B0604020202020204" pitchFamily="34" charset="0"/>
              </a:defRPr>
            </a:lvl6pPr>
            <a:lvl7pPr marL="2971800" indent="-228600" eaLnBrk="0" fontAlgn="base" hangingPunct="0">
              <a:spcBef>
                <a:spcPct val="20000"/>
              </a:spcBef>
              <a:spcAft>
                <a:spcPct val="0"/>
              </a:spcAft>
              <a:buChar char="»"/>
              <a:defRPr b="1">
                <a:solidFill>
                  <a:schemeClr val="accent2"/>
                </a:solidFill>
                <a:latin typeface="Helvetica" panose="020B0604020202020204" pitchFamily="34" charset="0"/>
              </a:defRPr>
            </a:lvl7pPr>
            <a:lvl8pPr marL="3429000" indent="-228600" eaLnBrk="0" fontAlgn="base" hangingPunct="0">
              <a:spcBef>
                <a:spcPct val="20000"/>
              </a:spcBef>
              <a:spcAft>
                <a:spcPct val="0"/>
              </a:spcAft>
              <a:buChar char="»"/>
              <a:defRPr b="1">
                <a:solidFill>
                  <a:schemeClr val="accent2"/>
                </a:solidFill>
                <a:latin typeface="Helvetica" panose="020B0604020202020204" pitchFamily="34" charset="0"/>
              </a:defRPr>
            </a:lvl8pPr>
            <a:lvl9pPr marL="3886200" indent="-228600" eaLnBrk="0" fontAlgn="base" hangingPunct="0">
              <a:spcBef>
                <a:spcPct val="20000"/>
              </a:spcBef>
              <a:spcAft>
                <a:spcPct val="0"/>
              </a:spcAft>
              <a:buChar char="»"/>
              <a:defRPr b="1">
                <a:solidFill>
                  <a:schemeClr val="accent2"/>
                </a:solidFill>
                <a:latin typeface="Helvetica" panose="020B0604020202020204" pitchFamily="34" charset="0"/>
              </a:defRPr>
            </a:lvl9pPr>
          </a:lstStyle>
          <a:p>
            <a:pPr eaLnBrk="1" hangingPunct="1">
              <a:spcBef>
                <a:spcPct val="0"/>
              </a:spcBef>
            </a:pPr>
            <a:r>
              <a:rPr lang="en-US" altLang="en-US" b="0">
                <a:solidFill>
                  <a:srgbClr val="000000"/>
                </a:solidFill>
              </a:rPr>
              <a:t> </a:t>
            </a:r>
            <a:r>
              <a:rPr lang="en-US" altLang="en-US" b="0">
                <a:solidFill>
                  <a:srgbClr val="3333CC"/>
                </a:solidFill>
              </a:rPr>
              <a:t>Easterly trade winds in the tropics at low altitudes</a:t>
            </a:r>
          </a:p>
          <a:p>
            <a:pPr eaLnBrk="1" hangingPunct="1">
              <a:spcBef>
                <a:spcPct val="0"/>
              </a:spcBef>
            </a:pPr>
            <a:r>
              <a:rPr lang="en-US" altLang="en-US" b="0">
                <a:solidFill>
                  <a:srgbClr val="3333CC"/>
                </a:solidFill>
              </a:rPr>
              <a:t> Subtropical anticyclones at about 30</a:t>
            </a:r>
            <a:r>
              <a:rPr lang="en-US" altLang="en-US" b="0" baseline="30000">
                <a:solidFill>
                  <a:srgbClr val="3333CC"/>
                </a:solidFill>
              </a:rPr>
              <a:t>o</a:t>
            </a:r>
            <a:r>
              <a:rPr lang="en-US" altLang="en-US" b="0">
                <a:solidFill>
                  <a:srgbClr val="3333CC"/>
                </a:solidFill>
              </a:rPr>
              <a:t> latitude</a:t>
            </a:r>
          </a:p>
          <a:p>
            <a:pPr eaLnBrk="1" hangingPunct="1">
              <a:spcBef>
                <a:spcPct val="0"/>
              </a:spcBef>
            </a:pPr>
            <a:r>
              <a:rPr lang="en-US" altLang="en-US" b="0">
                <a:solidFill>
                  <a:srgbClr val="3333CC"/>
                </a:solidFill>
              </a:rPr>
              <a:t> Westerlies at mid-latitudes</a:t>
            </a:r>
          </a:p>
        </p:txBody>
      </p:sp>
    </p:spTree>
  </p:cSld>
  <p:clrMapOvr>
    <a:masterClrMapping/>
  </p:clrMapOvr>
  <p:transition/>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Helvetica" pitchFamily="34" charset="0"/>
          </a:defRPr>
        </a:defPPr>
      </a:lstStyle>
    </a:spDef>
    <a:lnDef>
      <a:spPr bwMode="auto">
        <a:solidFill>
          <a:schemeClr val="accent1"/>
        </a:solidFill>
        <a:ln w="9525" cap="flat" cmpd="sng" algn="ctr">
          <a:solidFill>
            <a:srgbClr val="FF0000"/>
          </a:solidFill>
          <a:prstDash val="solid"/>
          <a:round/>
          <a:headEnd type="none" w="med" len="med"/>
          <a:tailEnd type="none" w="lg" len="lg"/>
        </a:ln>
        <a:effectLst/>
      </a:spPr>
      <a:bodyPr/>
      <a:lstStyle/>
    </a:lnDef>
    <a:txDef>
      <a:spPr>
        <a:noFill/>
      </a:spPr>
      <a:bodyPr wrap="square" rtlCol="0">
        <a:spAutoFit/>
      </a:bodyPr>
      <a:lstStyle>
        <a:defPPr algn="l">
          <a:defRPr b="0" dirty="0"/>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Helvetica"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1"/>
            </a:solidFill>
            <a:effectLst/>
            <a:latin typeface="Helvetica" panose="020B0604020202020204" pitchFamily="34" charset="0"/>
          </a:defRPr>
        </a:defPPr>
      </a:lstStyle>
    </a:lnDef>
    <a:txDef>
      <a:spPr>
        <a:noFill/>
      </a:spPr>
      <a:bodyPr wrap="square" rtlCol="0">
        <a:spAutoFit/>
      </a:bodyPr>
      <a:lstStyle>
        <a:defPPr algn="l">
          <a:defRPr b="0" dirty="0" smtClean="0"/>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4924</TotalTime>
  <Words>1291</Words>
  <Application>Microsoft Office PowerPoint</Application>
  <PresentationFormat>On-screen Show (4:3)</PresentationFormat>
  <Paragraphs>240</Paragraphs>
  <Slides>23</Slides>
  <Notes>4</Notes>
  <HiddenSlides>0</HiddenSlides>
  <MMClips>1</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3</vt:i4>
      </vt:variant>
      <vt:variant>
        <vt:lpstr>Slide Titles</vt:lpstr>
      </vt:variant>
      <vt:variant>
        <vt:i4>23</vt:i4>
      </vt:variant>
    </vt:vector>
  </HeadingPairs>
  <TitlesOfParts>
    <vt:vector size="34" baseType="lpstr">
      <vt:lpstr>Helvetica</vt:lpstr>
      <vt:lpstr>Arial</vt:lpstr>
      <vt:lpstr>Calibri</vt:lpstr>
      <vt:lpstr>Times New Roman</vt:lpstr>
      <vt:lpstr>Symbol</vt:lpstr>
      <vt:lpstr>Wingdings 3</vt:lpstr>
      <vt:lpstr>Default Design</vt:lpstr>
      <vt:lpstr>1_Default Design</vt:lpstr>
      <vt:lpstr>MathType 6.0 Equation</vt:lpstr>
      <vt:lpstr>MathType 7.0 Equation</vt:lpstr>
      <vt:lpstr>Equation</vt:lpstr>
      <vt:lpstr>4. Atmospheric transport</vt:lpstr>
      <vt:lpstr>The Coriolis force</vt:lpstr>
      <vt:lpstr>PowerPoint Presentation</vt:lpstr>
      <vt:lpstr>Geostrophic flow:  equilibrium between pressure-gradient and Coriolis forces</vt:lpstr>
      <vt:lpstr>Circulation around Highs (a.k.a. anticyclones)  and Lows (a.k.a cyclones) in NH</vt:lpstr>
      <vt:lpstr>PowerPoint Presentation</vt:lpstr>
      <vt:lpstr>PowerPoint Presentation</vt:lpstr>
      <vt:lpstr>The Hadley circulation (1735): global sea breeze</vt:lpstr>
      <vt:lpstr>Hadley circulation only extends to about 30o latitude</vt:lpstr>
      <vt:lpstr>Climatological surface winds and pressures (January)</vt:lpstr>
      <vt:lpstr>Climatological surface winds and pressures  (July)</vt:lpstr>
      <vt:lpstr>Global precipitation: annual and monthly means</vt:lpstr>
      <vt:lpstr>Seasonal distribution of fires (MODIS satellite data)</vt:lpstr>
      <vt:lpstr>Time scales for horizontal transport (troposphere)</vt:lpstr>
      <vt:lpstr>Vertical transport driven by buoyancy</vt:lpstr>
      <vt:lpstr>Vertical transport: atmospheric lapse rate and stability</vt:lpstr>
      <vt:lpstr>What determines the atmospheric lapse rate?</vt:lpstr>
      <vt:lpstr>PowerPoint Presentation</vt:lpstr>
      <vt:lpstr>In cloudy air parcel, heat release from water condensation decreases the lapse rate</vt:lpstr>
      <vt:lpstr>Subsidence inversion</vt:lpstr>
      <vt:lpstr>DIURNAL CYCLE OF SURFACE HEATING/COOLING: ventilation of urban pollution</vt:lpstr>
      <vt:lpstr>VERTICAL PROFILE OF TEMPERATURE Mean values for 30oN, March</vt:lpstr>
      <vt:lpstr>TYPICAL TIME SCALES FOR VERTICAL MIXING</vt:lpstr>
    </vt:vector>
  </TitlesOfParts>
  <Company>Harvard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J. Jacob</dc:creator>
  <cp:lastModifiedBy>Jacob, Daniel J.</cp:lastModifiedBy>
  <cp:revision>194</cp:revision>
  <dcterms:created xsi:type="dcterms:W3CDTF">2001-08-02T17:09:44Z</dcterms:created>
  <dcterms:modified xsi:type="dcterms:W3CDTF">2021-05-18T18:48:16Z</dcterms:modified>
</cp:coreProperties>
</file>