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673" r:id="rId3"/>
  </p:sldMasterIdLst>
  <p:notesMasterIdLst>
    <p:notesMasterId r:id="rId23"/>
  </p:notesMasterIdLst>
  <p:handoutMasterIdLst>
    <p:handoutMasterId r:id="rId24"/>
  </p:handoutMasterIdLst>
  <p:sldIdLst>
    <p:sldId id="256" r:id="rId4"/>
    <p:sldId id="257" r:id="rId5"/>
    <p:sldId id="299" r:id="rId6"/>
    <p:sldId id="258" r:id="rId7"/>
    <p:sldId id="260" r:id="rId8"/>
    <p:sldId id="261" r:id="rId9"/>
    <p:sldId id="264" r:id="rId10"/>
    <p:sldId id="318" r:id="rId11"/>
    <p:sldId id="320" r:id="rId12"/>
    <p:sldId id="265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Jacob" initials="DJ" lastIdx="2" clrIdx="0">
    <p:extLst>
      <p:ext uri="{19B8F6BF-5375-455C-9EA6-DF929625EA0E}">
        <p15:presenceInfo xmlns:p15="http://schemas.microsoft.com/office/powerpoint/2012/main" userId="S::djacob@fas.harvard.edu::fe095d8d-b1bd-4fd5-81a8-45c70b48fd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8000"/>
    <a:srgbClr val="5D1DA3"/>
    <a:srgbClr val="D1CC00"/>
    <a:srgbClr val="FF9999"/>
    <a:srgbClr val="CCFFFF"/>
    <a:srgbClr val="FFFF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9" autoAdjust="0"/>
    <p:restoredTop sz="99663" autoAdjust="0"/>
  </p:normalViewPr>
  <p:slideViewPr>
    <p:cSldViewPr>
      <p:cViewPr varScale="1">
        <p:scale>
          <a:sx n="68" d="100"/>
          <a:sy n="68" d="100"/>
        </p:scale>
        <p:origin x="6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91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29T19:57:52.452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27T21:07:30.951" idx="2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fld id="{52327307-C728-4C36-A6D6-5CD1C2E3A9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64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B273742-D3C6-49C6-92D4-BF7AA0E134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256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930275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930275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930275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930275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fld id="{3CEB15B6-1283-4C50-9A3F-95F79E00D364}" type="slidenum">
              <a:rPr lang="en-US" altLang="en-US" b="0" smtClean="0">
                <a:latin typeface="Times New Roman" panose="02020603050405020304" pitchFamily="18" charset="0"/>
              </a:rPr>
              <a:pPr/>
              <a:t>1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44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930275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930275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930275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930275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fld id="{41C55F6A-AC13-40C0-95C9-C15B497ACD58}" type="slidenum">
              <a:rPr lang="en-US" altLang="en-US" b="0" smtClean="0">
                <a:latin typeface="Times New Roman" panose="02020603050405020304" pitchFamily="18" charset="0"/>
              </a:rPr>
              <a:pPr/>
              <a:t>11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48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51149AD-152B-4C6D-923C-FDE6C428C0A8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35500" cy="347662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/>
              <a:t>DEMO:  the freezing experiment</a:t>
            </a:r>
            <a:r>
              <a:rPr lang="en-US" altLang="en-US"/>
              <a:t>.  ask for student predictions.</a:t>
            </a:r>
          </a:p>
          <a:p>
            <a:pPr eaLnBrk="1" hangingPunct="1"/>
            <a:r>
              <a:rPr lang="en-US" altLang="en-US"/>
              <a:t>Explain about nucleation of the bubbles.  Why are bubbles formed in the liquid and what are they made from?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freezing:  more energy in the ordered lattice, latent heat of "fusion" = 0.34 x 10</a:t>
            </a:r>
            <a:r>
              <a:rPr lang="en-US" altLang="en-US" baseline="30000"/>
              <a:t>6</a:t>
            </a:r>
            <a:r>
              <a:rPr lang="en-US" altLang="en-US"/>
              <a:t> J/kg  (less than evaporation, but still considerable).</a:t>
            </a:r>
          </a:p>
          <a:p>
            <a:pPr eaLnBrk="1" hangingPunct="1"/>
            <a:r>
              <a:rPr lang="en-US" altLang="en-US"/>
              <a:t>relate to boiling – what is boiling?</a:t>
            </a:r>
          </a:p>
          <a:p>
            <a:pPr eaLnBrk="1" hangingPunct="1"/>
            <a:r>
              <a:rPr lang="en-US" altLang="en-US"/>
              <a:t>condensation—as in a shower stall.  Is heat released on condensation?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To evaporate 1 kg of ice, 2.26 + .34 = 2.6 kJ/kg.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Clausius-Clapeyron relationship—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P</a:t>
            </a:r>
            <a:r>
              <a:rPr lang="en-US" altLang="en-US" b="1" baseline="-25000"/>
              <a:t>sat</a:t>
            </a:r>
            <a:r>
              <a:rPr lang="en-US" altLang="en-US" b="1"/>
              <a:t> </a:t>
            </a:r>
            <a:r>
              <a:rPr lang="en-US" altLang="en-US"/>
              <a:t>= A exp [B( 1/273.15 – 1/T)]  A=6.11 mbar, B= 5308K.  A=water vap. pressure at 0C.</a:t>
            </a:r>
            <a:endParaRPr lang="en-US" altLang="en-US" b="1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209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19C22-AB29-4EAA-B256-E56C5B24B0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32491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2D258-B62A-48CB-BA17-7EC93EB020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66292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DAD9A-1A80-4787-81C8-BC31C40C5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41973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533400"/>
            <a:ext cx="20193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59055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F0B50-981E-4DB0-8F65-77A0434981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29779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3EC4-F57D-47A2-B81D-ADD35AE9A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06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2F53A-B663-41DA-A6C1-3BE899166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76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1515E-15C4-4960-B068-2471EA380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48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9C692-92DF-4D17-9A35-CF50670F8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62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31C73-3866-471E-A06E-C29F81A3E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47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8F971-E311-4910-AD02-AEA985F02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40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3703B-FDE0-45FD-B644-CCCC2CBA0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4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248400"/>
            <a:ext cx="7315200" cy="457200"/>
          </a:xfrm>
        </p:spPr>
        <p:txBody>
          <a:bodyPr/>
          <a:lstStyle>
            <a:lvl1pPr>
              <a:defRPr i="1"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</p:spTree>
    <p:extLst>
      <p:ext uri="{BB962C8B-B14F-4D97-AF65-F5344CB8AC3E}">
        <p14:creationId xmlns:p14="http://schemas.microsoft.com/office/powerpoint/2010/main" val="358231146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99971-12F1-4918-9DD4-126765DFC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96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6D03B-8E07-4F80-B36C-3D2F00FD6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0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B5568-45D9-40AF-9F2D-F6A44F7B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02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A561E-F848-46C7-8BAF-9BB8E95C9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39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95FDB-7DBB-4A0A-A6C4-9FE10DE92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36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7C904-8639-4240-836B-14A383953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80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D5F99-22C3-414B-B81B-92C7DB4CD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52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27D30-B016-4D35-B249-443BABC4A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52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7E92E-D6A5-45B7-83EE-B8F59F653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827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45B9C-78F5-413B-B977-BEF2E6B7E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5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6714D-9946-458E-9305-2719947AC2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10586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A4611-4488-4247-B66D-93C17AF90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2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FC534-4FE1-4ADA-AF24-F44D945DD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270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C4421-D590-42F8-9C48-8F8DFDE6A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67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71B68-0D57-47AE-AAD8-8BF0CB80D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21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81BF2-1EE4-4C34-8320-AA31B407A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9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93D88-9B0C-412E-8B03-574280BAE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4411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B1F55-86FF-4FCF-A680-40844F49D4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96306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9DDF3-53D4-4A8E-9CD5-5220713D5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2972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02CEA-8E01-414E-B11C-2F3BFCBE21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6500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6D8BB-4EAD-4AFF-A63F-50DE7F2574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615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EC2D7-F4BB-4BAB-83E8-21780C92DC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703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t24itle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09646AD-079E-4D38-89D8-264E03E630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39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7400" y="6356350"/>
            <a:ext cx="464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7400" y="6356350"/>
            <a:ext cx="480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Daniel J. Jacob, Introduction to Atmospheric Chemistry, Spring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EE2425-F4D8-4956-AA6A-33BE10EC8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jpeg"/><Relationship Id="rId5" Type="http://schemas.openxmlformats.org/officeDocument/2006/relationships/hyperlink" Target="http://www-as.harvard.edu/chemistry/trop/satellite/index.html" TargetMode="External"/><Relationship Id="rId4" Type="http://schemas.openxmlformats.org/officeDocument/2006/relationships/image" Target="../media/image19.wmf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6.jpeg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eather.com/weather/today/l/02138:4:U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images.google.com/imgres?imgurl=http://www.reefed.edu.au/__data/assets/image/0011/17021/clouds.jpg&amp;imgrefurl=http://www.reefed.edu.au/home/students/web_quest/exploring_wetlands/the_water_cycle&amp;h=428&amp;w=351&amp;sz=30&amp;hl=en&amp;start=5&amp;usg=__t9bgmmxm2GTWVWjD7axMd8aJBYw=&amp;tbnid=pbeH_PNjkylDAM:&amp;tbnh=126&amp;tbnw=103&amp;prev=/images?q%3Dclouds%26hl%3Den%26rls%3DGGLR,GGLR:2006-29,GGLR:en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comments" Target="../comments/comment1.x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38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0" dirty="0">
                <a:effectLst/>
              </a:rPr>
              <a:t>1. MEASURES OF ATMOSPHERIC COMPOSITION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372100" y="3124200"/>
            <a:ext cx="3810000" cy="609600"/>
          </a:xfrm>
          <a:prstGeom prst="rect">
            <a:avLst/>
          </a:prstGeom>
          <a:gradFill rotWithShape="1">
            <a:gsLst>
              <a:gs pos="0">
                <a:srgbClr val="CC00CC"/>
              </a:gs>
              <a:gs pos="50000">
                <a:srgbClr val="5E005E"/>
              </a:gs>
              <a:gs pos="100000">
                <a:srgbClr val="CC00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0" dirty="0">
                <a:effectLst/>
              </a:rPr>
              <a:t>Monitoring the ozone column from satellite</a:t>
            </a:r>
          </a:p>
        </p:txBody>
      </p:sp>
      <p:sp>
        <p:nvSpPr>
          <p:cNvPr id="31748" name="AutoShape 4" descr="FULLDAY_GLO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1749" name="AutoShape 5" descr="FULLDAY_GLO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1750" name="AutoShape 6" descr="FULLDAY_GLO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9848850" y="30162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8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8850" y="30162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600700" y="1143000"/>
            <a:ext cx="3118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Method: UV solar backscatter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5372100" y="3733800"/>
            <a:ext cx="3810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31754" name="Picture 19" descr="[Movie Camera]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1752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Line 20"/>
          <p:cNvSpPr>
            <a:spLocks noChangeShapeType="1"/>
          </p:cNvSpPr>
          <p:nvPr/>
        </p:nvSpPr>
        <p:spPr bwMode="auto">
          <a:xfrm>
            <a:off x="5372100" y="4724400"/>
            <a:ext cx="3810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Freeform 21"/>
          <p:cNvSpPr>
            <a:spLocks/>
          </p:cNvSpPr>
          <p:nvPr/>
        </p:nvSpPr>
        <p:spPr bwMode="auto">
          <a:xfrm>
            <a:off x="6667500" y="2590800"/>
            <a:ext cx="1676400" cy="2133600"/>
          </a:xfrm>
          <a:custGeom>
            <a:avLst/>
            <a:gdLst>
              <a:gd name="T0" fmla="*/ 0 w 1152"/>
              <a:gd name="T1" fmla="*/ 2147483646 h 2016"/>
              <a:gd name="T2" fmla="*/ 2147483646 w 1152"/>
              <a:gd name="T3" fmla="*/ 2147483646 h 2016"/>
              <a:gd name="T4" fmla="*/ 2147483646 w 1152"/>
              <a:gd name="T5" fmla="*/ 0 h 2016"/>
              <a:gd name="T6" fmla="*/ 0 60000 65536"/>
              <a:gd name="T7" fmla="*/ 0 60000 65536"/>
              <a:gd name="T8" fmla="*/ 0 60000 65536"/>
              <a:gd name="T9" fmla="*/ 0 w 1152"/>
              <a:gd name="T10" fmla="*/ 0 h 2016"/>
              <a:gd name="T11" fmla="*/ 1152 w 1152"/>
              <a:gd name="T12" fmla="*/ 2016 h 20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2016">
                <a:moveTo>
                  <a:pt x="0" y="96"/>
                </a:moveTo>
                <a:lnTo>
                  <a:pt x="1152" y="2016"/>
                </a:lnTo>
                <a:lnTo>
                  <a:pt x="1152" y="0"/>
                </a:lnTo>
              </a:path>
            </a:pathLst>
          </a:custGeom>
          <a:noFill/>
          <a:ln w="38100">
            <a:solidFill>
              <a:srgbClr val="5D1DA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Freeform 22"/>
          <p:cNvSpPr>
            <a:spLocks/>
          </p:cNvSpPr>
          <p:nvPr/>
        </p:nvSpPr>
        <p:spPr bwMode="auto">
          <a:xfrm>
            <a:off x="6819900" y="2514600"/>
            <a:ext cx="1676400" cy="2209800"/>
          </a:xfrm>
          <a:custGeom>
            <a:avLst/>
            <a:gdLst>
              <a:gd name="T0" fmla="*/ 0 w 864"/>
              <a:gd name="T1" fmla="*/ 0 h 1440"/>
              <a:gd name="T2" fmla="*/ 2147483646 w 864"/>
              <a:gd name="T3" fmla="*/ 2147483646 h 1440"/>
              <a:gd name="T4" fmla="*/ 2147483646 w 864"/>
              <a:gd name="T5" fmla="*/ 2147483646 h 1440"/>
              <a:gd name="T6" fmla="*/ 0 60000 65536"/>
              <a:gd name="T7" fmla="*/ 0 60000 65536"/>
              <a:gd name="T8" fmla="*/ 0 60000 65536"/>
              <a:gd name="T9" fmla="*/ 0 w 864"/>
              <a:gd name="T10" fmla="*/ 0 h 1440"/>
              <a:gd name="T11" fmla="*/ 864 w 864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1440">
                <a:moveTo>
                  <a:pt x="0" y="0"/>
                </a:moveTo>
                <a:lnTo>
                  <a:pt x="864" y="1440"/>
                </a:lnTo>
                <a:lnTo>
                  <a:pt x="864" y="48"/>
                </a:lnTo>
              </a:path>
            </a:pathLst>
          </a:custGeom>
          <a:noFill/>
          <a:ln w="38100">
            <a:solidFill>
              <a:srgbClr val="5D1DA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Text Box 23"/>
          <p:cNvSpPr txBox="1">
            <a:spLocks noChangeArrowheads="1"/>
          </p:cNvSpPr>
          <p:nvPr/>
        </p:nvSpPr>
        <p:spPr bwMode="auto">
          <a:xfrm>
            <a:off x="5562600" y="4038600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Reflection by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Earth surface </a:t>
            </a:r>
          </a:p>
        </p:txBody>
      </p:sp>
      <p:sp>
        <p:nvSpPr>
          <p:cNvPr id="31759" name="Text Box 24"/>
          <p:cNvSpPr txBox="1">
            <a:spLocks noChangeArrowheads="1"/>
          </p:cNvSpPr>
          <p:nvPr/>
        </p:nvSpPr>
        <p:spPr bwMode="auto">
          <a:xfrm>
            <a:off x="5432425" y="3846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1760" name="Freeform 25"/>
          <p:cNvSpPr>
            <a:spLocks/>
          </p:cNvSpPr>
          <p:nvPr/>
        </p:nvSpPr>
        <p:spPr bwMode="auto">
          <a:xfrm>
            <a:off x="5791200" y="4876800"/>
            <a:ext cx="2667000" cy="1524000"/>
          </a:xfrm>
          <a:custGeom>
            <a:avLst/>
            <a:gdLst>
              <a:gd name="T0" fmla="*/ 0 w 1344"/>
              <a:gd name="T1" fmla="*/ 0 h 768"/>
              <a:gd name="T2" fmla="*/ 0 w 1344"/>
              <a:gd name="T3" fmla="*/ 2147483646 h 768"/>
              <a:gd name="T4" fmla="*/ 2147483646 w 1344"/>
              <a:gd name="T5" fmla="*/ 2147483646 h 768"/>
              <a:gd name="T6" fmla="*/ 0 60000 65536"/>
              <a:gd name="T7" fmla="*/ 0 60000 65536"/>
              <a:gd name="T8" fmla="*/ 0 60000 65536"/>
              <a:gd name="T9" fmla="*/ 0 w 1344"/>
              <a:gd name="T10" fmla="*/ 0 h 768"/>
              <a:gd name="T11" fmla="*/ 1344 w 1344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768">
                <a:moveTo>
                  <a:pt x="0" y="0"/>
                </a:moveTo>
                <a:lnTo>
                  <a:pt x="0" y="768"/>
                </a:lnTo>
                <a:lnTo>
                  <a:pt x="1344" y="768"/>
                </a:lnTo>
              </a:path>
            </a:pathLst>
          </a:cu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Freeform 26"/>
          <p:cNvSpPr>
            <a:spLocks/>
          </p:cNvSpPr>
          <p:nvPr/>
        </p:nvSpPr>
        <p:spPr bwMode="auto">
          <a:xfrm>
            <a:off x="6330950" y="4978400"/>
            <a:ext cx="1974850" cy="1422400"/>
          </a:xfrm>
          <a:custGeom>
            <a:avLst/>
            <a:gdLst>
              <a:gd name="T0" fmla="*/ 0 w 1244"/>
              <a:gd name="T1" fmla="*/ 2147483646 h 896"/>
              <a:gd name="T2" fmla="*/ 2147483646 w 1244"/>
              <a:gd name="T3" fmla="*/ 2147483646 h 896"/>
              <a:gd name="T4" fmla="*/ 2147483646 w 1244"/>
              <a:gd name="T5" fmla="*/ 2147483646 h 896"/>
              <a:gd name="T6" fmla="*/ 2147483646 w 1244"/>
              <a:gd name="T7" fmla="*/ 0 h 896"/>
              <a:gd name="T8" fmla="*/ 2147483646 w 1244"/>
              <a:gd name="T9" fmla="*/ 2147483646 h 896"/>
              <a:gd name="T10" fmla="*/ 2147483646 w 1244"/>
              <a:gd name="T11" fmla="*/ 2147483646 h 896"/>
              <a:gd name="T12" fmla="*/ 2147483646 w 1244"/>
              <a:gd name="T13" fmla="*/ 2147483646 h 8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44"/>
              <a:gd name="T22" fmla="*/ 0 h 896"/>
              <a:gd name="T23" fmla="*/ 1244 w 1244"/>
              <a:gd name="T24" fmla="*/ 896 h 8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44" h="896">
                <a:moveTo>
                  <a:pt x="0" y="875"/>
                </a:moveTo>
                <a:cubicBezTo>
                  <a:pt x="72" y="875"/>
                  <a:pt x="347" y="896"/>
                  <a:pt x="430" y="866"/>
                </a:cubicBezTo>
                <a:cubicBezTo>
                  <a:pt x="513" y="836"/>
                  <a:pt x="467" y="838"/>
                  <a:pt x="499" y="694"/>
                </a:cubicBezTo>
                <a:cubicBezTo>
                  <a:pt x="531" y="550"/>
                  <a:pt x="579" y="0"/>
                  <a:pt x="620" y="0"/>
                </a:cubicBezTo>
                <a:cubicBezTo>
                  <a:pt x="661" y="0"/>
                  <a:pt x="708" y="550"/>
                  <a:pt x="748" y="694"/>
                </a:cubicBezTo>
                <a:cubicBezTo>
                  <a:pt x="788" y="838"/>
                  <a:pt x="777" y="836"/>
                  <a:pt x="860" y="864"/>
                </a:cubicBezTo>
                <a:cubicBezTo>
                  <a:pt x="943" y="892"/>
                  <a:pt x="1180" y="864"/>
                  <a:pt x="1244" y="864"/>
                </a:cubicBezTo>
              </a:path>
            </a:pathLst>
          </a:custGeom>
          <a:noFill/>
          <a:ln w="3810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Line 27"/>
          <p:cNvSpPr>
            <a:spLocks noChangeShapeType="1"/>
          </p:cNvSpPr>
          <p:nvPr/>
        </p:nvSpPr>
        <p:spPr bwMode="auto">
          <a:xfrm>
            <a:off x="7315200" y="5029200"/>
            <a:ext cx="0" cy="137160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Text Box 28"/>
          <p:cNvSpPr txBox="1">
            <a:spLocks noChangeArrowheads="1"/>
          </p:cNvSpPr>
          <p:nvPr/>
        </p:nvSpPr>
        <p:spPr bwMode="auto">
          <a:xfrm>
            <a:off x="6743700" y="64008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400" baseline="-25000">
                <a:solidFill>
                  <a:schemeClr val="tx1"/>
                </a:solidFill>
                <a:latin typeface="Symbol" panose="05050102010706020507" pitchFamily="18" charset="2"/>
              </a:rPr>
              <a:t>1</a:t>
            </a:r>
            <a:endParaRPr lang="en-US" altLang="en-US" sz="240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31764" name="Rectangle 29"/>
          <p:cNvSpPr>
            <a:spLocks noChangeArrowheads="1"/>
          </p:cNvSpPr>
          <p:nvPr/>
        </p:nvSpPr>
        <p:spPr bwMode="auto">
          <a:xfrm>
            <a:off x="8572500" y="25146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400" baseline="-25000">
                <a:solidFill>
                  <a:schemeClr val="tx1"/>
                </a:solidFill>
                <a:latin typeface="Symbol" panose="05050102010706020507" pitchFamily="18" charset="2"/>
              </a:rPr>
              <a:t>2</a:t>
            </a:r>
          </a:p>
        </p:txBody>
      </p:sp>
      <p:graphicFrame>
        <p:nvGraphicFramePr>
          <p:cNvPr id="31765" name="Object 30"/>
          <p:cNvGraphicFramePr>
            <a:graphicFrameLocks noChangeAspect="1"/>
          </p:cNvGraphicFramePr>
          <p:nvPr/>
        </p:nvGraphicFramePr>
        <p:xfrm>
          <a:off x="9486900" y="7620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9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6900" y="7620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6" name="Text Box 31"/>
          <p:cNvSpPr txBox="1">
            <a:spLocks noChangeArrowheads="1"/>
          </p:cNvSpPr>
          <p:nvPr/>
        </p:nvSpPr>
        <p:spPr bwMode="auto">
          <a:xfrm>
            <a:off x="5432425" y="3200400"/>
            <a:ext cx="1387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Ozone layer</a:t>
            </a:r>
          </a:p>
        </p:txBody>
      </p:sp>
      <p:sp>
        <p:nvSpPr>
          <p:cNvPr id="31767" name="Text Box 32"/>
          <p:cNvSpPr txBox="1">
            <a:spLocks noChangeArrowheads="1"/>
          </p:cNvSpPr>
          <p:nvPr/>
        </p:nvSpPr>
        <p:spPr bwMode="auto">
          <a:xfrm>
            <a:off x="5867400" y="5029200"/>
            <a:ext cx="11695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Ozone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absorption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spectrum</a:t>
            </a:r>
          </a:p>
        </p:txBody>
      </p:sp>
      <p:sp>
        <p:nvSpPr>
          <p:cNvPr id="31768" name="Text Box 33"/>
          <p:cNvSpPr txBox="1">
            <a:spLocks noChangeArrowheads="1"/>
          </p:cNvSpPr>
          <p:nvPr/>
        </p:nvSpPr>
        <p:spPr bwMode="auto">
          <a:xfrm>
            <a:off x="7813675" y="25146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400" baseline="-25000">
                <a:solidFill>
                  <a:schemeClr val="tx1"/>
                </a:solidFill>
                <a:latin typeface="Symbol" panose="05050102010706020507" pitchFamily="18" charset="2"/>
              </a:rPr>
              <a:t>1</a:t>
            </a:r>
            <a:endParaRPr lang="en-US" altLang="en-US" sz="240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31769" name="Rectangle 34"/>
          <p:cNvSpPr>
            <a:spLocks noChangeArrowheads="1"/>
          </p:cNvSpPr>
          <p:nvPr/>
        </p:nvSpPr>
        <p:spPr bwMode="auto">
          <a:xfrm>
            <a:off x="7277100" y="64008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400" baseline="-25000">
                <a:solidFill>
                  <a:schemeClr val="tx1"/>
                </a:solidFill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31770" name="AutoShape 35" descr="FULLDAY_GLO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1772" name="Text Box 39"/>
          <p:cNvSpPr txBox="1">
            <a:spLocks noChangeArrowheads="1"/>
          </p:cNvSpPr>
          <p:nvPr/>
        </p:nvSpPr>
        <p:spPr bwMode="auto">
          <a:xfrm>
            <a:off x="152400" y="6019800"/>
            <a:ext cx="541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</a:rPr>
              <a:t>Thickness of ozone layer is measured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</a:rPr>
              <a:t>as a column concentration</a:t>
            </a:r>
          </a:p>
        </p:txBody>
      </p:sp>
      <p:sp>
        <p:nvSpPr>
          <p:cNvPr id="31773" name="AutoShape 41" descr="ftp://toms.gsfc.nasa.gov/pub/omi/images/global/FULLDAY_GLOB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1774" name="AutoShape 42" descr="ftp://toms.gsfc.nasa.gov/pub/omi/images/global/FULLDAY_GLOB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1775" name="AutoShape 43" descr="ftp://toms.gsfc.nasa.gov/pub/omi/images/global/FULLDAY_GLOB.PNG"/>
          <p:cNvSpPr>
            <a:spLocks noChangeAspect="1" noChangeArrowheads="1"/>
          </p:cNvSpPr>
          <p:nvPr/>
        </p:nvSpPr>
        <p:spPr bwMode="auto">
          <a:xfrm>
            <a:off x="63500" y="-136525"/>
            <a:ext cx="51720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1776" name="AutoShape 45" descr="ftp://toms.gsfc.nasa.gov/pub/omi/images/global/FULLDAY_GLOB.PN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1777" name="AutoShape 45" descr="ftp://toms.gsfc.nasa.gov/pub/omi/images/global/Y2010/IM_ozgbl_omi_2010110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1778" name="Rectangle 1"/>
          <p:cNvSpPr>
            <a:spLocks noChangeArrowheads="1"/>
          </p:cNvSpPr>
          <p:nvPr/>
        </p:nvSpPr>
        <p:spPr bwMode="auto">
          <a:xfrm>
            <a:off x="4635500" y="533400"/>
            <a:ext cx="6642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http://ozonewatch.gsfc.nasa.gov/</a:t>
            </a:r>
          </a:p>
        </p:txBody>
      </p:sp>
      <p:pic>
        <p:nvPicPr>
          <p:cNvPr id="31779" name="Picture 4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7" t="80991" r="66995" b="10233"/>
          <a:stretch>
            <a:fillRect/>
          </a:stretch>
        </p:blipFill>
        <p:spPr bwMode="auto">
          <a:xfrm>
            <a:off x="490538" y="4051300"/>
            <a:ext cx="38338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80" name="TextBox 1"/>
          <p:cNvSpPr txBox="1">
            <a:spLocks noChangeArrowheads="1"/>
          </p:cNvSpPr>
          <p:nvPr/>
        </p:nvSpPr>
        <p:spPr bwMode="auto">
          <a:xfrm>
            <a:off x="6159500" y="2130425"/>
            <a:ext cx="59531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Sun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61988" y="4519474"/>
            <a:ext cx="3700462" cy="48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49273" y="4517133"/>
            <a:ext cx="31290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b="0" dirty="0"/>
              <a:t>0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419126" y="4517133"/>
            <a:ext cx="44114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b="0" dirty="0"/>
              <a:t>50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236327" y="4517133"/>
            <a:ext cx="56938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b="0" dirty="0"/>
              <a:t>100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181769" y="4478893"/>
            <a:ext cx="56938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b="0" dirty="0"/>
              <a:t>150</a:t>
            </a:r>
          </a:p>
        </p:txBody>
      </p:sp>
      <p:sp>
        <p:nvSpPr>
          <p:cNvPr id="31771" name="Text Box 38"/>
          <p:cNvSpPr txBox="1">
            <a:spLocks noChangeArrowheads="1"/>
          </p:cNvSpPr>
          <p:nvPr/>
        </p:nvSpPr>
        <p:spPr bwMode="auto">
          <a:xfrm>
            <a:off x="371014" y="4807605"/>
            <a:ext cx="408939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Ozone column, 10</a:t>
            </a:r>
            <a:r>
              <a:rPr lang="en-US" altLang="en-US" sz="1800" b="0" baseline="30000" dirty="0">
                <a:solidFill>
                  <a:schemeClr val="tx1"/>
                </a:solidFill>
              </a:rPr>
              <a:t>17</a:t>
            </a:r>
            <a:r>
              <a:rPr lang="en-US" altLang="en-US" sz="1800" b="0" dirty="0">
                <a:solidFill>
                  <a:schemeClr val="tx1"/>
                </a:solidFill>
              </a:rPr>
              <a:t> molecules cm</a:t>
            </a:r>
            <a:r>
              <a:rPr lang="en-US" altLang="en-US" sz="1800" b="0" baseline="30000" dirty="0">
                <a:solidFill>
                  <a:schemeClr val="tx1"/>
                </a:solidFill>
              </a:rPr>
              <a:t>-2</a:t>
            </a:r>
            <a:endParaRPr lang="en-US" altLang="en-US" sz="1800" b="0" dirty="0">
              <a:solidFill>
                <a:schemeClr val="tx1"/>
              </a:solidFill>
            </a:endParaRPr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E3528BC-179E-4BC8-B85B-F2B2816E35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5" y="1833809"/>
            <a:ext cx="3426738" cy="229090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223838"/>
            <a:ext cx="9372600" cy="1143000"/>
          </a:xfrm>
        </p:spPr>
        <p:txBody>
          <a:bodyPr/>
          <a:lstStyle/>
          <a:p>
            <a:pPr eaLnBrk="1" hangingPunct="1"/>
            <a:r>
              <a:rPr lang="en-US" altLang="en-US" sz="2000" b="0" dirty="0">
                <a:effectLst/>
              </a:rPr>
              <a:t>Aerosol concentrations are often expressed as mass per unit volume,</a:t>
            </a:r>
            <a:br>
              <a:rPr lang="en-US" altLang="en-US" sz="2000" b="0" dirty="0">
                <a:effectLst/>
              </a:rPr>
            </a:br>
            <a:r>
              <a:rPr lang="en-US" altLang="en-US" sz="2000" b="0" dirty="0">
                <a:effectLst/>
              </a:rPr>
              <a:t>typically in units of [</a:t>
            </a:r>
            <a:r>
              <a:rPr lang="el-GR" altLang="en-US" sz="2000" b="0" dirty="0">
                <a:effectLst/>
              </a:rPr>
              <a:t>μ</a:t>
            </a:r>
            <a:r>
              <a:rPr lang="en-US" altLang="en-US" sz="2000" b="0" dirty="0">
                <a:effectLst/>
              </a:rPr>
              <a:t>g m</a:t>
            </a:r>
            <a:r>
              <a:rPr lang="en-US" altLang="en-US" sz="2000" b="0" baseline="30000" dirty="0">
                <a:effectLst/>
              </a:rPr>
              <a:t>-3</a:t>
            </a:r>
            <a:r>
              <a:rPr lang="en-US" altLang="en-US" sz="2000" b="0" dirty="0">
                <a:effectLst/>
              </a:rPr>
              <a:t>]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710397" y="1379679"/>
            <a:ext cx="613661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CC0000"/>
                </a:solidFill>
              </a:rPr>
              <a:t>Surface PM</a:t>
            </a:r>
            <a:r>
              <a:rPr lang="en-US" altLang="en-US" sz="1800" b="0" baseline="-25000" dirty="0">
                <a:solidFill>
                  <a:srgbClr val="CC0000"/>
                </a:solidFill>
              </a:rPr>
              <a:t>2.5</a:t>
            </a:r>
            <a:r>
              <a:rPr lang="en-US" altLang="en-US" sz="1800" b="0" dirty="0">
                <a:solidFill>
                  <a:srgbClr val="CC0000"/>
                </a:solidFill>
              </a:rPr>
              <a:t>  </a:t>
            </a:r>
            <a:r>
              <a:rPr lang="en-US" altLang="en-US" sz="1800" b="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≡ </a:t>
            </a:r>
            <a:r>
              <a:rPr lang="en-US" altLang="en-US" sz="1800" b="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 particulate matter</a:t>
            </a:r>
            <a:r>
              <a:rPr lang="en-US" altLang="en-US" sz="1800" b="0" dirty="0">
                <a:solidFill>
                  <a:srgbClr val="CC0000"/>
                </a:solidFill>
              </a:rPr>
              <a:t> &lt; 2.5 </a:t>
            </a:r>
            <a:r>
              <a:rPr lang="en-US" altLang="en-US" sz="1800" b="0" dirty="0">
                <a:solidFill>
                  <a:srgbClr val="CC0000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1800" b="0" dirty="0">
                <a:solidFill>
                  <a:srgbClr val="CC0000"/>
                </a:solidFill>
              </a:rPr>
              <a:t>m diameter 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1332706" y="6248400"/>
            <a:ext cx="678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EPA air quality standard: 12 </a:t>
            </a:r>
            <a:r>
              <a:rPr lang="en-US" altLang="en-US" sz="1800" b="0" dirty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1800" b="0" dirty="0">
                <a:solidFill>
                  <a:schemeClr val="tx1"/>
                </a:solidFill>
              </a:rPr>
              <a:t>g m</a:t>
            </a:r>
            <a:r>
              <a:rPr lang="en-US" altLang="en-US" sz="1800" b="0" baseline="30000" dirty="0">
                <a:solidFill>
                  <a:schemeClr val="tx1"/>
                </a:solidFill>
              </a:rPr>
              <a:t>-3</a:t>
            </a:r>
            <a:r>
              <a:rPr lang="en-US" altLang="en-US" sz="1800" b="0" dirty="0">
                <a:solidFill>
                  <a:schemeClr val="tx1"/>
                </a:solidFill>
              </a:rPr>
              <a:t>  (annual mean)</a:t>
            </a:r>
          </a:p>
        </p:txBody>
      </p:sp>
      <p:sp>
        <p:nvSpPr>
          <p:cNvPr id="32773" name="Rectangle 10"/>
          <p:cNvSpPr>
            <a:spLocks noChangeArrowheads="1"/>
          </p:cNvSpPr>
          <p:nvPr/>
        </p:nvSpPr>
        <p:spPr bwMode="auto">
          <a:xfrm>
            <a:off x="152400" y="5334000"/>
            <a:ext cx="2667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2774" name="Rectangle 11"/>
          <p:cNvSpPr>
            <a:spLocks noChangeArrowheads="1"/>
          </p:cNvSpPr>
          <p:nvPr/>
        </p:nvSpPr>
        <p:spPr bwMode="auto">
          <a:xfrm>
            <a:off x="4267200" y="5791200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32775" name="Picture 9" descr="http://www.nasa.gov/images/content/483902main_Final-US-PM2.5-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624681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92" y="-277045"/>
            <a:ext cx="9072816" cy="1143000"/>
          </a:xfrm>
        </p:spPr>
        <p:txBody>
          <a:bodyPr/>
          <a:lstStyle/>
          <a:p>
            <a:pPr eaLnBrk="1" hangingPunct="1"/>
            <a:r>
              <a:rPr lang="en-US" altLang="en-US" sz="2000" b="0" dirty="0">
                <a:effectLst/>
              </a:rPr>
              <a:t>Absolute concentration of gas can also be measured as partial pressure </a:t>
            </a:r>
            <a:r>
              <a:rPr lang="en-US" altLang="en-US" sz="2000" b="0" i="1" dirty="0">
                <a:effectLst/>
              </a:rPr>
              <a:t>p</a:t>
            </a:r>
            <a:r>
              <a:rPr lang="en-US" altLang="en-US" sz="2000" b="0" i="1" baseline="-25000" dirty="0">
                <a:effectLst/>
              </a:rPr>
              <a:t>x</a:t>
            </a:r>
            <a:r>
              <a:rPr lang="en-US" altLang="en-US" sz="2000" b="0" i="1" dirty="0">
                <a:effectLst/>
              </a:rPr>
              <a:t> </a:t>
            </a:r>
            <a:r>
              <a:rPr lang="en-US" altLang="en-US" sz="2000" b="0" dirty="0">
                <a:effectLst/>
              </a:rPr>
              <a:t>[Pa]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8141" y="572260"/>
            <a:ext cx="8961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The partial pressure </a:t>
            </a:r>
            <a:r>
              <a:rPr lang="en-US" altLang="en-US" sz="1800" b="0" i="1" dirty="0" err="1">
                <a:solidFill>
                  <a:schemeClr val="tx1"/>
                </a:solidFill>
              </a:rPr>
              <a:t>p</a:t>
            </a:r>
            <a:r>
              <a:rPr lang="en-US" altLang="en-US" sz="1800" b="0" i="1" baseline="-25000" dirty="0" err="1">
                <a:solidFill>
                  <a:schemeClr val="tx1"/>
                </a:solidFill>
              </a:rPr>
              <a:t>X</a:t>
            </a:r>
            <a:r>
              <a:rPr lang="en-US" altLang="en-US" sz="1800" b="0" i="1" dirty="0">
                <a:solidFill>
                  <a:schemeClr val="tx1"/>
                </a:solidFill>
              </a:rPr>
              <a:t> </a:t>
            </a:r>
            <a:r>
              <a:rPr lang="en-US" altLang="en-US" sz="1800" b="0" dirty="0">
                <a:solidFill>
                  <a:schemeClr val="tx1"/>
                </a:solidFill>
              </a:rPr>
              <a:t>of a gas X in a mixture is the pressure that the gas would exert if all other gases in the mixture were removed.</a:t>
            </a: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194322" y="1355699"/>
          <a:ext cx="152400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Equation" r:id="rId3" imgW="672840" imgH="228600" progId="Equation.DSMT4">
                  <p:embed/>
                </p:oleObj>
              </mc:Choice>
              <mc:Fallback>
                <p:oleObj name="Equation" r:id="rId3" imgW="672840" imgH="228600" progId="Equation.DSMT4">
                  <p:embed/>
                  <p:pic>
                    <p:nvPicPr>
                      <p:cNvPr id="348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22" y="1355699"/>
                        <a:ext cx="1524000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978411" y="1375094"/>
            <a:ext cx="40959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Proper measure for phase change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(such as condensation of water vapor)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544C22-AA37-413A-9CF0-D02BB7C6FA29}"/>
              </a:ext>
            </a:extLst>
          </p:cNvPr>
          <p:cNvGrpSpPr/>
          <p:nvPr/>
        </p:nvGrpSpPr>
        <p:grpSpPr>
          <a:xfrm>
            <a:off x="458363" y="4823258"/>
            <a:ext cx="6781800" cy="2103262"/>
            <a:chOff x="838200" y="4567756"/>
            <a:chExt cx="7625356" cy="2236856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EB52C99-A3A5-4D9B-8A46-D1907B406BAD}"/>
                </a:ext>
              </a:extLst>
            </p:cNvPr>
            <p:cNvSpPr/>
            <p:nvPr/>
          </p:nvSpPr>
          <p:spPr>
            <a:xfrm>
              <a:off x="1712871" y="5696515"/>
              <a:ext cx="4860338" cy="467317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0EC8032-1586-4FA0-9DA1-AF1EA7F41EAA}"/>
                </a:ext>
              </a:extLst>
            </p:cNvPr>
            <p:cNvSpPr/>
            <p:nvPr/>
          </p:nvSpPr>
          <p:spPr>
            <a:xfrm>
              <a:off x="1722852" y="4573464"/>
              <a:ext cx="4876835" cy="1602557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E5F4BAA-F906-4E6D-86E5-A576693C3206}"/>
                </a:ext>
              </a:extLst>
            </p:cNvPr>
            <p:cNvSpPr/>
            <p:nvPr/>
          </p:nvSpPr>
          <p:spPr>
            <a:xfrm>
              <a:off x="3257924" y="5610535"/>
              <a:ext cx="141403" cy="122547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29">
              <a:extLst>
                <a:ext uri="{FF2B5EF4-FFF2-40B4-BE49-F238E27FC236}">
                  <a16:creationId xmlns:a16="http://schemas.microsoft.com/office/drawing/2014/main" id="{936C7EFD-F901-49C8-8458-3E1C3DE1D405}"/>
                </a:ext>
              </a:extLst>
            </p:cNvPr>
            <p:cNvSpPr/>
            <p:nvPr/>
          </p:nvSpPr>
          <p:spPr>
            <a:xfrm>
              <a:off x="6173219" y="4722870"/>
              <a:ext cx="413277" cy="862211"/>
            </a:xfrm>
            <a:custGeom>
              <a:avLst/>
              <a:gdLst>
                <a:gd name="connsiteX0" fmla="*/ 0 w 527901"/>
                <a:gd name="connsiteY0" fmla="*/ 716437 h 716437"/>
                <a:gd name="connsiteX1" fmla="*/ 527901 w 527901"/>
                <a:gd name="connsiteY1" fmla="*/ 235670 h 716437"/>
                <a:gd name="connsiteX2" fmla="*/ 207389 w 527901"/>
                <a:gd name="connsiteY2" fmla="*/ 0 h 716437"/>
                <a:gd name="connsiteX0" fmla="*/ 0 w 382127"/>
                <a:gd name="connsiteY0" fmla="*/ 716437 h 716437"/>
                <a:gd name="connsiteX1" fmla="*/ 382127 w 382127"/>
                <a:gd name="connsiteY1" fmla="*/ 222418 h 716437"/>
                <a:gd name="connsiteX2" fmla="*/ 207389 w 382127"/>
                <a:gd name="connsiteY2" fmla="*/ 0 h 716437"/>
                <a:gd name="connsiteX0" fmla="*/ 31150 w 413277"/>
                <a:gd name="connsiteY0" fmla="*/ 862211 h 862211"/>
                <a:gd name="connsiteX1" fmla="*/ 413277 w 413277"/>
                <a:gd name="connsiteY1" fmla="*/ 368192 h 862211"/>
                <a:gd name="connsiteX2" fmla="*/ 0 w 413277"/>
                <a:gd name="connsiteY2" fmla="*/ 0 h 86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3277" h="862211">
                  <a:moveTo>
                    <a:pt x="31150" y="862211"/>
                  </a:moveTo>
                  <a:lnTo>
                    <a:pt x="413277" y="368192"/>
                  </a:ln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C2F9895-1DC1-484C-8706-4394B0303D2D}"/>
                </a:ext>
              </a:extLst>
            </p:cNvPr>
            <p:cNvSpPr/>
            <p:nvPr/>
          </p:nvSpPr>
          <p:spPr>
            <a:xfrm>
              <a:off x="6106976" y="5586157"/>
              <a:ext cx="141403" cy="122547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93000131-9A21-4A30-84D8-0553E5943899}"/>
                </a:ext>
              </a:extLst>
            </p:cNvPr>
            <p:cNvSpPr/>
            <p:nvPr/>
          </p:nvSpPr>
          <p:spPr>
            <a:xfrm>
              <a:off x="2083427" y="4875972"/>
              <a:ext cx="141403" cy="122547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33">
              <a:extLst>
                <a:ext uri="{FF2B5EF4-FFF2-40B4-BE49-F238E27FC236}">
                  <a16:creationId xmlns:a16="http://schemas.microsoft.com/office/drawing/2014/main" id="{7752AA5D-95B8-4B3B-B5B0-FDAE2B6A9B31}"/>
                </a:ext>
              </a:extLst>
            </p:cNvPr>
            <p:cNvSpPr/>
            <p:nvPr/>
          </p:nvSpPr>
          <p:spPr>
            <a:xfrm>
              <a:off x="1738375" y="5649971"/>
              <a:ext cx="4848394" cy="526050"/>
            </a:xfrm>
            <a:custGeom>
              <a:avLst/>
              <a:gdLst>
                <a:gd name="connsiteX0" fmla="*/ 0 w 3186260"/>
                <a:gd name="connsiteY0" fmla="*/ 0 h 518475"/>
                <a:gd name="connsiteX1" fmla="*/ 18854 w 3186260"/>
                <a:gd name="connsiteY1" fmla="*/ 490194 h 518475"/>
                <a:gd name="connsiteX2" fmla="*/ 3186260 w 3186260"/>
                <a:gd name="connsiteY2" fmla="*/ 518475 h 518475"/>
                <a:gd name="connsiteX3" fmla="*/ 3176833 w 3186260"/>
                <a:gd name="connsiteY3" fmla="*/ 0 h 518475"/>
                <a:gd name="connsiteX0" fmla="*/ 0 w 3186260"/>
                <a:gd name="connsiteY0" fmla="*/ 0 h 518475"/>
                <a:gd name="connsiteX1" fmla="*/ 0 w 3186260"/>
                <a:gd name="connsiteY1" fmla="*/ 499621 h 518475"/>
                <a:gd name="connsiteX2" fmla="*/ 3186260 w 3186260"/>
                <a:gd name="connsiteY2" fmla="*/ 518475 h 518475"/>
                <a:gd name="connsiteX3" fmla="*/ 3176833 w 3186260"/>
                <a:gd name="connsiteY3" fmla="*/ 0 h 518475"/>
                <a:gd name="connsiteX0" fmla="*/ 0 w 3176833"/>
                <a:gd name="connsiteY0" fmla="*/ 0 h 499621"/>
                <a:gd name="connsiteX1" fmla="*/ 0 w 3176833"/>
                <a:gd name="connsiteY1" fmla="*/ 499621 h 499621"/>
                <a:gd name="connsiteX2" fmla="*/ 3159755 w 3176833"/>
                <a:gd name="connsiteY2" fmla="*/ 491971 h 499621"/>
                <a:gd name="connsiteX3" fmla="*/ 3176833 w 3176833"/>
                <a:gd name="connsiteY3" fmla="*/ 0 h 499621"/>
                <a:gd name="connsiteX0" fmla="*/ 0 w 3159755"/>
                <a:gd name="connsiteY0" fmla="*/ 18571 h 518192"/>
                <a:gd name="connsiteX1" fmla="*/ 0 w 3159755"/>
                <a:gd name="connsiteY1" fmla="*/ 518192 h 518192"/>
                <a:gd name="connsiteX2" fmla="*/ 3159755 w 3159755"/>
                <a:gd name="connsiteY2" fmla="*/ 510542 h 518192"/>
                <a:gd name="connsiteX3" fmla="*/ 3158403 w 3159755"/>
                <a:gd name="connsiteY3" fmla="*/ 0 h 5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9755" h="518192">
                  <a:moveTo>
                    <a:pt x="0" y="18571"/>
                  </a:moveTo>
                  <a:lnTo>
                    <a:pt x="0" y="518192"/>
                  </a:lnTo>
                  <a:lnTo>
                    <a:pt x="3159755" y="510542"/>
                  </a:lnTo>
                  <a:cubicBezTo>
                    <a:pt x="3159304" y="340361"/>
                    <a:pt x="3158854" y="170181"/>
                    <a:pt x="3158403" y="0"/>
                  </a:cubicBezTo>
                </a:path>
              </a:pathLst>
            </a:custGeom>
            <a:noFill/>
            <a:ln w="508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A0122BEC-E31C-4E26-8B15-8F644C1BA9C3}"/>
                </a:ext>
              </a:extLst>
            </p:cNvPr>
            <p:cNvCxnSpPr>
              <a:stCxn id="102" idx="0"/>
            </p:cNvCxnSpPr>
            <p:nvPr/>
          </p:nvCxnSpPr>
          <p:spPr>
            <a:xfrm flipH="1" flipV="1">
              <a:off x="3140260" y="4886532"/>
              <a:ext cx="188366" cy="724003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108" name="Freeform 36">
              <a:extLst>
                <a:ext uri="{FF2B5EF4-FFF2-40B4-BE49-F238E27FC236}">
                  <a16:creationId xmlns:a16="http://schemas.microsoft.com/office/drawing/2014/main" id="{51B355EC-3EE6-4EB6-A3A9-06BF742FACB2}"/>
                </a:ext>
              </a:extLst>
            </p:cNvPr>
            <p:cNvSpPr/>
            <p:nvPr/>
          </p:nvSpPr>
          <p:spPr>
            <a:xfrm>
              <a:off x="1736139" y="4975431"/>
              <a:ext cx="397565" cy="768626"/>
            </a:xfrm>
            <a:custGeom>
              <a:avLst/>
              <a:gdLst>
                <a:gd name="connsiteX0" fmla="*/ 397565 w 397565"/>
                <a:gd name="connsiteY0" fmla="*/ 0 h 768626"/>
                <a:gd name="connsiteX1" fmla="*/ 0 w 397565"/>
                <a:gd name="connsiteY1" fmla="*/ 410817 h 768626"/>
                <a:gd name="connsiteX2" fmla="*/ 371061 w 397565"/>
                <a:gd name="connsiteY2" fmla="*/ 768626 h 76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565" h="768626">
                  <a:moveTo>
                    <a:pt x="397565" y="0"/>
                  </a:moveTo>
                  <a:lnTo>
                    <a:pt x="0" y="410817"/>
                  </a:lnTo>
                  <a:lnTo>
                    <a:pt x="371061" y="768626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81607A92-D22B-4784-B461-7039A3DCDC03}"/>
                </a:ext>
              </a:extLst>
            </p:cNvPr>
            <p:cNvSpPr/>
            <p:nvPr/>
          </p:nvSpPr>
          <p:spPr>
            <a:xfrm>
              <a:off x="3687213" y="5605558"/>
              <a:ext cx="141403" cy="122547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05BA9F9F-2C96-48CA-97B2-070DA04ED0D6}"/>
                </a:ext>
              </a:extLst>
            </p:cNvPr>
            <p:cNvCxnSpPr>
              <a:stCxn id="109" idx="0"/>
            </p:cNvCxnSpPr>
            <p:nvPr/>
          </p:nvCxnSpPr>
          <p:spPr>
            <a:xfrm flipV="1">
              <a:off x="3757915" y="4863592"/>
              <a:ext cx="377777" cy="741966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028EFBD1-A1D5-4077-92FF-7291DBCE4412}"/>
                </a:ext>
              </a:extLst>
            </p:cNvPr>
            <p:cNvSpPr/>
            <p:nvPr/>
          </p:nvSpPr>
          <p:spPr>
            <a:xfrm>
              <a:off x="2637132" y="4787270"/>
              <a:ext cx="141403" cy="122547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E818081-BCD1-4396-AC57-1F7F48368DD0}"/>
                </a:ext>
              </a:extLst>
            </p:cNvPr>
            <p:cNvSpPr/>
            <p:nvPr/>
          </p:nvSpPr>
          <p:spPr>
            <a:xfrm>
              <a:off x="5310404" y="4857132"/>
              <a:ext cx="141403" cy="122547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BDE317A9-E9A1-4DC0-BC5E-4DD4188110DB}"/>
                </a:ext>
              </a:extLst>
            </p:cNvPr>
            <p:cNvCxnSpPr>
              <a:stCxn id="112" idx="0"/>
            </p:cNvCxnSpPr>
            <p:nvPr/>
          </p:nvCxnSpPr>
          <p:spPr>
            <a:xfrm>
              <a:off x="5381106" y="4857132"/>
              <a:ext cx="3871" cy="900179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03945014-D821-4FDF-B07B-FF4E0052B4B7}"/>
                </a:ext>
              </a:extLst>
            </p:cNvPr>
            <p:cNvSpPr/>
            <p:nvPr/>
          </p:nvSpPr>
          <p:spPr>
            <a:xfrm>
              <a:off x="4440545" y="5575918"/>
              <a:ext cx="141403" cy="122547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327BB9FD-1503-4DB7-94B9-3A2440B866C6}"/>
                </a:ext>
              </a:extLst>
            </p:cNvPr>
            <p:cNvCxnSpPr>
              <a:stCxn id="114" idx="0"/>
            </p:cNvCxnSpPr>
            <p:nvPr/>
          </p:nvCxnSpPr>
          <p:spPr>
            <a:xfrm flipV="1">
              <a:off x="4511247" y="5003714"/>
              <a:ext cx="169067" cy="572204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EE8211B0-A510-4138-99CD-F40C541B8225}"/>
                </a:ext>
              </a:extLst>
            </p:cNvPr>
            <p:cNvCxnSpPr/>
            <p:nvPr/>
          </p:nvCxnSpPr>
          <p:spPr>
            <a:xfrm>
              <a:off x="2709939" y="4907105"/>
              <a:ext cx="122421" cy="759726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</p:cxnSp>
        <p:pic>
          <p:nvPicPr>
            <p:cNvPr id="117" name="Picture 2" descr="https://thumbs.dreamstime.com/b/set-gas-icons-burner-file-eps-format-32491150.jpg">
              <a:extLst>
                <a:ext uri="{FF2B5EF4-FFF2-40B4-BE49-F238E27FC236}">
                  <a16:creationId xmlns:a16="http://schemas.microsoft.com/office/drawing/2014/main" id="{06A30D5D-E1D9-41EB-B5D0-2BC60BA2F2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71" t="30435" r="14042" b="51478"/>
            <a:stretch/>
          </p:blipFill>
          <p:spPr bwMode="auto">
            <a:xfrm>
              <a:off x="2684003" y="6284385"/>
              <a:ext cx="3030761" cy="520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711A388F-2A45-4B0D-8918-0206C2E9BEF5}"/>
                </a:ext>
              </a:extLst>
            </p:cNvPr>
            <p:cNvSpPr/>
            <p:nvPr/>
          </p:nvSpPr>
          <p:spPr>
            <a:xfrm>
              <a:off x="4464418" y="4859357"/>
              <a:ext cx="141403" cy="122547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52">
              <a:extLst>
                <a:ext uri="{FF2B5EF4-FFF2-40B4-BE49-F238E27FC236}">
                  <a16:creationId xmlns:a16="http://schemas.microsoft.com/office/drawing/2014/main" id="{EBD6A0FC-2157-4767-92EF-0319673994D4}"/>
                </a:ext>
              </a:extLst>
            </p:cNvPr>
            <p:cNvSpPr/>
            <p:nvPr/>
          </p:nvSpPr>
          <p:spPr>
            <a:xfrm>
              <a:off x="4545536" y="4567756"/>
              <a:ext cx="543339" cy="1172066"/>
            </a:xfrm>
            <a:custGeom>
              <a:avLst/>
              <a:gdLst>
                <a:gd name="connsiteX0" fmla="*/ 0 w 543339"/>
                <a:gd name="connsiteY0" fmla="*/ 397565 h 1219200"/>
                <a:gd name="connsiteX1" fmla="*/ 198782 w 543339"/>
                <a:gd name="connsiteY1" fmla="*/ 0 h 1219200"/>
                <a:gd name="connsiteX2" fmla="*/ 543339 w 543339"/>
                <a:gd name="connsiteY2" fmla="*/ 1219200 h 1219200"/>
                <a:gd name="connsiteX0" fmla="*/ 0 w 543339"/>
                <a:gd name="connsiteY0" fmla="*/ 350431 h 1172066"/>
                <a:gd name="connsiteX1" fmla="*/ 198782 w 543339"/>
                <a:gd name="connsiteY1" fmla="*/ 0 h 1172066"/>
                <a:gd name="connsiteX2" fmla="*/ 543339 w 543339"/>
                <a:gd name="connsiteY2" fmla="*/ 1172066 h 117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3339" h="1172066">
                  <a:moveTo>
                    <a:pt x="0" y="350431"/>
                  </a:moveTo>
                  <a:lnTo>
                    <a:pt x="198782" y="0"/>
                  </a:lnTo>
                  <a:lnTo>
                    <a:pt x="543339" y="1172066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03FEE464-7619-4FCC-8B16-A7AD85B5892A}"/>
                </a:ext>
              </a:extLst>
            </p:cNvPr>
            <p:cNvSpPr txBox="1"/>
            <p:nvPr/>
          </p:nvSpPr>
          <p:spPr>
            <a:xfrm>
              <a:off x="838200" y="5088077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</a:t>
              </a:r>
              <a:r>
                <a:rPr kumimoji="0" lang="en-US" sz="18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2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 &gt; 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</a:t>
              </a:r>
              <a:r>
                <a:rPr kumimoji="0" lang="en-US" sz="18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</a:t>
              </a: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72151D46-ECF8-4741-A854-393EE7201DBE}"/>
                </a:ext>
              </a:extLst>
            </p:cNvPr>
            <p:cNvSpPr txBox="1"/>
            <p:nvPr/>
          </p:nvSpPr>
          <p:spPr>
            <a:xfrm>
              <a:off x="6652739" y="5063867"/>
              <a:ext cx="18108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</a:t>
              </a:r>
              <a:r>
                <a:rPr kumimoji="0" lang="en-US" sz="18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H2O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 = 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</a:t>
              </a:r>
              <a:r>
                <a:rPr kumimoji="0" lang="en-US" sz="18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H2O,SAT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(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</a:t>
              </a:r>
              <a:r>
                <a:rPr kumimoji="0" lang="en-US" sz="18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2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         &gt;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 p</a:t>
              </a:r>
              <a:r>
                <a:rPr kumimoji="0" lang="en-US" sz="18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H2O,SAT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(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</a:t>
              </a:r>
              <a:r>
                <a:rPr kumimoji="0" lang="en-US" sz="18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)</a:t>
              </a: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415DF3-D623-4949-8AB9-C03EEC0A9F54}"/>
              </a:ext>
            </a:extLst>
          </p:cNvPr>
          <p:cNvGrpSpPr/>
          <p:nvPr/>
        </p:nvGrpSpPr>
        <p:grpSpPr>
          <a:xfrm>
            <a:off x="611413" y="2649795"/>
            <a:ext cx="6668799" cy="1571732"/>
            <a:chOff x="1044185" y="2192324"/>
            <a:chExt cx="7439752" cy="1649848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64568B1-D46F-434E-AD00-A8580EDA5E1B}"/>
                </a:ext>
              </a:extLst>
            </p:cNvPr>
            <p:cNvSpPr/>
            <p:nvPr/>
          </p:nvSpPr>
          <p:spPr>
            <a:xfrm>
              <a:off x="1709565" y="2239615"/>
              <a:ext cx="4876835" cy="1602557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C811355-CEA6-4FEB-A1C3-378B56741F5A}"/>
                </a:ext>
              </a:extLst>
            </p:cNvPr>
            <p:cNvSpPr/>
            <p:nvPr/>
          </p:nvSpPr>
          <p:spPr>
            <a:xfrm>
              <a:off x="1726062" y="3374855"/>
              <a:ext cx="4860338" cy="467317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EBA98A7-198D-465A-B6E3-F62EB9BC9A7A}"/>
                </a:ext>
              </a:extLst>
            </p:cNvPr>
            <p:cNvSpPr/>
            <p:nvPr/>
          </p:nvSpPr>
          <p:spPr>
            <a:xfrm>
              <a:off x="3244637" y="3276686"/>
              <a:ext cx="141403" cy="122547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7">
              <a:extLst>
                <a:ext uri="{FF2B5EF4-FFF2-40B4-BE49-F238E27FC236}">
                  <a16:creationId xmlns:a16="http://schemas.microsoft.com/office/drawing/2014/main" id="{871C1147-1A8E-4909-A350-BF849AD2755E}"/>
                </a:ext>
              </a:extLst>
            </p:cNvPr>
            <p:cNvSpPr/>
            <p:nvPr/>
          </p:nvSpPr>
          <p:spPr>
            <a:xfrm>
              <a:off x="6159932" y="2389021"/>
              <a:ext cx="413277" cy="862211"/>
            </a:xfrm>
            <a:custGeom>
              <a:avLst/>
              <a:gdLst>
                <a:gd name="connsiteX0" fmla="*/ 0 w 527901"/>
                <a:gd name="connsiteY0" fmla="*/ 716437 h 716437"/>
                <a:gd name="connsiteX1" fmla="*/ 527901 w 527901"/>
                <a:gd name="connsiteY1" fmla="*/ 235670 h 716437"/>
                <a:gd name="connsiteX2" fmla="*/ 207389 w 527901"/>
                <a:gd name="connsiteY2" fmla="*/ 0 h 716437"/>
                <a:gd name="connsiteX0" fmla="*/ 0 w 382127"/>
                <a:gd name="connsiteY0" fmla="*/ 716437 h 716437"/>
                <a:gd name="connsiteX1" fmla="*/ 382127 w 382127"/>
                <a:gd name="connsiteY1" fmla="*/ 222418 h 716437"/>
                <a:gd name="connsiteX2" fmla="*/ 207389 w 382127"/>
                <a:gd name="connsiteY2" fmla="*/ 0 h 716437"/>
                <a:gd name="connsiteX0" fmla="*/ 31150 w 413277"/>
                <a:gd name="connsiteY0" fmla="*/ 862211 h 862211"/>
                <a:gd name="connsiteX1" fmla="*/ 413277 w 413277"/>
                <a:gd name="connsiteY1" fmla="*/ 368192 h 862211"/>
                <a:gd name="connsiteX2" fmla="*/ 0 w 413277"/>
                <a:gd name="connsiteY2" fmla="*/ 0 h 86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3277" h="862211">
                  <a:moveTo>
                    <a:pt x="31150" y="862211"/>
                  </a:moveTo>
                  <a:lnTo>
                    <a:pt x="413277" y="368192"/>
                  </a:ln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7DCB3F8-F273-433E-9914-51D99BAD393E}"/>
                </a:ext>
              </a:extLst>
            </p:cNvPr>
            <p:cNvSpPr/>
            <p:nvPr/>
          </p:nvSpPr>
          <p:spPr>
            <a:xfrm>
              <a:off x="6093689" y="3252308"/>
              <a:ext cx="141403" cy="122547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B4216E14-79D4-4A3A-B7B2-766013F76BF8}"/>
                </a:ext>
              </a:extLst>
            </p:cNvPr>
            <p:cNvSpPr/>
            <p:nvPr/>
          </p:nvSpPr>
          <p:spPr>
            <a:xfrm>
              <a:off x="2070140" y="2542123"/>
              <a:ext cx="141403" cy="122547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22A26D5-A215-4328-9AA3-92508DE12636}"/>
                </a:ext>
              </a:extLst>
            </p:cNvPr>
            <p:cNvSpPr/>
            <p:nvPr/>
          </p:nvSpPr>
          <p:spPr>
            <a:xfrm>
              <a:off x="4473713" y="2529743"/>
              <a:ext cx="141403" cy="122547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4">
              <a:extLst>
                <a:ext uri="{FF2B5EF4-FFF2-40B4-BE49-F238E27FC236}">
                  <a16:creationId xmlns:a16="http://schemas.microsoft.com/office/drawing/2014/main" id="{C1E9198F-FA6F-4807-8F9B-AEBAFEED929F}"/>
                </a:ext>
              </a:extLst>
            </p:cNvPr>
            <p:cNvSpPr/>
            <p:nvPr/>
          </p:nvSpPr>
          <p:spPr>
            <a:xfrm>
              <a:off x="1725088" y="3334975"/>
              <a:ext cx="4874599" cy="507197"/>
            </a:xfrm>
            <a:custGeom>
              <a:avLst/>
              <a:gdLst>
                <a:gd name="connsiteX0" fmla="*/ 0 w 3186260"/>
                <a:gd name="connsiteY0" fmla="*/ 0 h 518475"/>
                <a:gd name="connsiteX1" fmla="*/ 18854 w 3186260"/>
                <a:gd name="connsiteY1" fmla="*/ 490194 h 518475"/>
                <a:gd name="connsiteX2" fmla="*/ 3186260 w 3186260"/>
                <a:gd name="connsiteY2" fmla="*/ 518475 h 518475"/>
                <a:gd name="connsiteX3" fmla="*/ 3176833 w 3186260"/>
                <a:gd name="connsiteY3" fmla="*/ 0 h 518475"/>
                <a:gd name="connsiteX0" fmla="*/ 0 w 3186260"/>
                <a:gd name="connsiteY0" fmla="*/ 0 h 518475"/>
                <a:gd name="connsiteX1" fmla="*/ 0 w 3186260"/>
                <a:gd name="connsiteY1" fmla="*/ 499621 h 518475"/>
                <a:gd name="connsiteX2" fmla="*/ 3186260 w 3186260"/>
                <a:gd name="connsiteY2" fmla="*/ 518475 h 518475"/>
                <a:gd name="connsiteX3" fmla="*/ 3176833 w 3186260"/>
                <a:gd name="connsiteY3" fmla="*/ 0 h 518475"/>
                <a:gd name="connsiteX0" fmla="*/ 0 w 3176833"/>
                <a:gd name="connsiteY0" fmla="*/ 0 h 499621"/>
                <a:gd name="connsiteX1" fmla="*/ 0 w 3176833"/>
                <a:gd name="connsiteY1" fmla="*/ 499621 h 499621"/>
                <a:gd name="connsiteX2" fmla="*/ 3159755 w 3176833"/>
                <a:gd name="connsiteY2" fmla="*/ 491971 h 499621"/>
                <a:gd name="connsiteX3" fmla="*/ 3176833 w 3176833"/>
                <a:gd name="connsiteY3" fmla="*/ 0 h 49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6833" h="499621">
                  <a:moveTo>
                    <a:pt x="0" y="0"/>
                  </a:moveTo>
                  <a:lnTo>
                    <a:pt x="0" y="499621"/>
                  </a:lnTo>
                  <a:lnTo>
                    <a:pt x="3159755" y="491971"/>
                  </a:lnTo>
                  <a:lnTo>
                    <a:pt x="3176833" y="0"/>
                  </a:lnTo>
                </a:path>
              </a:pathLst>
            </a:custGeom>
            <a:noFill/>
            <a:ln w="508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BC3BD04B-70DE-48E7-83E1-AB0AACF7E771}"/>
                </a:ext>
              </a:extLst>
            </p:cNvPr>
            <p:cNvCxnSpPr>
              <a:cxnSpLocks/>
              <a:stCxn id="92" idx="0"/>
            </p:cNvCxnSpPr>
            <p:nvPr/>
          </p:nvCxnSpPr>
          <p:spPr>
            <a:xfrm flipH="1" flipV="1">
              <a:off x="3126973" y="2552683"/>
              <a:ext cx="188366" cy="724003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99" name="Freeform 13">
              <a:extLst>
                <a:ext uri="{FF2B5EF4-FFF2-40B4-BE49-F238E27FC236}">
                  <a16:creationId xmlns:a16="http://schemas.microsoft.com/office/drawing/2014/main" id="{A70884E8-8CC1-4824-9695-84A1610D9F99}"/>
                </a:ext>
              </a:extLst>
            </p:cNvPr>
            <p:cNvSpPr/>
            <p:nvPr/>
          </p:nvSpPr>
          <p:spPr>
            <a:xfrm>
              <a:off x="4554831" y="2238142"/>
              <a:ext cx="543339" cy="1172066"/>
            </a:xfrm>
            <a:custGeom>
              <a:avLst/>
              <a:gdLst>
                <a:gd name="connsiteX0" fmla="*/ 0 w 543339"/>
                <a:gd name="connsiteY0" fmla="*/ 397565 h 1219200"/>
                <a:gd name="connsiteX1" fmla="*/ 198782 w 543339"/>
                <a:gd name="connsiteY1" fmla="*/ 0 h 1219200"/>
                <a:gd name="connsiteX2" fmla="*/ 543339 w 543339"/>
                <a:gd name="connsiteY2" fmla="*/ 1219200 h 1219200"/>
                <a:gd name="connsiteX0" fmla="*/ 0 w 543339"/>
                <a:gd name="connsiteY0" fmla="*/ 350431 h 1172066"/>
                <a:gd name="connsiteX1" fmla="*/ 198782 w 543339"/>
                <a:gd name="connsiteY1" fmla="*/ 0 h 1172066"/>
                <a:gd name="connsiteX2" fmla="*/ 543339 w 543339"/>
                <a:gd name="connsiteY2" fmla="*/ 1172066 h 117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3339" h="1172066">
                  <a:moveTo>
                    <a:pt x="0" y="350431"/>
                  </a:moveTo>
                  <a:lnTo>
                    <a:pt x="198782" y="0"/>
                  </a:lnTo>
                  <a:lnTo>
                    <a:pt x="543339" y="1172066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14">
              <a:extLst>
                <a:ext uri="{FF2B5EF4-FFF2-40B4-BE49-F238E27FC236}">
                  <a16:creationId xmlns:a16="http://schemas.microsoft.com/office/drawing/2014/main" id="{61EDABC1-7155-408D-96A8-9B5A244D5774}"/>
                </a:ext>
              </a:extLst>
            </p:cNvPr>
            <p:cNvSpPr/>
            <p:nvPr/>
          </p:nvSpPr>
          <p:spPr>
            <a:xfrm>
              <a:off x="1722852" y="2641582"/>
              <a:ext cx="397565" cy="768626"/>
            </a:xfrm>
            <a:custGeom>
              <a:avLst/>
              <a:gdLst>
                <a:gd name="connsiteX0" fmla="*/ 397565 w 397565"/>
                <a:gd name="connsiteY0" fmla="*/ 0 h 768626"/>
                <a:gd name="connsiteX1" fmla="*/ 0 w 397565"/>
                <a:gd name="connsiteY1" fmla="*/ 410817 h 768626"/>
                <a:gd name="connsiteX2" fmla="*/ 371061 w 397565"/>
                <a:gd name="connsiteY2" fmla="*/ 768626 h 76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565" h="768626">
                  <a:moveTo>
                    <a:pt x="397565" y="0"/>
                  </a:moveTo>
                  <a:lnTo>
                    <a:pt x="0" y="410817"/>
                  </a:lnTo>
                  <a:lnTo>
                    <a:pt x="371061" y="768626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EB1A10D-6FF8-4E7D-A527-24E1CACF4841}"/>
                </a:ext>
              </a:extLst>
            </p:cNvPr>
            <p:cNvSpPr txBox="1"/>
            <p:nvPr/>
          </p:nvSpPr>
          <p:spPr>
            <a:xfrm>
              <a:off x="1044185" y="2730018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</a:t>
              </a:r>
              <a:r>
                <a:rPr kumimoji="0" lang="en-US" sz="18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</a:t>
              </a: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409ED89-25E0-4E72-99FC-B984F02DEEF1}"/>
                </a:ext>
              </a:extLst>
            </p:cNvPr>
            <p:cNvSpPr txBox="1"/>
            <p:nvPr/>
          </p:nvSpPr>
          <p:spPr>
            <a:xfrm>
              <a:off x="6701974" y="2730018"/>
              <a:ext cx="17819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</a:t>
              </a:r>
              <a:r>
                <a:rPr kumimoji="0" lang="en-US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H2O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 = </a:t>
              </a:r>
              <a:r>
                <a:rPr kumimoji="0" lang="en-US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</a:t>
              </a:r>
              <a:r>
                <a:rPr kumimoji="0" lang="en-US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H2O,SAT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(</a:t>
              </a:r>
              <a:r>
                <a:rPr kumimoji="0" lang="en-US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</a:t>
              </a:r>
              <a:r>
                <a:rPr kumimoji="0" lang="en-US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)</a:t>
              </a:r>
              <a:endParaRPr kumimoji="0" lang="en-US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21B983D3-81E0-443D-BDA7-5325A1A14C58}"/>
                </a:ext>
              </a:extLst>
            </p:cNvPr>
            <p:cNvSpPr txBox="1"/>
            <p:nvPr/>
          </p:nvSpPr>
          <p:spPr>
            <a:xfrm>
              <a:off x="3207292" y="2192324"/>
              <a:ext cx="1242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head space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9E2AE8DF-7B30-4A70-A3C3-FA640C9875DB}"/>
                </a:ext>
              </a:extLst>
            </p:cNvPr>
            <p:cNvSpPr txBox="1"/>
            <p:nvPr/>
          </p:nvSpPr>
          <p:spPr>
            <a:xfrm>
              <a:off x="3207293" y="3443646"/>
              <a:ext cx="1461415" cy="387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0" kern="0" dirty="0">
                  <a:solidFill>
                    <a:prstClr val="white"/>
                  </a:solidFill>
                  <a:latin typeface="Calibri" panose="020F0502020204030204"/>
                </a:rPr>
                <a:t>l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iquid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 water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28E8B3A-FAF9-4202-85B0-A4EC27CB4C08}"/>
              </a:ext>
            </a:extLst>
          </p:cNvPr>
          <p:cNvSpPr txBox="1"/>
          <p:nvPr/>
        </p:nvSpPr>
        <p:spPr bwMode="auto">
          <a:xfrm>
            <a:off x="3883817" y="4248443"/>
            <a:ext cx="4571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endParaRPr lang="en-US" b="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25D39-DEDC-4A6F-9CDE-785D29309E14}"/>
              </a:ext>
            </a:extLst>
          </p:cNvPr>
          <p:cNvSpPr txBox="1"/>
          <p:nvPr/>
        </p:nvSpPr>
        <p:spPr bwMode="auto">
          <a:xfrm>
            <a:off x="233616" y="2306224"/>
            <a:ext cx="87630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Thought experiment: consider a pan of water with a lid: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9429C2-8955-4202-97E3-011BC819020B}"/>
              </a:ext>
            </a:extLst>
          </p:cNvPr>
          <p:cNvSpPr txBox="1"/>
          <p:nvPr/>
        </p:nvSpPr>
        <p:spPr bwMode="auto">
          <a:xfrm>
            <a:off x="233616" y="4350448"/>
            <a:ext cx="226695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Now heat the pan: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9D0735-55C8-45CB-8DB6-CD634A70D1FB}"/>
              </a:ext>
            </a:extLst>
          </p:cNvPr>
          <p:cNvSpPr txBox="1"/>
          <p:nvPr/>
        </p:nvSpPr>
        <p:spPr bwMode="auto">
          <a:xfrm>
            <a:off x="194322" y="1794493"/>
            <a:ext cx="15240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b="0" dirty="0"/>
              <a:t>Dalton’s law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DE90989-DB7C-46D4-97EF-A1E63F815A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8322" y="1270950"/>
          <a:ext cx="1113876" cy="784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Equation" r:id="rId6" imgW="558720" imgH="393480" progId="Equation.DSMT4">
                  <p:embed/>
                </p:oleObj>
              </mc:Choice>
              <mc:Fallback>
                <p:oleObj name="Equation" r:id="rId6" imgW="55872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DE90989-DB7C-46D4-97EF-A1E63F815A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18322" y="1270950"/>
                        <a:ext cx="1113876" cy="784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F788F49-E654-4662-8054-61C45DC139A3}"/>
              </a:ext>
            </a:extLst>
          </p:cNvPr>
          <p:cNvSpPr txBox="1"/>
          <p:nvPr/>
        </p:nvSpPr>
        <p:spPr bwMode="auto">
          <a:xfrm>
            <a:off x="5696691" y="3533298"/>
            <a:ext cx="308694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b="0" dirty="0"/>
              <a:t>saturation vapor pressure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5" grpId="0" animBg="1"/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ig_water_vap1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6"/>
          <a:stretch>
            <a:fillRect/>
          </a:stretch>
        </p:blipFill>
        <p:spPr bwMode="auto">
          <a:xfrm>
            <a:off x="1371600" y="1727200"/>
            <a:ext cx="63246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1361536" y="279849"/>
            <a:ext cx="6231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 err="1">
                <a:solidFill>
                  <a:srgbClr val="3333CC"/>
                </a:solidFill>
                <a:latin typeface="Helvetica" panose="020B0604020202020204" pitchFamily="34" charset="0"/>
              </a:rPr>
              <a:t>Clausius-Clapeyron</a:t>
            </a:r>
            <a:r>
              <a:rPr lang="en-US" altLang="en-US" sz="2400" b="0" dirty="0">
                <a:solidFill>
                  <a:srgbClr val="3333CC"/>
                </a:solidFill>
                <a:latin typeface="Helvetica" panose="020B0604020202020204" pitchFamily="34" charset="0"/>
              </a:rPr>
              <a:t> equation: </a:t>
            </a:r>
            <a:r>
              <a:rPr lang="en-US" altLang="en-US" sz="2400" b="0" i="1" dirty="0">
                <a:solidFill>
                  <a:srgbClr val="3333CC"/>
                </a:solidFill>
                <a:latin typeface="Helvetica" panose="020B0604020202020204" pitchFamily="34" charset="0"/>
              </a:rPr>
              <a:t>p</a:t>
            </a:r>
            <a:r>
              <a:rPr lang="en-US" altLang="en-US" sz="2400" b="0" i="1" baseline="-25000" dirty="0">
                <a:solidFill>
                  <a:srgbClr val="3333CC"/>
                </a:solidFill>
                <a:latin typeface="Helvetica" panose="020B0604020202020204" pitchFamily="34" charset="0"/>
              </a:rPr>
              <a:t>H2O, SAT</a:t>
            </a:r>
            <a:r>
              <a:rPr lang="en-US" altLang="en-US" sz="2400" b="0" dirty="0">
                <a:solidFill>
                  <a:srgbClr val="3333CC"/>
                </a:solidFill>
                <a:latin typeface="Helvetica" panose="020B0604020202020204" pitchFamily="34" charset="0"/>
              </a:rPr>
              <a:t> = </a:t>
            </a:r>
            <a:r>
              <a:rPr lang="en-US" altLang="en-US" sz="2400" b="0" i="1" dirty="0">
                <a:solidFill>
                  <a:srgbClr val="3333CC"/>
                </a:solidFill>
                <a:latin typeface="Helvetica" panose="020B0604020202020204" pitchFamily="34" charset="0"/>
              </a:rPr>
              <a:t>f(T)</a:t>
            </a:r>
            <a:endParaRPr lang="en-US" altLang="en-US" sz="2400" b="0" dirty="0">
              <a:solidFill>
                <a:srgbClr val="3333CC"/>
              </a:solidFill>
              <a:latin typeface="Helvetica" panose="020B0604020202020204" pitchFamily="34" charset="0"/>
            </a:endParaRPr>
          </a:p>
        </p:txBody>
      </p:sp>
      <p:graphicFrame>
        <p:nvGraphicFramePr>
          <p:cNvPr id="35844" name="Object 6"/>
          <p:cNvGraphicFramePr>
            <a:graphicFrameLocks noChangeAspect="1"/>
          </p:cNvGraphicFramePr>
          <p:nvPr/>
        </p:nvGraphicFramePr>
        <p:xfrm>
          <a:off x="976313" y="762000"/>
          <a:ext cx="39909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Equation" r:id="rId5" imgW="1752600" imgH="431800" progId="Equation.DSMT4">
                  <p:embed/>
                </p:oleObj>
              </mc:Choice>
              <mc:Fallback>
                <p:oleObj name="Equation" r:id="rId5" imgW="1752600" imgH="431800" progId="Equation.DSMT4">
                  <p:embed/>
                  <p:pic>
                    <p:nvPicPr>
                      <p:cNvPr id="3584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762000"/>
                        <a:ext cx="39909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5486400" y="838200"/>
            <a:ext cx="15367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>
                <a:solidFill>
                  <a:srgbClr val="FF0000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1800" b="0" dirty="0">
                <a:solidFill>
                  <a:srgbClr val="FF0000"/>
                </a:solidFill>
                <a:latin typeface="Helvetica" panose="020B0604020202020204" pitchFamily="34" charset="0"/>
              </a:rPr>
              <a:t> = 6.11 </a:t>
            </a:r>
            <a:r>
              <a:rPr lang="en-US" altLang="en-US" sz="1800" b="0" dirty="0" err="1">
                <a:solidFill>
                  <a:srgbClr val="FF0000"/>
                </a:solidFill>
                <a:latin typeface="Helvetica" panose="020B0604020202020204" pitchFamily="34" charset="0"/>
              </a:rPr>
              <a:t>hPa</a:t>
            </a:r>
            <a:endParaRPr lang="en-US" altLang="en-US" sz="1800" b="0" dirty="0">
              <a:solidFill>
                <a:srgbClr val="FF0000"/>
              </a:solidFill>
              <a:latin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>
                <a:solidFill>
                  <a:srgbClr val="FF0000"/>
                </a:solidFill>
                <a:latin typeface="Helvetica" panose="020B0604020202020204" pitchFamily="34" charset="0"/>
              </a:rPr>
              <a:t>B </a:t>
            </a:r>
            <a:r>
              <a:rPr lang="en-US" altLang="en-US" sz="1800" b="0" dirty="0">
                <a:solidFill>
                  <a:srgbClr val="FF0000"/>
                </a:solidFill>
                <a:latin typeface="Helvetica" panose="020B0604020202020204" pitchFamily="34" charset="0"/>
              </a:rPr>
              <a:t>= - 5310 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>
                <a:solidFill>
                  <a:srgbClr val="FF0000"/>
                </a:solidFill>
                <a:latin typeface="Helvetica" panose="020B0604020202020204" pitchFamily="34" charset="0"/>
              </a:rPr>
              <a:t>T</a:t>
            </a:r>
            <a:r>
              <a:rPr lang="en-US" altLang="en-US" sz="1800" b="0" i="1" baseline="-25000" dirty="0">
                <a:solidFill>
                  <a:srgbClr val="FF0000"/>
                </a:solidFill>
                <a:latin typeface="Helvetica" panose="020B0604020202020204" pitchFamily="34" charset="0"/>
              </a:rPr>
              <a:t>o</a:t>
            </a:r>
            <a:r>
              <a:rPr lang="en-US" altLang="en-US" sz="1800" b="0" dirty="0">
                <a:solidFill>
                  <a:srgbClr val="FF0000"/>
                </a:solidFill>
                <a:latin typeface="Helvetica" panose="020B0604020202020204" pitchFamily="34" charset="0"/>
              </a:rPr>
              <a:t> = 273 K</a:t>
            </a:r>
          </a:p>
        </p:txBody>
      </p:sp>
      <p:sp>
        <p:nvSpPr>
          <p:cNvPr id="35846" name="Text Box 8"/>
          <p:cNvSpPr txBox="1">
            <a:spLocks noChangeArrowheads="1"/>
          </p:cNvSpPr>
          <p:nvPr/>
        </p:nvSpPr>
        <p:spPr bwMode="auto">
          <a:xfrm rot="-5400000">
            <a:off x="431800" y="3835400"/>
            <a:ext cx="2246313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Helvetica" panose="020B0604020202020204" pitchFamily="34" charset="0"/>
              </a:rPr>
              <a:t>P</a:t>
            </a:r>
            <a:r>
              <a:rPr lang="en-US" altLang="en-US" sz="1800" i="1" baseline="-25000">
                <a:latin typeface="Helvetica" panose="020B0604020202020204" pitchFamily="34" charset="0"/>
              </a:rPr>
              <a:t>H2O,SAT </a:t>
            </a:r>
            <a:r>
              <a:rPr lang="en-US" altLang="en-US" sz="1800">
                <a:latin typeface="Helvetica" panose="020B0604020202020204" pitchFamily="34" charset="0"/>
              </a:rPr>
              <a:t>(hPa)          </a:t>
            </a:r>
            <a:endParaRPr lang="en-US" altLang="en-US" sz="1800" i="1">
              <a:latin typeface="Helvetica" panose="020B0604020202020204" pitchFamily="34" charset="0"/>
            </a:endParaRPr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4438650" y="6491288"/>
            <a:ext cx="8953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Helvetica" panose="020B0604020202020204" pitchFamily="34" charset="0"/>
              </a:rPr>
              <a:t>T </a:t>
            </a:r>
            <a:r>
              <a:rPr lang="en-US" altLang="en-US" sz="1800">
                <a:latin typeface="Helvetica" panose="020B0604020202020204" pitchFamily="34" charset="0"/>
              </a:rPr>
              <a:t>(K)   </a:t>
            </a:r>
            <a:endParaRPr lang="en-US" altLang="en-US" sz="1800" i="1"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D7121-99E9-452F-8967-158768D7D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Phase rule</a:t>
            </a:r>
            <a:r>
              <a:rPr lang="en-US" dirty="0"/>
              <a:t>: defines the conditions for different phases </a:t>
            </a:r>
            <a:br>
              <a:rPr lang="en-US" dirty="0"/>
            </a:br>
            <a:r>
              <a:rPr lang="en-US" dirty="0"/>
              <a:t>to be present at equilibrium in a multicomponent mixture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426190-CDD3-4412-9144-9EB3E5CE0954}"/>
              </a:ext>
            </a:extLst>
          </p:cNvPr>
          <p:cNvSpPr txBox="1"/>
          <p:nvPr/>
        </p:nvSpPr>
        <p:spPr>
          <a:xfrm>
            <a:off x="3200400" y="11430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n  =  c  +  </a:t>
            </a:r>
            <a:r>
              <a:rPr lang="en-US" sz="2400" dirty="0"/>
              <a:t>2  -  </a:t>
            </a:r>
            <a:r>
              <a:rPr lang="en-US" sz="2400" i="1" dirty="0"/>
              <a:t>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9CAE6C-0673-4D38-9EDB-20628B9D6398}"/>
              </a:ext>
            </a:extLst>
          </p:cNvPr>
          <p:cNvSpPr txBox="1"/>
          <p:nvPr/>
        </p:nvSpPr>
        <p:spPr>
          <a:xfrm>
            <a:off x="457200" y="19050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1" dirty="0"/>
              <a:t>c </a:t>
            </a:r>
            <a:r>
              <a:rPr lang="en-US" b="0" dirty="0"/>
              <a:t>= number of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1" dirty="0"/>
              <a:t>p = </a:t>
            </a:r>
            <a:r>
              <a:rPr lang="en-US" b="0" dirty="0"/>
              <a:t>number of phases at equilibrium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1" dirty="0"/>
              <a:t>n </a:t>
            </a:r>
            <a:r>
              <a:rPr lang="en-US" b="0" dirty="0"/>
              <a:t>= number of degrees of freedom (independent variables) determining this equilibrium</a:t>
            </a:r>
            <a:endParaRPr lang="en-US" b="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633425-5EE5-477F-BCFF-7B3AED3157A5}"/>
              </a:ext>
            </a:extLst>
          </p:cNvPr>
          <p:cNvSpPr txBox="1"/>
          <p:nvPr/>
        </p:nvSpPr>
        <p:spPr>
          <a:xfrm>
            <a:off x="228600" y="3220998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>
                <a:solidFill>
                  <a:srgbClr val="008000"/>
                </a:solidFill>
              </a:rPr>
              <a:t>Derivation: see chapter 1 of </a:t>
            </a:r>
            <a:r>
              <a:rPr lang="en-US" b="0" i="1" dirty="0">
                <a:solidFill>
                  <a:srgbClr val="008000"/>
                </a:solidFill>
              </a:rPr>
              <a:t>Introduction to Atmospheric Chemistry (2</a:t>
            </a:r>
            <a:r>
              <a:rPr lang="en-US" b="0" i="1" baseline="30000" dirty="0">
                <a:solidFill>
                  <a:srgbClr val="008000"/>
                </a:solidFill>
              </a:rPr>
              <a:t>nd</a:t>
            </a:r>
            <a:r>
              <a:rPr lang="en-US" b="0" i="1" dirty="0">
                <a:solidFill>
                  <a:srgbClr val="008000"/>
                </a:solidFill>
              </a:rPr>
              <a:t> edition)</a:t>
            </a:r>
          </a:p>
          <a:p>
            <a:pPr algn="l"/>
            <a:r>
              <a:rPr lang="en-US" b="0" dirty="0">
                <a:solidFill>
                  <a:srgbClr val="008000"/>
                </a:solidFill>
              </a:rPr>
              <a:t>on Jacob’s Education webpage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9CBDC-0F9A-469E-A77A-22B848D4D866}"/>
              </a:ext>
            </a:extLst>
          </p:cNvPr>
          <p:cNvSpPr txBox="1"/>
          <p:nvPr/>
        </p:nvSpPr>
        <p:spPr>
          <a:xfrm>
            <a:off x="32825" y="4022229"/>
            <a:ext cx="931632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>
                <a:solidFill>
                  <a:srgbClr val="FF0000"/>
                </a:solidFill>
              </a:rPr>
              <a:t>Example: consider the equilibrium between gas and liquid water. There are two variables determining the system: </a:t>
            </a:r>
            <a:r>
              <a:rPr lang="en-US" b="0" i="1" dirty="0">
                <a:solidFill>
                  <a:srgbClr val="FF0000"/>
                </a:solidFill>
              </a:rPr>
              <a:t>p</a:t>
            </a:r>
            <a:r>
              <a:rPr lang="en-US" b="0" i="1" baseline="-25000" dirty="0">
                <a:solidFill>
                  <a:srgbClr val="FF0000"/>
                </a:solidFill>
              </a:rPr>
              <a:t>H2O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dirty="0">
                <a:solidFill>
                  <a:srgbClr val="FF0000"/>
                </a:solidFill>
              </a:rPr>
              <a:t>and </a:t>
            </a:r>
            <a:r>
              <a:rPr lang="en-US" b="0" i="1" dirty="0">
                <a:solidFill>
                  <a:srgbClr val="FF0000"/>
                </a:solidFill>
              </a:rPr>
              <a:t>T</a:t>
            </a:r>
          </a:p>
          <a:p>
            <a:pPr algn="l"/>
            <a:endParaRPr lang="en-US" b="0" dirty="0">
              <a:solidFill>
                <a:srgbClr val="FF0000"/>
              </a:solidFill>
            </a:endParaRPr>
          </a:p>
          <a:p>
            <a:pPr algn="l"/>
            <a:r>
              <a:rPr lang="en-US" b="0" dirty="0">
                <a:solidFill>
                  <a:srgbClr val="FF0000"/>
                </a:solidFill>
              </a:rPr>
              <a:t>For the gas and liquid phases to be at equilibrium we have</a:t>
            </a:r>
          </a:p>
          <a:p>
            <a:pPr algn="l"/>
            <a:r>
              <a:rPr lang="en-US" b="0" i="1" dirty="0">
                <a:solidFill>
                  <a:srgbClr val="FF0000"/>
                </a:solidFill>
              </a:rPr>
              <a:t>c </a:t>
            </a:r>
            <a:r>
              <a:rPr lang="en-US" b="0" dirty="0">
                <a:solidFill>
                  <a:srgbClr val="FF0000"/>
                </a:solidFill>
              </a:rPr>
              <a:t>= 1, </a:t>
            </a:r>
            <a:r>
              <a:rPr lang="en-US" b="0" i="1" dirty="0">
                <a:solidFill>
                  <a:srgbClr val="FF0000"/>
                </a:solidFill>
              </a:rPr>
              <a:t>p =</a:t>
            </a:r>
            <a:r>
              <a:rPr lang="en-US" b="0" dirty="0">
                <a:solidFill>
                  <a:srgbClr val="FF0000"/>
                </a:solidFill>
              </a:rPr>
              <a:t>2  </a:t>
            </a:r>
            <a:r>
              <a:rPr lang="en-US" sz="3200" dirty="0">
                <a:solidFill>
                  <a:srgbClr val="FF0000"/>
                </a:solidFill>
              </a:rPr>
              <a:t>→  </a:t>
            </a:r>
            <a:r>
              <a:rPr lang="en-US" b="0" i="1" dirty="0">
                <a:solidFill>
                  <a:srgbClr val="FF0000"/>
                </a:solidFill>
              </a:rPr>
              <a:t>n </a:t>
            </a:r>
            <a:r>
              <a:rPr lang="en-US" b="0" dirty="0">
                <a:solidFill>
                  <a:srgbClr val="FF0000"/>
                </a:solidFill>
              </a:rPr>
              <a:t>= 1    only one degree of freedom which can be either </a:t>
            </a:r>
            <a:r>
              <a:rPr lang="en-US" b="0" i="1" dirty="0">
                <a:solidFill>
                  <a:srgbClr val="FF0000"/>
                </a:solidFill>
              </a:rPr>
              <a:t>p</a:t>
            </a:r>
            <a:r>
              <a:rPr lang="en-US" b="0" i="1" baseline="-25000" dirty="0">
                <a:solidFill>
                  <a:srgbClr val="FF0000"/>
                </a:solidFill>
              </a:rPr>
              <a:t>H2O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dirty="0">
                <a:solidFill>
                  <a:srgbClr val="FF0000"/>
                </a:solidFill>
              </a:rPr>
              <a:t>or </a:t>
            </a:r>
            <a:r>
              <a:rPr lang="en-US" b="0" i="1" dirty="0">
                <a:solidFill>
                  <a:srgbClr val="FF0000"/>
                </a:solidFill>
              </a:rPr>
              <a:t>T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F31BB3-32D4-4F38-997B-CEA7BDFB869C}"/>
              </a:ext>
            </a:extLst>
          </p:cNvPr>
          <p:cNvSpPr txBox="1"/>
          <p:nvPr/>
        </p:nvSpPr>
        <p:spPr>
          <a:xfrm>
            <a:off x="7215555" y="566933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>
                <a:solidFill>
                  <a:srgbClr val="FF0000"/>
                </a:solidFill>
              </a:rPr>
              <a:t>(but not both)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D8EA22-2140-49B3-8C64-AD2866D35F6A}"/>
              </a:ext>
            </a:extLst>
          </p:cNvPr>
          <p:cNvSpPr txBox="1"/>
          <p:nvPr/>
        </p:nvSpPr>
        <p:spPr>
          <a:xfrm>
            <a:off x="1729155" y="6038671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>
                <a:solidFill>
                  <a:srgbClr val="FF0000"/>
                </a:solidFill>
              </a:rPr>
              <a:t>This is indeed expressed by </a:t>
            </a:r>
            <a:r>
              <a:rPr lang="en-US" b="0" i="1" dirty="0">
                <a:solidFill>
                  <a:srgbClr val="FF0000"/>
                </a:solidFill>
              </a:rPr>
              <a:t>p</a:t>
            </a:r>
            <a:r>
              <a:rPr lang="en-US" b="0" i="1" baseline="-25000" dirty="0">
                <a:solidFill>
                  <a:srgbClr val="FF0000"/>
                </a:solidFill>
              </a:rPr>
              <a:t>H2O,SAT</a:t>
            </a:r>
            <a:r>
              <a:rPr lang="en-US" b="0" dirty="0">
                <a:solidFill>
                  <a:srgbClr val="FF0000"/>
                </a:solidFill>
              </a:rPr>
              <a:t> = </a:t>
            </a:r>
            <a:r>
              <a:rPr lang="en-US" b="0" i="1" dirty="0">
                <a:solidFill>
                  <a:srgbClr val="FF0000"/>
                </a:solidFill>
              </a:rPr>
              <a:t>f(T)</a:t>
            </a:r>
            <a:endParaRPr lang="en-US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02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8"/>
          <p:cNvGrpSpPr>
            <a:grpSpLocks/>
          </p:cNvGrpSpPr>
          <p:nvPr/>
        </p:nvGrpSpPr>
        <p:grpSpPr bwMode="auto">
          <a:xfrm>
            <a:off x="1066800" y="876300"/>
            <a:ext cx="6386513" cy="5387975"/>
            <a:chOff x="2690880" y="742123"/>
            <a:chExt cx="6386859" cy="5389494"/>
          </a:xfrm>
        </p:grpSpPr>
        <p:pic>
          <p:nvPicPr>
            <p:cNvPr id="38920" name="Picture 9" descr="Fig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880" y="742123"/>
              <a:ext cx="6386859" cy="5389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7282179" y="5794972"/>
              <a:ext cx="165109" cy="3366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22" name="TextBox 11"/>
            <p:cNvSpPr txBox="1">
              <a:spLocks noChangeArrowheads="1"/>
            </p:cNvSpPr>
            <p:nvPr/>
          </p:nvSpPr>
          <p:spPr bwMode="auto">
            <a:xfrm>
              <a:off x="7211528" y="5643257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Helvetica" panose="020B0604020202020204" pitchFamily="34" charset="0"/>
                </a:rPr>
                <a:t>o</a:t>
              </a:r>
            </a:p>
          </p:txBody>
        </p:sp>
      </p:grp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400"/>
              <a:t>Phase diagram for water</a:t>
            </a:r>
          </a:p>
        </p:txBody>
      </p:sp>
      <p:sp>
        <p:nvSpPr>
          <p:cNvPr id="38916" name="Line 5"/>
          <p:cNvSpPr>
            <a:spLocks noChangeShapeType="1"/>
          </p:cNvSpPr>
          <p:nvPr/>
        </p:nvSpPr>
        <p:spPr bwMode="auto">
          <a:xfrm>
            <a:off x="3200400" y="3657600"/>
            <a:ext cx="0" cy="304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5305425" y="2667000"/>
            <a:ext cx="1200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8000"/>
                </a:solidFill>
                <a:latin typeface="Helvetica" panose="020B0604020202020204" pitchFamily="34" charset="0"/>
              </a:rPr>
              <a:t>triple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8000"/>
                </a:solidFill>
                <a:latin typeface="Helvetica" panose="020B0604020202020204" pitchFamily="34" charset="0"/>
              </a:rPr>
              <a:t>point (</a:t>
            </a:r>
            <a:r>
              <a:rPr lang="en-US" altLang="en-US" sz="1400" i="1" dirty="0">
                <a:solidFill>
                  <a:srgbClr val="008000"/>
                </a:solidFill>
                <a:latin typeface="Helvetica" panose="020B0604020202020204" pitchFamily="34" charset="0"/>
              </a:rPr>
              <a:t>n = </a:t>
            </a:r>
            <a:r>
              <a:rPr lang="en-US" altLang="en-US" sz="1400" dirty="0">
                <a:solidFill>
                  <a:srgbClr val="008000"/>
                </a:solidFill>
                <a:latin typeface="Helvetica" panose="020B0604020202020204" pitchFamily="34" charset="0"/>
              </a:rPr>
              <a:t>0)</a:t>
            </a:r>
          </a:p>
        </p:txBody>
      </p:sp>
      <p:sp>
        <p:nvSpPr>
          <p:cNvPr id="38918" name="Line 5"/>
          <p:cNvSpPr>
            <a:spLocks noChangeShapeType="1"/>
          </p:cNvSpPr>
          <p:nvPr/>
        </p:nvSpPr>
        <p:spPr bwMode="auto">
          <a:xfrm flipH="1" flipV="1">
            <a:off x="4908550" y="2667000"/>
            <a:ext cx="38100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2641600" y="2840038"/>
            <a:ext cx="11398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8000"/>
                </a:solidFill>
                <a:latin typeface="Helvetica" panose="020B0604020202020204" pitchFamily="34" charset="0"/>
              </a:rPr>
              <a:t>gas-liquid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8000"/>
                </a:solidFill>
                <a:latin typeface="Helvetica" panose="020B0604020202020204" pitchFamily="34" charset="0"/>
              </a:rPr>
              <a:t>metastable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8000"/>
                </a:solidFill>
                <a:latin typeface="Helvetica" panose="020B0604020202020204" pitchFamily="34" charset="0"/>
              </a:rPr>
              <a:t>equilibrium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2F4BBC-AF3D-4D16-9DC5-88AECFB2FB84}"/>
              </a:ext>
            </a:extLst>
          </p:cNvPr>
          <p:cNvSpPr txBox="1"/>
          <p:nvPr/>
        </p:nvSpPr>
        <p:spPr>
          <a:xfrm rot="19590414">
            <a:off x="4770704" y="1579472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/>
              <a:t>Clausius-Clapeyron curve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76B2D-8CCD-47D7-B267-298132FB8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3643" y="0"/>
            <a:ext cx="9296400" cy="1143000"/>
          </a:xfrm>
        </p:spPr>
        <p:txBody>
          <a:bodyPr/>
          <a:lstStyle/>
          <a:p>
            <a:r>
              <a:rPr lang="en-US" dirty="0"/>
              <a:t>Even at temperatures &lt; 0 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n-US" dirty="0"/>
              <a:t>, water droplets may not freeze…</a:t>
            </a:r>
            <a:br>
              <a:rPr lang="en-US" dirty="0"/>
            </a:br>
            <a:r>
              <a:rPr lang="en-US" dirty="0"/>
              <a:t>because creating an ice surface requires energy (surface tension)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D4F06C-3C78-495E-9EDD-8C9589381045}"/>
              </a:ext>
            </a:extLst>
          </p:cNvPr>
          <p:cNvSpPr txBox="1"/>
          <p:nvPr/>
        </p:nvSpPr>
        <p:spPr>
          <a:xfrm>
            <a:off x="0" y="1028700"/>
            <a:ext cx="838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>
                <a:solidFill>
                  <a:srgbClr val="FF0000"/>
                </a:solidFill>
              </a:rPr>
              <a:t>Thought experiment: imagine an ice embryo forming in a cloud droplet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DD67F87-E147-483F-A462-1955850384A1}"/>
              </a:ext>
            </a:extLst>
          </p:cNvPr>
          <p:cNvSpPr/>
          <p:nvPr/>
        </p:nvSpPr>
        <p:spPr bwMode="auto">
          <a:xfrm>
            <a:off x="762000" y="1485900"/>
            <a:ext cx="2514600" cy="22479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B9E7274F-C739-4F13-ADA9-FB2E38103F65}"/>
              </a:ext>
            </a:extLst>
          </p:cNvPr>
          <p:cNvSpPr/>
          <p:nvPr/>
        </p:nvSpPr>
        <p:spPr bwMode="auto">
          <a:xfrm>
            <a:off x="1828800" y="2286000"/>
            <a:ext cx="533400" cy="533400"/>
          </a:xfrm>
          <a:prstGeom prst="cub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71A2EF-418D-4B71-B7F4-B3660526DA77}"/>
              </a:ext>
            </a:extLst>
          </p:cNvPr>
          <p:cNvCxnSpPr>
            <a:cxnSpLocks/>
          </p:cNvCxnSpPr>
          <p:nvPr/>
        </p:nvCxnSpPr>
        <p:spPr bwMode="auto">
          <a:xfrm flipH="1">
            <a:off x="2095500" y="1905000"/>
            <a:ext cx="1409700" cy="4144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CFE0124-EBCC-413A-B402-785E4EDE6E35}"/>
              </a:ext>
            </a:extLst>
          </p:cNvPr>
          <p:cNvSpPr txBox="1"/>
          <p:nvPr/>
        </p:nvSpPr>
        <p:spPr>
          <a:xfrm flipH="1">
            <a:off x="3628880" y="1474177"/>
            <a:ext cx="49072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>
                <a:solidFill>
                  <a:srgbClr val="00B050"/>
                </a:solidFill>
              </a:rPr>
              <a:t>Ice molecules at the surface are not happy because they are not bound to their ice neighbors – producing these surfaces requires energy</a:t>
            </a:r>
          </a:p>
          <a:p>
            <a:pPr algn="l"/>
            <a:endParaRPr lang="en-US" b="0" dirty="0">
              <a:solidFill>
                <a:srgbClr val="00B050"/>
              </a:solidFill>
            </a:endParaRPr>
          </a:p>
          <a:p>
            <a:pPr algn="l"/>
            <a:r>
              <a:rPr lang="en-US" b="0" dirty="0">
                <a:solidFill>
                  <a:srgbClr val="00B050"/>
                </a:solidFill>
              </a:rPr>
              <a:t>Because of this, cloud droplets can remain supercooled liquid in </a:t>
            </a:r>
            <a:r>
              <a:rPr lang="en-US" b="0" i="1" dirty="0">
                <a:solidFill>
                  <a:srgbClr val="00B050"/>
                </a:solidFill>
              </a:rPr>
              <a:t>metastable equilibrium </a:t>
            </a:r>
            <a:r>
              <a:rPr lang="en-US" b="0" dirty="0">
                <a:solidFill>
                  <a:srgbClr val="00B050"/>
                </a:solidFill>
              </a:rPr>
              <a:t>down to temperatures as low as -40 </a:t>
            </a:r>
            <a:r>
              <a:rPr lang="en-US" b="0" baseline="30000" dirty="0" err="1">
                <a:solidFill>
                  <a:srgbClr val="00B050"/>
                </a:solidFill>
              </a:rPr>
              <a:t>o</a:t>
            </a:r>
            <a:r>
              <a:rPr lang="en-US" b="0" dirty="0" err="1">
                <a:solidFill>
                  <a:srgbClr val="00B050"/>
                </a:solidFill>
              </a:rPr>
              <a:t>C</a:t>
            </a:r>
            <a:endParaRPr lang="en-US" b="0" dirty="0">
              <a:solidFill>
                <a:srgbClr val="00B050"/>
              </a:solidFill>
            </a:endParaRPr>
          </a:p>
        </p:txBody>
      </p:sp>
      <p:pic>
        <p:nvPicPr>
          <p:cNvPr id="43010" name="Picture 2" descr="Truck on Mt. Washington Photograph by Jonathan Lingel">
            <a:extLst>
              <a:ext uri="{FF2B5EF4-FFF2-40B4-BE49-F238E27FC236}">
                <a16:creationId xmlns:a16="http://schemas.microsoft.com/office/drawing/2014/main" id="{73ABB72C-2E7A-4E3D-974F-C7EC8F39F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4748047"/>
            <a:ext cx="2479424" cy="161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8791DA-FF55-4FE1-B583-E35BF40CB40E}"/>
              </a:ext>
            </a:extLst>
          </p:cNvPr>
          <p:cNvSpPr txBox="1"/>
          <p:nvPr/>
        </p:nvSpPr>
        <p:spPr>
          <a:xfrm>
            <a:off x="179220" y="3917538"/>
            <a:ext cx="8342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When supercooled cloud droplets hit surfaces, you get instant freezing because the freezing surface is provided: this produces </a:t>
            </a:r>
            <a:r>
              <a:rPr lang="en-US" b="0" i="1" dirty="0"/>
              <a:t>rime ice</a:t>
            </a:r>
            <a:endParaRPr lang="en-US" b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769EDF-36D3-434E-907C-AA0E7661D24E}"/>
              </a:ext>
            </a:extLst>
          </p:cNvPr>
          <p:cNvSpPr txBox="1"/>
          <p:nvPr/>
        </p:nvSpPr>
        <p:spPr>
          <a:xfrm>
            <a:off x="609600" y="636518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truck on Mt. Washington</a:t>
            </a:r>
          </a:p>
        </p:txBody>
      </p:sp>
      <p:pic>
        <p:nvPicPr>
          <p:cNvPr id="43012" name="Picture 4">
            <a:extLst>
              <a:ext uri="{FF2B5EF4-FFF2-40B4-BE49-F238E27FC236}">
                <a16:creationId xmlns:a16="http://schemas.microsoft.com/office/drawing/2014/main" id="{C6411815-4B4C-4E27-BC5D-BA1DE7819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48046"/>
            <a:ext cx="1489850" cy="198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C01AE3-0AD8-4548-9B80-A9D8A3F86E97}"/>
              </a:ext>
            </a:extLst>
          </p:cNvPr>
          <p:cNvSpPr txBox="1"/>
          <p:nvPr/>
        </p:nvSpPr>
        <p:spPr>
          <a:xfrm>
            <a:off x="6244450" y="5229135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Frosted trees near the top of Cannon Mt.</a:t>
            </a:r>
          </a:p>
        </p:txBody>
      </p:sp>
    </p:spTree>
    <p:extLst>
      <p:ext uri="{BB962C8B-B14F-4D97-AF65-F5344CB8AC3E}">
        <p14:creationId xmlns:p14="http://schemas.microsoft.com/office/powerpoint/2010/main" val="407987768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0" y="-304800"/>
            <a:ext cx="11658600" cy="11430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Working with the phase diagram:  </a:t>
            </a:r>
            <a:r>
              <a:rPr lang="en-US" altLang="en-US" sz="2000" dirty="0">
                <a:hlinkClick r:id="rId2"/>
              </a:rPr>
              <a:t>current Cambridge weather</a:t>
            </a:r>
            <a:endParaRPr lang="en-US" altLang="en-US" sz="2000" dirty="0"/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130175" y="6096000"/>
            <a:ext cx="58469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Helvetica" panose="020B0604020202020204" pitchFamily="34" charset="0"/>
              </a:rPr>
              <a:t>Relative humidity (%) = 100(</a:t>
            </a:r>
            <a:r>
              <a:rPr lang="en-US" altLang="en-US" sz="1800" b="0" i="1" dirty="0">
                <a:solidFill>
                  <a:srgbClr val="FF0000"/>
                </a:solidFill>
                <a:latin typeface="Helvetica" panose="020B0604020202020204" pitchFamily="34" charset="0"/>
              </a:rPr>
              <a:t>p</a:t>
            </a:r>
            <a:r>
              <a:rPr lang="en-US" altLang="en-US" sz="1800" b="0" i="1" baseline="-25000" dirty="0">
                <a:solidFill>
                  <a:srgbClr val="FF0000"/>
                </a:solidFill>
                <a:latin typeface="Helvetica" panose="020B0604020202020204" pitchFamily="34" charset="0"/>
              </a:rPr>
              <a:t>H2O</a:t>
            </a:r>
            <a:r>
              <a:rPr lang="en-US" altLang="en-US" sz="1800" b="0" i="1" dirty="0">
                <a:solidFill>
                  <a:srgbClr val="FF0000"/>
                </a:solidFill>
                <a:latin typeface="Helvetica" panose="020B0604020202020204" pitchFamily="34" charset="0"/>
              </a:rPr>
              <a:t>/p</a:t>
            </a:r>
            <a:r>
              <a:rPr lang="en-US" altLang="en-US" sz="1800" b="0" i="1" baseline="-25000" dirty="0">
                <a:solidFill>
                  <a:srgbClr val="FF0000"/>
                </a:solidFill>
                <a:latin typeface="Helvetica" panose="020B0604020202020204" pitchFamily="34" charset="0"/>
              </a:rPr>
              <a:t>H2O,SAT</a:t>
            </a:r>
            <a:r>
              <a:rPr lang="en-US" altLang="en-US" sz="1800" b="0" dirty="0">
                <a:solidFill>
                  <a:srgbClr val="FF0000"/>
                </a:solidFill>
                <a:latin typeface="Helvetica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Helvetica" panose="020B0604020202020204" pitchFamily="34" charset="0"/>
              </a:rPr>
              <a:t>Dew point: Temperature </a:t>
            </a:r>
            <a:r>
              <a:rPr lang="en-US" altLang="en-US" sz="1800" b="0" i="1" dirty="0">
                <a:solidFill>
                  <a:srgbClr val="FF0000"/>
                </a:solidFill>
                <a:latin typeface="Helvetica" panose="020B0604020202020204" pitchFamily="34" charset="0"/>
              </a:rPr>
              <a:t>T</a:t>
            </a:r>
            <a:r>
              <a:rPr lang="en-US" altLang="en-US" sz="1800" b="0" i="1" baseline="-25000" dirty="0">
                <a:solidFill>
                  <a:srgbClr val="FF0000"/>
                </a:solidFill>
                <a:latin typeface="Helvetica" panose="020B0604020202020204" pitchFamily="34" charset="0"/>
              </a:rPr>
              <a:t>d</a:t>
            </a:r>
            <a:r>
              <a:rPr lang="en-US" altLang="en-US" sz="1800" b="0" i="1" dirty="0">
                <a:solidFill>
                  <a:srgbClr val="FF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800" b="0" dirty="0">
                <a:solidFill>
                  <a:srgbClr val="FF0000"/>
                </a:solidFill>
                <a:latin typeface="Helvetica" panose="020B0604020202020204" pitchFamily="34" charset="0"/>
              </a:rPr>
              <a:t>such that </a:t>
            </a:r>
            <a:r>
              <a:rPr lang="en-US" altLang="en-US" sz="1800" b="0" i="1" dirty="0">
                <a:solidFill>
                  <a:srgbClr val="FF0000"/>
                </a:solidFill>
                <a:latin typeface="Helvetica" panose="020B0604020202020204" pitchFamily="34" charset="0"/>
              </a:rPr>
              <a:t>p</a:t>
            </a:r>
            <a:r>
              <a:rPr lang="en-US" altLang="en-US" sz="1800" b="0" i="1" baseline="-25000" dirty="0">
                <a:solidFill>
                  <a:srgbClr val="FF0000"/>
                </a:solidFill>
                <a:latin typeface="Helvetica" panose="020B0604020202020204" pitchFamily="34" charset="0"/>
              </a:rPr>
              <a:t>H2O</a:t>
            </a:r>
            <a:r>
              <a:rPr lang="en-US" altLang="en-US" sz="1800" b="0" dirty="0">
                <a:solidFill>
                  <a:srgbClr val="FF0000"/>
                </a:solidFill>
                <a:latin typeface="Helvetica" panose="020B0604020202020204" pitchFamily="34" charset="0"/>
              </a:rPr>
              <a:t> = </a:t>
            </a:r>
            <a:r>
              <a:rPr lang="en-US" altLang="en-US" sz="1800" b="0" i="1" dirty="0">
                <a:solidFill>
                  <a:srgbClr val="FF0000"/>
                </a:solidFill>
                <a:latin typeface="Helvetica" panose="020B0604020202020204" pitchFamily="34" charset="0"/>
              </a:rPr>
              <a:t>p</a:t>
            </a:r>
            <a:r>
              <a:rPr lang="en-US" altLang="en-US" sz="1800" b="0" i="1" baseline="-25000" dirty="0">
                <a:solidFill>
                  <a:srgbClr val="FF0000"/>
                </a:solidFill>
                <a:latin typeface="Helvetica" panose="020B0604020202020204" pitchFamily="34" charset="0"/>
              </a:rPr>
              <a:t>H2O,SAT</a:t>
            </a:r>
            <a:r>
              <a:rPr lang="en-US" altLang="en-US" sz="1800" b="0" dirty="0">
                <a:solidFill>
                  <a:srgbClr val="FF0000"/>
                </a:solidFill>
                <a:latin typeface="Helvetica" panose="020B0604020202020204" pitchFamily="34" charset="0"/>
              </a:rPr>
              <a:t>(</a:t>
            </a:r>
            <a:r>
              <a:rPr lang="en-US" altLang="en-US" sz="1800" b="0" i="1" dirty="0">
                <a:solidFill>
                  <a:srgbClr val="FF0000"/>
                </a:solidFill>
                <a:latin typeface="Helvetica" panose="020B0604020202020204" pitchFamily="34" charset="0"/>
              </a:rPr>
              <a:t>T</a:t>
            </a:r>
            <a:r>
              <a:rPr lang="en-US" altLang="en-US" sz="1800" b="0" i="1" baseline="-25000" dirty="0">
                <a:solidFill>
                  <a:srgbClr val="FF0000"/>
                </a:solidFill>
                <a:latin typeface="Helvetica" panose="020B0604020202020204" pitchFamily="34" charset="0"/>
              </a:rPr>
              <a:t>d</a:t>
            </a:r>
            <a:r>
              <a:rPr lang="en-US" altLang="en-US" sz="1800" b="0" dirty="0">
                <a:solidFill>
                  <a:srgbClr val="FF0000"/>
                </a:solidFill>
                <a:latin typeface="Helvetica" panose="020B0604020202020204" pitchFamily="34" charset="0"/>
              </a:rPr>
              <a:t>)</a:t>
            </a:r>
          </a:p>
        </p:txBody>
      </p:sp>
      <p:grpSp>
        <p:nvGrpSpPr>
          <p:cNvPr id="39940" name="Group 6"/>
          <p:cNvGrpSpPr>
            <a:grpSpLocks/>
          </p:cNvGrpSpPr>
          <p:nvPr/>
        </p:nvGrpSpPr>
        <p:grpSpPr bwMode="auto">
          <a:xfrm>
            <a:off x="304800" y="876300"/>
            <a:ext cx="8153400" cy="5067300"/>
            <a:chOff x="2690880" y="742123"/>
            <a:chExt cx="6386859" cy="5389494"/>
          </a:xfrm>
        </p:grpSpPr>
        <p:pic>
          <p:nvPicPr>
            <p:cNvPr id="39942" name="Picture 7" descr="Fig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880" y="742123"/>
              <a:ext cx="6386859" cy="5389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7282057" y="5795618"/>
              <a:ext cx="165392" cy="335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44" name="TextBox 9"/>
            <p:cNvSpPr txBox="1">
              <a:spLocks noChangeArrowheads="1"/>
            </p:cNvSpPr>
            <p:nvPr/>
          </p:nvSpPr>
          <p:spPr bwMode="auto">
            <a:xfrm>
              <a:off x="7211528" y="5643257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Helvetica" panose="020B0604020202020204" pitchFamily="34" charset="0"/>
                </a:rPr>
                <a:t>o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5BEA3B9-87CB-4DAB-AA0B-10034C463982}"/>
              </a:ext>
            </a:extLst>
          </p:cNvPr>
          <p:cNvSpPr/>
          <p:nvPr/>
        </p:nvSpPr>
        <p:spPr bwMode="auto">
          <a:xfrm>
            <a:off x="6320790" y="2992267"/>
            <a:ext cx="119062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537933-D681-428F-B0C5-CE33E5153B75}"/>
              </a:ext>
            </a:extLst>
          </p:cNvPr>
          <p:cNvSpPr txBox="1"/>
          <p:nvPr/>
        </p:nvSpPr>
        <p:spPr>
          <a:xfrm>
            <a:off x="6408983" y="288232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+mn-lt"/>
              </a:rPr>
              <a:t>Initial state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3D5DC7-0FDE-4A3D-AFD0-CD86E642D22F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 flipH="1" flipV="1">
            <a:off x="4296728" y="3051602"/>
            <a:ext cx="2024062" cy="1686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65FAEB9-DC82-49BD-8E86-A93068047056}"/>
              </a:ext>
            </a:extLst>
          </p:cNvPr>
          <p:cNvSpPr txBox="1"/>
          <p:nvPr/>
        </p:nvSpPr>
        <p:spPr>
          <a:xfrm>
            <a:off x="5200369" y="2713048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>
                <a:solidFill>
                  <a:srgbClr val="FF0000"/>
                </a:solidFill>
                <a:latin typeface="+mn-lt"/>
              </a:rPr>
              <a:t>cooling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E3C864-C27D-482A-89A5-107016742E05}"/>
              </a:ext>
            </a:extLst>
          </p:cNvPr>
          <p:cNvSpPr txBox="1"/>
          <p:nvPr/>
        </p:nvSpPr>
        <p:spPr>
          <a:xfrm>
            <a:off x="4574152" y="3105921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>
                <a:solidFill>
                  <a:srgbClr val="FF0000"/>
                </a:solidFill>
                <a:latin typeface="+mn-lt"/>
              </a:rPr>
              <a:t>cloud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CAEAB8A-DE51-4A09-84C4-0F25930B6F08}"/>
              </a:ext>
            </a:extLst>
          </p:cNvPr>
          <p:cNvCxnSpPr>
            <a:cxnSpLocks/>
          </p:cNvCxnSpPr>
          <p:nvPr/>
        </p:nvCxnSpPr>
        <p:spPr bwMode="auto">
          <a:xfrm flipV="1">
            <a:off x="6388418" y="972967"/>
            <a:ext cx="0" cy="40562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10" grpId="0" animBg="1"/>
      <p:bldP spid="11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400"/>
              <a:t>RUNAWAY GREENHOUSE EFFECT ON VENUS</a:t>
            </a:r>
          </a:p>
        </p:txBody>
      </p:sp>
      <p:pic>
        <p:nvPicPr>
          <p:cNvPr id="40963" name="Picture 3" descr="~AUT000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6" b="17392"/>
          <a:stretch>
            <a:fillRect/>
          </a:stretch>
        </p:blipFill>
        <p:spPr>
          <a:xfrm>
            <a:off x="762000" y="1477963"/>
            <a:ext cx="7162800" cy="5380037"/>
          </a:xfrm>
          <a:noFill/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267200" y="4572000"/>
            <a:ext cx="971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Helvetica" panose="020B0604020202020204" pitchFamily="34" charset="0"/>
              </a:rPr>
              <a:t>EARTH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867400" y="4572000"/>
            <a:ext cx="971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Helvetica" panose="020B0604020202020204" pitchFamily="34" charset="0"/>
              </a:rPr>
              <a:t>VENUS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52400" y="457200"/>
            <a:ext cx="8353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3333CC"/>
                </a:solidFill>
                <a:latin typeface="Helvetica" panose="020B0604020202020204" pitchFamily="34" charset="0"/>
              </a:rPr>
              <a:t>due to accumulation of water vapor from volcanic outgassing early in its history  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41325" y="838200"/>
            <a:ext cx="8702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Helvetica" panose="020B0604020202020204" pitchFamily="34" charset="0"/>
              </a:rPr>
              <a:t>…did not happen on Earth because farther from Sun; as water accumulated it reached saturation and precipitated, forming the oceans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2400"/>
              <a:t>WHY CAN YOU SEE YOUR BREATH ON COLD MORNINGS?</a:t>
            </a:r>
          </a:p>
        </p:txBody>
      </p:sp>
      <p:pic>
        <p:nvPicPr>
          <p:cNvPr id="41987" name="Picture 3" descr="phase_diagr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t="9375" r="11594"/>
          <a:stretch>
            <a:fillRect/>
          </a:stretch>
        </p:blipFill>
        <p:spPr bwMode="auto">
          <a:xfrm>
            <a:off x="381000" y="1243013"/>
            <a:ext cx="7848600" cy="576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0" y="722313"/>
            <a:ext cx="84946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0000"/>
                </a:solidFill>
                <a:latin typeface="Helvetica" panose="020B0604020202020204" pitchFamily="34" charset="0"/>
              </a:rPr>
              <a:t>Draw mixing lines (dashed) to describe dilution of your breath plume w/outside air</a:t>
            </a:r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6781800" y="3505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994525" y="3160713"/>
            <a:ext cx="19272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Helvetica" panose="020B0604020202020204" pitchFamily="34" charset="0"/>
              </a:rPr>
              <a:t>Your breath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Helvetica" panose="020B0604020202020204" pitchFamily="34" charset="0"/>
              </a:rPr>
              <a:t>37</a:t>
            </a:r>
            <a:r>
              <a:rPr lang="en-US" altLang="en-US" sz="1800" baseline="30000">
                <a:solidFill>
                  <a:srgbClr val="FF0000"/>
                </a:solidFill>
                <a:latin typeface="Helvetica" panose="020B0604020202020204" pitchFamily="34" charset="0"/>
              </a:rPr>
              <a:t>o</a:t>
            </a:r>
            <a:r>
              <a:rPr lang="en-US" altLang="en-US" sz="1800">
                <a:solidFill>
                  <a:srgbClr val="FF0000"/>
                </a:solidFill>
                <a:latin typeface="Helvetica" panose="020B0604020202020204" pitchFamily="34" charset="0"/>
              </a:rPr>
              <a:t>C, ≈ 100%RH</a:t>
            </a:r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>
            <a:off x="5867400" y="5105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41992" name="Oval 8"/>
          <p:cNvSpPr>
            <a:spLocks noChangeArrowheads="1"/>
          </p:cNvSpPr>
          <p:nvPr/>
        </p:nvSpPr>
        <p:spPr bwMode="auto">
          <a:xfrm>
            <a:off x="4756150" y="5486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V="1">
            <a:off x="5943600" y="3581400"/>
            <a:ext cx="914400" cy="1600200"/>
          </a:xfrm>
          <a:prstGeom prst="line">
            <a:avLst/>
          </a:prstGeom>
          <a:noFill/>
          <a:ln w="28575">
            <a:solidFill>
              <a:srgbClr val="008000"/>
            </a:solidFill>
            <a:prstDash val="lg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V="1">
            <a:off x="4800600" y="3581400"/>
            <a:ext cx="2057400" cy="198120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lg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5257800" y="5218113"/>
            <a:ext cx="200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  <a:latin typeface="Helvetica" panose="020B0604020202020204" pitchFamily="34" charset="0"/>
              </a:rPr>
              <a:t>warm outside air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6384925" y="4379913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  <a:latin typeface="Helvetica" panose="020B0604020202020204" pitchFamily="34" charset="0"/>
              </a:rPr>
              <a:t>no cloud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3870325" y="5576888"/>
            <a:ext cx="187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333CC"/>
                </a:solidFill>
                <a:latin typeface="Helvetica" panose="020B0604020202020204" pitchFamily="34" charset="0"/>
              </a:rPr>
              <a:t>cold outside air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5257800" y="4038600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333CC"/>
                </a:solidFill>
                <a:latin typeface="Helvetica" panose="020B0604020202020204" pitchFamily="34" charset="0"/>
              </a:rPr>
              <a:t>cloud!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1752600" y="1636713"/>
            <a:ext cx="2843213" cy="915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Helvetica" panose="020B0604020202020204" pitchFamily="34" charset="0"/>
              </a:rPr>
              <a:t>p</a:t>
            </a:r>
            <a:r>
              <a:rPr lang="en-US" altLang="en-US" sz="1800" baseline="-25000">
                <a:solidFill>
                  <a:srgbClr val="000000"/>
                </a:solidFill>
                <a:latin typeface="Helvetica" panose="020B0604020202020204" pitchFamily="34" charset="0"/>
              </a:rPr>
              <a:t>H2O</a:t>
            </a:r>
            <a:r>
              <a:rPr lang="en-US" altLang="en-US" sz="1800">
                <a:solidFill>
                  <a:srgbClr val="000000"/>
                </a:solidFill>
                <a:latin typeface="Helvetica" panose="020B0604020202020204" pitchFamily="34" charset="0"/>
              </a:rPr>
              <a:t> is plotted on linear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Helvetica" panose="020B0604020202020204" pitchFamily="34" charset="0"/>
              </a:rPr>
              <a:t>scale to draw the mixing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Helvetica" panose="020B0604020202020204" pitchFamily="34" charset="0"/>
              </a:rPr>
              <a:t>lines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2651125" y="4002088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Helvetica" panose="020B0604020202020204" pitchFamily="34" charset="0"/>
              </a:rPr>
              <a:t>ICE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5470525" y="2630488"/>
            <a:ext cx="690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Helvetica" panose="020B0604020202020204" pitchFamily="34" charset="0"/>
              </a:rPr>
              <a:t>LIQ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7146925" y="5449888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Helvetica" panose="020B0604020202020204" pitchFamily="34" charset="0"/>
              </a:rPr>
              <a:t>GAS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2133600" y="152400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 b="0" dirty="0">
                <a:effectLst/>
              </a:rPr>
              <a:t>The atmosphere: gas envelope</a:t>
            </a:r>
            <a:br>
              <a:rPr lang="en-US" altLang="en-US" b="0" dirty="0">
                <a:effectLst/>
              </a:rPr>
            </a:br>
            <a:r>
              <a:rPr lang="en-US" altLang="en-US" b="0" dirty="0">
                <a:effectLst/>
              </a:rPr>
              <a:t>surrounding the Earth</a:t>
            </a:r>
          </a:p>
        </p:txBody>
      </p:sp>
      <p:pic>
        <p:nvPicPr>
          <p:cNvPr id="2457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0688"/>
            <a:ext cx="4191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9"/>
          <p:cNvSpPr txBox="1">
            <a:spLocks noChangeArrowheads="1"/>
          </p:cNvSpPr>
          <p:nvPr/>
        </p:nvSpPr>
        <p:spPr bwMode="auto">
          <a:xfrm>
            <a:off x="4392613" y="46038"/>
            <a:ext cx="47625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CC0000"/>
                </a:solidFill>
              </a:rPr>
              <a:t>The atmosphere seen from the space shuttle</a:t>
            </a:r>
          </a:p>
        </p:txBody>
      </p:sp>
      <p:sp>
        <p:nvSpPr>
          <p:cNvPr id="24581" name="TextBox 1"/>
          <p:cNvSpPr txBox="1">
            <a:spLocks noChangeArrowheads="1"/>
          </p:cNvSpPr>
          <p:nvPr/>
        </p:nvSpPr>
        <p:spPr bwMode="auto">
          <a:xfrm rot="-2550621">
            <a:off x="1243013" y="2967038"/>
            <a:ext cx="25781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Visible solar radiation</a:t>
            </a:r>
          </a:p>
        </p:txBody>
      </p:sp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2971800" y="4159250"/>
            <a:ext cx="1841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CC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429000" y="3016250"/>
            <a:ext cx="2286000" cy="1828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4584" name="Straight Arrow Connector 18"/>
          <p:cNvCxnSpPr>
            <a:cxnSpLocks noChangeShapeType="1"/>
          </p:cNvCxnSpPr>
          <p:nvPr/>
        </p:nvCxnSpPr>
        <p:spPr bwMode="auto">
          <a:xfrm>
            <a:off x="3155950" y="3244850"/>
            <a:ext cx="2286000" cy="182880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5" name="Straight Arrow Connector 19"/>
          <p:cNvCxnSpPr>
            <a:cxnSpLocks noChangeShapeType="1"/>
          </p:cNvCxnSpPr>
          <p:nvPr/>
        </p:nvCxnSpPr>
        <p:spPr bwMode="auto">
          <a:xfrm>
            <a:off x="2921000" y="3473450"/>
            <a:ext cx="2286000" cy="1828800"/>
          </a:xfrm>
          <a:prstGeom prst="straightConnector1">
            <a:avLst/>
          </a:prstGeom>
          <a:noFill/>
          <a:ln w="25400" algn="ctr">
            <a:solidFill>
              <a:srgbClr val="D1CC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6" name="Straight Arrow Connector 20"/>
          <p:cNvCxnSpPr>
            <a:cxnSpLocks noChangeShapeType="1"/>
          </p:cNvCxnSpPr>
          <p:nvPr/>
        </p:nvCxnSpPr>
        <p:spPr bwMode="auto">
          <a:xfrm>
            <a:off x="2532063" y="3668713"/>
            <a:ext cx="2286000" cy="18288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 bwMode="auto">
          <a:xfrm rot="2272775">
            <a:off x="3141663" y="3367088"/>
            <a:ext cx="2433637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6"/>
                </a:solidFill>
                <a:sym typeface="Symbol"/>
              </a:rPr>
              <a:t>wavelength  = 0.4 µm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4588" name="TextBox 22"/>
          <p:cNvSpPr txBox="1">
            <a:spLocks noChangeArrowheads="1"/>
          </p:cNvSpPr>
          <p:nvPr/>
        </p:nvSpPr>
        <p:spPr bwMode="auto">
          <a:xfrm rot="2272775">
            <a:off x="4505325" y="4117975"/>
            <a:ext cx="32067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  <a:sym typeface="Symbol" panose="05050102010706020507" pitchFamily="18" charset="2"/>
              </a:rPr>
              <a:t>0.5</a:t>
            </a:r>
            <a:endParaRPr lang="en-US" altLang="en-US" sz="1800">
              <a:solidFill>
                <a:srgbClr val="008000"/>
              </a:solidFill>
            </a:endParaRPr>
          </a:p>
        </p:txBody>
      </p:sp>
      <p:sp>
        <p:nvSpPr>
          <p:cNvPr id="24589" name="TextBox 23"/>
          <p:cNvSpPr txBox="1">
            <a:spLocks noChangeArrowheads="1"/>
          </p:cNvSpPr>
          <p:nvPr/>
        </p:nvSpPr>
        <p:spPr bwMode="auto">
          <a:xfrm rot="2272775">
            <a:off x="4276725" y="4346575"/>
            <a:ext cx="32067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D1CC00"/>
                </a:solidFill>
                <a:sym typeface="Symbol" panose="05050102010706020507" pitchFamily="18" charset="2"/>
              </a:rPr>
              <a:t>0.6</a:t>
            </a:r>
            <a:endParaRPr lang="en-US" altLang="en-US" sz="1800">
              <a:solidFill>
                <a:srgbClr val="D1CC00"/>
              </a:solidFill>
            </a:endParaRPr>
          </a:p>
        </p:txBody>
      </p:sp>
      <p:sp>
        <p:nvSpPr>
          <p:cNvPr id="24590" name="TextBox 24"/>
          <p:cNvSpPr txBox="1">
            <a:spLocks noChangeArrowheads="1"/>
          </p:cNvSpPr>
          <p:nvPr/>
        </p:nvSpPr>
        <p:spPr bwMode="auto">
          <a:xfrm rot="2272775">
            <a:off x="4048125" y="4651375"/>
            <a:ext cx="32067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sym typeface="Symbol" panose="05050102010706020507" pitchFamily="18" charset="2"/>
              </a:rPr>
              <a:t>0.7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4591" name="TextBox 8"/>
          <p:cNvSpPr txBox="1">
            <a:spLocks noChangeArrowheads="1"/>
          </p:cNvSpPr>
          <p:nvPr/>
        </p:nvSpPr>
        <p:spPr bwMode="auto">
          <a:xfrm>
            <a:off x="3657600" y="1379538"/>
            <a:ext cx="5181600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 b="0">
                <a:solidFill>
                  <a:schemeClr val="tx1"/>
                </a:solidFill>
              </a:rPr>
              <a:t>Size of air molecules  </a:t>
            </a:r>
            <a:r>
              <a:rPr lang="en-US" altLang="en-US" sz="2000" b="0">
                <a:solidFill>
                  <a:schemeClr val="tx1"/>
                </a:solidFill>
                <a:sym typeface="Symbol" panose="05050102010706020507" pitchFamily="18" charset="2"/>
              </a:rPr>
              <a:t></a:t>
            </a:r>
            <a:r>
              <a:rPr lang="en-US" altLang="en-US" sz="2000" b="0">
                <a:solidFill>
                  <a:schemeClr val="tx1"/>
                </a:solidFill>
              </a:rPr>
              <a:t> 0.3 nm &lt;&lt; </a:t>
            </a:r>
            <a:r>
              <a:rPr lang="en-US" altLang="en-US" sz="2000" b="0">
                <a:solidFill>
                  <a:schemeClr val="tx1"/>
                </a:solidFill>
                <a:sym typeface="Symbol" panose="05050102010706020507" pitchFamily="18" charset="2"/>
              </a:rPr>
              <a:t></a:t>
            </a:r>
          </a:p>
          <a:p>
            <a:pPr lvl="1" eaLnBrk="1" hangingPunct="1">
              <a:spcBef>
                <a:spcPct val="0"/>
              </a:spcBef>
              <a:buFont typeface="Symbol" panose="05050102010706020507" pitchFamily="18" charset="2"/>
              <a:buChar char="Þ"/>
            </a:pPr>
            <a:r>
              <a:rPr lang="en-US" altLang="en-US" sz="2000" b="0">
                <a:solidFill>
                  <a:schemeClr val="tx1"/>
                </a:solidFill>
                <a:sym typeface="Symbol" panose="05050102010706020507" pitchFamily="18" charset="2"/>
              </a:rPr>
              <a:t>scattering is inefficient and ~ </a:t>
            </a:r>
            <a:r>
              <a:rPr lang="en-US" altLang="en-US" sz="2000" b="0" baseline="30000">
                <a:solidFill>
                  <a:schemeClr val="tx1"/>
                </a:solidFill>
                <a:sym typeface="Symbol" panose="05050102010706020507" pitchFamily="18" charset="2"/>
              </a:rPr>
              <a:t>-4</a:t>
            </a:r>
            <a:endParaRPr lang="en-US" altLang="en-US" sz="2000" b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b="0">
                <a:solidFill>
                  <a:schemeClr val="tx1"/>
                </a:solidFill>
                <a:sym typeface="Symbol" panose="05050102010706020507" pitchFamily="18" charset="2"/>
              </a:rPr>
              <a:t>Absorption at visible wavelengths is also very weak</a:t>
            </a:r>
            <a:endParaRPr lang="en-US" altLang="en-US" sz="2000" b="0">
              <a:solidFill>
                <a:schemeClr val="tx1"/>
              </a:solidFill>
            </a:endParaRPr>
          </a:p>
        </p:txBody>
      </p:sp>
      <p:sp>
        <p:nvSpPr>
          <p:cNvPr id="24592" name="Oval 9"/>
          <p:cNvSpPr>
            <a:spLocks noChangeArrowheads="1"/>
          </p:cNvSpPr>
          <p:nvPr/>
        </p:nvSpPr>
        <p:spPr bwMode="auto">
          <a:xfrm flipH="1">
            <a:off x="5797550" y="4856163"/>
            <a:ext cx="46038" cy="650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5943600" y="3930650"/>
            <a:ext cx="1600200" cy="914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4594" name="Oval 29"/>
          <p:cNvSpPr>
            <a:spLocks noChangeArrowheads="1"/>
          </p:cNvSpPr>
          <p:nvPr/>
        </p:nvSpPr>
        <p:spPr bwMode="auto">
          <a:xfrm flipH="1">
            <a:off x="7650163" y="3854450"/>
            <a:ext cx="46037" cy="6508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H="1">
            <a:off x="7651750" y="4065588"/>
            <a:ext cx="23813" cy="14478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4596" name="TextBox 16"/>
          <p:cNvSpPr txBox="1">
            <a:spLocks noChangeArrowheads="1"/>
          </p:cNvSpPr>
          <p:nvPr/>
        </p:nvSpPr>
        <p:spPr bwMode="auto">
          <a:xfrm>
            <a:off x="5105400" y="5237163"/>
            <a:ext cx="15319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D1CC00"/>
                </a:solidFill>
              </a:rPr>
              <a:t>Sun is yellow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7696200" y="4583113"/>
            <a:ext cx="130016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0" dirty="0">
                <a:solidFill>
                  <a:schemeClr val="accent6"/>
                </a:solidFill>
              </a:rPr>
              <a:t>Sky is blue</a:t>
            </a:r>
          </a:p>
        </p:txBody>
      </p:sp>
      <p:sp>
        <p:nvSpPr>
          <p:cNvPr id="24598" name="TextBox 47"/>
          <p:cNvSpPr txBox="1">
            <a:spLocks noChangeArrowheads="1"/>
          </p:cNvSpPr>
          <p:nvPr/>
        </p:nvSpPr>
        <p:spPr bwMode="auto">
          <a:xfrm>
            <a:off x="4676775" y="5595938"/>
            <a:ext cx="15319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</a:rPr>
              <a:t>Sunset is red</a:t>
            </a:r>
          </a:p>
        </p:txBody>
      </p:sp>
      <p:sp>
        <p:nvSpPr>
          <p:cNvPr id="24599" name="TextBox 1"/>
          <p:cNvSpPr txBox="1">
            <a:spLocks noChangeArrowheads="1"/>
          </p:cNvSpPr>
          <p:nvPr/>
        </p:nvSpPr>
        <p:spPr bwMode="auto">
          <a:xfrm>
            <a:off x="5440363" y="4252913"/>
            <a:ext cx="8778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scatter</a:t>
            </a:r>
          </a:p>
        </p:txBody>
      </p:sp>
      <p:sp>
        <p:nvSpPr>
          <p:cNvPr id="24600" name="TextBox 35"/>
          <p:cNvSpPr txBox="1">
            <a:spLocks noChangeArrowheads="1"/>
          </p:cNvSpPr>
          <p:nvPr/>
        </p:nvSpPr>
        <p:spPr bwMode="auto">
          <a:xfrm>
            <a:off x="7356475" y="3435350"/>
            <a:ext cx="877888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scatter</a:t>
            </a:r>
          </a:p>
        </p:txBody>
      </p:sp>
      <p:pic>
        <p:nvPicPr>
          <p:cNvPr id="24601" name="Picture 3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557713"/>
            <a:ext cx="3502025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2" name="TextBox 9"/>
          <p:cNvSpPr txBox="1">
            <a:spLocks noChangeArrowheads="1"/>
          </p:cNvSpPr>
          <p:nvPr/>
        </p:nvSpPr>
        <p:spPr bwMode="auto">
          <a:xfrm>
            <a:off x="73025" y="4592638"/>
            <a:ext cx="159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bg1"/>
                </a:solidFill>
              </a:rPr>
              <a:t>cloudy sunset</a:t>
            </a:r>
          </a:p>
        </p:txBody>
      </p:sp>
      <p:pic>
        <p:nvPicPr>
          <p:cNvPr id="24603" name="Picture 38" descr="https://qph.ec.quoracdn.net/main-qimg-5f790e0b3893a282e33311c8a0698307-c?convert_to_webp=tr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4" r="24103" b="61465"/>
          <a:stretch>
            <a:fillRect/>
          </a:stretch>
        </p:blipFill>
        <p:spPr bwMode="auto">
          <a:xfrm>
            <a:off x="628650" y="1903413"/>
            <a:ext cx="183832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4" name="TextBox 10"/>
          <p:cNvSpPr txBox="1">
            <a:spLocks noChangeArrowheads="1"/>
          </p:cNvSpPr>
          <p:nvPr/>
        </p:nvSpPr>
        <p:spPr bwMode="auto">
          <a:xfrm>
            <a:off x="-25400" y="1562100"/>
            <a:ext cx="31083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Sun seen from space shuttle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63" y="-228600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 b="0" dirty="0">
                <a:effectLst/>
              </a:rPr>
              <a:t>Aerosols and clouds: the visible part of the atmosphere </a:t>
            </a:r>
          </a:p>
        </p:txBody>
      </p:sp>
      <p:pic>
        <p:nvPicPr>
          <p:cNvPr id="25603" name="Picture 9" descr="Sc199a_L1BRayCGeorefTrimC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2"/>
          <a:stretch>
            <a:fillRect/>
          </a:stretch>
        </p:blipFill>
        <p:spPr bwMode="auto">
          <a:xfrm>
            <a:off x="3200400" y="1447800"/>
            <a:ext cx="29797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0" descr="S1998065HSANSaharaD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6"/>
          <a:stretch>
            <a:fillRect/>
          </a:stretch>
        </p:blipFill>
        <p:spPr bwMode="auto">
          <a:xfrm rot="10800000" flipH="1" flipV="1">
            <a:off x="6324600" y="1447800"/>
            <a:ext cx="297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11"/>
          <p:cNvSpPr txBox="1">
            <a:spLocks noChangeArrowheads="1"/>
          </p:cNvSpPr>
          <p:nvPr/>
        </p:nvSpPr>
        <p:spPr bwMode="auto">
          <a:xfrm>
            <a:off x="3048000" y="1157288"/>
            <a:ext cx="30146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Pollution off U.S. east coast</a:t>
            </a:r>
          </a:p>
        </p:txBody>
      </p:sp>
      <p:sp>
        <p:nvSpPr>
          <p:cNvPr id="25606" name="Text Box 12"/>
          <p:cNvSpPr txBox="1">
            <a:spLocks noChangeArrowheads="1"/>
          </p:cNvSpPr>
          <p:nvPr/>
        </p:nvSpPr>
        <p:spPr bwMode="auto">
          <a:xfrm>
            <a:off x="6553200" y="1143000"/>
            <a:ext cx="2202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Dust off West Africa</a:t>
            </a:r>
          </a:p>
        </p:txBody>
      </p:sp>
      <p:pic>
        <p:nvPicPr>
          <p:cNvPr id="25607" name="Picture 13" descr="94402main_California_Wildfire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b="1186"/>
          <a:stretch>
            <a:fillRect/>
          </a:stretch>
        </p:blipFill>
        <p:spPr bwMode="auto">
          <a:xfrm>
            <a:off x="0" y="1447800"/>
            <a:ext cx="297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14"/>
          <p:cNvSpPr txBox="1">
            <a:spLocks noChangeArrowheads="1"/>
          </p:cNvSpPr>
          <p:nvPr/>
        </p:nvSpPr>
        <p:spPr bwMode="auto">
          <a:xfrm>
            <a:off x="0" y="1143000"/>
            <a:ext cx="23519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California fire plumes</a:t>
            </a:r>
          </a:p>
        </p:txBody>
      </p:sp>
      <p:sp>
        <p:nvSpPr>
          <p:cNvPr id="25609" name="TextBox 1"/>
          <p:cNvSpPr txBox="1">
            <a:spLocks noChangeArrowheads="1"/>
          </p:cNvSpPr>
          <p:nvPr/>
        </p:nvSpPr>
        <p:spPr bwMode="auto">
          <a:xfrm>
            <a:off x="304800" y="685800"/>
            <a:ext cx="7653057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Aerosols are suspended solid or liquid particles, typically 0.1-1 µm in size</a:t>
            </a:r>
          </a:p>
        </p:txBody>
      </p:sp>
      <p:sp>
        <p:nvSpPr>
          <p:cNvPr id="25610" name="TextBox 2"/>
          <p:cNvSpPr txBox="1">
            <a:spLocks noChangeArrowheads="1"/>
          </p:cNvSpPr>
          <p:nvPr/>
        </p:nvSpPr>
        <p:spPr bwMode="auto">
          <a:xfrm>
            <a:off x="0" y="3562350"/>
            <a:ext cx="7231063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Cloud droplets (1-100 </a:t>
            </a:r>
            <a:r>
              <a:rPr lang="en-US" altLang="en-US" sz="1800" b="0">
                <a:solidFill>
                  <a:schemeClr val="tx1"/>
                </a:solidFill>
                <a:sym typeface="Symbol" panose="05050102010706020507" pitchFamily="18" charset="2"/>
              </a:rPr>
              <a:t>m in size)</a:t>
            </a:r>
            <a:r>
              <a:rPr lang="en-US" altLang="en-US" sz="1800" b="0">
                <a:solidFill>
                  <a:schemeClr val="tx1"/>
                </a:solidFill>
              </a:rPr>
              <a:t> form by condensation on particles when relative humidity exceeds 100%</a:t>
            </a:r>
          </a:p>
        </p:txBody>
      </p:sp>
      <p:pic>
        <p:nvPicPr>
          <p:cNvPr id="25611" name="Picture 5" descr="cloud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4343400"/>
            <a:ext cx="1939925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2819400" y="420688"/>
            <a:ext cx="1304925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B050"/>
                </a:solidFill>
              </a:rPr>
              <a:t>Visible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B050"/>
                </a:solidFill>
              </a:rPr>
              <a:t>0.4-0.7 µm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381000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 b="0" dirty="0">
                <a:effectLst/>
              </a:rPr>
              <a:t>Atmospheric gases are “visible” too… if you look in UV or IR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152400" y="5695890"/>
            <a:ext cx="63626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chemeClr val="bg1"/>
                </a:solidFill>
              </a:rPr>
              <a:t>Nitrogen dioxide (NO</a:t>
            </a:r>
            <a:r>
              <a:rPr lang="en-US" altLang="en-US" sz="2000" b="0" baseline="-25000" dirty="0">
                <a:solidFill>
                  <a:schemeClr val="bg1"/>
                </a:solidFill>
              </a:rPr>
              <a:t>2</a:t>
            </a:r>
            <a:r>
              <a:rPr lang="en-US" altLang="en-US" sz="2000" b="0" dirty="0">
                <a:solidFill>
                  <a:schemeClr val="bg1"/>
                </a:solidFill>
              </a:rPr>
              <a:t> ) observed by satellite in the UV</a:t>
            </a:r>
          </a:p>
        </p:txBody>
      </p:sp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48"/>
          <a:stretch>
            <a:fillRect/>
          </a:stretch>
        </p:blipFill>
        <p:spPr bwMode="auto">
          <a:xfrm>
            <a:off x="838200" y="1143000"/>
            <a:ext cx="835025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Box 1"/>
          <p:cNvSpPr txBox="1">
            <a:spLocks noChangeArrowheads="1"/>
          </p:cNvSpPr>
          <p:nvPr/>
        </p:nvSpPr>
        <p:spPr bwMode="auto">
          <a:xfrm>
            <a:off x="32739" y="1621281"/>
            <a:ext cx="1345091" cy="11695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 dirty="0">
                <a:solidFill>
                  <a:schemeClr val="tx1"/>
                </a:solidFill>
              </a:rPr>
              <a:t>Fraction of solar radiation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 dirty="0">
                <a:solidFill>
                  <a:schemeClr val="tx1"/>
                </a:solidFill>
              </a:rPr>
              <a:t>absorbed by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 dirty="0">
                <a:solidFill>
                  <a:schemeClr val="tx1"/>
                </a:solidFill>
              </a:rPr>
              <a:t>atmospheric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 dirty="0">
                <a:solidFill>
                  <a:schemeClr val="tx1"/>
                </a:solidFill>
              </a:rPr>
              <a:t>gases</a:t>
            </a:r>
          </a:p>
        </p:txBody>
      </p:sp>
      <p:cxnSp>
        <p:nvCxnSpPr>
          <p:cNvPr id="26632" name="Straight Arrow Connector 3"/>
          <p:cNvCxnSpPr>
            <a:cxnSpLocks noChangeShapeType="1"/>
          </p:cNvCxnSpPr>
          <p:nvPr/>
        </p:nvCxnSpPr>
        <p:spPr bwMode="auto">
          <a:xfrm>
            <a:off x="3200400" y="1066800"/>
            <a:ext cx="609600" cy="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3" name="Straight Arrow Connector 7"/>
          <p:cNvCxnSpPr>
            <a:cxnSpLocks noChangeShapeType="1"/>
          </p:cNvCxnSpPr>
          <p:nvPr/>
        </p:nvCxnSpPr>
        <p:spPr bwMode="auto">
          <a:xfrm>
            <a:off x="1828800" y="1066800"/>
            <a:ext cx="1371600" cy="0"/>
          </a:xfrm>
          <a:prstGeom prst="straightConnector1">
            <a:avLst/>
          </a:prstGeom>
          <a:noFill/>
          <a:ln w="28575" algn="ctr">
            <a:solidFill>
              <a:srgbClr val="7030A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4" name="TextBox 9"/>
          <p:cNvSpPr txBox="1">
            <a:spLocks noChangeArrowheads="1"/>
          </p:cNvSpPr>
          <p:nvPr/>
        </p:nvSpPr>
        <p:spPr bwMode="auto">
          <a:xfrm>
            <a:off x="1066800" y="670338"/>
            <a:ext cx="1749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7030A0"/>
                </a:solidFill>
              </a:rPr>
              <a:t>Ultraviolet (UV)</a:t>
            </a:r>
          </a:p>
        </p:txBody>
      </p:sp>
      <p:cxnSp>
        <p:nvCxnSpPr>
          <p:cNvPr id="26635" name="Straight Arrow Connector 14"/>
          <p:cNvCxnSpPr>
            <a:cxnSpLocks noChangeShapeType="1"/>
          </p:cNvCxnSpPr>
          <p:nvPr/>
        </p:nvCxnSpPr>
        <p:spPr bwMode="auto">
          <a:xfrm flipH="1">
            <a:off x="3803650" y="1066800"/>
            <a:ext cx="4959350" cy="0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6" name="TextBox 11"/>
          <p:cNvSpPr txBox="1">
            <a:spLocks noChangeArrowheads="1"/>
          </p:cNvSpPr>
          <p:nvPr/>
        </p:nvSpPr>
        <p:spPr bwMode="auto">
          <a:xfrm>
            <a:off x="4276725" y="690563"/>
            <a:ext cx="142859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CC0000"/>
                </a:solidFill>
              </a:rPr>
              <a:t>Infrared (IR)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F2AD20-B5CF-428F-B046-81B6562EB520}"/>
              </a:ext>
            </a:extLst>
          </p:cNvPr>
          <p:cNvSpPr txBox="1"/>
          <p:nvPr/>
        </p:nvSpPr>
        <p:spPr>
          <a:xfrm>
            <a:off x="4276725" y="3184027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>
                <a:solidFill>
                  <a:schemeClr val="tx1"/>
                </a:solidFill>
                <a:latin typeface="+mj-lt"/>
              </a:rPr>
              <a:t>Satellite observation of ozone over Antarctica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46EAABB-5020-4FB5-9DE6-E9FFA3290F0C}"/>
              </a:ext>
            </a:extLst>
          </p:cNvPr>
          <p:cNvSpPr/>
          <p:nvPr/>
        </p:nvSpPr>
        <p:spPr bwMode="auto">
          <a:xfrm>
            <a:off x="2970040" y="2225167"/>
            <a:ext cx="535160" cy="2804033"/>
          </a:xfrm>
          <a:custGeom>
            <a:avLst/>
            <a:gdLst>
              <a:gd name="connsiteX0" fmla="*/ 28135 w 562708"/>
              <a:gd name="connsiteY0" fmla="*/ 0 h 2771335"/>
              <a:gd name="connsiteX1" fmla="*/ 0 w 562708"/>
              <a:gd name="connsiteY1" fmla="*/ 2771335 h 2771335"/>
              <a:gd name="connsiteX2" fmla="*/ 562708 w 562708"/>
              <a:gd name="connsiteY2" fmla="*/ 2757268 h 2771335"/>
              <a:gd name="connsiteX0" fmla="*/ 0 w 576776"/>
              <a:gd name="connsiteY0" fmla="*/ 0 h 2771335"/>
              <a:gd name="connsiteX1" fmla="*/ 14068 w 576776"/>
              <a:gd name="connsiteY1" fmla="*/ 2771335 h 2771335"/>
              <a:gd name="connsiteX2" fmla="*/ 576776 w 576776"/>
              <a:gd name="connsiteY2" fmla="*/ 2757268 h 277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6776" h="2771335">
                <a:moveTo>
                  <a:pt x="0" y="0"/>
                </a:moveTo>
                <a:cubicBezTo>
                  <a:pt x="4689" y="923778"/>
                  <a:pt x="9379" y="1847557"/>
                  <a:pt x="14068" y="2771335"/>
                </a:cubicBezTo>
                <a:lnTo>
                  <a:pt x="576776" y="2757268"/>
                </a:lnTo>
              </a:path>
            </a:pathLst>
          </a:cu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ZONE_D2020-07-01%P1D_G^360X240.IOMPS_PNPP_V21_MMERRA2_LSH">
            <a:hlinkClick r:id="" action="ppaction://media"/>
            <a:extLst>
              <a:ext uri="{FF2B5EF4-FFF2-40B4-BE49-F238E27FC236}">
                <a16:creationId xmlns:a16="http://schemas.microsoft.com/office/drawing/2014/main" id="{DF721D2B-6FC7-4B41-9EA2-E1A89F6B47F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44395" y="3913290"/>
            <a:ext cx="3429000" cy="228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609600" y="-258763"/>
            <a:ext cx="9982200" cy="1143000"/>
          </a:xfrm>
        </p:spPr>
        <p:txBody>
          <a:bodyPr/>
          <a:lstStyle/>
          <a:p>
            <a:pPr marL="457200" indent="-457200" algn="l" eaLnBrk="1" hangingPunct="1"/>
            <a:r>
              <a:rPr lang="en-US" altLang="en-US" sz="2000" b="0" dirty="0">
                <a:effectLst/>
              </a:rPr>
              <a:t>           Measure of relative concentration: mixing ratio (mole fraction) </a:t>
            </a:r>
            <a:r>
              <a:rPr lang="en-US" altLang="en-US" sz="2000" b="0" i="1" dirty="0">
                <a:effectLst/>
              </a:rPr>
              <a:t>C</a:t>
            </a:r>
            <a:r>
              <a:rPr lang="en-US" altLang="en-US" sz="2000" b="0" i="1" baseline="-25000" dirty="0">
                <a:effectLst/>
              </a:rPr>
              <a:t>X</a:t>
            </a:r>
            <a:r>
              <a:rPr lang="en-US" altLang="en-US" sz="2000" b="0" i="1" dirty="0">
                <a:effectLst/>
              </a:rPr>
              <a:t> </a:t>
            </a:r>
            <a:r>
              <a:rPr lang="en-US" altLang="en-US" sz="2000" b="0" dirty="0">
                <a:effectLst/>
              </a:rPr>
              <a:t>[mol mol</a:t>
            </a:r>
            <a:r>
              <a:rPr lang="en-US" altLang="en-US" sz="2000" b="0" baseline="30000" dirty="0">
                <a:effectLst/>
              </a:rPr>
              <a:t>-1</a:t>
            </a:r>
            <a:r>
              <a:rPr lang="en-US" altLang="en-US" sz="2000" b="0" dirty="0">
                <a:effectLst/>
              </a:rPr>
              <a:t>]</a:t>
            </a:r>
            <a:endParaRPr lang="en-US" altLang="en-US" sz="2000" b="0" dirty="0">
              <a:solidFill>
                <a:srgbClr val="FF0000"/>
              </a:solidFill>
              <a:effectLst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657600" y="1371600"/>
            <a:ext cx="208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556125" y="23320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533400" y="549275"/>
          <a:ext cx="20510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2" name="Equation" r:id="rId3" imgW="1205977" imgH="393529" progId="Equation.DSMT4">
                  <p:embed/>
                </p:oleObj>
              </mc:Choice>
              <mc:Fallback>
                <p:oleObj name="Equation" r:id="rId3" imgW="1205977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9275"/>
                        <a:ext cx="205105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971800" y="577850"/>
            <a:ext cx="617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remains constant when air density changes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Wingdings 3" panose="05040102010807070707" pitchFamily="18" charset="2"/>
              </a:rPr>
              <a:t> </a:t>
            </a:r>
            <a:r>
              <a:rPr lang="en-US" altLang="en-US" sz="1800" b="0" dirty="0">
                <a:solidFill>
                  <a:schemeClr val="tx1"/>
                </a:solidFill>
                <a:latin typeface="Wingdings 3" panose="05040102010807070707" pitchFamily="18" charset="2"/>
                <a:sym typeface="Symbol" panose="05050102010706020507" pitchFamily="18" charset="2"/>
              </a:rPr>
              <a:t></a:t>
            </a:r>
            <a:r>
              <a:rPr lang="en-US" altLang="en-US" sz="1800" b="0" dirty="0">
                <a:solidFill>
                  <a:schemeClr val="tx1"/>
                </a:solidFill>
                <a:latin typeface="Wingdings 3" panose="05040102010807070707" pitchFamily="18" charset="2"/>
              </a:rPr>
              <a:t> </a:t>
            </a:r>
            <a:r>
              <a:rPr lang="en-US" altLang="en-US" sz="1800" b="0" dirty="0">
                <a:solidFill>
                  <a:schemeClr val="tx1"/>
                </a:solidFill>
              </a:rPr>
              <a:t> stable measure of atmospheric composition</a:t>
            </a:r>
          </a:p>
        </p:txBody>
      </p:sp>
      <p:graphicFrame>
        <p:nvGraphicFramePr>
          <p:cNvPr id="145415" name="Group 7"/>
          <p:cNvGraphicFramePr>
            <a:graphicFrameLocks noGrp="1"/>
          </p:cNvGraphicFramePr>
          <p:nvPr/>
        </p:nvGraphicFramePr>
        <p:xfrm>
          <a:off x="990600" y="1371600"/>
          <a:ext cx="4343400" cy="4244976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</a:rPr>
                        <a:t>SPECIES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</a:rPr>
                        <a:t>MIXING RATIO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</a:rPr>
                        <a:t>(dry air)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</a:rPr>
                        <a:t>[mol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</a:rPr>
                        <a:t>mol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</a:rPr>
                        <a:t>-1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</a:rPr>
                        <a:t>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Nitrogen (N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0.78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Oxygen (O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0.21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Argon (Ar)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0.0093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Carbon dioxide (CO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400x10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-6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Neon (Ne)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18x10</a:t>
                      </a: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-6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Ozone (O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(0.01-10)x10</a:t>
                      </a: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-6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Helium (He)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5.2x10</a:t>
                      </a: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-6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Methane (CH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1.8x10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-6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Krypton (Kr)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1.1x10</a:t>
                      </a: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-6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7691" name="AutoShape 43"/>
          <p:cNvSpPr>
            <a:spLocks/>
          </p:cNvSpPr>
          <p:nvPr/>
        </p:nvSpPr>
        <p:spPr bwMode="auto">
          <a:xfrm>
            <a:off x="838200" y="3429000"/>
            <a:ext cx="76200" cy="2133600"/>
          </a:xfrm>
          <a:prstGeom prst="leftBrace">
            <a:avLst>
              <a:gd name="adj1" fmla="val 233333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7692" name="Text Box 44"/>
          <p:cNvSpPr txBox="1">
            <a:spLocks noChangeArrowheads="1"/>
          </p:cNvSpPr>
          <p:nvPr/>
        </p:nvSpPr>
        <p:spPr bwMode="auto">
          <a:xfrm>
            <a:off x="76200" y="4137025"/>
            <a:ext cx="831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Trace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gases</a:t>
            </a:r>
          </a:p>
        </p:txBody>
      </p:sp>
      <p:sp>
        <p:nvSpPr>
          <p:cNvPr id="27693" name="Text Box 45"/>
          <p:cNvSpPr txBox="1">
            <a:spLocks noChangeArrowheads="1"/>
          </p:cNvSpPr>
          <p:nvPr/>
        </p:nvSpPr>
        <p:spPr bwMode="auto">
          <a:xfrm>
            <a:off x="5410200" y="1546225"/>
            <a:ext cx="3733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/>
              <a:t>Air also contains variable H</a:t>
            </a:r>
            <a:r>
              <a:rPr lang="en-US" altLang="en-US" sz="1800" b="0" baseline="-25000" dirty="0"/>
              <a:t>2</a:t>
            </a:r>
            <a:r>
              <a:rPr lang="en-US" altLang="en-US" sz="1800" b="0" dirty="0"/>
              <a:t>O vapor (10</a:t>
            </a:r>
            <a:r>
              <a:rPr lang="en-US" altLang="en-US" sz="1800" b="0" baseline="30000" dirty="0"/>
              <a:t>-6</a:t>
            </a:r>
            <a:r>
              <a:rPr lang="en-US" altLang="en-US" sz="1800" b="0" dirty="0"/>
              <a:t>-10</a:t>
            </a:r>
            <a:r>
              <a:rPr lang="en-US" altLang="en-US" sz="1800" b="0" baseline="30000" dirty="0"/>
              <a:t>-2</a:t>
            </a:r>
            <a:r>
              <a:rPr lang="en-US" altLang="en-US" sz="1800" b="0" dirty="0"/>
              <a:t> </a:t>
            </a:r>
            <a:r>
              <a:rPr lang="en-US" altLang="en-US" sz="1800" b="0" dirty="0" err="1"/>
              <a:t>mol</a:t>
            </a:r>
            <a:r>
              <a:rPr lang="en-US" altLang="en-US" sz="1800" b="0" dirty="0"/>
              <a:t> mol</a:t>
            </a:r>
            <a:r>
              <a:rPr lang="en-US" altLang="en-US" sz="1800" b="0" baseline="30000" dirty="0"/>
              <a:t>-1</a:t>
            </a:r>
            <a:r>
              <a:rPr lang="en-US" altLang="en-US" sz="1800" b="0" dirty="0"/>
              <a:t>),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/>
              <a:t>aerosol particles, and many trace gases at &lt; 1x10</a:t>
            </a:r>
            <a:r>
              <a:rPr lang="en-US" altLang="en-US" sz="1800" b="0" baseline="30000" dirty="0"/>
              <a:t>-6</a:t>
            </a:r>
            <a:r>
              <a:rPr lang="en-US" altLang="en-US" sz="1800" b="0" dirty="0"/>
              <a:t> mol mol</a:t>
            </a:r>
            <a:r>
              <a:rPr lang="en-US" altLang="en-US" sz="1800" b="0" baseline="30000" dirty="0"/>
              <a:t>-1</a:t>
            </a:r>
            <a:endParaRPr lang="en-US" altLang="en-US" sz="1800" b="0" dirty="0"/>
          </a:p>
          <a:p>
            <a:pPr eaLnBrk="1" hangingPunct="1">
              <a:spcBef>
                <a:spcPct val="0"/>
              </a:spcBef>
            </a:pPr>
            <a:endParaRPr lang="en-US" altLang="en-US" sz="1800" b="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i="1" dirty="0"/>
          </a:p>
        </p:txBody>
      </p:sp>
      <p:sp>
        <p:nvSpPr>
          <p:cNvPr id="27694" name="TextBox 10"/>
          <p:cNvSpPr txBox="1">
            <a:spLocks noChangeArrowheads="1"/>
          </p:cNvSpPr>
          <p:nvPr/>
        </p:nvSpPr>
        <p:spPr bwMode="auto">
          <a:xfrm>
            <a:off x="4073525" y="5657850"/>
            <a:ext cx="4647426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/>
              <a:t>Trace gas concentration units: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/>
              <a:t>   1 ppm = 1 µ</a:t>
            </a:r>
            <a:r>
              <a:rPr lang="en-US" altLang="en-US" sz="1800" b="0" dirty="0" err="1"/>
              <a:t>mol</a:t>
            </a:r>
            <a:r>
              <a:rPr lang="en-US" altLang="en-US" sz="1800" b="0" dirty="0"/>
              <a:t> mol</a:t>
            </a:r>
            <a:r>
              <a:rPr lang="en-US" altLang="en-US" sz="1800" b="0" baseline="30000" dirty="0"/>
              <a:t>-1</a:t>
            </a:r>
            <a:r>
              <a:rPr lang="en-US" altLang="en-US" sz="1800" b="0" dirty="0"/>
              <a:t> = 1x10</a:t>
            </a:r>
            <a:r>
              <a:rPr lang="en-US" altLang="en-US" sz="1800" b="0" baseline="30000" dirty="0"/>
              <a:t>-6 </a:t>
            </a:r>
            <a:r>
              <a:rPr lang="en-US" altLang="en-US" sz="1800" b="0" dirty="0" err="1"/>
              <a:t>mol</a:t>
            </a:r>
            <a:r>
              <a:rPr lang="en-US" altLang="en-US" sz="1800" b="0" dirty="0"/>
              <a:t> mol</a:t>
            </a:r>
            <a:r>
              <a:rPr lang="en-US" altLang="en-US" sz="1800" b="0" baseline="30000" dirty="0"/>
              <a:t>-1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baseline="30000" dirty="0"/>
              <a:t>    </a:t>
            </a:r>
            <a:r>
              <a:rPr lang="en-US" altLang="en-US" sz="1800" b="0" dirty="0"/>
              <a:t>1 ppb  =  1 </a:t>
            </a:r>
            <a:r>
              <a:rPr lang="en-US" altLang="en-US" sz="1800" b="0" dirty="0" err="1"/>
              <a:t>nmol</a:t>
            </a:r>
            <a:r>
              <a:rPr lang="en-US" altLang="en-US" sz="1800" b="0" dirty="0"/>
              <a:t> mol</a:t>
            </a:r>
            <a:r>
              <a:rPr lang="en-US" altLang="en-US" sz="1800" b="0" baseline="30000" dirty="0"/>
              <a:t>-1</a:t>
            </a:r>
            <a:r>
              <a:rPr lang="en-US" altLang="en-US" sz="1800" b="0" dirty="0"/>
              <a:t> =  1x10</a:t>
            </a:r>
            <a:r>
              <a:rPr lang="en-US" altLang="en-US" sz="1800" b="0" baseline="30000" dirty="0"/>
              <a:t>-9 </a:t>
            </a:r>
            <a:r>
              <a:rPr lang="en-US" altLang="en-US" sz="1800" b="0" dirty="0" err="1"/>
              <a:t>mol</a:t>
            </a:r>
            <a:r>
              <a:rPr lang="en-US" altLang="en-US" sz="1800" b="0" dirty="0"/>
              <a:t> mol</a:t>
            </a:r>
            <a:r>
              <a:rPr lang="en-US" altLang="en-US" sz="1800" b="0" baseline="30000" dirty="0"/>
              <a:t>-1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baseline="30000" dirty="0"/>
              <a:t>    </a:t>
            </a:r>
            <a:r>
              <a:rPr lang="en-US" altLang="en-US" sz="1800" b="0" dirty="0"/>
              <a:t>1 </a:t>
            </a:r>
            <a:r>
              <a:rPr lang="en-US" altLang="en-US" sz="1800" b="0" dirty="0" err="1"/>
              <a:t>ppt</a:t>
            </a:r>
            <a:r>
              <a:rPr lang="en-US" altLang="en-US" sz="1800" b="0" dirty="0"/>
              <a:t>   =  1 </a:t>
            </a:r>
            <a:r>
              <a:rPr lang="en-US" altLang="en-US" sz="1800" b="0" dirty="0" err="1"/>
              <a:t>pmol</a:t>
            </a:r>
            <a:r>
              <a:rPr lang="en-US" altLang="en-US" sz="1800" b="0" dirty="0"/>
              <a:t> mol</a:t>
            </a:r>
            <a:r>
              <a:rPr lang="en-US" altLang="en-US" sz="1800" b="0" baseline="30000" dirty="0"/>
              <a:t>-1</a:t>
            </a:r>
            <a:r>
              <a:rPr lang="en-US" altLang="en-US" sz="1800" b="0" dirty="0"/>
              <a:t> =  1x10</a:t>
            </a:r>
            <a:r>
              <a:rPr lang="en-US" altLang="en-US" sz="1800" b="0" baseline="30000" dirty="0"/>
              <a:t>-12</a:t>
            </a:r>
            <a:r>
              <a:rPr lang="en-US" altLang="en-US" sz="1800" b="0" dirty="0"/>
              <a:t> </a:t>
            </a:r>
            <a:r>
              <a:rPr lang="en-US" altLang="en-US" sz="1800" b="0" dirty="0" err="1"/>
              <a:t>mol</a:t>
            </a:r>
            <a:r>
              <a:rPr lang="en-US" altLang="en-US" sz="1800" b="0" dirty="0"/>
              <a:t> mol</a:t>
            </a:r>
            <a:r>
              <a:rPr lang="en-US" altLang="en-US" sz="1800" b="0" baseline="30000" dirty="0"/>
              <a:t>-1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lobal CH4">
            <a:extLst>
              <a:ext uri="{FF2B5EF4-FFF2-40B4-BE49-F238E27FC236}">
                <a16:creationId xmlns:a16="http://schemas.microsoft.com/office/drawing/2014/main" id="{02ECDBA6-90A6-4C95-8D30-7EC8C1633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13850"/>
          <a:stretch/>
        </p:blipFill>
        <p:spPr bwMode="auto">
          <a:xfrm>
            <a:off x="4562622" y="1939359"/>
            <a:ext cx="4530726" cy="251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6763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n-US" b="0" dirty="0">
                <a:effectLst/>
              </a:rPr>
              <a:t>Atmospheric concentrations of greenhouse gases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998538" y="4662488"/>
            <a:ext cx="7277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Concentration units: parts per million (ppm) and parts per billion (ppb)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</a:rPr>
              <a:t>CO</a:t>
            </a:r>
            <a:r>
              <a:rPr lang="en-US" altLang="en-US" sz="1800" b="0" baseline="-25000" dirty="0">
                <a:solidFill>
                  <a:srgbClr val="FF0000"/>
                </a:solidFill>
              </a:rPr>
              <a:t>2 </a:t>
            </a:r>
            <a:r>
              <a:rPr lang="en-US" altLang="en-US" sz="1800" b="0" dirty="0">
                <a:solidFill>
                  <a:srgbClr val="FF0000"/>
                </a:solidFill>
              </a:rPr>
              <a:t>and methane concentrations are reported as mixing ratios</a:t>
            </a:r>
          </a:p>
        </p:txBody>
      </p:sp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8"/>
          <a:stretch>
            <a:fillRect/>
          </a:stretch>
        </p:blipFill>
        <p:spPr bwMode="auto">
          <a:xfrm>
            <a:off x="160338" y="1873250"/>
            <a:ext cx="45307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 bwMode="auto">
          <a:xfrm>
            <a:off x="5316684" y="2065750"/>
            <a:ext cx="1384300" cy="46196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kern="0" dirty="0">
                <a:solidFill>
                  <a:srgbClr val="000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Methane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846138" y="2085975"/>
            <a:ext cx="760412" cy="461963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b="0" kern="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="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8" name="TextBox 1"/>
          <p:cNvSpPr txBox="1">
            <a:spLocks noChangeArrowheads="1"/>
          </p:cNvSpPr>
          <p:nvPr/>
        </p:nvSpPr>
        <p:spPr bwMode="auto">
          <a:xfrm>
            <a:off x="2692400" y="3165475"/>
            <a:ext cx="1338263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</a:rPr>
              <a:t>Mauna Loa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South Pole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6623" y="-204290"/>
            <a:ext cx="9119382" cy="1143001"/>
          </a:xfrm>
        </p:spPr>
        <p:txBody>
          <a:bodyPr/>
          <a:lstStyle/>
          <a:p>
            <a:pPr marL="457200" indent="-457200" algn="l" eaLnBrk="1" hangingPunct="1"/>
            <a:r>
              <a:rPr lang="en-US" altLang="en-US" sz="2000" b="0" dirty="0">
                <a:effectLst/>
              </a:rPr>
              <a:t>Measure of absolute concentration [X]: mass or moles per unit volume of air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014445"/>
              </p:ext>
            </p:extLst>
          </p:nvPr>
        </p:nvGraphicFramePr>
        <p:xfrm>
          <a:off x="498475" y="1752600"/>
          <a:ext cx="235585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9" name="Equation" r:id="rId3" imgW="1434960" imgH="393480" progId="Equation.DSMT4">
                  <p:embed/>
                </p:oleObj>
              </mc:Choice>
              <mc:Fallback>
                <p:oleObj name="Equation" r:id="rId3" imgW="14349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1752600"/>
                        <a:ext cx="235585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489325" y="1560513"/>
            <a:ext cx="38779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Proper measure of concentration for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0" dirty="0">
                <a:solidFill>
                  <a:schemeClr val="tx1"/>
                </a:solidFill>
              </a:rPr>
              <a:t> reaction rates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0" dirty="0">
                <a:solidFill>
                  <a:schemeClr val="tx1"/>
                </a:solidFill>
              </a:rPr>
              <a:t> optical properties of atmosphere</a:t>
            </a: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168275" y="2828925"/>
          <a:ext cx="4084638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0" name="Equation" r:id="rId5" imgW="2413000" imgH="469900" progId="Equation.DSMT4">
                  <p:embed/>
                </p:oleObj>
              </mc:Choice>
              <mc:Fallback>
                <p:oleObj name="Equation" r:id="rId5" imgW="2413000" imgH="4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2828925"/>
                        <a:ext cx="4084638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4416801" y="2911873"/>
            <a:ext cx="4761782" cy="71239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Proper measure for absorption of radiation by atmosphere 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81000" y="3886200"/>
            <a:ext cx="45191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 err="1">
                <a:solidFill>
                  <a:schemeClr val="tx1"/>
                </a:solidFill>
              </a:rPr>
              <a:t>n</a:t>
            </a:r>
            <a:r>
              <a:rPr lang="en-US" altLang="en-US" sz="1800" b="0" i="1" baseline="-25000" dirty="0" err="1">
                <a:solidFill>
                  <a:schemeClr val="tx1"/>
                </a:solidFill>
              </a:rPr>
              <a:t>X</a:t>
            </a:r>
            <a:r>
              <a:rPr lang="en-US" altLang="en-US" sz="1800" b="0" i="1" dirty="0">
                <a:solidFill>
                  <a:schemeClr val="tx1"/>
                </a:solidFill>
              </a:rPr>
              <a:t> </a:t>
            </a:r>
            <a:r>
              <a:rPr lang="en-US" altLang="en-US" sz="1800" b="0" dirty="0">
                <a:solidFill>
                  <a:schemeClr val="tx1"/>
                </a:solidFill>
              </a:rPr>
              <a:t>and</a:t>
            </a:r>
            <a:r>
              <a:rPr lang="en-US" altLang="en-US" sz="1800" b="0" i="1" dirty="0">
                <a:solidFill>
                  <a:schemeClr val="tx1"/>
                </a:solidFill>
              </a:rPr>
              <a:t> C</a:t>
            </a:r>
            <a:r>
              <a:rPr lang="en-US" altLang="en-US" sz="1800" b="0" i="1" baseline="-25000" dirty="0">
                <a:solidFill>
                  <a:schemeClr val="tx1"/>
                </a:solidFill>
              </a:rPr>
              <a:t>X</a:t>
            </a:r>
            <a:r>
              <a:rPr lang="en-US" altLang="en-US" sz="1800" b="0" i="1" dirty="0">
                <a:solidFill>
                  <a:schemeClr val="tx1"/>
                </a:solidFill>
              </a:rPr>
              <a:t> </a:t>
            </a:r>
            <a:r>
              <a:rPr lang="en-US" altLang="en-US" sz="1800" b="0" dirty="0">
                <a:solidFill>
                  <a:schemeClr val="tx1"/>
                </a:solidFill>
              </a:rPr>
              <a:t>are related</a:t>
            </a:r>
            <a:r>
              <a:rPr lang="en-US" altLang="en-US" sz="1800" b="0" i="1" dirty="0">
                <a:solidFill>
                  <a:schemeClr val="tx1"/>
                </a:solidFill>
              </a:rPr>
              <a:t> </a:t>
            </a:r>
            <a:r>
              <a:rPr lang="en-US" altLang="en-US" sz="1800" b="0" dirty="0">
                <a:solidFill>
                  <a:schemeClr val="tx1"/>
                </a:solidFill>
              </a:rPr>
              <a:t>by </a:t>
            </a:r>
            <a:r>
              <a:rPr lang="en-US" altLang="en-US" sz="1800" b="0" dirty="0">
                <a:solidFill>
                  <a:schemeClr val="tx2"/>
                </a:solidFill>
              </a:rPr>
              <a:t>the ideal gas law</a:t>
            </a:r>
            <a:r>
              <a:rPr lang="en-US" altLang="en-US" sz="1800" b="0" dirty="0">
                <a:solidFill>
                  <a:schemeClr val="tx1"/>
                </a:solidFill>
              </a:rPr>
              <a:t>:</a:t>
            </a:r>
            <a:endParaRPr lang="en-US" altLang="en-US" sz="1800" b="0" i="1" dirty="0">
              <a:solidFill>
                <a:schemeClr val="tx1"/>
              </a:solidFill>
            </a:endParaRPr>
          </a:p>
        </p:txBody>
      </p:sp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2781300" y="4419600"/>
          <a:ext cx="2514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1" name="Equation" r:id="rId7" imgW="1256755" imgH="393529" progId="Equation.DSMT4">
                  <p:embed/>
                </p:oleObj>
              </mc:Choice>
              <mc:Fallback>
                <p:oleObj name="Equation" r:id="rId7" imgW="1256755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4419600"/>
                        <a:ext cx="25146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33400" y="5334000"/>
            <a:ext cx="3392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0" dirty="0">
                <a:solidFill>
                  <a:srgbClr val="3333CC"/>
                </a:solidFill>
              </a:rPr>
              <a:t>Mass concentration (g cm</a:t>
            </a:r>
            <a:r>
              <a:rPr lang="en-US" altLang="en-US" sz="1800" b="0" baseline="30000" dirty="0">
                <a:solidFill>
                  <a:srgbClr val="3333CC"/>
                </a:solidFill>
              </a:rPr>
              <a:t>-3</a:t>
            </a:r>
            <a:r>
              <a:rPr lang="en-US" altLang="en-US" sz="1800" b="0" dirty="0">
                <a:solidFill>
                  <a:srgbClr val="3333CC"/>
                </a:solidFill>
              </a:rPr>
              <a:t>):</a:t>
            </a:r>
          </a:p>
        </p:txBody>
      </p:sp>
      <p:graphicFrame>
        <p:nvGraphicFramePr>
          <p:cNvPr id="307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973840"/>
              </p:ext>
            </p:extLst>
          </p:nvPr>
        </p:nvGraphicFramePr>
        <p:xfrm>
          <a:off x="2530475" y="5867400"/>
          <a:ext cx="26336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2" name="Equation" r:id="rId9" imgW="1600200" imgH="431640" progId="Equation.DSMT4">
                  <p:embed/>
                </p:oleObj>
              </mc:Choice>
              <mc:Fallback>
                <p:oleObj name="Equation" r:id="rId9" imgW="160020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5" y="5867400"/>
                        <a:ext cx="2633663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5867400" y="3962400"/>
            <a:ext cx="323838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 err="1">
                <a:solidFill>
                  <a:srgbClr val="FF0000"/>
                </a:solidFill>
              </a:rPr>
              <a:t>n</a:t>
            </a:r>
            <a:r>
              <a:rPr lang="en-US" altLang="en-US" sz="1800" b="0" i="1" baseline="-25000" dirty="0" err="1">
                <a:solidFill>
                  <a:srgbClr val="FF0000"/>
                </a:solidFill>
              </a:rPr>
              <a:t>a</a:t>
            </a:r>
            <a:r>
              <a:rPr lang="en-US" altLang="en-US" sz="1800" b="0" i="1" dirty="0">
                <a:solidFill>
                  <a:srgbClr val="FF0000"/>
                </a:solidFill>
              </a:rPr>
              <a:t> = air number density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>
                <a:solidFill>
                  <a:srgbClr val="FF0000"/>
                </a:solidFill>
              </a:rPr>
              <a:t>A = Avogadro’s number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>
                <a:solidFill>
                  <a:srgbClr val="FF0000"/>
                </a:solidFill>
              </a:rPr>
              <a:t>p = pressure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>
                <a:solidFill>
                  <a:srgbClr val="FF0000"/>
                </a:solidFill>
              </a:rPr>
              <a:t>R = Gas constant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>
                <a:solidFill>
                  <a:srgbClr val="FF0000"/>
                </a:solidFill>
              </a:rPr>
              <a:t>T = temperature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>
                <a:solidFill>
                  <a:srgbClr val="FF0000"/>
                </a:solidFill>
              </a:rPr>
              <a:t>M</a:t>
            </a:r>
            <a:r>
              <a:rPr lang="en-US" altLang="en-US" sz="1800" b="0" i="1" baseline="-25000" dirty="0">
                <a:solidFill>
                  <a:srgbClr val="FF0000"/>
                </a:solidFill>
              </a:rPr>
              <a:t>X</a:t>
            </a:r>
            <a:r>
              <a:rPr lang="en-US" altLang="en-US" sz="1800" b="0" i="1" dirty="0">
                <a:solidFill>
                  <a:srgbClr val="FF0000"/>
                </a:solidFill>
              </a:rPr>
              <a:t>= molar mass of X </a:t>
            </a:r>
            <a:r>
              <a:rPr lang="en-US" altLang="en-US" sz="1800" b="0" dirty="0">
                <a:solidFill>
                  <a:srgbClr val="FF0000"/>
                </a:solidFill>
              </a:rPr>
              <a:t>[g mol</a:t>
            </a:r>
            <a:r>
              <a:rPr lang="en-US" altLang="en-US" sz="1800" b="0" baseline="30000" dirty="0">
                <a:solidFill>
                  <a:srgbClr val="FF0000"/>
                </a:solidFill>
              </a:rPr>
              <a:t>-1</a:t>
            </a:r>
            <a:r>
              <a:rPr lang="en-US" altLang="en-US" sz="1800" b="0" dirty="0">
                <a:solidFill>
                  <a:srgbClr val="FF0000"/>
                </a:solidFill>
              </a:rPr>
              <a:t>]</a:t>
            </a:r>
            <a:endParaRPr lang="en-US" altLang="en-US" sz="1800" b="0" i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i="1" dirty="0">
              <a:solidFill>
                <a:srgbClr val="FF0000"/>
              </a:solidFill>
            </a:endParaRPr>
          </a:p>
        </p:txBody>
      </p:sp>
      <p:sp>
        <p:nvSpPr>
          <p:cNvPr id="30732" name="Rectangle 1"/>
          <p:cNvSpPr>
            <a:spLocks noChangeArrowheads="1"/>
          </p:cNvSpPr>
          <p:nvPr/>
        </p:nvSpPr>
        <p:spPr bwMode="auto">
          <a:xfrm>
            <a:off x="506413" y="838200"/>
            <a:ext cx="41232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accent2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accent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0" dirty="0">
                <a:solidFill>
                  <a:srgbClr val="3333CC"/>
                </a:solidFill>
              </a:rPr>
              <a:t>Number density </a:t>
            </a:r>
            <a:r>
              <a:rPr lang="en-US" altLang="en-US" sz="1800" b="0" i="1" dirty="0" err="1">
                <a:solidFill>
                  <a:srgbClr val="3333CC"/>
                </a:solidFill>
              </a:rPr>
              <a:t>n</a:t>
            </a:r>
            <a:r>
              <a:rPr lang="en-US" altLang="en-US" sz="1800" b="0" i="1" baseline="-25000" dirty="0" err="1">
                <a:solidFill>
                  <a:srgbClr val="3333CC"/>
                </a:solidFill>
              </a:rPr>
              <a:t>X</a:t>
            </a:r>
            <a:r>
              <a:rPr lang="en-US" altLang="en-US" sz="1800" b="0" i="1" dirty="0">
                <a:solidFill>
                  <a:srgbClr val="3333CC"/>
                </a:solidFill>
              </a:rPr>
              <a:t> </a:t>
            </a:r>
            <a:r>
              <a:rPr lang="en-US" altLang="en-US" sz="1800" b="0" dirty="0">
                <a:solidFill>
                  <a:srgbClr val="3333CC"/>
                </a:solidFill>
              </a:rPr>
              <a:t>[molecules cm</a:t>
            </a:r>
            <a:r>
              <a:rPr lang="en-US" altLang="en-US" sz="1800" b="0" baseline="30000" dirty="0">
                <a:solidFill>
                  <a:srgbClr val="3333CC"/>
                </a:solidFill>
              </a:rPr>
              <a:t>-3</a:t>
            </a:r>
            <a:r>
              <a:rPr lang="en-US" altLang="en-US" sz="1800" b="0" dirty="0">
                <a:solidFill>
                  <a:srgbClr val="3333CC"/>
                </a:solidFill>
              </a:rPr>
              <a:t>]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BCF0A-07CE-479F-9FE9-26A55492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59" y="-128395"/>
            <a:ext cx="8382000" cy="1143000"/>
          </a:xfrm>
        </p:spPr>
        <p:txBody>
          <a:bodyPr/>
          <a:lstStyle/>
          <a:p>
            <a:r>
              <a:rPr lang="en-US" b="0" dirty="0">
                <a:effectLst/>
              </a:rPr>
              <a:t>Gas-phase reaction rates depend on number densities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D9BF0B2-0F93-4646-B882-F347D0AFB821}"/>
              </a:ext>
            </a:extLst>
          </p:cNvPr>
          <p:cNvSpPr/>
          <p:nvPr/>
        </p:nvSpPr>
        <p:spPr bwMode="auto">
          <a:xfrm>
            <a:off x="2593149" y="1425505"/>
            <a:ext cx="762000" cy="685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8B393-4A2D-43EB-80A2-0EF52078796B}"/>
              </a:ext>
            </a:extLst>
          </p:cNvPr>
          <p:cNvSpPr txBox="1"/>
          <p:nvPr/>
        </p:nvSpPr>
        <p:spPr bwMode="auto">
          <a:xfrm>
            <a:off x="2821749" y="1583739"/>
            <a:ext cx="304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AB2EEE-BA27-4570-A860-3754FFBA00B8}"/>
              </a:ext>
            </a:extLst>
          </p:cNvPr>
          <p:cNvSpPr/>
          <p:nvPr/>
        </p:nvSpPr>
        <p:spPr bwMode="auto">
          <a:xfrm>
            <a:off x="2593149" y="2725560"/>
            <a:ext cx="762000" cy="685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636DA9-7818-41FE-BA64-FCC134E5B831}"/>
              </a:ext>
            </a:extLst>
          </p:cNvPr>
          <p:cNvSpPr txBox="1"/>
          <p:nvPr/>
        </p:nvSpPr>
        <p:spPr bwMode="auto">
          <a:xfrm>
            <a:off x="2821749" y="2882608"/>
            <a:ext cx="304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2BB26D-EE63-4D45-9518-5DE81260C046}"/>
              </a:ext>
            </a:extLst>
          </p:cNvPr>
          <p:cNvCxnSpPr>
            <a:cxnSpLocks/>
          </p:cNvCxnSpPr>
          <p:nvPr/>
        </p:nvCxnSpPr>
        <p:spPr bwMode="auto">
          <a:xfrm>
            <a:off x="3321442" y="1916696"/>
            <a:ext cx="878938" cy="3274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CE7BBC0-F786-4357-9B37-DD42B30FA949}"/>
              </a:ext>
            </a:extLst>
          </p:cNvPr>
          <p:cNvSpPr/>
          <p:nvPr/>
        </p:nvSpPr>
        <p:spPr bwMode="auto">
          <a:xfrm>
            <a:off x="4114800" y="1984431"/>
            <a:ext cx="990600" cy="85690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34320C-5C71-4E4C-93A2-8763329E0758}"/>
              </a:ext>
            </a:extLst>
          </p:cNvPr>
          <p:cNvSpPr txBox="1"/>
          <p:nvPr/>
        </p:nvSpPr>
        <p:spPr bwMode="auto">
          <a:xfrm>
            <a:off x="4320540" y="2205915"/>
            <a:ext cx="57911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accent6"/>
                </a:solidFill>
              </a:rPr>
              <a:t>AB*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537FFA7-9F1F-4E05-B2B5-182931E5916F}"/>
              </a:ext>
            </a:extLst>
          </p:cNvPr>
          <p:cNvSpPr/>
          <p:nvPr/>
        </p:nvSpPr>
        <p:spPr bwMode="auto">
          <a:xfrm>
            <a:off x="5775374" y="1371600"/>
            <a:ext cx="762000" cy="685800"/>
          </a:xfrm>
          <a:prstGeom prst="ellips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A56090-4C07-41D7-9EF4-C939C2E922E8}"/>
              </a:ext>
            </a:extLst>
          </p:cNvPr>
          <p:cNvSpPr txBox="1"/>
          <p:nvPr/>
        </p:nvSpPr>
        <p:spPr bwMode="auto">
          <a:xfrm>
            <a:off x="6003974" y="1529834"/>
            <a:ext cx="304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6BBFF3-80F4-4D54-BB23-0E5F6F8EEB94}"/>
              </a:ext>
            </a:extLst>
          </p:cNvPr>
          <p:cNvSpPr/>
          <p:nvPr/>
        </p:nvSpPr>
        <p:spPr bwMode="auto">
          <a:xfrm>
            <a:off x="5848425" y="2724071"/>
            <a:ext cx="762000" cy="685800"/>
          </a:xfrm>
          <a:prstGeom prst="ellips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DE15CA-B119-409C-B286-F965E1751F44}"/>
              </a:ext>
            </a:extLst>
          </p:cNvPr>
          <p:cNvSpPr txBox="1"/>
          <p:nvPr/>
        </p:nvSpPr>
        <p:spPr bwMode="auto">
          <a:xfrm>
            <a:off x="6019800" y="2832989"/>
            <a:ext cx="304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</a:rPr>
              <a:t>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26A3FA-D77E-4F8E-AA33-082E8C03BCA9}"/>
              </a:ext>
            </a:extLst>
          </p:cNvPr>
          <p:cNvCxnSpPr>
            <a:cxnSpLocks/>
          </p:cNvCxnSpPr>
          <p:nvPr/>
        </p:nvCxnSpPr>
        <p:spPr bwMode="auto">
          <a:xfrm flipV="1">
            <a:off x="3332431" y="2602496"/>
            <a:ext cx="816076" cy="3769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5C908C2-4162-424F-B317-5DD7D24000F1}"/>
              </a:ext>
            </a:extLst>
          </p:cNvPr>
          <p:cNvCxnSpPr>
            <a:cxnSpLocks/>
          </p:cNvCxnSpPr>
          <p:nvPr/>
        </p:nvCxnSpPr>
        <p:spPr bwMode="auto">
          <a:xfrm flipV="1">
            <a:off x="5032349" y="1839510"/>
            <a:ext cx="816076" cy="3769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66882B8-F6C5-46BA-971E-502333BA0517}"/>
              </a:ext>
            </a:extLst>
          </p:cNvPr>
          <p:cNvCxnSpPr>
            <a:cxnSpLocks/>
          </p:cNvCxnSpPr>
          <p:nvPr/>
        </p:nvCxnSpPr>
        <p:spPr bwMode="auto">
          <a:xfrm>
            <a:off x="4995495" y="2627251"/>
            <a:ext cx="878938" cy="3274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5D01A5A-408C-404E-BD50-F0DC9D1BFE66}"/>
              </a:ext>
            </a:extLst>
          </p:cNvPr>
          <p:cNvSpPr txBox="1"/>
          <p:nvPr/>
        </p:nvSpPr>
        <p:spPr bwMode="auto">
          <a:xfrm>
            <a:off x="2424788" y="2198644"/>
            <a:ext cx="121960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reactants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4CD681-1F26-4CBD-B8D1-EB483B362B7C}"/>
              </a:ext>
            </a:extLst>
          </p:cNvPr>
          <p:cNvSpPr txBox="1"/>
          <p:nvPr/>
        </p:nvSpPr>
        <p:spPr bwMode="auto">
          <a:xfrm>
            <a:off x="5714797" y="2195364"/>
            <a:ext cx="121960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</a:rPr>
              <a:t>products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BFBD14-4D2F-4B83-B5CB-C1C7EAFDB581}"/>
              </a:ext>
            </a:extLst>
          </p:cNvPr>
          <p:cNvSpPr txBox="1"/>
          <p:nvPr/>
        </p:nvSpPr>
        <p:spPr bwMode="auto">
          <a:xfrm>
            <a:off x="4044831" y="1302868"/>
            <a:ext cx="113362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accent6"/>
                </a:solidFill>
              </a:rPr>
              <a:t>activated</a:t>
            </a:r>
          </a:p>
          <a:p>
            <a:r>
              <a:rPr lang="en-US" b="0" dirty="0">
                <a:solidFill>
                  <a:schemeClr val="accent6"/>
                </a:solidFill>
              </a:rPr>
              <a:t>complex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4B9D924E-8B5B-45C1-A6F4-35745164D1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722919"/>
              </p:ext>
            </p:extLst>
          </p:nvPr>
        </p:nvGraphicFramePr>
        <p:xfrm>
          <a:off x="425471" y="4312627"/>
          <a:ext cx="5899129" cy="887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Equation" r:id="rId3" imgW="2616120" imgH="393480" progId="Equation.DSMT4">
                  <p:embed/>
                </p:oleObj>
              </mc:Choice>
              <mc:Fallback>
                <p:oleObj name="Equation" r:id="rId3" imgW="2616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471" y="4312627"/>
                        <a:ext cx="5899129" cy="887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3C818F9-B46A-45B6-8A6A-D0A937449CCD}"/>
              </a:ext>
            </a:extLst>
          </p:cNvPr>
          <p:cNvCxnSpPr/>
          <p:nvPr/>
        </p:nvCxnSpPr>
        <p:spPr bwMode="auto">
          <a:xfrm flipH="1">
            <a:off x="5225157" y="4080747"/>
            <a:ext cx="73051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57750D4-D8B9-4FB9-B12B-E5AC304BD67B}"/>
              </a:ext>
            </a:extLst>
          </p:cNvPr>
          <p:cNvSpPr txBox="1"/>
          <p:nvPr/>
        </p:nvSpPr>
        <p:spPr bwMode="auto">
          <a:xfrm>
            <a:off x="4613362" y="3690846"/>
            <a:ext cx="16953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b="0" dirty="0"/>
              <a:t>rate constant</a:t>
            </a: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DF4B19F7-EBA2-4909-A70C-A84A16C77057}"/>
              </a:ext>
            </a:extLst>
          </p:cNvPr>
          <p:cNvSpPr/>
          <p:nvPr/>
        </p:nvSpPr>
        <p:spPr bwMode="auto">
          <a:xfrm rot="16200000">
            <a:off x="5677899" y="4819858"/>
            <a:ext cx="320069" cy="904694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31750A-5310-4F48-987C-B6E8E18EF12F}"/>
              </a:ext>
            </a:extLst>
          </p:cNvPr>
          <p:cNvSpPr txBox="1"/>
          <p:nvPr/>
        </p:nvSpPr>
        <p:spPr bwMode="auto">
          <a:xfrm>
            <a:off x="5292747" y="5514189"/>
            <a:ext cx="3797912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b="0" dirty="0"/>
              <a:t>product of number densities,</a:t>
            </a:r>
          </a:p>
          <a:p>
            <a:r>
              <a:rPr lang="en-US" b="0" dirty="0"/>
              <a:t>proportional to collision frequency</a:t>
            </a:r>
          </a:p>
        </p:txBody>
      </p:sp>
    </p:spTree>
    <p:extLst>
      <p:ext uri="{BB962C8B-B14F-4D97-AF65-F5344CB8AC3E}">
        <p14:creationId xmlns:p14="http://schemas.microsoft.com/office/powerpoint/2010/main" val="127778027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5A30E-4680-428C-8FE9-4DB1CAADA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64" y="46722"/>
            <a:ext cx="8000983" cy="1143000"/>
          </a:xfrm>
        </p:spPr>
        <p:txBody>
          <a:bodyPr/>
          <a:lstStyle/>
          <a:p>
            <a:r>
              <a:rPr lang="en-US" b="0" dirty="0">
                <a:effectLst/>
              </a:rPr>
              <a:t>Absorption of radiation depends on column concentration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9D171FB-9B49-419A-813A-4BAE25FD2B05}"/>
              </a:ext>
            </a:extLst>
          </p:cNvPr>
          <p:cNvCxnSpPr/>
          <p:nvPr/>
        </p:nvCxnSpPr>
        <p:spPr bwMode="auto">
          <a:xfrm>
            <a:off x="3048000" y="6019800"/>
            <a:ext cx="2743200" cy="0"/>
          </a:xfrm>
          <a:prstGeom prst="line">
            <a:avLst/>
          </a:prstGeom>
          <a:solidFill>
            <a:schemeClr val="accent1"/>
          </a:solidFill>
          <a:ln w="603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B1CE57F-BC19-447B-B742-9241D14436FE}"/>
              </a:ext>
            </a:extLst>
          </p:cNvPr>
          <p:cNvSpPr/>
          <p:nvPr/>
        </p:nvSpPr>
        <p:spPr bwMode="auto">
          <a:xfrm>
            <a:off x="3810000" y="2096093"/>
            <a:ext cx="1371600" cy="3886192"/>
          </a:xfrm>
          <a:prstGeom prst="rect">
            <a:avLst/>
          </a:prstGeom>
          <a:gradFill flip="none" rotWithShape="1">
            <a:gsLst>
              <a:gs pos="885">
                <a:schemeClr val="bg1">
                  <a:lumMod val="5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5628BA-FCD7-4E87-A2DE-3DC4E4AD6E44}"/>
              </a:ext>
            </a:extLst>
          </p:cNvPr>
          <p:cNvCxnSpPr/>
          <p:nvPr/>
        </p:nvCxnSpPr>
        <p:spPr bwMode="auto">
          <a:xfrm>
            <a:off x="4495800" y="1752600"/>
            <a:ext cx="0" cy="6858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2C6BCEB-F38B-4792-8A7B-5C1BC4BC6917}"/>
              </a:ext>
            </a:extLst>
          </p:cNvPr>
          <p:cNvSpPr txBox="1"/>
          <p:nvPr/>
        </p:nvSpPr>
        <p:spPr bwMode="auto">
          <a:xfrm flipH="1">
            <a:off x="4645856" y="1598054"/>
            <a:ext cx="2209796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Radiation flux at top of atmosphere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A013A1-1D69-4AF9-AE2B-5C7754B4597E}"/>
              </a:ext>
            </a:extLst>
          </p:cNvPr>
          <p:cNvCxnSpPr>
            <a:cxnSpLocks/>
          </p:cNvCxnSpPr>
          <p:nvPr/>
        </p:nvCxnSpPr>
        <p:spPr bwMode="auto">
          <a:xfrm>
            <a:off x="4495800" y="5638800"/>
            <a:ext cx="5862" cy="381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B98FE1A-B360-4330-987B-B23F03F634B9}"/>
              </a:ext>
            </a:extLst>
          </p:cNvPr>
          <p:cNvSpPr txBox="1"/>
          <p:nvPr/>
        </p:nvSpPr>
        <p:spPr bwMode="auto">
          <a:xfrm flipH="1">
            <a:off x="1992924" y="5797619"/>
            <a:ext cx="109317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surface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5550A9-5946-48EB-ADE0-01D255F409C2}"/>
              </a:ext>
            </a:extLst>
          </p:cNvPr>
          <p:cNvSpPr txBox="1"/>
          <p:nvPr/>
        </p:nvSpPr>
        <p:spPr bwMode="auto">
          <a:xfrm>
            <a:off x="391844" y="4311444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absorption proportional to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n</a:t>
            </a:r>
            <a:r>
              <a:rPr kumimoji="0" lang="en-US" sz="18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dz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559FEC-05CA-4029-AE60-6435C317E150}"/>
              </a:ext>
            </a:extLst>
          </p:cNvPr>
          <p:cNvSpPr txBox="1"/>
          <p:nvPr/>
        </p:nvSpPr>
        <p:spPr bwMode="auto">
          <a:xfrm>
            <a:off x="5175738" y="4296111"/>
            <a:ext cx="685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dz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E0F510-2DE4-4AAD-821C-692353A15015}"/>
              </a:ext>
            </a:extLst>
          </p:cNvPr>
          <p:cNvSpPr/>
          <p:nvPr/>
        </p:nvSpPr>
        <p:spPr bwMode="auto">
          <a:xfrm>
            <a:off x="3810000" y="4440747"/>
            <a:ext cx="1365738" cy="140435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1678C19-A4A5-4774-97B4-4483B73E443F}"/>
              </a:ext>
            </a:extLst>
          </p:cNvPr>
          <p:cNvCxnSpPr/>
          <p:nvPr/>
        </p:nvCxnSpPr>
        <p:spPr bwMode="auto">
          <a:xfrm flipV="1">
            <a:off x="5861538" y="2438400"/>
            <a:ext cx="0" cy="35438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4B22ED2-9C5C-4DC7-A4B7-5ABDF56E35DC}"/>
              </a:ext>
            </a:extLst>
          </p:cNvPr>
          <p:cNvSpPr txBox="1"/>
          <p:nvPr/>
        </p:nvSpPr>
        <p:spPr bwMode="auto">
          <a:xfrm>
            <a:off x="6049110" y="3477065"/>
            <a:ext cx="13716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Column</a:t>
            </a:r>
          </a:p>
        </p:txBody>
      </p:sp>
      <p:graphicFrame>
        <p:nvGraphicFramePr>
          <p:cNvPr id="19" name="Object 5">
            <a:extLst>
              <a:ext uri="{FF2B5EF4-FFF2-40B4-BE49-F238E27FC236}">
                <a16:creationId xmlns:a16="http://schemas.microsoft.com/office/drawing/2014/main" id="{E531D92E-CC85-4D71-8617-5B45898B86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39045" y="3700772"/>
          <a:ext cx="1719262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Equation" r:id="rId3" imgW="1015920" imgH="469800" progId="Equation.DSMT4">
                  <p:embed/>
                </p:oleObj>
              </mc:Choice>
              <mc:Fallback>
                <p:oleObj name="Equation" r:id="rId3" imgW="1015920" imgH="469800" progId="Equation.DSMT4">
                  <p:embed/>
                  <p:pic>
                    <p:nvPicPr>
                      <p:cNvPr id="19" name="Object 5">
                        <a:extLst>
                          <a:ext uri="{FF2B5EF4-FFF2-40B4-BE49-F238E27FC236}">
                            <a16:creationId xmlns:a16="http://schemas.microsoft.com/office/drawing/2014/main" id="{E531D92E-CC85-4D71-8617-5B45898B86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9045" y="3700772"/>
                        <a:ext cx="1719262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be 5">
            <a:extLst>
              <a:ext uri="{FF2B5EF4-FFF2-40B4-BE49-F238E27FC236}">
                <a16:creationId xmlns:a16="http://schemas.microsoft.com/office/drawing/2014/main" id="{45BE5C11-DA23-4C31-9B63-49345AE72948}"/>
              </a:ext>
            </a:extLst>
          </p:cNvPr>
          <p:cNvSpPr/>
          <p:nvPr/>
        </p:nvSpPr>
        <p:spPr bwMode="auto">
          <a:xfrm rot="174884">
            <a:off x="1074846" y="3598212"/>
            <a:ext cx="2379162" cy="690702"/>
          </a:xfrm>
          <a:prstGeom prst="cube">
            <a:avLst>
              <a:gd name="adj" fmla="val 6966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564D5F-6BE6-4508-B1DA-8374187D2E4F}"/>
              </a:ext>
            </a:extLst>
          </p:cNvPr>
          <p:cNvSpPr/>
          <p:nvPr/>
        </p:nvSpPr>
        <p:spPr bwMode="auto">
          <a:xfrm flipV="1">
            <a:off x="1392641" y="3834879"/>
            <a:ext cx="152400" cy="1447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0E16BDF-7910-4A37-AB24-EC3CAAD0EB21}"/>
              </a:ext>
            </a:extLst>
          </p:cNvPr>
          <p:cNvSpPr/>
          <p:nvPr/>
        </p:nvSpPr>
        <p:spPr bwMode="auto">
          <a:xfrm flipV="1">
            <a:off x="2748622" y="3916894"/>
            <a:ext cx="152400" cy="1447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1E6C8EB-6428-483C-BD5F-3C4BC159A968}"/>
              </a:ext>
            </a:extLst>
          </p:cNvPr>
          <p:cNvSpPr/>
          <p:nvPr/>
        </p:nvSpPr>
        <p:spPr bwMode="auto">
          <a:xfrm flipV="1">
            <a:off x="1744628" y="3628398"/>
            <a:ext cx="152400" cy="1447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404228F-5B90-46F9-A8A0-B1C4A16A42F6}"/>
              </a:ext>
            </a:extLst>
          </p:cNvPr>
          <p:cNvSpPr/>
          <p:nvPr/>
        </p:nvSpPr>
        <p:spPr bwMode="auto">
          <a:xfrm flipV="1">
            <a:off x="2024722" y="3834879"/>
            <a:ext cx="152400" cy="1447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ABE0D27-E4AD-4C9B-A2C8-7C1A02AC5F3D}"/>
              </a:ext>
            </a:extLst>
          </p:cNvPr>
          <p:cNvSpPr/>
          <p:nvPr/>
        </p:nvSpPr>
        <p:spPr bwMode="auto">
          <a:xfrm flipV="1">
            <a:off x="2505454" y="3640282"/>
            <a:ext cx="152400" cy="1447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44465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  <a:txDef>
      <a:spPr bwMode="auto">
        <a:solidFill>
          <a:schemeClr val="bg1"/>
        </a:solidFill>
        <a:ln w="9525">
          <a:noFill/>
          <a:miter lim="800000"/>
          <a:headEnd/>
          <a:tailEnd/>
        </a:ln>
      </a:spPr>
      <a:bodyPr wrap="none" rtlCol="0">
        <a:spAutoFit/>
      </a:bodyPr>
      <a:lstStyle>
        <a:defPPr>
          <a:defRPr b="0"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5137</TotalTime>
  <Words>1316</Words>
  <Application>Microsoft Office PowerPoint</Application>
  <PresentationFormat>On-screen Show (4:3)</PresentationFormat>
  <Paragraphs>225</Paragraphs>
  <Slides>19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Helvetica</vt:lpstr>
      <vt:lpstr>Symbol</vt:lpstr>
      <vt:lpstr>Times New Roman</vt:lpstr>
      <vt:lpstr>Wingdings 3</vt:lpstr>
      <vt:lpstr>Default Design</vt:lpstr>
      <vt:lpstr>1_Custom Design</vt:lpstr>
      <vt:lpstr>Custom Design</vt:lpstr>
      <vt:lpstr>Equation</vt:lpstr>
      <vt:lpstr>1. MEASURES OF ATMOSPHERIC COMPOSITION</vt:lpstr>
      <vt:lpstr>The atmosphere: gas envelope surrounding the Earth</vt:lpstr>
      <vt:lpstr>Aerosols and clouds: the visible part of the atmosphere </vt:lpstr>
      <vt:lpstr>Atmospheric gases are “visible” too… if you look in UV or IR</vt:lpstr>
      <vt:lpstr>           Measure of relative concentration: mixing ratio (mole fraction) CX [mol mol-1]</vt:lpstr>
      <vt:lpstr>Atmospheric concentrations of greenhouse gases</vt:lpstr>
      <vt:lpstr>Measure of absolute concentration [X]: mass or moles per unit volume of air</vt:lpstr>
      <vt:lpstr>Gas-phase reaction rates depend on number densities</vt:lpstr>
      <vt:lpstr>Absorption of radiation depends on column concentration</vt:lpstr>
      <vt:lpstr>Monitoring the ozone column from satellite</vt:lpstr>
      <vt:lpstr>Aerosol concentrations are often expressed as mass per unit volume, typically in units of [μg m-3]</vt:lpstr>
      <vt:lpstr>Absolute concentration of gas can also be measured as partial pressure px [Pa]</vt:lpstr>
      <vt:lpstr>PowerPoint Presentation</vt:lpstr>
      <vt:lpstr>Phase rule: defines the conditions for different phases  to be present at equilibrium in a multicomponent mixture</vt:lpstr>
      <vt:lpstr>Phase diagram for water</vt:lpstr>
      <vt:lpstr>Even at temperatures &lt; 0 oC, water droplets may not freeze… because creating an ice surface requires energy (surface tension)</vt:lpstr>
      <vt:lpstr>Working with the phase diagram:  current Cambridge weather</vt:lpstr>
      <vt:lpstr>RUNAWAY GREENHOUSE EFFECT ON VENUS</vt:lpstr>
      <vt:lpstr>WHY CAN YOU SEE YOUR BREATH ON COLD MORNINGS?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J. Jacob</dc:creator>
  <cp:lastModifiedBy>Jacob, Daniel J.</cp:lastModifiedBy>
  <cp:revision>277</cp:revision>
  <dcterms:created xsi:type="dcterms:W3CDTF">2001-08-02T17:09:44Z</dcterms:created>
  <dcterms:modified xsi:type="dcterms:W3CDTF">2021-05-18T18:27:19Z</dcterms:modified>
</cp:coreProperties>
</file>