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1"/>
  </p:sldMasterIdLst>
  <p:notesMasterIdLst>
    <p:notesMasterId r:id="rId31"/>
  </p:notesMasterIdLst>
  <p:handoutMasterIdLst>
    <p:handoutMasterId r:id="rId32"/>
  </p:handoutMasterIdLst>
  <p:sldIdLst>
    <p:sldId id="330" r:id="rId2"/>
    <p:sldId id="1751" r:id="rId3"/>
    <p:sldId id="1768" r:id="rId4"/>
    <p:sldId id="915" r:id="rId5"/>
    <p:sldId id="1769" r:id="rId6"/>
    <p:sldId id="1750" r:id="rId7"/>
    <p:sldId id="1753" r:id="rId8"/>
    <p:sldId id="1754" r:id="rId9"/>
    <p:sldId id="1755" r:id="rId10"/>
    <p:sldId id="1756" r:id="rId11"/>
    <p:sldId id="1775" r:id="rId12"/>
    <p:sldId id="1774" r:id="rId13"/>
    <p:sldId id="1772" r:id="rId14"/>
    <p:sldId id="688" r:id="rId15"/>
    <p:sldId id="689" r:id="rId16"/>
    <p:sldId id="1757" r:id="rId17"/>
    <p:sldId id="1759" r:id="rId18"/>
    <p:sldId id="1762" r:id="rId19"/>
    <p:sldId id="1763" r:id="rId20"/>
    <p:sldId id="1761" r:id="rId21"/>
    <p:sldId id="1075" r:id="rId22"/>
    <p:sldId id="1773" r:id="rId23"/>
    <p:sldId id="1765" r:id="rId24"/>
    <p:sldId id="1079" r:id="rId25"/>
    <p:sldId id="1766" r:id="rId26"/>
    <p:sldId id="1767" r:id="rId27"/>
    <p:sldId id="520" r:id="rId28"/>
    <p:sldId id="1770" r:id="rId29"/>
    <p:sldId id="1771" r:id="rId30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8" clrIdx="0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FF"/>
    <a:srgbClr val="E60000"/>
    <a:srgbClr val="808080"/>
    <a:srgbClr val="C9A6E4"/>
    <a:srgbClr val="FFFFFF"/>
    <a:srgbClr val="3333CC"/>
    <a:srgbClr val="008000"/>
    <a:srgbClr val="FF3399"/>
    <a:srgbClr val="00CC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2912" autoAdjust="0"/>
  </p:normalViewPr>
  <p:slideViewPr>
    <p:cSldViewPr>
      <p:cViewPr varScale="1">
        <p:scale>
          <a:sx n="69" d="100"/>
          <a:sy n="69" d="100"/>
        </p:scale>
        <p:origin x="7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1"/>
            <c:bubble3D val="0"/>
            <c:spPr>
              <a:solidFill>
                <a:srgbClr val="00CCFF"/>
              </a:solidFill>
            </c:spPr>
            <c:extLst>
              <c:ext xmlns:c16="http://schemas.microsoft.com/office/drawing/2014/chart" uri="{C3380CC4-5D6E-409C-BE32-E72D297353CC}">
                <c16:uniqueId val="{00000001-32D1-4B9A-BFA2-418A47ACF84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32D1-4B9A-BFA2-418A47ACF84D}"/>
              </c:ext>
            </c:extLst>
          </c:dPt>
          <c:dPt>
            <c:idx val="3"/>
            <c:bubble3D val="0"/>
            <c:spPr>
              <a:solidFill>
                <a:srgbClr val="3FDC2A"/>
              </a:solidFill>
            </c:spPr>
            <c:extLst>
              <c:ext xmlns:c16="http://schemas.microsoft.com/office/drawing/2014/chart" uri="{C3380CC4-5D6E-409C-BE32-E72D297353CC}">
                <c16:uniqueId val="{00000005-32D1-4B9A-BFA2-418A47ACF84D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32D1-4B9A-BFA2-418A47ACF84D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9-32D1-4B9A-BFA2-418A47ACF84D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B-32D1-4B9A-BFA2-418A47ACF84D}"/>
              </c:ext>
            </c:extLst>
          </c:dPt>
          <c:dPt>
            <c:idx val="7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32D1-4B9A-BFA2-418A47ACF84D}"/>
              </c:ext>
            </c:extLst>
          </c:dPt>
          <c:cat>
            <c:strRef>
              <c:f>Sheet1!$A$2:$A$9</c:f>
              <c:strCache>
                <c:ptCount val="8"/>
                <c:pt idx="0">
                  <c:v>Wetlands</c:v>
                </c:pt>
                <c:pt idx="1">
                  <c:v>Other nat</c:v>
                </c:pt>
                <c:pt idx="2">
                  <c:v>Livestock</c:v>
                </c:pt>
                <c:pt idx="3">
                  <c:v>Rice</c:v>
                </c:pt>
                <c:pt idx="4">
                  <c:v>Oil/Gas</c:v>
                </c:pt>
                <c:pt idx="5">
                  <c:v>Coal</c:v>
                </c:pt>
                <c:pt idx="6">
                  <c:v>Waste</c:v>
                </c:pt>
                <c:pt idx="7">
                  <c:v>Other anth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170</c:v>
                </c:pt>
                <c:pt idx="1">
                  <c:v>20</c:v>
                </c:pt>
                <c:pt idx="2">
                  <c:v>110</c:v>
                </c:pt>
                <c:pt idx="3">
                  <c:v>30</c:v>
                </c:pt>
                <c:pt idx="4">
                  <c:v>80</c:v>
                </c:pt>
                <c:pt idx="5">
                  <c:v>40</c:v>
                </c:pt>
                <c:pt idx="6">
                  <c:v>70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2D1-4B9A-BFA2-418A47ACF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29405376052134E-2"/>
          <c:y val="5.2125805702858574E-2"/>
          <c:w val="0.9246395601411892"/>
          <c:h val="0.674451764957951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Livestock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Brazil</c:v>
                </c:pt>
                <c:pt idx="4">
                  <c:v>Russia</c:v>
                </c:pt>
                <c:pt idx="5">
                  <c:v>Ethiopia</c:v>
                </c:pt>
                <c:pt idx="6">
                  <c:v>Pakistan</c:v>
                </c:pt>
                <c:pt idx="7">
                  <c:v>Venezuela</c:v>
                </c:pt>
                <c:pt idx="8">
                  <c:v>Miyanmar</c:v>
                </c:pt>
                <c:pt idx="9">
                  <c:v>Indonesia</c:v>
                </c:pt>
                <c:pt idx="10">
                  <c:v>Belgiumx10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</c:v>
                </c:pt>
                <c:pt idx="1">
                  <c:v>24</c:v>
                </c:pt>
                <c:pt idx="2">
                  <c:v>9.1999999999999993</c:v>
                </c:pt>
                <c:pt idx="3">
                  <c:v>28</c:v>
                </c:pt>
                <c:pt idx="4">
                  <c:v>1.3</c:v>
                </c:pt>
                <c:pt idx="5">
                  <c:v>10.1</c:v>
                </c:pt>
                <c:pt idx="6">
                  <c:v>6.7</c:v>
                </c:pt>
                <c:pt idx="7">
                  <c:v>0.8</c:v>
                </c:pt>
                <c:pt idx="8">
                  <c:v>0.7</c:v>
                </c:pt>
                <c:pt idx="9">
                  <c:v>1</c:v>
                </c:pt>
                <c:pt idx="10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AB-402C-B3BF-14B83AB29F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Rice</c:v>
                </c:pt>
              </c:strCache>
            </c:strRef>
          </c:tx>
          <c:spPr>
            <a:solidFill>
              <a:srgbClr val="BCE292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Brazil</c:v>
                </c:pt>
                <c:pt idx="4">
                  <c:v>Russia</c:v>
                </c:pt>
                <c:pt idx="5">
                  <c:v>Ethiopia</c:v>
                </c:pt>
                <c:pt idx="6">
                  <c:v>Pakistan</c:v>
                </c:pt>
                <c:pt idx="7">
                  <c:v>Venezuela</c:v>
                </c:pt>
                <c:pt idx="8">
                  <c:v>Miyanmar</c:v>
                </c:pt>
                <c:pt idx="9">
                  <c:v>Indonesia</c:v>
                </c:pt>
                <c:pt idx="10">
                  <c:v>Belgiumx10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12</c:v>
                </c:pt>
                <c:pt idx="1">
                  <c:v>6.3</c:v>
                </c:pt>
                <c:pt idx="2">
                  <c:v>0.7</c:v>
                </c:pt>
                <c:pt idx="3">
                  <c:v>0.2</c:v>
                </c:pt>
                <c:pt idx="4">
                  <c:v>0.1</c:v>
                </c:pt>
                <c:pt idx="5">
                  <c:v>0</c:v>
                </c:pt>
                <c:pt idx="6">
                  <c:v>2.2000000000000002</c:v>
                </c:pt>
                <c:pt idx="7">
                  <c:v>0</c:v>
                </c:pt>
                <c:pt idx="8">
                  <c:v>6.9</c:v>
                </c:pt>
                <c:pt idx="9">
                  <c:v>4.2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AB-402C-B3BF-14B83AB29F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Waste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Brazil</c:v>
                </c:pt>
                <c:pt idx="4">
                  <c:v>Russia</c:v>
                </c:pt>
                <c:pt idx="5">
                  <c:v>Ethiopia</c:v>
                </c:pt>
                <c:pt idx="6">
                  <c:v>Pakistan</c:v>
                </c:pt>
                <c:pt idx="7">
                  <c:v>Venezuela</c:v>
                </c:pt>
                <c:pt idx="8">
                  <c:v>Miyanmar</c:v>
                </c:pt>
                <c:pt idx="9">
                  <c:v>Indonesia</c:v>
                </c:pt>
                <c:pt idx="10">
                  <c:v>Belgiumx10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9</c:v>
                </c:pt>
                <c:pt idx="1">
                  <c:v>6.8</c:v>
                </c:pt>
                <c:pt idx="2">
                  <c:v>8</c:v>
                </c:pt>
                <c:pt idx="3">
                  <c:v>1</c:v>
                </c:pt>
                <c:pt idx="4">
                  <c:v>3.4</c:v>
                </c:pt>
                <c:pt idx="5">
                  <c:v>0.1</c:v>
                </c:pt>
                <c:pt idx="6">
                  <c:v>0.2</c:v>
                </c:pt>
                <c:pt idx="7">
                  <c:v>0.41</c:v>
                </c:pt>
                <c:pt idx="8">
                  <c:v>0.05</c:v>
                </c:pt>
                <c:pt idx="9">
                  <c:v>2</c:v>
                </c:pt>
                <c:pt idx="1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AB-402C-B3BF-14B83AB29F9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Brazil</c:v>
                </c:pt>
                <c:pt idx="4">
                  <c:v>Russia</c:v>
                </c:pt>
                <c:pt idx="5">
                  <c:v>Ethiopia</c:v>
                </c:pt>
                <c:pt idx="6">
                  <c:v>Pakistan</c:v>
                </c:pt>
                <c:pt idx="7">
                  <c:v>Venezuela</c:v>
                </c:pt>
                <c:pt idx="8">
                  <c:v>Miyanmar</c:v>
                </c:pt>
                <c:pt idx="9">
                  <c:v>Indonesia</c:v>
                </c:pt>
                <c:pt idx="10">
                  <c:v>Belgiumx10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2.2999999999999998</c:v>
                </c:pt>
                <c:pt idx="1">
                  <c:v>0</c:v>
                </c:pt>
                <c:pt idx="2">
                  <c:v>4.5999999999999996</c:v>
                </c:pt>
                <c:pt idx="3">
                  <c:v>0.2</c:v>
                </c:pt>
                <c:pt idx="4">
                  <c:v>8</c:v>
                </c:pt>
                <c:pt idx="5">
                  <c:v>0</c:v>
                </c:pt>
                <c:pt idx="6">
                  <c:v>0.26</c:v>
                </c:pt>
                <c:pt idx="7">
                  <c:v>7.3</c:v>
                </c:pt>
                <c:pt idx="8">
                  <c:v>0</c:v>
                </c:pt>
                <c:pt idx="9">
                  <c:v>0.48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AB-402C-B3BF-14B83AB29F9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Brazil</c:v>
                </c:pt>
                <c:pt idx="4">
                  <c:v>Russia</c:v>
                </c:pt>
                <c:pt idx="5">
                  <c:v>Ethiopia</c:v>
                </c:pt>
                <c:pt idx="6">
                  <c:v>Pakistan</c:v>
                </c:pt>
                <c:pt idx="7">
                  <c:v>Venezuela</c:v>
                </c:pt>
                <c:pt idx="8">
                  <c:v>Miyanmar</c:v>
                </c:pt>
                <c:pt idx="9">
                  <c:v>Indonesia</c:v>
                </c:pt>
                <c:pt idx="10">
                  <c:v>Belgiumx10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0.3</c:v>
                </c:pt>
                <c:pt idx="1">
                  <c:v>1.5</c:v>
                </c:pt>
                <c:pt idx="2">
                  <c:v>9.9</c:v>
                </c:pt>
                <c:pt idx="3">
                  <c:v>0.1</c:v>
                </c:pt>
                <c:pt idx="4">
                  <c:v>3.3</c:v>
                </c:pt>
                <c:pt idx="5">
                  <c:v>0</c:v>
                </c:pt>
                <c:pt idx="6">
                  <c:v>0.28999999999999998</c:v>
                </c:pt>
                <c:pt idx="7">
                  <c:v>0</c:v>
                </c:pt>
                <c:pt idx="8">
                  <c:v>0</c:v>
                </c:pt>
                <c:pt idx="9">
                  <c:v>0.08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AB-402C-B3BF-14B83AB29F9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China</c:v>
                </c:pt>
                <c:pt idx="1">
                  <c:v>India</c:v>
                </c:pt>
                <c:pt idx="2">
                  <c:v>US</c:v>
                </c:pt>
                <c:pt idx="3">
                  <c:v>Brazil</c:v>
                </c:pt>
                <c:pt idx="4">
                  <c:v>Russia</c:v>
                </c:pt>
                <c:pt idx="5">
                  <c:v>Ethiopia</c:v>
                </c:pt>
                <c:pt idx="6">
                  <c:v>Pakistan</c:v>
                </c:pt>
                <c:pt idx="7">
                  <c:v>Venezuela</c:v>
                </c:pt>
                <c:pt idx="8">
                  <c:v>Miyanmar</c:v>
                </c:pt>
                <c:pt idx="9">
                  <c:v>Indonesia</c:v>
                </c:pt>
                <c:pt idx="10">
                  <c:v>Belgiumx10</c:v>
                </c:pt>
              </c:strCache>
            </c:strRef>
          </c:cat>
          <c:val>
            <c:numRef>
              <c:f>Sheet1!$G$2:$G$12</c:f>
              <c:numCache>
                <c:formatCode>General</c:formatCode>
                <c:ptCount val="11"/>
                <c:pt idx="0">
                  <c:v>16.600000000000001</c:v>
                </c:pt>
                <c:pt idx="1">
                  <c:v>0.9</c:v>
                </c:pt>
                <c:pt idx="2">
                  <c:v>2.8</c:v>
                </c:pt>
                <c:pt idx="3">
                  <c:v>0.1</c:v>
                </c:pt>
                <c:pt idx="4">
                  <c:v>3.6</c:v>
                </c:pt>
                <c:pt idx="5">
                  <c:v>0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  <c:pt idx="9">
                  <c:v>0.13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AB-402C-B3BF-14B83AB29F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981616"/>
        <c:axId val="619979648"/>
      </c:barChart>
      <c:catAx>
        <c:axId val="61998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979648"/>
        <c:crosses val="autoZero"/>
        <c:auto val="1"/>
        <c:lblAlgn val="ctr"/>
        <c:lblOffset val="100"/>
        <c:noMultiLvlLbl val="0"/>
      </c:catAx>
      <c:valAx>
        <c:axId val="61997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98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58267716535432"/>
          <c:y val="0.15120556359026552"/>
          <c:w val="0.80177878088514798"/>
          <c:h val="8.4622047244094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431-4730-A709-06282618286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F431-4730-A709-06282618286F}"/>
              </c:ext>
            </c:extLst>
          </c:dPt>
          <c:dPt>
            <c:idx val="2"/>
            <c:bubble3D val="0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431-4730-A709-06282618286F}"/>
              </c:ext>
            </c:extLst>
          </c:dPt>
          <c:dPt>
            <c:idx val="3"/>
            <c:bubble3D val="0"/>
            <c:spPr>
              <a:solidFill>
                <a:srgbClr val="CC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431-4730-A709-06282618286F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431-4730-A709-06282618286F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</c:v>
                </c:pt>
                <c:pt idx="1">
                  <c:v>2.6</c:v>
                </c:pt>
                <c:pt idx="2">
                  <c:v>18</c:v>
                </c:pt>
                <c:pt idx="3">
                  <c:v>9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31-4730-A709-06282618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Helvetic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Helvetic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Helvetica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A2921FA-2641-425F-B2B9-726629C85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94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D32984A-1464-4A85-8E7D-9D0A07F48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66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F26EA-584F-48DB-9B27-53EB55A7EC3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5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3FF4318-17D2-4FBB-B1E8-EEDD254D3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81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0E6BD75-7346-4246-999C-3C693A543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12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BAC7A7C-099B-492B-8503-161EFB9E8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09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148B397-03CF-4F42-8A19-F665661BE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216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02ACF4A-20B2-43AB-8E4F-F5B9E85F6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681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5993605-701B-4030-B624-38BE79D4D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375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99EB525-397A-4D4A-9BD7-69D6D495C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265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810E5B4-E9F0-4FC6-B4CE-80C0869E4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42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5880E4E-4702-417E-BCDB-FCD65E6BE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044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FC66491-B64E-4883-8CE9-60D8AB2AF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945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FB9CCD1-7DD6-431C-94B1-41411C244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710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905F564-83C6-488F-9BC2-D94A945A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74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methane</a:t>
            </a:r>
          </a:p>
        </p:txBody>
      </p:sp>
    </p:spTree>
    <p:extLst>
      <p:ext uri="{BB962C8B-B14F-4D97-AF65-F5344CB8AC3E}">
        <p14:creationId xmlns:p14="http://schemas.microsoft.com/office/powerpoint/2010/main" val="38774792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2890">
            <a:off x="353687" y="1501430"/>
            <a:ext cx="9035488" cy="536820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268" y="-130790"/>
            <a:ext cx="9362536" cy="1143000"/>
          </a:xfrm>
        </p:spPr>
        <p:txBody>
          <a:bodyPr>
            <a:normAutofit/>
          </a:bodyPr>
          <a:lstStyle/>
          <a:p>
            <a:r>
              <a:rPr lang="en-US" sz="2100" b="0" dirty="0"/>
              <a:t>Using satellite observations to better quantify methane emissions</a:t>
            </a:r>
            <a:br>
              <a:rPr lang="en-US" sz="2100" b="0" dirty="0"/>
            </a:br>
            <a:endParaRPr lang="en-US" sz="2100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841400" y="1172334"/>
            <a:ext cx="2117824" cy="4000527"/>
            <a:chOff x="4310063" y="1865286"/>
            <a:chExt cx="2117824" cy="4000527"/>
          </a:xfrm>
        </p:grpSpPr>
        <p:pic>
          <p:nvPicPr>
            <p:cNvPr id="15" name="Picture 6" descr="podcast, tow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724400"/>
              <a:ext cx="3619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9" descr="bs00925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287" y="1865286"/>
              <a:ext cx="1371600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3"/>
            <p:cNvSpPr>
              <a:spLocks/>
            </p:cNvSpPr>
            <p:nvPr/>
          </p:nvSpPr>
          <p:spPr bwMode="auto">
            <a:xfrm>
              <a:off x="4310063" y="4310063"/>
              <a:ext cx="2043112" cy="1544637"/>
            </a:xfrm>
            <a:custGeom>
              <a:avLst/>
              <a:gdLst>
                <a:gd name="T0" fmla="*/ 0 w 2042556"/>
                <a:gd name="T1" fmla="*/ 1468680 h 1543792"/>
                <a:gd name="T2" fmla="*/ 1059784 w 2042556"/>
                <a:gd name="T3" fmla="*/ 0 h 1543792"/>
                <a:gd name="T4" fmla="*/ 2048122 w 2042556"/>
                <a:gd name="T5" fmla="*/ 47761 h 1543792"/>
                <a:gd name="T6" fmla="*/ 1131231 w 2042556"/>
                <a:gd name="T7" fmla="*/ 1552262 h 1543792"/>
                <a:gd name="T8" fmla="*/ 0 w 2042556"/>
                <a:gd name="T9" fmla="*/ 1468680 h 1543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2556" h="1543792">
                  <a:moveTo>
                    <a:pt x="0" y="1460665"/>
                  </a:moveTo>
                  <a:lnTo>
                    <a:pt x="1056904" y="0"/>
                  </a:lnTo>
                  <a:lnTo>
                    <a:pt x="2042556" y="47501"/>
                  </a:lnTo>
                  <a:lnTo>
                    <a:pt x="1128156" y="1543792"/>
                  </a:lnTo>
                  <a:lnTo>
                    <a:pt x="0" y="1460665"/>
                  </a:lnTo>
                  <a:close/>
                </a:path>
              </a:pathLst>
            </a:custGeom>
            <a:solidFill>
              <a:srgbClr val="D9D9D9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5720" r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333875" y="2160588"/>
              <a:ext cx="1247775" cy="3705225"/>
            </a:xfrm>
            <a:custGeom>
              <a:avLst/>
              <a:gdLst>
                <a:gd name="connsiteX0" fmla="*/ 1199407 w 1246909"/>
                <a:gd name="connsiteY0" fmla="*/ 47501 h 3705101"/>
                <a:gd name="connsiteX1" fmla="*/ 0 w 1246909"/>
                <a:gd name="connsiteY1" fmla="*/ 3645725 h 3705101"/>
                <a:gd name="connsiteX2" fmla="*/ 1128155 w 1246909"/>
                <a:gd name="connsiteY2" fmla="*/ 3705101 h 3705101"/>
                <a:gd name="connsiteX3" fmla="*/ 1246909 w 1246909"/>
                <a:gd name="connsiteY3" fmla="*/ 0 h 37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909" h="3705101">
                  <a:moveTo>
                    <a:pt x="1199407" y="47501"/>
                  </a:moveTo>
                  <a:lnTo>
                    <a:pt x="0" y="3645725"/>
                  </a:lnTo>
                  <a:lnTo>
                    <a:pt x="1128155" y="3705101"/>
                  </a:lnTo>
                  <a:lnTo>
                    <a:pt x="1246909" y="0"/>
                  </a:lnTo>
                </a:path>
              </a:pathLst>
            </a:custGeom>
            <a:solidFill>
              <a:srgbClr val="D9D9D9">
                <a:alpha val="47059"/>
              </a:srgbClr>
            </a:solidFill>
            <a:ln w="127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451475" y="2125663"/>
              <a:ext cx="890588" cy="3692525"/>
            </a:xfrm>
            <a:custGeom>
              <a:avLst/>
              <a:gdLst>
                <a:gd name="connsiteX0" fmla="*/ 118753 w 890649"/>
                <a:gd name="connsiteY0" fmla="*/ 59377 h 3693226"/>
                <a:gd name="connsiteX1" fmla="*/ 0 w 890649"/>
                <a:gd name="connsiteY1" fmla="*/ 3693226 h 3693226"/>
                <a:gd name="connsiteX2" fmla="*/ 890649 w 890649"/>
                <a:gd name="connsiteY2" fmla="*/ 2232561 h 3693226"/>
                <a:gd name="connsiteX3" fmla="*/ 142504 w 890649"/>
                <a:gd name="connsiteY3" fmla="*/ 0 h 369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649" h="3693226">
                  <a:moveTo>
                    <a:pt x="118753" y="59377"/>
                  </a:moveTo>
                  <a:lnTo>
                    <a:pt x="0" y="3693226"/>
                  </a:lnTo>
                  <a:lnTo>
                    <a:pt x="890649" y="2232561"/>
                  </a:lnTo>
                  <a:lnTo>
                    <a:pt x="142504" y="0"/>
                  </a:lnTo>
                </a:path>
              </a:pathLst>
            </a:custGeom>
            <a:solidFill>
              <a:srgbClr val="D9D9D9">
                <a:alpha val="50980"/>
              </a:srgbClr>
            </a:solidFill>
            <a:ln w="127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 flipV="1">
            <a:off x="2966419" y="1252596"/>
            <a:ext cx="10102" cy="2259976"/>
          </a:xfrm>
          <a:prstGeom prst="line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4202" y="1591778"/>
            <a:ext cx="195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atmospheric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model relates emissions to concentrations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98" y="899769"/>
            <a:ext cx="37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predicted concentrations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9960" y="90185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observed atmospheric concentrations</a:t>
            </a:r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223902" y="1086516"/>
            <a:ext cx="1876058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74883" y="71914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</a:t>
            </a:r>
          </a:p>
        </p:txBody>
      </p:sp>
      <p:sp>
        <p:nvSpPr>
          <p:cNvPr id="6" name="Freeform 5"/>
          <p:cNvSpPr/>
          <p:nvPr/>
        </p:nvSpPr>
        <p:spPr>
          <a:xfrm>
            <a:off x="-231565" y="4409744"/>
            <a:ext cx="9400674" cy="1363579"/>
          </a:xfrm>
          <a:custGeom>
            <a:avLst/>
            <a:gdLst>
              <a:gd name="connsiteX0" fmla="*/ 0 w 9400674"/>
              <a:gd name="connsiteY0" fmla="*/ 192505 h 1363579"/>
              <a:gd name="connsiteX1" fmla="*/ 16042 w 9400674"/>
              <a:gd name="connsiteY1" fmla="*/ 561474 h 1363579"/>
              <a:gd name="connsiteX2" fmla="*/ 7988968 w 9400674"/>
              <a:gd name="connsiteY2" fmla="*/ 1363579 h 1363579"/>
              <a:gd name="connsiteX3" fmla="*/ 9400674 w 9400674"/>
              <a:gd name="connsiteY3" fmla="*/ 385011 h 1363579"/>
              <a:gd name="connsiteX4" fmla="*/ 9320463 w 9400674"/>
              <a:gd name="connsiteY4" fmla="*/ 0 h 1363579"/>
              <a:gd name="connsiteX5" fmla="*/ 7892716 w 9400674"/>
              <a:gd name="connsiteY5" fmla="*/ 994611 h 1363579"/>
              <a:gd name="connsiteX6" fmla="*/ 0 w 9400674"/>
              <a:gd name="connsiteY6" fmla="*/ 192505 h 136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1363579">
                <a:moveTo>
                  <a:pt x="0" y="192505"/>
                </a:moveTo>
                <a:lnTo>
                  <a:pt x="16042" y="561474"/>
                </a:lnTo>
                <a:lnTo>
                  <a:pt x="7988968" y="1363579"/>
                </a:lnTo>
                <a:lnTo>
                  <a:pt x="9400674" y="385011"/>
                </a:lnTo>
                <a:lnTo>
                  <a:pt x="9320463" y="0"/>
                </a:lnTo>
                <a:lnTo>
                  <a:pt x="7892716" y="994611"/>
                </a:lnTo>
                <a:lnTo>
                  <a:pt x="0" y="19250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8149" y="175923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inventory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048680" y="1252596"/>
            <a:ext cx="0" cy="1854856"/>
          </a:xfrm>
          <a:prstGeom prst="line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325133">
            <a:off x="384554" y="5066201"/>
            <a:ext cx="6796732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estimate from bottom-up inventory: activity x emission factors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CDA83-4E87-48BA-B676-F1684A199260}"/>
              </a:ext>
            </a:extLst>
          </p:cNvPr>
          <p:cNvSpPr txBox="1"/>
          <p:nvPr/>
        </p:nvSpPr>
        <p:spPr>
          <a:xfrm>
            <a:off x="3485322" y="1390506"/>
            <a:ext cx="112671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6BA9C-7933-44A0-BC7C-0FC2AA92C227}"/>
              </a:ext>
            </a:extLst>
          </p:cNvPr>
          <p:cNvSpPr txBox="1"/>
          <p:nvPr/>
        </p:nvSpPr>
        <p:spPr>
          <a:xfrm rot="319106">
            <a:off x="3156565" y="3201295"/>
            <a:ext cx="204200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Posterior estimate</a:t>
            </a:r>
          </a:p>
        </p:txBody>
      </p:sp>
    </p:spTree>
    <p:extLst>
      <p:ext uri="{BB962C8B-B14F-4D97-AF65-F5344CB8AC3E}">
        <p14:creationId xmlns:p14="http://schemas.microsoft.com/office/powerpoint/2010/main" val="899754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22" grpId="0"/>
      <p:bldP spid="20" grpId="0"/>
      <p:bldP spid="11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A7101-5E07-4A57-8AF8-8F639A7E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14092"/>
            <a:ext cx="8991600" cy="1143000"/>
          </a:xfrm>
        </p:spPr>
        <p:txBody>
          <a:bodyPr/>
          <a:lstStyle/>
          <a:p>
            <a:r>
              <a:rPr lang="en-US" dirty="0"/>
              <a:t>Producing spatially resolved versions of the national inventories</a:t>
            </a:r>
            <a:br>
              <a:rPr lang="en-US" dirty="0"/>
            </a:br>
            <a:r>
              <a:rPr lang="en-US" dirty="0"/>
              <a:t>reported to the UN under the Paris agreement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D1846-212B-4874-A628-EF8F1F26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38200"/>
            <a:ext cx="4833257" cy="5820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21EF7-B5AF-4ACC-A4D2-99678679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0"/>
            <a:ext cx="3801292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200CB-21FA-47CA-B484-7E4F899D05B9}"/>
              </a:ext>
            </a:extLst>
          </p:cNvPr>
          <p:cNvSpPr txBox="1"/>
          <p:nvPr/>
        </p:nvSpPr>
        <p:spPr>
          <a:xfrm>
            <a:off x="388066" y="15634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Example: US EPA inventory reported to the UNFCCC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3A9D11-A5B5-4609-8C7E-39AC8701F741}"/>
              </a:ext>
            </a:extLst>
          </p:cNvPr>
          <p:cNvCxnSpPr/>
          <p:nvPr/>
        </p:nvCxnSpPr>
        <p:spPr bwMode="auto">
          <a:xfrm flipV="1">
            <a:off x="3953692" y="1371600"/>
            <a:ext cx="1608908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BF123F-CFA9-441A-B498-D3EE43677C60}"/>
              </a:ext>
            </a:extLst>
          </p:cNvPr>
          <p:cNvCxnSpPr>
            <a:cxnSpLocks/>
          </p:cNvCxnSpPr>
          <p:nvPr/>
        </p:nvCxnSpPr>
        <p:spPr bwMode="auto">
          <a:xfrm>
            <a:off x="3953692" y="3124200"/>
            <a:ext cx="160890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D64594-E695-4D20-94DB-F1F88156021C}"/>
              </a:ext>
            </a:extLst>
          </p:cNvPr>
          <p:cNvCxnSpPr>
            <a:cxnSpLocks/>
          </p:cNvCxnSpPr>
          <p:nvPr/>
        </p:nvCxnSpPr>
        <p:spPr bwMode="auto">
          <a:xfrm>
            <a:off x="3953692" y="4021380"/>
            <a:ext cx="1608908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9CBBE7-434A-4D49-9F1F-E519D5048993}"/>
              </a:ext>
            </a:extLst>
          </p:cNvPr>
          <p:cNvSpPr txBox="1"/>
          <p:nvPr/>
        </p:nvSpPr>
        <p:spPr>
          <a:xfrm>
            <a:off x="152400" y="4809226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Satellite observations then enables us to test and improve these inventories, monitor emission trends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108F8-6F85-422A-9836-914EBE1A0ED0}"/>
              </a:ext>
            </a:extLst>
          </p:cNvPr>
          <p:cNvSpPr txBox="1"/>
          <p:nvPr/>
        </p:nvSpPr>
        <p:spPr>
          <a:xfrm>
            <a:off x="37300" y="630901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Scarpelli, Jacob, Grossman, et al., 2022</a:t>
            </a:r>
          </a:p>
        </p:txBody>
      </p:sp>
    </p:spTree>
    <p:extLst>
      <p:ext uri="{BB962C8B-B14F-4D97-AF65-F5344CB8AC3E}">
        <p14:creationId xmlns:p14="http://schemas.microsoft.com/office/powerpoint/2010/main" val="292536558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382B2DA-841E-4CF1-9F8F-4AB1D9FFA815}"/>
              </a:ext>
            </a:extLst>
          </p:cNvPr>
          <p:cNvSpPr txBox="1"/>
          <p:nvPr/>
        </p:nvSpPr>
        <p:spPr>
          <a:xfrm>
            <a:off x="228599" y="5573121"/>
            <a:ext cx="894051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Bayes’ probability theorem: </a:t>
            </a:r>
          </a:p>
          <a:p>
            <a:pPr algn="l"/>
            <a:endParaRPr lang="en-US" sz="1600" b="0" dirty="0"/>
          </a:p>
          <a:p>
            <a:pPr algn="l"/>
            <a:r>
              <a:rPr lang="en-US" sz="1600" b="0" i="1" dirty="0"/>
              <a:t>    P (true emissions | observations</a:t>
            </a:r>
            <a:r>
              <a:rPr lang="en-US" sz="1600" b="0" dirty="0"/>
              <a:t>)      </a:t>
            </a:r>
            <a:r>
              <a:rPr lang="en-US" sz="1600" b="0" i="1" dirty="0"/>
              <a:t>P (bottom-up emissions) </a:t>
            </a:r>
            <a:r>
              <a:rPr lang="en-US" sz="1600" b="0" dirty="0"/>
              <a:t>x </a:t>
            </a:r>
            <a:r>
              <a:rPr lang="en-US" sz="1600" b="0" i="1" dirty="0"/>
              <a:t>P</a:t>
            </a:r>
            <a:r>
              <a:rPr lang="en-US" sz="1600" b="0" dirty="0"/>
              <a:t> (</a:t>
            </a:r>
            <a:r>
              <a:rPr lang="en-US" sz="1600" b="0" i="1" dirty="0"/>
              <a:t>observations </a:t>
            </a:r>
            <a:r>
              <a:rPr lang="en-US" sz="1600" b="0" dirty="0"/>
              <a:t>| </a:t>
            </a:r>
            <a:r>
              <a:rPr lang="en-US" sz="1600" b="0" i="1" dirty="0"/>
              <a:t>true emissions</a:t>
            </a:r>
            <a:r>
              <a:rPr lang="en-US" sz="1600" b="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2890">
            <a:off x="353687" y="1501430"/>
            <a:ext cx="9035488" cy="5368200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9268" y="-130790"/>
            <a:ext cx="9362536" cy="1143000"/>
          </a:xfrm>
        </p:spPr>
        <p:txBody>
          <a:bodyPr>
            <a:normAutofit/>
          </a:bodyPr>
          <a:lstStyle/>
          <a:p>
            <a:r>
              <a:rPr lang="en-US" sz="2100" b="0" dirty="0"/>
              <a:t>Using satellite observations to better quantify methane emissions</a:t>
            </a:r>
            <a:br>
              <a:rPr lang="en-US" sz="2100" b="0" dirty="0"/>
            </a:br>
            <a:endParaRPr lang="en-US" sz="2100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841400" y="1172334"/>
            <a:ext cx="2117824" cy="4000527"/>
            <a:chOff x="4310063" y="1865286"/>
            <a:chExt cx="2117824" cy="4000527"/>
          </a:xfrm>
        </p:grpSpPr>
        <p:pic>
          <p:nvPicPr>
            <p:cNvPr id="15" name="Picture 6" descr="podcast, tower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724400"/>
              <a:ext cx="3619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9" descr="bs00925_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287" y="1865286"/>
              <a:ext cx="1371600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3"/>
            <p:cNvSpPr>
              <a:spLocks/>
            </p:cNvSpPr>
            <p:nvPr/>
          </p:nvSpPr>
          <p:spPr bwMode="auto">
            <a:xfrm>
              <a:off x="4310063" y="4310063"/>
              <a:ext cx="2043112" cy="1544637"/>
            </a:xfrm>
            <a:custGeom>
              <a:avLst/>
              <a:gdLst>
                <a:gd name="T0" fmla="*/ 0 w 2042556"/>
                <a:gd name="T1" fmla="*/ 1468680 h 1543792"/>
                <a:gd name="T2" fmla="*/ 1059784 w 2042556"/>
                <a:gd name="T3" fmla="*/ 0 h 1543792"/>
                <a:gd name="T4" fmla="*/ 2048122 w 2042556"/>
                <a:gd name="T5" fmla="*/ 47761 h 1543792"/>
                <a:gd name="T6" fmla="*/ 1131231 w 2042556"/>
                <a:gd name="T7" fmla="*/ 1552262 h 1543792"/>
                <a:gd name="T8" fmla="*/ 0 w 2042556"/>
                <a:gd name="T9" fmla="*/ 1468680 h 1543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2556" h="1543792">
                  <a:moveTo>
                    <a:pt x="0" y="1460665"/>
                  </a:moveTo>
                  <a:lnTo>
                    <a:pt x="1056904" y="0"/>
                  </a:lnTo>
                  <a:lnTo>
                    <a:pt x="2042556" y="47501"/>
                  </a:lnTo>
                  <a:lnTo>
                    <a:pt x="1128156" y="1543792"/>
                  </a:lnTo>
                  <a:lnTo>
                    <a:pt x="0" y="1460665"/>
                  </a:lnTo>
                  <a:close/>
                </a:path>
              </a:pathLst>
            </a:custGeom>
            <a:solidFill>
              <a:srgbClr val="D9D9D9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45720" r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333875" y="2160588"/>
              <a:ext cx="1247775" cy="3705225"/>
            </a:xfrm>
            <a:custGeom>
              <a:avLst/>
              <a:gdLst>
                <a:gd name="connsiteX0" fmla="*/ 1199407 w 1246909"/>
                <a:gd name="connsiteY0" fmla="*/ 47501 h 3705101"/>
                <a:gd name="connsiteX1" fmla="*/ 0 w 1246909"/>
                <a:gd name="connsiteY1" fmla="*/ 3645725 h 3705101"/>
                <a:gd name="connsiteX2" fmla="*/ 1128155 w 1246909"/>
                <a:gd name="connsiteY2" fmla="*/ 3705101 h 3705101"/>
                <a:gd name="connsiteX3" fmla="*/ 1246909 w 1246909"/>
                <a:gd name="connsiteY3" fmla="*/ 0 h 37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909" h="3705101">
                  <a:moveTo>
                    <a:pt x="1199407" y="47501"/>
                  </a:moveTo>
                  <a:lnTo>
                    <a:pt x="0" y="3645725"/>
                  </a:lnTo>
                  <a:lnTo>
                    <a:pt x="1128155" y="3705101"/>
                  </a:lnTo>
                  <a:lnTo>
                    <a:pt x="1246909" y="0"/>
                  </a:lnTo>
                </a:path>
              </a:pathLst>
            </a:custGeom>
            <a:solidFill>
              <a:srgbClr val="D9D9D9">
                <a:alpha val="47059"/>
              </a:srgbClr>
            </a:solidFill>
            <a:ln w="127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451475" y="2125663"/>
              <a:ext cx="890588" cy="3692525"/>
            </a:xfrm>
            <a:custGeom>
              <a:avLst/>
              <a:gdLst>
                <a:gd name="connsiteX0" fmla="*/ 118753 w 890649"/>
                <a:gd name="connsiteY0" fmla="*/ 59377 h 3693226"/>
                <a:gd name="connsiteX1" fmla="*/ 0 w 890649"/>
                <a:gd name="connsiteY1" fmla="*/ 3693226 h 3693226"/>
                <a:gd name="connsiteX2" fmla="*/ 890649 w 890649"/>
                <a:gd name="connsiteY2" fmla="*/ 2232561 h 3693226"/>
                <a:gd name="connsiteX3" fmla="*/ 142504 w 890649"/>
                <a:gd name="connsiteY3" fmla="*/ 0 h 369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649" h="3693226">
                  <a:moveTo>
                    <a:pt x="118753" y="59377"/>
                  </a:moveTo>
                  <a:lnTo>
                    <a:pt x="0" y="3693226"/>
                  </a:lnTo>
                  <a:lnTo>
                    <a:pt x="890649" y="2232561"/>
                  </a:lnTo>
                  <a:lnTo>
                    <a:pt x="142504" y="0"/>
                  </a:lnTo>
                </a:path>
              </a:pathLst>
            </a:custGeom>
            <a:solidFill>
              <a:srgbClr val="D9D9D9">
                <a:alpha val="50980"/>
              </a:srgbClr>
            </a:solidFill>
            <a:ln w="127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 flipV="1">
            <a:off x="2966419" y="1252596"/>
            <a:ext cx="10102" cy="2259976"/>
          </a:xfrm>
          <a:prstGeom prst="line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4202" y="1591778"/>
            <a:ext cx="1954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atmospheric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model relates emissions to concentrations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98" y="899769"/>
            <a:ext cx="37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predicted concentrations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9960" y="90185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observed atmospheric concentrations</a:t>
            </a:r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>
          <a:xfrm>
            <a:off x="3223902" y="1086516"/>
            <a:ext cx="1876058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74883" y="71914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</a:t>
            </a:r>
          </a:p>
        </p:txBody>
      </p:sp>
      <p:sp>
        <p:nvSpPr>
          <p:cNvPr id="6" name="Freeform 5"/>
          <p:cNvSpPr/>
          <p:nvPr/>
        </p:nvSpPr>
        <p:spPr>
          <a:xfrm>
            <a:off x="-231565" y="4409744"/>
            <a:ext cx="9400674" cy="1363579"/>
          </a:xfrm>
          <a:custGeom>
            <a:avLst/>
            <a:gdLst>
              <a:gd name="connsiteX0" fmla="*/ 0 w 9400674"/>
              <a:gd name="connsiteY0" fmla="*/ 192505 h 1363579"/>
              <a:gd name="connsiteX1" fmla="*/ 16042 w 9400674"/>
              <a:gd name="connsiteY1" fmla="*/ 561474 h 1363579"/>
              <a:gd name="connsiteX2" fmla="*/ 7988968 w 9400674"/>
              <a:gd name="connsiteY2" fmla="*/ 1363579 h 1363579"/>
              <a:gd name="connsiteX3" fmla="*/ 9400674 w 9400674"/>
              <a:gd name="connsiteY3" fmla="*/ 385011 h 1363579"/>
              <a:gd name="connsiteX4" fmla="*/ 9320463 w 9400674"/>
              <a:gd name="connsiteY4" fmla="*/ 0 h 1363579"/>
              <a:gd name="connsiteX5" fmla="*/ 7892716 w 9400674"/>
              <a:gd name="connsiteY5" fmla="*/ 994611 h 1363579"/>
              <a:gd name="connsiteX6" fmla="*/ 0 w 9400674"/>
              <a:gd name="connsiteY6" fmla="*/ 192505 h 136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1363579">
                <a:moveTo>
                  <a:pt x="0" y="192505"/>
                </a:moveTo>
                <a:lnTo>
                  <a:pt x="16042" y="561474"/>
                </a:lnTo>
                <a:lnTo>
                  <a:pt x="7988968" y="1363579"/>
                </a:lnTo>
                <a:lnTo>
                  <a:pt x="9400674" y="385011"/>
                </a:lnTo>
                <a:lnTo>
                  <a:pt x="9320463" y="0"/>
                </a:lnTo>
                <a:lnTo>
                  <a:pt x="7892716" y="994611"/>
                </a:lnTo>
                <a:lnTo>
                  <a:pt x="0" y="19250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8149" y="1759236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inventory</a:t>
            </a: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048680" y="1252596"/>
            <a:ext cx="0" cy="1854856"/>
          </a:xfrm>
          <a:prstGeom prst="line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325133">
            <a:off x="384554" y="5066201"/>
            <a:ext cx="6796732" cy="276999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 estimate from bottom-up inventory: activity x emission factors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CDA83-4E87-48BA-B676-F1684A199260}"/>
              </a:ext>
            </a:extLst>
          </p:cNvPr>
          <p:cNvSpPr txBox="1"/>
          <p:nvPr/>
        </p:nvSpPr>
        <p:spPr>
          <a:xfrm>
            <a:off x="3485322" y="1390506"/>
            <a:ext cx="112671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6BA9C-7933-44A0-BC7C-0FC2AA92C227}"/>
              </a:ext>
            </a:extLst>
          </p:cNvPr>
          <p:cNvSpPr txBox="1"/>
          <p:nvPr/>
        </p:nvSpPr>
        <p:spPr>
          <a:xfrm rot="319106">
            <a:off x="3156565" y="3201295"/>
            <a:ext cx="204200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Posterior estimate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769E2A-0A1D-41A7-824D-16FBEB80A7B6}"/>
              </a:ext>
            </a:extLst>
          </p:cNvPr>
          <p:cNvSpPr txBox="1"/>
          <p:nvPr/>
        </p:nvSpPr>
        <p:spPr>
          <a:xfrm>
            <a:off x="3270196" y="6542915"/>
            <a:ext cx="94430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FF0000"/>
                </a:solidFill>
              </a:rPr>
              <a:t>errors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6E00DC-EA11-4DEE-A1E1-BA57E930E223}"/>
              </a:ext>
            </a:extLst>
          </p:cNvPr>
          <p:cNvCxnSpPr/>
          <p:nvPr/>
        </p:nvCxnSpPr>
        <p:spPr>
          <a:xfrm flipV="1">
            <a:off x="3962400" y="6271911"/>
            <a:ext cx="2911000" cy="3985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4AFDDF-6F60-4A62-A73D-DA56513F40F0}"/>
              </a:ext>
            </a:extLst>
          </p:cNvPr>
          <p:cNvCxnSpPr>
            <a:cxnSpLocks/>
          </p:cNvCxnSpPr>
          <p:nvPr/>
        </p:nvCxnSpPr>
        <p:spPr>
          <a:xfrm flipV="1">
            <a:off x="3933331" y="6289912"/>
            <a:ext cx="535441" cy="2933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4ABD72-58DB-4BAA-A17E-B5839D6EACD7}"/>
              </a:ext>
            </a:extLst>
          </p:cNvPr>
          <p:cNvCxnSpPr>
            <a:cxnSpLocks/>
          </p:cNvCxnSpPr>
          <p:nvPr/>
        </p:nvCxnSpPr>
        <p:spPr>
          <a:xfrm flipH="1" flipV="1">
            <a:off x="2164048" y="6324194"/>
            <a:ext cx="970957" cy="341831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B172439-0AB2-4531-934C-E6A33DBD85D1}"/>
              </a:ext>
            </a:extLst>
          </p:cNvPr>
          <p:cNvSpPr txBox="1"/>
          <p:nvPr/>
        </p:nvSpPr>
        <p:spPr>
          <a:xfrm>
            <a:off x="1558275" y="5802868"/>
            <a:ext cx="185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posterior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57A88B-EF34-4DCF-BC29-F06385515E7C}"/>
              </a:ext>
            </a:extLst>
          </p:cNvPr>
          <p:cNvSpPr txBox="1"/>
          <p:nvPr/>
        </p:nvSpPr>
        <p:spPr>
          <a:xfrm>
            <a:off x="4689962" y="5766481"/>
            <a:ext cx="185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prior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20911F-A794-4DF7-80B2-2EC662DF521A}"/>
              </a:ext>
            </a:extLst>
          </p:cNvPr>
          <p:cNvSpPr txBox="1"/>
          <p:nvPr/>
        </p:nvSpPr>
        <p:spPr>
          <a:xfrm>
            <a:off x="6873400" y="5789299"/>
            <a:ext cx="1852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observations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FAD6BE7-B904-416B-940E-754007EBC8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2166" y="6061909"/>
          <a:ext cx="348674" cy="29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6" imgW="164880" imgH="139680" progId="Equation.DSMT4">
                  <p:embed/>
                </p:oleObj>
              </mc:Choice>
              <mc:Fallback>
                <p:oleObj name="Equation" r:id="rId6" imgW="164880" imgH="1396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FAD6BE7-B904-416B-940E-754007EBC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62166" y="6061909"/>
                        <a:ext cx="348674" cy="293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639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10" grpId="0"/>
      <p:bldP spid="22" grpId="0"/>
      <p:bldP spid="20" grpId="0"/>
      <p:bldP spid="11" grpId="0" animBg="1"/>
      <p:bldP spid="9" grpId="0" animBg="1"/>
      <p:bldP spid="21" grpId="0" animBg="1"/>
      <p:bldP spid="25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7B13-2BB7-4104-92DB-5880B756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7772400" cy="1143000"/>
          </a:xfrm>
        </p:spPr>
        <p:txBody>
          <a:bodyPr/>
          <a:lstStyle/>
          <a:p>
            <a:r>
              <a:rPr lang="en-US" dirty="0"/>
              <a:t>Probability density function (pdf)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9A5F86C-318A-43DF-B184-55C777BE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1" y="6858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53789-D2ED-4C39-9B33-C9534B0C800A}"/>
              </a:ext>
            </a:extLst>
          </p:cNvPr>
          <p:cNvSpPr txBox="1"/>
          <p:nvPr/>
        </p:nvSpPr>
        <p:spPr>
          <a:xfrm rot="16200000">
            <a:off x="-67129" y="2429329"/>
            <a:ext cx="2953658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/>
              <a:t>probability density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x</a:t>
            </a:r>
            <a:r>
              <a:rPr lang="en-US" b="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3AC6A-D55D-400F-A3C8-7CE7BC4A0CAC}"/>
              </a:ext>
            </a:extLst>
          </p:cNvPr>
          <p:cNvSpPr txBox="1"/>
          <p:nvPr/>
        </p:nvSpPr>
        <p:spPr>
          <a:xfrm>
            <a:off x="3657600" y="4958834"/>
            <a:ext cx="205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/>
              <a:t>variable </a:t>
            </a:r>
            <a:r>
              <a:rPr lang="en-US" b="0" i="1" dirty="0"/>
              <a:t>x</a:t>
            </a:r>
            <a:endParaRPr lang="en-US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A6A5F-B54F-4409-9A1F-44C7A164D337}"/>
              </a:ext>
            </a:extLst>
          </p:cNvPr>
          <p:cNvSpPr txBox="1"/>
          <p:nvPr/>
        </p:nvSpPr>
        <p:spPr>
          <a:xfrm>
            <a:off x="3276600" y="1160502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Example: log-normal pdf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CFC02-6D81-4447-A3C7-C792FC3AABA6}"/>
              </a:ext>
            </a:extLst>
          </p:cNvPr>
          <p:cNvSpPr txBox="1"/>
          <p:nvPr/>
        </p:nvSpPr>
        <p:spPr>
          <a:xfrm>
            <a:off x="914400" y="568583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</a:t>
            </a:r>
            <a:r>
              <a:rPr lang="en-US" b="0" dirty="0"/>
              <a:t>(x)</a:t>
            </a:r>
            <a:r>
              <a:rPr lang="en-US" b="0" i="1" dirty="0"/>
              <a:t>dx </a:t>
            </a:r>
            <a:r>
              <a:rPr lang="en-US" b="0" dirty="0"/>
              <a:t>= probability of variable </a:t>
            </a:r>
            <a:r>
              <a:rPr lang="en-US" b="0" i="1" dirty="0"/>
              <a:t>x</a:t>
            </a:r>
            <a:r>
              <a:rPr lang="en-US" b="0" dirty="0"/>
              <a:t> having value in range [</a:t>
            </a:r>
            <a:r>
              <a:rPr lang="en-US" b="0" i="1" dirty="0"/>
              <a:t>x, x</a:t>
            </a:r>
            <a:r>
              <a:rPr lang="en-US" b="0" dirty="0"/>
              <a:t> + </a:t>
            </a:r>
            <a:r>
              <a:rPr lang="en-US" b="0" i="1" dirty="0"/>
              <a:t>dx</a:t>
            </a:r>
            <a:r>
              <a:rPr lang="en-US" b="0" dirty="0"/>
              <a:t>]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7598378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36525" y="-220091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b="0" dirty="0">
                <a:solidFill>
                  <a:schemeClr val="accent2"/>
                </a:solidFill>
              </a:rPr>
              <a:t>Bayes’ theorem </a:t>
            </a:r>
            <a:r>
              <a:rPr lang="en-US" altLang="en-US" b="0" dirty="0"/>
              <a:t>and the o</a:t>
            </a:r>
            <a:r>
              <a:rPr lang="en-US" altLang="en-US" b="0" dirty="0">
                <a:solidFill>
                  <a:schemeClr val="accent2"/>
                </a:solidFill>
              </a:rPr>
              <a:t>ptimal estimation of </a:t>
            </a:r>
            <a:r>
              <a:rPr lang="en-US" altLang="en-US" b="1" dirty="0">
                <a:solidFill>
                  <a:schemeClr val="accent2"/>
                </a:solidFill>
              </a:rPr>
              <a:t>x</a:t>
            </a:r>
            <a:r>
              <a:rPr lang="en-US" altLang="en-US" b="0" dirty="0">
                <a:solidFill>
                  <a:schemeClr val="accent2"/>
                </a:solidFill>
              </a:rPr>
              <a:t> given </a:t>
            </a:r>
            <a:r>
              <a:rPr lang="en-US" altLang="en-US" b="1" dirty="0">
                <a:solidFill>
                  <a:schemeClr val="accent2"/>
                </a:solidFill>
              </a:rPr>
              <a:t>y</a:t>
            </a:r>
            <a:endParaRPr lang="en-US" altLang="en-US" b="0" dirty="0">
              <a:solidFill>
                <a:schemeClr val="accent2"/>
              </a:solidFill>
            </a:endParaRP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400050" y="95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9525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3862388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26629" name="Object 3"/>
          <p:cNvGraphicFramePr>
            <a:graphicFrameLocks noChangeAspect="1"/>
          </p:cNvGraphicFramePr>
          <p:nvPr/>
        </p:nvGraphicFramePr>
        <p:xfrm>
          <a:off x="1984375" y="3505200"/>
          <a:ext cx="45212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5" imgW="1524000" imgH="419100" progId="Equation.DSMT4">
                  <p:embed/>
                </p:oleObj>
              </mc:Choice>
              <mc:Fallback>
                <p:oleObj name="Equation" r:id="rId5" imgW="1524000" imgH="419100" progId="Equation.DSMT4">
                  <p:embed/>
                  <p:pic>
                    <p:nvPicPr>
                      <p:cNvPr id="266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3505200"/>
                        <a:ext cx="45212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223838" y="609600"/>
            <a:ext cx="4497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0" i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x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) = probability density function (pdf) of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0" i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dirty="0" err="1">
                <a:solidFill>
                  <a:schemeClr val="tx1"/>
                </a:solidFill>
                <a:latin typeface="+mn-lt"/>
              </a:rPr>
              <a:t>x,y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) = pdf of (</a:t>
            </a:r>
            <a:r>
              <a:rPr lang="en-US" altLang="en-US" dirty="0" err="1">
                <a:solidFill>
                  <a:schemeClr val="tx1"/>
                </a:solidFill>
                <a:latin typeface="+mn-lt"/>
              </a:rPr>
              <a:t>x,y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)</a:t>
            </a:r>
            <a:endParaRPr lang="en-US" altLang="en-US" b="0" i="1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0" i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y | x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) = pdf of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y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 given </a:t>
            </a:r>
            <a:r>
              <a:rPr lang="en-US" altLang="en-US" dirty="0">
                <a:solidFill>
                  <a:schemeClr val="tx1"/>
                </a:solidFill>
                <a:latin typeface="+mn-lt"/>
              </a:rPr>
              <a:t>x</a:t>
            </a:r>
          </a:p>
        </p:txBody>
      </p:sp>
      <p:graphicFrame>
        <p:nvGraphicFramePr>
          <p:cNvPr id="26631" name="Object 4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7" imgW="435285" imgH="677109" progId="Equation.DSMT4">
                  <p:embed/>
                </p:oleObj>
              </mc:Choice>
              <mc:Fallback>
                <p:oleObj name="Equation" r:id="rId7" imgW="435285" imgH="677109" progId="Equation.DSMT4">
                  <p:embed/>
                  <p:pic>
                    <p:nvPicPr>
                      <p:cNvPr id="2663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AutoShape 10"/>
          <p:cNvSpPr>
            <a:spLocks/>
          </p:cNvSpPr>
          <p:nvPr/>
        </p:nvSpPr>
        <p:spPr bwMode="auto">
          <a:xfrm rot="-5400000">
            <a:off x="5791200" y="2895600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5410200" y="2895600"/>
            <a:ext cx="938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FF0000"/>
                </a:solidFill>
              </a:rPr>
              <a:t>prior pdf</a:t>
            </a:r>
            <a:endParaRPr lang="en-US" altLang="en-US" b="0" i="1">
              <a:solidFill>
                <a:srgbClr val="FF0000"/>
              </a:solidFill>
            </a:endParaRPr>
          </a:p>
        </p:txBody>
      </p:sp>
      <p:sp>
        <p:nvSpPr>
          <p:cNvPr id="26634" name="AutoShape 13"/>
          <p:cNvSpPr>
            <a:spLocks/>
          </p:cNvSpPr>
          <p:nvPr/>
        </p:nvSpPr>
        <p:spPr bwMode="auto">
          <a:xfrm rot="-5400000">
            <a:off x="4495800" y="2671763"/>
            <a:ext cx="228600" cy="1295400"/>
          </a:xfrm>
          <a:prstGeom prst="rightBrace">
            <a:avLst>
              <a:gd name="adj1" fmla="val 47222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35" name="AutoShape 14"/>
          <p:cNvSpPr>
            <a:spLocks/>
          </p:cNvSpPr>
          <p:nvPr/>
        </p:nvSpPr>
        <p:spPr bwMode="auto">
          <a:xfrm rot="5400000" flipV="1">
            <a:off x="5067300" y="4305300"/>
            <a:ext cx="152400" cy="990600"/>
          </a:xfrm>
          <a:prstGeom prst="rightBrace">
            <a:avLst>
              <a:gd name="adj1" fmla="val 541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36" name="AutoShape 16"/>
          <p:cNvSpPr>
            <a:spLocks/>
          </p:cNvSpPr>
          <p:nvPr/>
        </p:nvSpPr>
        <p:spPr bwMode="auto">
          <a:xfrm rot="-5400000">
            <a:off x="2628900" y="3086100"/>
            <a:ext cx="228600" cy="1219200"/>
          </a:xfrm>
          <a:prstGeom prst="rightBrace">
            <a:avLst>
              <a:gd name="adj1" fmla="val 44444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37" name="Text Box 17"/>
          <p:cNvSpPr txBox="1">
            <a:spLocks noChangeArrowheads="1"/>
          </p:cNvSpPr>
          <p:nvPr/>
        </p:nvSpPr>
        <p:spPr bwMode="auto">
          <a:xfrm>
            <a:off x="3663950" y="2744788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FF0000"/>
                </a:solidFill>
              </a:rPr>
              <a:t>observation </a:t>
            </a:r>
            <a:r>
              <a:rPr lang="en-US" altLang="en-US" b="0" i="1">
                <a:solidFill>
                  <a:srgbClr val="FF0000"/>
                </a:solidFill>
              </a:rPr>
              <a:t>pdf</a:t>
            </a:r>
            <a:endParaRPr lang="en-US" altLang="en-US" b="0">
              <a:solidFill>
                <a:srgbClr val="FF0000"/>
              </a:solidFill>
            </a:endParaRPr>
          </a:p>
        </p:txBody>
      </p:sp>
      <p:sp>
        <p:nvSpPr>
          <p:cNvPr id="26638" name="Text Box 18"/>
          <p:cNvSpPr txBox="1">
            <a:spLocks noChangeArrowheads="1"/>
          </p:cNvSpPr>
          <p:nvPr/>
        </p:nvSpPr>
        <p:spPr bwMode="auto">
          <a:xfrm>
            <a:off x="3962400" y="4953000"/>
            <a:ext cx="334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FF0000"/>
                </a:solidFill>
              </a:rPr>
              <a:t>normalizing factor (unimportant)</a:t>
            </a:r>
          </a:p>
        </p:txBody>
      </p:sp>
      <p:sp>
        <p:nvSpPr>
          <p:cNvPr id="26639" name="Text Box 20"/>
          <p:cNvSpPr txBox="1">
            <a:spLocks noChangeArrowheads="1"/>
          </p:cNvSpPr>
          <p:nvPr/>
        </p:nvSpPr>
        <p:spPr bwMode="auto">
          <a:xfrm>
            <a:off x="1836738" y="3200400"/>
            <a:ext cx="1374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FF0000"/>
                </a:solidFill>
              </a:rPr>
              <a:t>posterior</a:t>
            </a:r>
            <a:r>
              <a:rPr lang="en-US" altLang="en-US" b="0" i="1">
                <a:solidFill>
                  <a:srgbClr val="FF0000"/>
                </a:solidFill>
              </a:rPr>
              <a:t> </a:t>
            </a:r>
            <a:r>
              <a:rPr lang="en-US" altLang="en-US" b="0">
                <a:solidFill>
                  <a:srgbClr val="FF0000"/>
                </a:solidFill>
              </a:rPr>
              <a:t>pdf</a:t>
            </a:r>
            <a:endParaRPr lang="en-US" altLang="en-US" b="0" i="1">
              <a:solidFill>
                <a:srgbClr val="FF0000"/>
              </a:solidFill>
            </a:endParaRPr>
          </a:p>
        </p:txBody>
      </p:sp>
      <p:sp>
        <p:nvSpPr>
          <p:cNvPr id="25616" name="Text Box 21"/>
          <p:cNvSpPr txBox="1">
            <a:spLocks noChangeArrowheads="1"/>
          </p:cNvSpPr>
          <p:nvPr/>
        </p:nvSpPr>
        <p:spPr bwMode="auto">
          <a:xfrm>
            <a:off x="409575" y="5503863"/>
            <a:ext cx="6683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0" dirty="0">
                <a:solidFill>
                  <a:schemeClr val="tx1"/>
                </a:solidFill>
              </a:rPr>
              <a:t>Optimal (posterior) estimate solution for </a:t>
            </a:r>
            <a:r>
              <a:rPr lang="en-US" altLang="en-US" dirty="0">
                <a:solidFill>
                  <a:schemeClr val="tx1"/>
                </a:solidFill>
                <a:latin typeface="+mj-lt"/>
              </a:rPr>
              <a:t>x</a:t>
            </a:r>
            <a:r>
              <a:rPr lang="en-US" altLang="en-US" b="0" dirty="0">
                <a:solidFill>
                  <a:schemeClr val="tx1"/>
                </a:solidFill>
                <a:latin typeface="+mj-lt"/>
              </a:rPr>
              <a:t> given</a:t>
            </a:r>
            <a:r>
              <a:rPr lang="en-US" altLang="en-US" dirty="0">
                <a:solidFill>
                  <a:schemeClr val="tx1"/>
                </a:solidFill>
                <a:latin typeface="+mj-lt"/>
              </a:rPr>
              <a:t> y </a:t>
            </a:r>
            <a:r>
              <a:rPr lang="en-US" altLang="en-US" b="0" dirty="0">
                <a:solidFill>
                  <a:schemeClr val="tx1"/>
                </a:solidFill>
              </a:rPr>
              <a:t>is max[</a:t>
            </a:r>
            <a:r>
              <a:rPr lang="en-US" altLang="en-US" b="0" i="1" dirty="0">
                <a:solidFill>
                  <a:schemeClr val="tx1"/>
                </a:solidFill>
              </a:rPr>
              <a:t>P</a:t>
            </a:r>
            <a:r>
              <a:rPr lang="en-US" altLang="en-US" b="0" dirty="0">
                <a:solidFill>
                  <a:schemeClr val="tx1"/>
                </a:solidFill>
              </a:rPr>
              <a:t>(</a:t>
            </a:r>
            <a:r>
              <a:rPr lang="en-US" altLang="en-US" dirty="0">
                <a:solidFill>
                  <a:schemeClr val="tx1"/>
                </a:solidFill>
              </a:rPr>
              <a:t>x | y</a:t>
            </a:r>
            <a:r>
              <a:rPr lang="en-US" altLang="en-US" b="0" dirty="0">
                <a:solidFill>
                  <a:schemeClr val="tx1"/>
                </a:solidFill>
              </a:rPr>
              <a:t>)]</a:t>
            </a:r>
          </a:p>
        </p:txBody>
      </p:sp>
      <p:graphicFrame>
        <p:nvGraphicFramePr>
          <p:cNvPr id="26641" name="Object 5"/>
          <p:cNvGraphicFramePr>
            <a:graphicFrameLocks noChangeAspect="1"/>
          </p:cNvGraphicFramePr>
          <p:nvPr/>
        </p:nvGraphicFramePr>
        <p:xfrm>
          <a:off x="4800600" y="6054725"/>
          <a:ext cx="20129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9" imgW="939800" imgH="228600" progId="Equation.DSMT4">
                  <p:embed/>
                </p:oleObj>
              </mc:Choice>
              <mc:Fallback>
                <p:oleObj name="Equation" r:id="rId9" imgW="939800" imgH="228600" progId="Equation.DSMT4">
                  <p:embed/>
                  <p:pic>
                    <p:nvPicPr>
                      <p:cNvPr id="266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054725"/>
                        <a:ext cx="20129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714750" y="6096000"/>
            <a:ext cx="102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chemeClr val="tx1"/>
                </a:solidFill>
              </a:rPr>
              <a:t>solve for </a:t>
            </a:r>
          </a:p>
        </p:txBody>
      </p:sp>
      <p:sp>
        <p:nvSpPr>
          <p:cNvPr id="26643" name="Text Box 34"/>
          <p:cNvSpPr txBox="1">
            <a:spLocks noChangeArrowheads="1"/>
          </p:cNvSpPr>
          <p:nvPr/>
        </p:nvSpPr>
        <p:spPr bwMode="auto">
          <a:xfrm>
            <a:off x="3248025" y="6053138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Wingdings 3" pitchFamily="18" charset="2"/>
              </a:rPr>
              <a:t>a</a:t>
            </a:r>
          </a:p>
        </p:txBody>
      </p:sp>
      <p:sp>
        <p:nvSpPr>
          <p:cNvPr id="25621" name="Rectangle 35"/>
          <p:cNvSpPr>
            <a:spLocks noChangeArrowheads="1"/>
          </p:cNvSpPr>
          <p:nvPr/>
        </p:nvSpPr>
        <p:spPr bwMode="auto">
          <a:xfrm>
            <a:off x="3714750" y="167640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0" i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en-US" sz="2400" dirty="0" err="1">
                <a:solidFill>
                  <a:schemeClr val="tx1"/>
                </a:solidFill>
                <a:latin typeface="+mn-lt"/>
              </a:rPr>
              <a:t>x,y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)</a:t>
            </a:r>
            <a:r>
              <a:rPr lang="en-US" altLang="en-US" sz="2400" dirty="0" err="1">
                <a:solidFill>
                  <a:schemeClr val="tx1"/>
                </a:solidFill>
                <a:latin typeface="+mn-lt"/>
              </a:rPr>
              <a:t>dxdy</a:t>
            </a:r>
            <a:endParaRPr lang="en-US" altLang="en-US" sz="24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6645" name="Object 7"/>
          <p:cNvGraphicFramePr>
            <a:graphicFrameLocks noChangeAspect="1"/>
          </p:cNvGraphicFramePr>
          <p:nvPr/>
        </p:nvGraphicFramePr>
        <p:xfrm>
          <a:off x="6181725" y="1143000"/>
          <a:ext cx="2744788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11" imgW="1295400" imgH="660400" progId="Equation.DSMT4">
                  <p:embed/>
                </p:oleObj>
              </mc:Choice>
              <mc:Fallback>
                <p:oleObj name="Equation" r:id="rId11" imgW="1295400" imgH="660400" progId="Equation.DSMT4">
                  <p:embed/>
                  <p:pic>
                    <p:nvPicPr>
                      <p:cNvPr id="266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725" y="1143000"/>
                        <a:ext cx="2744788" cy="140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3" name="Line 37"/>
          <p:cNvSpPr>
            <a:spLocks noChangeShapeType="1"/>
          </p:cNvSpPr>
          <p:nvPr/>
        </p:nvSpPr>
        <p:spPr bwMode="auto">
          <a:xfrm flipV="1">
            <a:off x="5562600" y="1371600"/>
            <a:ext cx="609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5624" name="Line 38"/>
          <p:cNvSpPr>
            <a:spLocks noChangeShapeType="1"/>
          </p:cNvSpPr>
          <p:nvPr/>
        </p:nvSpPr>
        <p:spPr bwMode="auto">
          <a:xfrm>
            <a:off x="5562600" y="2057400"/>
            <a:ext cx="6096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20" rIns="45720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6648" name="Text Box 39"/>
          <p:cNvSpPr txBox="1">
            <a:spLocks noChangeArrowheads="1"/>
          </p:cNvSpPr>
          <p:nvPr/>
        </p:nvSpPr>
        <p:spPr bwMode="auto">
          <a:xfrm>
            <a:off x="1030288" y="3794125"/>
            <a:ext cx="5699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1"/>
                </a:solidFill>
                <a:latin typeface="Wingdings 3" pitchFamily="18" charset="2"/>
              </a:rPr>
              <a:t>a</a:t>
            </a:r>
          </a:p>
        </p:txBody>
      </p:sp>
      <p:sp>
        <p:nvSpPr>
          <p:cNvPr id="26649" name="Text Box 40"/>
          <p:cNvSpPr txBox="1">
            <a:spLocks noChangeArrowheads="1"/>
          </p:cNvSpPr>
          <p:nvPr/>
        </p:nvSpPr>
        <p:spPr bwMode="auto">
          <a:xfrm>
            <a:off x="6811963" y="3697288"/>
            <a:ext cx="1222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CC"/>
                </a:solidFill>
              </a:rPr>
              <a:t>Bayes’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CC"/>
                </a:solidFill>
              </a:rPr>
              <a:t>theorem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E25732-E995-42AC-BE38-AD1CD9E25A1F}"/>
              </a:ext>
            </a:extLst>
          </p:cNvPr>
          <p:cNvSpPr txBox="1"/>
          <p:nvPr/>
        </p:nvSpPr>
        <p:spPr>
          <a:xfrm>
            <a:off x="5480050" y="650261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Brasseur and Jacob, chapter 11.2</a:t>
            </a:r>
          </a:p>
        </p:txBody>
      </p:sp>
      <p:sp>
        <p:nvSpPr>
          <p:cNvPr id="27" name="Line 37">
            <a:extLst>
              <a:ext uri="{FF2B5EF4-FFF2-40B4-BE49-F238E27FC236}">
                <a16:creationId xmlns:a16="http://schemas.microsoft.com/office/drawing/2014/main" id="{12834E68-6956-4867-A3BD-E59912FEF5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1981980"/>
            <a:ext cx="1035050" cy="3890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45720" rIns="45720">
            <a:spAutoFit/>
          </a:bodyPr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BBA25-EB77-4AD6-9822-B7985F2B5513}"/>
              </a:ext>
            </a:extLst>
          </p:cNvPr>
          <p:cNvSpPr txBox="1"/>
          <p:nvPr/>
        </p:nvSpPr>
        <p:spPr>
          <a:xfrm>
            <a:off x="788754" y="1770973"/>
            <a:ext cx="283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Probability of </a:t>
            </a:r>
          </a:p>
          <a:p>
            <a:r>
              <a:rPr lang="en-US" b="0" dirty="0"/>
              <a:t>[</a:t>
            </a:r>
            <a:r>
              <a:rPr lang="en-US" dirty="0"/>
              <a:t>x</a:t>
            </a:r>
            <a:r>
              <a:rPr lang="en-US" b="0" dirty="0"/>
              <a:t>, </a:t>
            </a:r>
            <a:r>
              <a:rPr lang="en-US" dirty="0" err="1"/>
              <a:t>x</a:t>
            </a:r>
            <a:r>
              <a:rPr lang="en-US" b="0" dirty="0" err="1"/>
              <a:t>+</a:t>
            </a:r>
            <a:r>
              <a:rPr lang="en-US" dirty="0" err="1"/>
              <a:t>dx</a:t>
            </a:r>
            <a:r>
              <a:rPr lang="en-US" b="0" dirty="0"/>
              <a:t>; </a:t>
            </a:r>
            <a:r>
              <a:rPr lang="en-US" dirty="0"/>
              <a:t>y</a:t>
            </a:r>
            <a:r>
              <a:rPr lang="en-US" b="0" dirty="0"/>
              <a:t>, </a:t>
            </a:r>
            <a:r>
              <a:rPr lang="en-US" dirty="0" err="1"/>
              <a:t>y</a:t>
            </a:r>
            <a:r>
              <a:rPr lang="en-US" b="0" dirty="0" err="1"/>
              <a:t>+</a:t>
            </a:r>
            <a:r>
              <a:rPr lang="en-US" dirty="0" err="1"/>
              <a:t>dy</a:t>
            </a:r>
            <a:r>
              <a:rPr lang="en-US" b="0" dirty="0"/>
              <a:t>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6632" grpId="0" animBg="1"/>
      <p:bldP spid="26633" grpId="0"/>
      <p:bldP spid="26634" grpId="0" animBg="1"/>
      <p:bldP spid="26635" grpId="0" animBg="1"/>
      <p:bldP spid="26636" grpId="0" animBg="1"/>
      <p:bldP spid="26637" grpId="0"/>
      <p:bldP spid="26638" grpId="0"/>
      <p:bldP spid="26639" grpId="0"/>
      <p:bldP spid="25616" grpId="0"/>
      <p:bldP spid="26642" grpId="0"/>
      <p:bldP spid="26643" grpId="0"/>
      <p:bldP spid="25621" grpId="0"/>
      <p:bldP spid="25623" grpId="0" animBg="1"/>
      <p:bldP spid="25624" grpId="0" animBg="1"/>
      <p:bldP spid="26648" grpId="0"/>
      <p:bldP spid="26649" grpId="0"/>
      <p:bldP spid="2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A37D1-9A93-40D2-B82C-D95B4A64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14" y="-406217"/>
            <a:ext cx="7772400" cy="1143000"/>
          </a:xfrm>
        </p:spPr>
        <p:txBody>
          <a:bodyPr/>
          <a:lstStyle/>
          <a:p>
            <a:r>
              <a:rPr lang="en-US" dirty="0"/>
              <a:t>Joint probability density function </a:t>
            </a:r>
            <a:r>
              <a:rPr lang="en-US" i="1" dirty="0"/>
              <a:t>P(</a:t>
            </a:r>
            <a:r>
              <a:rPr lang="en-US" i="1" dirty="0" err="1"/>
              <a:t>x,y</a:t>
            </a:r>
            <a:r>
              <a:rPr lang="en-US" i="1" dirty="0"/>
              <a:t>)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8A920-BB57-4593-A4E3-FE7045982AD5}"/>
              </a:ext>
            </a:extLst>
          </p:cNvPr>
          <p:cNvGrpSpPr/>
          <p:nvPr/>
        </p:nvGrpSpPr>
        <p:grpSpPr>
          <a:xfrm>
            <a:off x="1752600" y="983751"/>
            <a:ext cx="5638800" cy="5338617"/>
            <a:chOff x="2286000" y="685800"/>
            <a:chExt cx="4958523" cy="47336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BAC402-2939-46D1-B9A1-DCEC1A0A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685800"/>
              <a:ext cx="4958523" cy="47336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904E2B-C989-4533-A63C-D005C3CA4670}"/>
                </a:ext>
              </a:extLst>
            </p:cNvPr>
            <p:cNvSpPr/>
            <p:nvPr/>
          </p:nvSpPr>
          <p:spPr bwMode="auto">
            <a:xfrm>
              <a:off x="5257800" y="914400"/>
              <a:ext cx="17526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4F42E5-C15F-4923-BAB2-E8563E234D2C}"/>
              </a:ext>
            </a:extLst>
          </p:cNvPr>
          <p:cNvSpPr txBox="1"/>
          <p:nvPr/>
        </p:nvSpPr>
        <p:spPr>
          <a:xfrm>
            <a:off x="4598712" y="6091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85BE6-985E-4463-A770-70D8C34117C1}"/>
              </a:ext>
            </a:extLst>
          </p:cNvPr>
          <p:cNvSpPr txBox="1"/>
          <p:nvPr/>
        </p:nvSpPr>
        <p:spPr>
          <a:xfrm>
            <a:off x="989975" y="319139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1" dirty="0"/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F39EF-6982-47C5-9D9C-3D002AD4B623}"/>
              </a:ext>
            </a:extLst>
          </p:cNvPr>
          <p:cNvSpPr txBox="1"/>
          <p:nvPr/>
        </p:nvSpPr>
        <p:spPr>
          <a:xfrm>
            <a:off x="6270283" y="2732702"/>
            <a:ext cx="81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P(</a:t>
            </a:r>
            <a:r>
              <a:rPr lang="en-US" b="0" i="1" dirty="0" err="1"/>
              <a:t>x,y</a:t>
            </a:r>
            <a:r>
              <a:rPr lang="en-US" b="0" i="1" dirty="0"/>
              <a:t>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1FBADE5-34C4-4B29-9158-85D222C31D13}"/>
              </a:ext>
            </a:extLst>
          </p:cNvPr>
          <p:cNvSpPr/>
          <p:nvPr/>
        </p:nvSpPr>
        <p:spPr bwMode="auto">
          <a:xfrm>
            <a:off x="1963711" y="5275129"/>
            <a:ext cx="5231568" cy="720144"/>
          </a:xfrm>
          <a:custGeom>
            <a:avLst/>
            <a:gdLst>
              <a:gd name="connsiteX0" fmla="*/ 0 w 5231568"/>
              <a:gd name="connsiteY0" fmla="*/ 717321 h 717321"/>
              <a:gd name="connsiteX1" fmla="*/ 884420 w 5231568"/>
              <a:gd name="connsiteY1" fmla="*/ 537439 h 717321"/>
              <a:gd name="connsiteX2" fmla="*/ 1708879 w 5231568"/>
              <a:gd name="connsiteY2" fmla="*/ 117715 h 717321"/>
              <a:gd name="connsiteX3" fmla="*/ 2023673 w 5231568"/>
              <a:gd name="connsiteY3" fmla="*/ 57754 h 717321"/>
              <a:gd name="connsiteX4" fmla="*/ 2023673 w 5231568"/>
              <a:gd name="connsiteY4" fmla="*/ 57754 h 717321"/>
              <a:gd name="connsiteX5" fmla="*/ 3282846 w 5231568"/>
              <a:gd name="connsiteY5" fmla="*/ 27774 h 717321"/>
              <a:gd name="connsiteX6" fmla="*/ 4332158 w 5231568"/>
              <a:gd name="connsiteY6" fmla="*/ 507459 h 717321"/>
              <a:gd name="connsiteX7" fmla="*/ 4796853 w 5231568"/>
              <a:gd name="connsiteY7" fmla="*/ 657360 h 717321"/>
              <a:gd name="connsiteX8" fmla="*/ 5231568 w 5231568"/>
              <a:gd name="connsiteY8" fmla="*/ 717321 h 717321"/>
              <a:gd name="connsiteX9" fmla="*/ 5231568 w 5231568"/>
              <a:gd name="connsiteY9" fmla="*/ 717321 h 717321"/>
              <a:gd name="connsiteX0" fmla="*/ 0 w 5231568"/>
              <a:gd name="connsiteY0" fmla="*/ 738655 h 738655"/>
              <a:gd name="connsiteX1" fmla="*/ 884420 w 5231568"/>
              <a:gd name="connsiteY1" fmla="*/ 558773 h 738655"/>
              <a:gd name="connsiteX2" fmla="*/ 1708879 w 5231568"/>
              <a:gd name="connsiteY2" fmla="*/ 139049 h 738655"/>
              <a:gd name="connsiteX3" fmla="*/ 2023673 w 5231568"/>
              <a:gd name="connsiteY3" fmla="*/ 79088 h 738655"/>
              <a:gd name="connsiteX4" fmla="*/ 2713220 w 5231568"/>
              <a:gd name="connsiteY4" fmla="*/ 19127 h 738655"/>
              <a:gd name="connsiteX5" fmla="*/ 3282846 w 5231568"/>
              <a:gd name="connsiteY5" fmla="*/ 49108 h 738655"/>
              <a:gd name="connsiteX6" fmla="*/ 4332158 w 5231568"/>
              <a:gd name="connsiteY6" fmla="*/ 528793 h 738655"/>
              <a:gd name="connsiteX7" fmla="*/ 4796853 w 5231568"/>
              <a:gd name="connsiteY7" fmla="*/ 678694 h 738655"/>
              <a:gd name="connsiteX8" fmla="*/ 5231568 w 5231568"/>
              <a:gd name="connsiteY8" fmla="*/ 738655 h 738655"/>
              <a:gd name="connsiteX9" fmla="*/ 5231568 w 5231568"/>
              <a:gd name="connsiteY9" fmla="*/ 738655 h 738655"/>
              <a:gd name="connsiteX0" fmla="*/ 0 w 5231568"/>
              <a:gd name="connsiteY0" fmla="*/ 722085 h 722085"/>
              <a:gd name="connsiteX1" fmla="*/ 884420 w 5231568"/>
              <a:gd name="connsiteY1" fmla="*/ 542203 h 722085"/>
              <a:gd name="connsiteX2" fmla="*/ 1708879 w 5231568"/>
              <a:gd name="connsiteY2" fmla="*/ 122479 h 722085"/>
              <a:gd name="connsiteX3" fmla="*/ 2023673 w 5231568"/>
              <a:gd name="connsiteY3" fmla="*/ 62518 h 722085"/>
              <a:gd name="connsiteX4" fmla="*/ 2713220 w 5231568"/>
              <a:gd name="connsiteY4" fmla="*/ 2557 h 722085"/>
              <a:gd name="connsiteX5" fmla="*/ 3522689 w 5231568"/>
              <a:gd name="connsiteY5" fmla="*/ 152459 h 722085"/>
              <a:gd name="connsiteX6" fmla="*/ 4332158 w 5231568"/>
              <a:gd name="connsiteY6" fmla="*/ 512223 h 722085"/>
              <a:gd name="connsiteX7" fmla="*/ 4796853 w 5231568"/>
              <a:gd name="connsiteY7" fmla="*/ 662124 h 722085"/>
              <a:gd name="connsiteX8" fmla="*/ 5231568 w 5231568"/>
              <a:gd name="connsiteY8" fmla="*/ 722085 h 722085"/>
              <a:gd name="connsiteX9" fmla="*/ 5231568 w 5231568"/>
              <a:gd name="connsiteY9" fmla="*/ 722085 h 722085"/>
              <a:gd name="connsiteX0" fmla="*/ 0 w 5231568"/>
              <a:gd name="connsiteY0" fmla="*/ 722085 h 722085"/>
              <a:gd name="connsiteX1" fmla="*/ 884420 w 5231568"/>
              <a:gd name="connsiteY1" fmla="*/ 542203 h 722085"/>
              <a:gd name="connsiteX2" fmla="*/ 1708879 w 5231568"/>
              <a:gd name="connsiteY2" fmla="*/ 122479 h 722085"/>
              <a:gd name="connsiteX3" fmla="*/ 2023673 w 5231568"/>
              <a:gd name="connsiteY3" fmla="*/ 62518 h 722085"/>
              <a:gd name="connsiteX4" fmla="*/ 2713220 w 5231568"/>
              <a:gd name="connsiteY4" fmla="*/ 2557 h 722085"/>
              <a:gd name="connsiteX5" fmla="*/ 3522689 w 5231568"/>
              <a:gd name="connsiteY5" fmla="*/ 152459 h 722085"/>
              <a:gd name="connsiteX6" fmla="*/ 4332158 w 5231568"/>
              <a:gd name="connsiteY6" fmla="*/ 512223 h 722085"/>
              <a:gd name="connsiteX7" fmla="*/ 4796853 w 5231568"/>
              <a:gd name="connsiteY7" fmla="*/ 662124 h 722085"/>
              <a:gd name="connsiteX8" fmla="*/ 5231568 w 5231568"/>
              <a:gd name="connsiteY8" fmla="*/ 722085 h 722085"/>
              <a:gd name="connsiteX9" fmla="*/ 5231568 w 5231568"/>
              <a:gd name="connsiteY9" fmla="*/ 722085 h 722085"/>
              <a:gd name="connsiteX0" fmla="*/ 0 w 5231568"/>
              <a:gd name="connsiteY0" fmla="*/ 722766 h 722766"/>
              <a:gd name="connsiteX1" fmla="*/ 884420 w 5231568"/>
              <a:gd name="connsiteY1" fmla="*/ 542884 h 722766"/>
              <a:gd name="connsiteX2" fmla="*/ 1603948 w 5231568"/>
              <a:gd name="connsiteY2" fmla="*/ 213101 h 722766"/>
              <a:gd name="connsiteX3" fmla="*/ 2023673 w 5231568"/>
              <a:gd name="connsiteY3" fmla="*/ 63199 h 722766"/>
              <a:gd name="connsiteX4" fmla="*/ 2713220 w 5231568"/>
              <a:gd name="connsiteY4" fmla="*/ 3238 h 722766"/>
              <a:gd name="connsiteX5" fmla="*/ 3522689 w 5231568"/>
              <a:gd name="connsiteY5" fmla="*/ 153140 h 722766"/>
              <a:gd name="connsiteX6" fmla="*/ 4332158 w 5231568"/>
              <a:gd name="connsiteY6" fmla="*/ 512904 h 722766"/>
              <a:gd name="connsiteX7" fmla="*/ 4796853 w 5231568"/>
              <a:gd name="connsiteY7" fmla="*/ 662805 h 722766"/>
              <a:gd name="connsiteX8" fmla="*/ 5231568 w 5231568"/>
              <a:gd name="connsiteY8" fmla="*/ 722766 h 722766"/>
              <a:gd name="connsiteX9" fmla="*/ 5231568 w 5231568"/>
              <a:gd name="connsiteY9" fmla="*/ 722766 h 722766"/>
              <a:gd name="connsiteX0" fmla="*/ 0 w 5231568"/>
              <a:gd name="connsiteY0" fmla="*/ 719528 h 719528"/>
              <a:gd name="connsiteX1" fmla="*/ 884420 w 5231568"/>
              <a:gd name="connsiteY1" fmla="*/ 539646 h 719528"/>
              <a:gd name="connsiteX2" fmla="*/ 1603948 w 5231568"/>
              <a:gd name="connsiteY2" fmla="*/ 209863 h 719528"/>
              <a:gd name="connsiteX3" fmla="*/ 1873772 w 5231568"/>
              <a:gd name="connsiteY3" fmla="*/ 149902 h 719528"/>
              <a:gd name="connsiteX4" fmla="*/ 2713220 w 5231568"/>
              <a:gd name="connsiteY4" fmla="*/ 0 h 719528"/>
              <a:gd name="connsiteX5" fmla="*/ 3522689 w 5231568"/>
              <a:gd name="connsiteY5" fmla="*/ 149902 h 719528"/>
              <a:gd name="connsiteX6" fmla="*/ 4332158 w 5231568"/>
              <a:gd name="connsiteY6" fmla="*/ 509666 h 719528"/>
              <a:gd name="connsiteX7" fmla="*/ 4796853 w 5231568"/>
              <a:gd name="connsiteY7" fmla="*/ 659567 h 719528"/>
              <a:gd name="connsiteX8" fmla="*/ 5231568 w 5231568"/>
              <a:gd name="connsiteY8" fmla="*/ 719528 h 719528"/>
              <a:gd name="connsiteX9" fmla="*/ 5231568 w 5231568"/>
              <a:gd name="connsiteY9" fmla="*/ 719528 h 719528"/>
              <a:gd name="connsiteX0" fmla="*/ 0 w 5231568"/>
              <a:gd name="connsiteY0" fmla="*/ 719528 h 719528"/>
              <a:gd name="connsiteX1" fmla="*/ 884420 w 5231568"/>
              <a:gd name="connsiteY1" fmla="*/ 539646 h 719528"/>
              <a:gd name="connsiteX2" fmla="*/ 1469037 w 5231568"/>
              <a:gd name="connsiteY2" fmla="*/ 389745 h 719528"/>
              <a:gd name="connsiteX3" fmla="*/ 1873772 w 5231568"/>
              <a:gd name="connsiteY3" fmla="*/ 149902 h 719528"/>
              <a:gd name="connsiteX4" fmla="*/ 2713220 w 5231568"/>
              <a:gd name="connsiteY4" fmla="*/ 0 h 719528"/>
              <a:gd name="connsiteX5" fmla="*/ 3522689 w 5231568"/>
              <a:gd name="connsiteY5" fmla="*/ 149902 h 719528"/>
              <a:gd name="connsiteX6" fmla="*/ 4332158 w 5231568"/>
              <a:gd name="connsiteY6" fmla="*/ 509666 h 719528"/>
              <a:gd name="connsiteX7" fmla="*/ 4796853 w 5231568"/>
              <a:gd name="connsiteY7" fmla="*/ 659567 h 719528"/>
              <a:gd name="connsiteX8" fmla="*/ 5231568 w 5231568"/>
              <a:gd name="connsiteY8" fmla="*/ 719528 h 719528"/>
              <a:gd name="connsiteX9" fmla="*/ 5231568 w 5231568"/>
              <a:gd name="connsiteY9" fmla="*/ 719528 h 719528"/>
              <a:gd name="connsiteX0" fmla="*/ 0 w 5231568"/>
              <a:gd name="connsiteY0" fmla="*/ 720306 h 720306"/>
              <a:gd name="connsiteX1" fmla="*/ 884420 w 5231568"/>
              <a:gd name="connsiteY1" fmla="*/ 540424 h 720306"/>
              <a:gd name="connsiteX2" fmla="*/ 1469037 w 5231568"/>
              <a:gd name="connsiteY2" fmla="*/ 390523 h 720306"/>
              <a:gd name="connsiteX3" fmla="*/ 2023674 w 5231568"/>
              <a:gd name="connsiteY3" fmla="*/ 105709 h 720306"/>
              <a:gd name="connsiteX4" fmla="*/ 2713220 w 5231568"/>
              <a:gd name="connsiteY4" fmla="*/ 778 h 720306"/>
              <a:gd name="connsiteX5" fmla="*/ 3522689 w 5231568"/>
              <a:gd name="connsiteY5" fmla="*/ 150680 h 720306"/>
              <a:gd name="connsiteX6" fmla="*/ 4332158 w 5231568"/>
              <a:gd name="connsiteY6" fmla="*/ 510444 h 720306"/>
              <a:gd name="connsiteX7" fmla="*/ 4796853 w 5231568"/>
              <a:gd name="connsiteY7" fmla="*/ 660345 h 720306"/>
              <a:gd name="connsiteX8" fmla="*/ 5231568 w 5231568"/>
              <a:gd name="connsiteY8" fmla="*/ 720306 h 720306"/>
              <a:gd name="connsiteX9" fmla="*/ 5231568 w 5231568"/>
              <a:gd name="connsiteY9" fmla="*/ 720306 h 720306"/>
              <a:gd name="connsiteX0" fmla="*/ 0 w 5231568"/>
              <a:gd name="connsiteY0" fmla="*/ 720144 h 720144"/>
              <a:gd name="connsiteX1" fmla="*/ 884420 w 5231568"/>
              <a:gd name="connsiteY1" fmla="*/ 540262 h 720144"/>
              <a:gd name="connsiteX2" fmla="*/ 1484027 w 5231568"/>
              <a:gd name="connsiteY2" fmla="*/ 300420 h 720144"/>
              <a:gd name="connsiteX3" fmla="*/ 2023674 w 5231568"/>
              <a:gd name="connsiteY3" fmla="*/ 105547 h 720144"/>
              <a:gd name="connsiteX4" fmla="*/ 2713220 w 5231568"/>
              <a:gd name="connsiteY4" fmla="*/ 616 h 720144"/>
              <a:gd name="connsiteX5" fmla="*/ 3522689 w 5231568"/>
              <a:gd name="connsiteY5" fmla="*/ 150518 h 720144"/>
              <a:gd name="connsiteX6" fmla="*/ 4332158 w 5231568"/>
              <a:gd name="connsiteY6" fmla="*/ 510282 h 720144"/>
              <a:gd name="connsiteX7" fmla="*/ 4796853 w 5231568"/>
              <a:gd name="connsiteY7" fmla="*/ 660183 h 720144"/>
              <a:gd name="connsiteX8" fmla="*/ 5231568 w 5231568"/>
              <a:gd name="connsiteY8" fmla="*/ 720144 h 720144"/>
              <a:gd name="connsiteX9" fmla="*/ 5231568 w 5231568"/>
              <a:gd name="connsiteY9" fmla="*/ 720144 h 72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1568" h="720144">
                <a:moveTo>
                  <a:pt x="0" y="720144"/>
                </a:moveTo>
                <a:cubicBezTo>
                  <a:pt x="299803" y="680170"/>
                  <a:pt x="637082" y="610216"/>
                  <a:pt x="884420" y="540262"/>
                </a:cubicBezTo>
                <a:cubicBezTo>
                  <a:pt x="1131758" y="470308"/>
                  <a:pt x="1294152" y="372872"/>
                  <a:pt x="1484027" y="300420"/>
                </a:cubicBezTo>
                <a:cubicBezTo>
                  <a:pt x="1673902" y="227968"/>
                  <a:pt x="1818809" y="155514"/>
                  <a:pt x="2023674" y="105547"/>
                </a:cubicBezTo>
                <a:cubicBezTo>
                  <a:pt x="2228539" y="55580"/>
                  <a:pt x="2463384" y="-6879"/>
                  <a:pt x="2713220" y="616"/>
                </a:cubicBezTo>
                <a:cubicBezTo>
                  <a:pt x="2963056" y="8111"/>
                  <a:pt x="3252866" y="65574"/>
                  <a:pt x="3522689" y="150518"/>
                </a:cubicBezTo>
                <a:cubicBezTo>
                  <a:pt x="3792512" y="235462"/>
                  <a:pt x="4119797" y="425338"/>
                  <a:pt x="4332158" y="510282"/>
                </a:cubicBezTo>
                <a:cubicBezTo>
                  <a:pt x="4544519" y="595226"/>
                  <a:pt x="4646951" y="625206"/>
                  <a:pt x="4796853" y="660183"/>
                </a:cubicBezTo>
                <a:cubicBezTo>
                  <a:pt x="4946755" y="695160"/>
                  <a:pt x="5231568" y="720144"/>
                  <a:pt x="5231568" y="720144"/>
                </a:cubicBezTo>
                <a:lnTo>
                  <a:pt x="5231568" y="720144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15A4F0-149B-408A-A3A2-08B6E621FAF7}"/>
              </a:ext>
            </a:extLst>
          </p:cNvPr>
          <p:cNvSpPr txBox="1"/>
          <p:nvPr/>
        </p:nvSpPr>
        <p:spPr>
          <a:xfrm>
            <a:off x="3810000" y="5348942"/>
            <a:ext cx="316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FF0000"/>
                </a:solidFill>
              </a:rPr>
              <a:t>P(x)</a:t>
            </a:r>
          </a:p>
          <a:p>
            <a:r>
              <a:rPr lang="en-US" b="0" i="1" dirty="0">
                <a:solidFill>
                  <a:srgbClr val="FF0000"/>
                </a:solidFill>
              </a:rPr>
              <a:t>integrated over all 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8840ED-E6B8-4522-ABA2-E3989FC4DAEA}"/>
              </a:ext>
            </a:extLst>
          </p:cNvPr>
          <p:cNvSpPr/>
          <p:nvPr/>
        </p:nvSpPr>
        <p:spPr bwMode="auto">
          <a:xfrm rot="5400000">
            <a:off x="-39799" y="3314356"/>
            <a:ext cx="4727163" cy="720144"/>
          </a:xfrm>
          <a:custGeom>
            <a:avLst/>
            <a:gdLst>
              <a:gd name="connsiteX0" fmla="*/ 0 w 5231568"/>
              <a:gd name="connsiteY0" fmla="*/ 717321 h 717321"/>
              <a:gd name="connsiteX1" fmla="*/ 884420 w 5231568"/>
              <a:gd name="connsiteY1" fmla="*/ 537439 h 717321"/>
              <a:gd name="connsiteX2" fmla="*/ 1708879 w 5231568"/>
              <a:gd name="connsiteY2" fmla="*/ 117715 h 717321"/>
              <a:gd name="connsiteX3" fmla="*/ 2023673 w 5231568"/>
              <a:gd name="connsiteY3" fmla="*/ 57754 h 717321"/>
              <a:gd name="connsiteX4" fmla="*/ 2023673 w 5231568"/>
              <a:gd name="connsiteY4" fmla="*/ 57754 h 717321"/>
              <a:gd name="connsiteX5" fmla="*/ 3282846 w 5231568"/>
              <a:gd name="connsiteY5" fmla="*/ 27774 h 717321"/>
              <a:gd name="connsiteX6" fmla="*/ 4332158 w 5231568"/>
              <a:gd name="connsiteY6" fmla="*/ 507459 h 717321"/>
              <a:gd name="connsiteX7" fmla="*/ 4796853 w 5231568"/>
              <a:gd name="connsiteY7" fmla="*/ 657360 h 717321"/>
              <a:gd name="connsiteX8" fmla="*/ 5231568 w 5231568"/>
              <a:gd name="connsiteY8" fmla="*/ 717321 h 717321"/>
              <a:gd name="connsiteX9" fmla="*/ 5231568 w 5231568"/>
              <a:gd name="connsiteY9" fmla="*/ 717321 h 717321"/>
              <a:gd name="connsiteX0" fmla="*/ 0 w 5231568"/>
              <a:gd name="connsiteY0" fmla="*/ 738655 h 738655"/>
              <a:gd name="connsiteX1" fmla="*/ 884420 w 5231568"/>
              <a:gd name="connsiteY1" fmla="*/ 558773 h 738655"/>
              <a:gd name="connsiteX2" fmla="*/ 1708879 w 5231568"/>
              <a:gd name="connsiteY2" fmla="*/ 139049 h 738655"/>
              <a:gd name="connsiteX3" fmla="*/ 2023673 w 5231568"/>
              <a:gd name="connsiteY3" fmla="*/ 79088 h 738655"/>
              <a:gd name="connsiteX4" fmla="*/ 2713220 w 5231568"/>
              <a:gd name="connsiteY4" fmla="*/ 19127 h 738655"/>
              <a:gd name="connsiteX5" fmla="*/ 3282846 w 5231568"/>
              <a:gd name="connsiteY5" fmla="*/ 49108 h 738655"/>
              <a:gd name="connsiteX6" fmla="*/ 4332158 w 5231568"/>
              <a:gd name="connsiteY6" fmla="*/ 528793 h 738655"/>
              <a:gd name="connsiteX7" fmla="*/ 4796853 w 5231568"/>
              <a:gd name="connsiteY7" fmla="*/ 678694 h 738655"/>
              <a:gd name="connsiteX8" fmla="*/ 5231568 w 5231568"/>
              <a:gd name="connsiteY8" fmla="*/ 738655 h 738655"/>
              <a:gd name="connsiteX9" fmla="*/ 5231568 w 5231568"/>
              <a:gd name="connsiteY9" fmla="*/ 738655 h 738655"/>
              <a:gd name="connsiteX0" fmla="*/ 0 w 5231568"/>
              <a:gd name="connsiteY0" fmla="*/ 722085 h 722085"/>
              <a:gd name="connsiteX1" fmla="*/ 884420 w 5231568"/>
              <a:gd name="connsiteY1" fmla="*/ 542203 h 722085"/>
              <a:gd name="connsiteX2" fmla="*/ 1708879 w 5231568"/>
              <a:gd name="connsiteY2" fmla="*/ 122479 h 722085"/>
              <a:gd name="connsiteX3" fmla="*/ 2023673 w 5231568"/>
              <a:gd name="connsiteY3" fmla="*/ 62518 h 722085"/>
              <a:gd name="connsiteX4" fmla="*/ 2713220 w 5231568"/>
              <a:gd name="connsiteY4" fmla="*/ 2557 h 722085"/>
              <a:gd name="connsiteX5" fmla="*/ 3522689 w 5231568"/>
              <a:gd name="connsiteY5" fmla="*/ 152459 h 722085"/>
              <a:gd name="connsiteX6" fmla="*/ 4332158 w 5231568"/>
              <a:gd name="connsiteY6" fmla="*/ 512223 h 722085"/>
              <a:gd name="connsiteX7" fmla="*/ 4796853 w 5231568"/>
              <a:gd name="connsiteY7" fmla="*/ 662124 h 722085"/>
              <a:gd name="connsiteX8" fmla="*/ 5231568 w 5231568"/>
              <a:gd name="connsiteY8" fmla="*/ 722085 h 722085"/>
              <a:gd name="connsiteX9" fmla="*/ 5231568 w 5231568"/>
              <a:gd name="connsiteY9" fmla="*/ 722085 h 722085"/>
              <a:gd name="connsiteX0" fmla="*/ 0 w 5231568"/>
              <a:gd name="connsiteY0" fmla="*/ 722085 h 722085"/>
              <a:gd name="connsiteX1" fmla="*/ 884420 w 5231568"/>
              <a:gd name="connsiteY1" fmla="*/ 542203 h 722085"/>
              <a:gd name="connsiteX2" fmla="*/ 1708879 w 5231568"/>
              <a:gd name="connsiteY2" fmla="*/ 122479 h 722085"/>
              <a:gd name="connsiteX3" fmla="*/ 2023673 w 5231568"/>
              <a:gd name="connsiteY3" fmla="*/ 62518 h 722085"/>
              <a:gd name="connsiteX4" fmla="*/ 2713220 w 5231568"/>
              <a:gd name="connsiteY4" fmla="*/ 2557 h 722085"/>
              <a:gd name="connsiteX5" fmla="*/ 3522689 w 5231568"/>
              <a:gd name="connsiteY5" fmla="*/ 152459 h 722085"/>
              <a:gd name="connsiteX6" fmla="*/ 4332158 w 5231568"/>
              <a:gd name="connsiteY6" fmla="*/ 512223 h 722085"/>
              <a:gd name="connsiteX7" fmla="*/ 4796853 w 5231568"/>
              <a:gd name="connsiteY7" fmla="*/ 662124 h 722085"/>
              <a:gd name="connsiteX8" fmla="*/ 5231568 w 5231568"/>
              <a:gd name="connsiteY8" fmla="*/ 722085 h 722085"/>
              <a:gd name="connsiteX9" fmla="*/ 5231568 w 5231568"/>
              <a:gd name="connsiteY9" fmla="*/ 722085 h 722085"/>
              <a:gd name="connsiteX0" fmla="*/ 0 w 5231568"/>
              <a:gd name="connsiteY0" fmla="*/ 722766 h 722766"/>
              <a:gd name="connsiteX1" fmla="*/ 884420 w 5231568"/>
              <a:gd name="connsiteY1" fmla="*/ 542884 h 722766"/>
              <a:gd name="connsiteX2" fmla="*/ 1603948 w 5231568"/>
              <a:gd name="connsiteY2" fmla="*/ 213101 h 722766"/>
              <a:gd name="connsiteX3" fmla="*/ 2023673 w 5231568"/>
              <a:gd name="connsiteY3" fmla="*/ 63199 h 722766"/>
              <a:gd name="connsiteX4" fmla="*/ 2713220 w 5231568"/>
              <a:gd name="connsiteY4" fmla="*/ 3238 h 722766"/>
              <a:gd name="connsiteX5" fmla="*/ 3522689 w 5231568"/>
              <a:gd name="connsiteY5" fmla="*/ 153140 h 722766"/>
              <a:gd name="connsiteX6" fmla="*/ 4332158 w 5231568"/>
              <a:gd name="connsiteY6" fmla="*/ 512904 h 722766"/>
              <a:gd name="connsiteX7" fmla="*/ 4796853 w 5231568"/>
              <a:gd name="connsiteY7" fmla="*/ 662805 h 722766"/>
              <a:gd name="connsiteX8" fmla="*/ 5231568 w 5231568"/>
              <a:gd name="connsiteY8" fmla="*/ 722766 h 722766"/>
              <a:gd name="connsiteX9" fmla="*/ 5231568 w 5231568"/>
              <a:gd name="connsiteY9" fmla="*/ 722766 h 722766"/>
              <a:gd name="connsiteX0" fmla="*/ 0 w 5231568"/>
              <a:gd name="connsiteY0" fmla="*/ 719528 h 719528"/>
              <a:gd name="connsiteX1" fmla="*/ 884420 w 5231568"/>
              <a:gd name="connsiteY1" fmla="*/ 539646 h 719528"/>
              <a:gd name="connsiteX2" fmla="*/ 1603948 w 5231568"/>
              <a:gd name="connsiteY2" fmla="*/ 209863 h 719528"/>
              <a:gd name="connsiteX3" fmla="*/ 1873772 w 5231568"/>
              <a:gd name="connsiteY3" fmla="*/ 149902 h 719528"/>
              <a:gd name="connsiteX4" fmla="*/ 2713220 w 5231568"/>
              <a:gd name="connsiteY4" fmla="*/ 0 h 719528"/>
              <a:gd name="connsiteX5" fmla="*/ 3522689 w 5231568"/>
              <a:gd name="connsiteY5" fmla="*/ 149902 h 719528"/>
              <a:gd name="connsiteX6" fmla="*/ 4332158 w 5231568"/>
              <a:gd name="connsiteY6" fmla="*/ 509666 h 719528"/>
              <a:gd name="connsiteX7" fmla="*/ 4796853 w 5231568"/>
              <a:gd name="connsiteY7" fmla="*/ 659567 h 719528"/>
              <a:gd name="connsiteX8" fmla="*/ 5231568 w 5231568"/>
              <a:gd name="connsiteY8" fmla="*/ 719528 h 719528"/>
              <a:gd name="connsiteX9" fmla="*/ 5231568 w 5231568"/>
              <a:gd name="connsiteY9" fmla="*/ 719528 h 719528"/>
              <a:gd name="connsiteX0" fmla="*/ 0 w 5231568"/>
              <a:gd name="connsiteY0" fmla="*/ 719528 h 719528"/>
              <a:gd name="connsiteX1" fmla="*/ 884420 w 5231568"/>
              <a:gd name="connsiteY1" fmla="*/ 539646 h 719528"/>
              <a:gd name="connsiteX2" fmla="*/ 1469037 w 5231568"/>
              <a:gd name="connsiteY2" fmla="*/ 389745 h 719528"/>
              <a:gd name="connsiteX3" fmla="*/ 1873772 w 5231568"/>
              <a:gd name="connsiteY3" fmla="*/ 149902 h 719528"/>
              <a:gd name="connsiteX4" fmla="*/ 2713220 w 5231568"/>
              <a:gd name="connsiteY4" fmla="*/ 0 h 719528"/>
              <a:gd name="connsiteX5" fmla="*/ 3522689 w 5231568"/>
              <a:gd name="connsiteY5" fmla="*/ 149902 h 719528"/>
              <a:gd name="connsiteX6" fmla="*/ 4332158 w 5231568"/>
              <a:gd name="connsiteY6" fmla="*/ 509666 h 719528"/>
              <a:gd name="connsiteX7" fmla="*/ 4796853 w 5231568"/>
              <a:gd name="connsiteY7" fmla="*/ 659567 h 719528"/>
              <a:gd name="connsiteX8" fmla="*/ 5231568 w 5231568"/>
              <a:gd name="connsiteY8" fmla="*/ 719528 h 719528"/>
              <a:gd name="connsiteX9" fmla="*/ 5231568 w 5231568"/>
              <a:gd name="connsiteY9" fmla="*/ 719528 h 719528"/>
              <a:gd name="connsiteX0" fmla="*/ 0 w 5231568"/>
              <a:gd name="connsiteY0" fmla="*/ 720306 h 720306"/>
              <a:gd name="connsiteX1" fmla="*/ 884420 w 5231568"/>
              <a:gd name="connsiteY1" fmla="*/ 540424 h 720306"/>
              <a:gd name="connsiteX2" fmla="*/ 1469037 w 5231568"/>
              <a:gd name="connsiteY2" fmla="*/ 390523 h 720306"/>
              <a:gd name="connsiteX3" fmla="*/ 2023674 w 5231568"/>
              <a:gd name="connsiteY3" fmla="*/ 105709 h 720306"/>
              <a:gd name="connsiteX4" fmla="*/ 2713220 w 5231568"/>
              <a:gd name="connsiteY4" fmla="*/ 778 h 720306"/>
              <a:gd name="connsiteX5" fmla="*/ 3522689 w 5231568"/>
              <a:gd name="connsiteY5" fmla="*/ 150680 h 720306"/>
              <a:gd name="connsiteX6" fmla="*/ 4332158 w 5231568"/>
              <a:gd name="connsiteY6" fmla="*/ 510444 h 720306"/>
              <a:gd name="connsiteX7" fmla="*/ 4796853 w 5231568"/>
              <a:gd name="connsiteY7" fmla="*/ 660345 h 720306"/>
              <a:gd name="connsiteX8" fmla="*/ 5231568 w 5231568"/>
              <a:gd name="connsiteY8" fmla="*/ 720306 h 720306"/>
              <a:gd name="connsiteX9" fmla="*/ 5231568 w 5231568"/>
              <a:gd name="connsiteY9" fmla="*/ 720306 h 720306"/>
              <a:gd name="connsiteX0" fmla="*/ 0 w 5231568"/>
              <a:gd name="connsiteY0" fmla="*/ 720144 h 720144"/>
              <a:gd name="connsiteX1" fmla="*/ 884420 w 5231568"/>
              <a:gd name="connsiteY1" fmla="*/ 540262 h 720144"/>
              <a:gd name="connsiteX2" fmla="*/ 1484027 w 5231568"/>
              <a:gd name="connsiteY2" fmla="*/ 300420 h 720144"/>
              <a:gd name="connsiteX3" fmla="*/ 2023674 w 5231568"/>
              <a:gd name="connsiteY3" fmla="*/ 105547 h 720144"/>
              <a:gd name="connsiteX4" fmla="*/ 2713220 w 5231568"/>
              <a:gd name="connsiteY4" fmla="*/ 616 h 720144"/>
              <a:gd name="connsiteX5" fmla="*/ 3522689 w 5231568"/>
              <a:gd name="connsiteY5" fmla="*/ 150518 h 720144"/>
              <a:gd name="connsiteX6" fmla="*/ 4332158 w 5231568"/>
              <a:gd name="connsiteY6" fmla="*/ 510282 h 720144"/>
              <a:gd name="connsiteX7" fmla="*/ 4796853 w 5231568"/>
              <a:gd name="connsiteY7" fmla="*/ 660183 h 720144"/>
              <a:gd name="connsiteX8" fmla="*/ 5231568 w 5231568"/>
              <a:gd name="connsiteY8" fmla="*/ 720144 h 720144"/>
              <a:gd name="connsiteX9" fmla="*/ 5231568 w 5231568"/>
              <a:gd name="connsiteY9" fmla="*/ 720144 h 72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1568" h="720144">
                <a:moveTo>
                  <a:pt x="0" y="720144"/>
                </a:moveTo>
                <a:cubicBezTo>
                  <a:pt x="299803" y="680170"/>
                  <a:pt x="637082" y="610216"/>
                  <a:pt x="884420" y="540262"/>
                </a:cubicBezTo>
                <a:cubicBezTo>
                  <a:pt x="1131758" y="470308"/>
                  <a:pt x="1294152" y="372872"/>
                  <a:pt x="1484027" y="300420"/>
                </a:cubicBezTo>
                <a:cubicBezTo>
                  <a:pt x="1673902" y="227968"/>
                  <a:pt x="1818809" y="155514"/>
                  <a:pt x="2023674" y="105547"/>
                </a:cubicBezTo>
                <a:cubicBezTo>
                  <a:pt x="2228539" y="55580"/>
                  <a:pt x="2463384" y="-6879"/>
                  <a:pt x="2713220" y="616"/>
                </a:cubicBezTo>
                <a:cubicBezTo>
                  <a:pt x="2963056" y="8111"/>
                  <a:pt x="3252866" y="65574"/>
                  <a:pt x="3522689" y="150518"/>
                </a:cubicBezTo>
                <a:cubicBezTo>
                  <a:pt x="3792512" y="235462"/>
                  <a:pt x="4119797" y="425338"/>
                  <a:pt x="4332158" y="510282"/>
                </a:cubicBezTo>
                <a:cubicBezTo>
                  <a:pt x="4544519" y="595226"/>
                  <a:pt x="4646951" y="625206"/>
                  <a:pt x="4796853" y="660183"/>
                </a:cubicBezTo>
                <a:cubicBezTo>
                  <a:pt x="4946755" y="695160"/>
                  <a:pt x="5231568" y="720144"/>
                  <a:pt x="5231568" y="720144"/>
                </a:cubicBezTo>
                <a:lnTo>
                  <a:pt x="5231568" y="720144"/>
                </a:lnTo>
              </a:path>
            </a:pathLst>
          </a:custGeom>
          <a:noFill/>
          <a:ln w="9525" cap="flat" cmpd="sng" algn="ctr">
            <a:solidFill>
              <a:srgbClr val="0009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AD7DE6-7086-4A72-9A02-C73F7A72A2A2}"/>
              </a:ext>
            </a:extLst>
          </p:cNvPr>
          <p:cNvSpPr txBox="1"/>
          <p:nvPr/>
        </p:nvSpPr>
        <p:spPr>
          <a:xfrm rot="5400000">
            <a:off x="682809" y="4130644"/>
            <a:ext cx="316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chemeClr val="accent6"/>
                </a:solidFill>
              </a:rPr>
              <a:t>P(y)</a:t>
            </a:r>
          </a:p>
          <a:p>
            <a:r>
              <a:rPr lang="en-US" b="0" i="1" dirty="0">
                <a:solidFill>
                  <a:schemeClr val="accent6"/>
                </a:solidFill>
              </a:rPr>
              <a:t>integrated over all 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333619-5A89-41C9-B1A1-0B17C3CB966B}"/>
              </a:ext>
            </a:extLst>
          </p:cNvPr>
          <p:cNvSpPr txBox="1"/>
          <p:nvPr/>
        </p:nvSpPr>
        <p:spPr>
          <a:xfrm>
            <a:off x="6445001" y="4548949"/>
            <a:ext cx="106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00B050"/>
                </a:solidFill>
              </a:rPr>
              <a:t>P(</a:t>
            </a:r>
            <a:r>
              <a:rPr lang="en-US" b="0" i="1" dirty="0" err="1">
                <a:solidFill>
                  <a:srgbClr val="00B050"/>
                </a:solidFill>
              </a:rPr>
              <a:t>x|y</a:t>
            </a:r>
            <a:r>
              <a:rPr lang="en-US" b="0" i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FA44FE-8D38-4712-B8E7-A305BDAD17E2}"/>
              </a:ext>
            </a:extLst>
          </p:cNvPr>
          <p:cNvCxnSpPr>
            <a:cxnSpLocks/>
          </p:cNvCxnSpPr>
          <p:nvPr/>
        </p:nvCxnSpPr>
        <p:spPr bwMode="auto">
          <a:xfrm>
            <a:off x="2017482" y="4583737"/>
            <a:ext cx="5261437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150CE2-E384-4C39-ADD3-4E5738F6B278}"/>
              </a:ext>
            </a:extLst>
          </p:cNvPr>
          <p:cNvCxnSpPr>
            <a:cxnSpLocks/>
          </p:cNvCxnSpPr>
          <p:nvPr/>
        </p:nvCxnSpPr>
        <p:spPr bwMode="auto">
          <a:xfrm>
            <a:off x="4648201" y="983751"/>
            <a:ext cx="19335" cy="50533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C3FE43-5EF9-4797-A3F7-30BA50BA7E55}"/>
              </a:ext>
            </a:extLst>
          </p:cNvPr>
          <p:cNvSpPr txBox="1"/>
          <p:nvPr/>
        </p:nvSpPr>
        <p:spPr>
          <a:xfrm>
            <a:off x="2934267" y="529872"/>
            <a:ext cx="260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C00CC"/>
                </a:solidFill>
              </a:rPr>
              <a:t>prior estimate </a:t>
            </a:r>
            <a:r>
              <a:rPr lang="en-US" sz="2400" b="0" i="1" dirty="0" err="1">
                <a:solidFill>
                  <a:srgbClr val="CC00CC"/>
                </a:solidFill>
              </a:rPr>
              <a:t>x</a:t>
            </a:r>
            <a:r>
              <a:rPr lang="en-US" sz="2400" b="0" i="1" baseline="-25000" dirty="0" err="1">
                <a:solidFill>
                  <a:srgbClr val="CC00CC"/>
                </a:solidFill>
              </a:rPr>
              <a:t>A</a:t>
            </a:r>
            <a:endParaRPr lang="en-US" sz="2400" b="0" i="1" dirty="0">
              <a:solidFill>
                <a:srgbClr val="CC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838E71-EA2C-479E-87C4-04DE76E08219}"/>
              </a:ext>
            </a:extLst>
          </p:cNvPr>
          <p:cNvCxnSpPr>
            <a:cxnSpLocks/>
          </p:cNvCxnSpPr>
          <p:nvPr/>
        </p:nvCxnSpPr>
        <p:spPr bwMode="auto">
          <a:xfrm>
            <a:off x="5277975" y="1038201"/>
            <a:ext cx="19335" cy="50533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47F0CE7-BFC7-4DBB-B0A5-C370F7851B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9126" y="573226"/>
          <a:ext cx="216367" cy="341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4" imgW="139680" imgH="177480" progId="Equation.DSMT4">
                  <p:embed/>
                </p:oleObj>
              </mc:Choice>
              <mc:Fallback>
                <p:oleObj name="Equation" r:id="rId4" imgW="139680" imgH="1774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D47F0CE7-BFC7-4DBB-B0A5-C370F7851B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9126" y="573226"/>
                        <a:ext cx="216367" cy="341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58EA963B-88AE-481C-866F-B6016047635C}"/>
              </a:ext>
            </a:extLst>
          </p:cNvPr>
          <p:cNvSpPr txBox="1"/>
          <p:nvPr/>
        </p:nvSpPr>
        <p:spPr>
          <a:xfrm>
            <a:off x="737801" y="6421639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Ellipse tilt indicates correlation of the probabilities of </a:t>
            </a:r>
            <a:r>
              <a:rPr lang="en-US" b="0" i="1" dirty="0"/>
              <a:t>x </a:t>
            </a:r>
            <a:r>
              <a:rPr lang="en-US" b="0" dirty="0"/>
              <a:t>and </a:t>
            </a:r>
            <a:r>
              <a:rPr lang="en-US" b="0" i="1" dirty="0"/>
              <a:t>y</a:t>
            </a:r>
            <a:r>
              <a:rPr lang="en-US" b="0" dirty="0"/>
              <a:t> (here </a:t>
            </a:r>
            <a:r>
              <a:rPr lang="en-US" b="0" i="1" dirty="0"/>
              <a:t>r</a:t>
            </a:r>
            <a:r>
              <a:rPr lang="en-US" b="0" dirty="0"/>
              <a:t> = -0.4)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0350C-E096-466C-87DD-9F7F8B8DE2C8}"/>
              </a:ext>
            </a:extLst>
          </p:cNvPr>
          <p:cNvSpPr txBox="1"/>
          <p:nvPr/>
        </p:nvSpPr>
        <p:spPr>
          <a:xfrm>
            <a:off x="2438400" y="269116"/>
            <a:ext cx="866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Contour lines indicate 10% to 90% of </a:t>
            </a:r>
            <a:r>
              <a:rPr lang="en-US" b="0" i="1" dirty="0"/>
              <a:t>P</a:t>
            </a:r>
            <a:r>
              <a:rPr lang="en-US" b="0" i="1" baseline="-25000" dirty="0"/>
              <a:t>max</a:t>
            </a:r>
            <a:endParaRPr lang="en-US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42B60-BF09-4BD7-BB05-29F69D303127}"/>
              </a:ext>
            </a:extLst>
          </p:cNvPr>
          <p:cNvSpPr txBox="1"/>
          <p:nvPr/>
        </p:nvSpPr>
        <p:spPr>
          <a:xfrm>
            <a:off x="4334844" y="3315204"/>
            <a:ext cx="87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P</a:t>
            </a:r>
            <a:r>
              <a:rPr lang="en-US" b="0" i="1" baseline="-25000" dirty="0"/>
              <a:t>max</a:t>
            </a:r>
            <a:endParaRPr lang="en-US" b="0" i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E509CBE-E46B-46A5-AEC4-814962510287}"/>
              </a:ext>
            </a:extLst>
          </p:cNvPr>
          <p:cNvSpPr/>
          <p:nvPr/>
        </p:nvSpPr>
        <p:spPr bwMode="auto">
          <a:xfrm>
            <a:off x="869791" y="4583737"/>
            <a:ext cx="671195" cy="502920"/>
          </a:xfrm>
          <a:custGeom>
            <a:avLst/>
            <a:gdLst>
              <a:gd name="connsiteX0" fmla="*/ 0 w 670560"/>
              <a:gd name="connsiteY0" fmla="*/ 502920 h 502920"/>
              <a:gd name="connsiteX1" fmla="*/ 0 w 670560"/>
              <a:gd name="connsiteY1" fmla="*/ 0 h 502920"/>
              <a:gd name="connsiteX2" fmla="*/ 670560 w 670560"/>
              <a:gd name="connsiteY2" fmla="*/ 15240 h 502920"/>
              <a:gd name="connsiteX3" fmla="*/ 670560 w 670560"/>
              <a:gd name="connsiteY3" fmla="*/ 15240 h 502920"/>
              <a:gd name="connsiteX0" fmla="*/ 0 w 670560"/>
              <a:gd name="connsiteY0" fmla="*/ 502920 h 502920"/>
              <a:gd name="connsiteX1" fmla="*/ 0 w 670560"/>
              <a:gd name="connsiteY1" fmla="*/ 0 h 502920"/>
              <a:gd name="connsiteX2" fmla="*/ 670560 w 670560"/>
              <a:gd name="connsiteY2" fmla="*/ 15240 h 502920"/>
              <a:gd name="connsiteX3" fmla="*/ 670560 w 670560"/>
              <a:gd name="connsiteY3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560" h="502920">
                <a:moveTo>
                  <a:pt x="0" y="502920"/>
                </a:moveTo>
                <a:lnTo>
                  <a:pt x="0" y="0"/>
                </a:lnTo>
                <a:cubicBezTo>
                  <a:pt x="223514" y="5322"/>
                  <a:pt x="446982" y="15240"/>
                  <a:pt x="670560" y="15240"/>
                </a:cubicBezTo>
                <a:lnTo>
                  <a:pt x="670560" y="0"/>
                </a:lnTo>
              </a:path>
            </a:pathLst>
          </a:custGeom>
          <a:noFill/>
          <a:ln w="9525" cap="flat" cmpd="sng" algn="ctr">
            <a:solidFill>
              <a:srgbClr val="008A3E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D835B-6B60-4274-A2E9-7C51010AD2DB}"/>
              </a:ext>
            </a:extLst>
          </p:cNvPr>
          <p:cNvSpPr txBox="1"/>
          <p:nvPr/>
        </p:nvSpPr>
        <p:spPr>
          <a:xfrm>
            <a:off x="52586" y="4815131"/>
            <a:ext cx="154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8A3E"/>
                </a:solidFill>
              </a:rPr>
              <a:t>make observation 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13386-4AB0-4165-A7B4-B1E96C8C70ED}"/>
              </a:ext>
            </a:extLst>
          </p:cNvPr>
          <p:cNvSpPr txBox="1"/>
          <p:nvPr/>
        </p:nvSpPr>
        <p:spPr>
          <a:xfrm>
            <a:off x="5365487" y="627722"/>
            <a:ext cx="213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99FF"/>
                </a:solidFill>
              </a:rPr>
              <a:t>posterior estimate</a:t>
            </a:r>
          </a:p>
        </p:txBody>
      </p:sp>
    </p:spTree>
    <p:extLst>
      <p:ext uri="{BB962C8B-B14F-4D97-AF65-F5344CB8AC3E}">
        <p14:creationId xmlns:p14="http://schemas.microsoft.com/office/powerpoint/2010/main" val="1686161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9" grpId="0"/>
      <p:bldP spid="26" grpId="0"/>
      <p:bldP spid="11" grpId="0" animBg="1"/>
      <p:bldP spid="12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8E9E-D4BB-40C6-BE79-95D0A01A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Measuring methane from satellites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2A137-42C3-489E-99F3-DB1BA0811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4922"/>
            <a:ext cx="3258019" cy="242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FA1D-2D17-4DD0-A54D-5B931111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239" y="3105165"/>
            <a:ext cx="6310761" cy="3733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350F37-2200-474B-AF56-8F4659BC9B93}"/>
              </a:ext>
            </a:extLst>
          </p:cNvPr>
          <p:cNvCxnSpPr/>
          <p:nvPr/>
        </p:nvCxnSpPr>
        <p:spPr>
          <a:xfrm>
            <a:off x="4038600" y="3105165"/>
            <a:ext cx="533400" cy="0"/>
          </a:xfrm>
          <a:prstGeom prst="line">
            <a:avLst/>
          </a:prstGeom>
          <a:ln w="95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B75F12-FF62-425E-8FC0-8263244CC303}"/>
              </a:ext>
            </a:extLst>
          </p:cNvPr>
          <p:cNvSpPr txBox="1"/>
          <p:nvPr/>
        </p:nvSpPr>
        <p:spPr>
          <a:xfrm>
            <a:off x="3733800" y="2694475"/>
            <a:ext cx="1447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C00000"/>
                </a:solidFill>
              </a:rPr>
              <a:t>1.65 </a:t>
            </a:r>
            <a:r>
              <a:rPr lang="el-GR" sz="1600" b="0" dirty="0">
                <a:solidFill>
                  <a:srgbClr val="C00000"/>
                </a:solidFill>
              </a:rPr>
              <a:t>μ</a:t>
            </a:r>
            <a:r>
              <a:rPr lang="en-US" sz="1600" b="0" dirty="0">
                <a:solidFill>
                  <a:srgbClr val="C00000"/>
                </a:solidFill>
              </a:rPr>
              <a:t>m band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3484A2-0E34-43F2-9E4C-93739144BDB1}"/>
              </a:ext>
            </a:extLst>
          </p:cNvPr>
          <p:cNvCxnSpPr>
            <a:cxnSpLocks/>
          </p:cNvCxnSpPr>
          <p:nvPr/>
        </p:nvCxnSpPr>
        <p:spPr>
          <a:xfrm>
            <a:off x="7239000" y="3187399"/>
            <a:ext cx="1066800" cy="0"/>
          </a:xfrm>
          <a:prstGeom prst="line">
            <a:avLst/>
          </a:prstGeom>
          <a:ln w="95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7A4EC7-8CC6-426D-93A4-B6003F0FD3F4}"/>
              </a:ext>
            </a:extLst>
          </p:cNvPr>
          <p:cNvSpPr txBox="1"/>
          <p:nvPr/>
        </p:nvSpPr>
        <p:spPr>
          <a:xfrm>
            <a:off x="7228114" y="2776709"/>
            <a:ext cx="1447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C00000"/>
                </a:solidFill>
              </a:rPr>
              <a:t>2.3 </a:t>
            </a:r>
            <a:r>
              <a:rPr lang="el-GR" sz="1600" b="0" dirty="0">
                <a:solidFill>
                  <a:srgbClr val="C00000"/>
                </a:solidFill>
              </a:rPr>
              <a:t>μ</a:t>
            </a:r>
            <a:r>
              <a:rPr lang="en-US" sz="1600" b="0" dirty="0">
                <a:solidFill>
                  <a:srgbClr val="C00000"/>
                </a:solidFill>
              </a:rPr>
              <a:t>m band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13CF2-EF33-4539-88A1-FB3ADD530557}"/>
              </a:ext>
            </a:extLst>
          </p:cNvPr>
          <p:cNvSpPr txBox="1"/>
          <p:nvPr/>
        </p:nvSpPr>
        <p:spPr>
          <a:xfrm>
            <a:off x="435429" y="4800600"/>
            <a:ext cx="2376039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Atmospheric optical depth in the SWIR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AEC7FE-1404-48F4-A56A-9CB55EA5E91F}"/>
              </a:ext>
            </a:extLst>
          </p:cNvPr>
          <p:cNvSpPr txBox="1"/>
          <p:nvPr/>
        </p:nvSpPr>
        <p:spPr>
          <a:xfrm>
            <a:off x="115440" y="6553200"/>
            <a:ext cx="1828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Jacob et al., 2016</a:t>
            </a:r>
          </a:p>
        </p:txBody>
      </p:sp>
    </p:spTree>
    <p:extLst>
      <p:ext uri="{BB962C8B-B14F-4D97-AF65-F5344CB8AC3E}">
        <p14:creationId xmlns:p14="http://schemas.microsoft.com/office/powerpoint/2010/main" val="21701736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F52C-A218-4C82-8340-61C728FC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dirty="0"/>
              <a:t>Current and planned satellite fleet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A468E7-795E-4168-83ED-7AA900CAC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DE3D6-50D3-4F97-89D2-F53177CD3962}"/>
              </a:ext>
            </a:extLst>
          </p:cNvPr>
          <p:cNvSpPr txBox="1"/>
          <p:nvPr/>
        </p:nvSpPr>
        <p:spPr>
          <a:xfrm>
            <a:off x="70866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Jacob et al., 2022</a:t>
            </a:r>
          </a:p>
        </p:txBody>
      </p:sp>
    </p:spTree>
    <p:extLst>
      <p:ext uri="{BB962C8B-B14F-4D97-AF65-F5344CB8AC3E}">
        <p14:creationId xmlns:p14="http://schemas.microsoft.com/office/powerpoint/2010/main" val="9235933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356A-5DAC-415D-B602-7D3055D7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Global methane emissions inferred from GOSAT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07AFE7-5C4D-4D30-AF68-499B5D411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31227" r="23333" b="11111"/>
          <a:stretch/>
        </p:blipFill>
        <p:spPr>
          <a:xfrm>
            <a:off x="3498589" y="792172"/>
            <a:ext cx="5029200" cy="2875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C61092-D12F-4AD5-8841-BBABD0F72328}"/>
              </a:ext>
            </a:extLst>
          </p:cNvPr>
          <p:cNvSpPr txBox="1"/>
          <p:nvPr/>
        </p:nvSpPr>
        <p:spPr>
          <a:xfrm>
            <a:off x="879822" y="1371600"/>
            <a:ext cx="2701578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2x10</a:t>
            </a:r>
            <a:r>
              <a:rPr lang="en-US" sz="1600" b="0" baseline="30000" dirty="0"/>
              <a:t>5 </a:t>
            </a:r>
            <a:r>
              <a:rPr lang="en-US" sz="1600" b="0" dirty="0"/>
              <a:t>observations per year,</a:t>
            </a:r>
          </a:p>
          <a:p>
            <a:pPr algn="l"/>
            <a:r>
              <a:rPr lang="en-US" sz="1600" b="0" dirty="0"/>
              <a:t>2010-present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A67EA-29ED-4508-B9A3-92502F8CD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852874"/>
            <a:ext cx="7315200" cy="3005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7C3B7-EF84-40EE-8C16-E31E1CA0E02D}"/>
              </a:ext>
            </a:extLst>
          </p:cNvPr>
          <p:cNvSpPr txBox="1"/>
          <p:nvPr/>
        </p:nvSpPr>
        <p:spPr>
          <a:xfrm>
            <a:off x="3200400" y="4953000"/>
            <a:ext cx="990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160 </a:t>
            </a:r>
            <a:r>
              <a:rPr lang="en-US" sz="1600" dirty="0" err="1">
                <a:solidFill>
                  <a:srgbClr val="FF0000"/>
                </a:solidFill>
              </a:rPr>
              <a:t>Tg</a:t>
            </a:r>
            <a:r>
              <a:rPr lang="en-US" sz="1600" dirty="0">
                <a:solidFill>
                  <a:srgbClr val="FF0000"/>
                </a:solidFill>
              </a:rPr>
              <a:t> a</a:t>
            </a:r>
            <a:r>
              <a:rPr lang="en-US" sz="1600" baseline="30000" dirty="0">
                <a:solidFill>
                  <a:srgbClr val="FF0000"/>
                </a:solidFill>
              </a:rPr>
              <a:t>-1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01EBFB-58FE-4572-8C81-4001CC8E7F3F}"/>
              </a:ext>
            </a:extLst>
          </p:cNvPr>
          <p:cNvSpPr txBox="1"/>
          <p:nvPr/>
        </p:nvSpPr>
        <p:spPr>
          <a:xfrm>
            <a:off x="5334000" y="4953000"/>
            <a:ext cx="990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8B353-0949-4826-BCBB-4A8FA58DC551}"/>
              </a:ext>
            </a:extLst>
          </p:cNvPr>
          <p:cNvSpPr txBox="1"/>
          <p:nvPr/>
        </p:nvSpPr>
        <p:spPr>
          <a:xfrm>
            <a:off x="6574971" y="4952999"/>
            <a:ext cx="990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5F389-52FE-42F3-AE6B-EC1F30FAC4C6}"/>
              </a:ext>
            </a:extLst>
          </p:cNvPr>
          <p:cNvSpPr txBox="1"/>
          <p:nvPr/>
        </p:nvSpPr>
        <p:spPr>
          <a:xfrm>
            <a:off x="8311242" y="4952998"/>
            <a:ext cx="990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59A89D-FA7C-4009-9D86-6D009E9DAAAC}"/>
              </a:ext>
            </a:extLst>
          </p:cNvPr>
          <p:cNvSpPr txBox="1"/>
          <p:nvPr/>
        </p:nvSpPr>
        <p:spPr>
          <a:xfrm>
            <a:off x="3498589" y="6374061"/>
            <a:ext cx="54001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26771F-D27E-4F8E-B344-9DDB86BB13B8}"/>
              </a:ext>
            </a:extLst>
          </p:cNvPr>
          <p:cNvSpPr txBox="1"/>
          <p:nvPr/>
        </p:nvSpPr>
        <p:spPr>
          <a:xfrm>
            <a:off x="5105402" y="6401211"/>
            <a:ext cx="54001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9A2950-2C2B-474E-BAF8-8AF0680E1925}"/>
              </a:ext>
            </a:extLst>
          </p:cNvPr>
          <p:cNvSpPr txBox="1"/>
          <p:nvPr/>
        </p:nvSpPr>
        <p:spPr>
          <a:xfrm>
            <a:off x="6800265" y="6483197"/>
            <a:ext cx="54001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F0096F-4869-4175-91B8-67AB5061794A}"/>
              </a:ext>
            </a:extLst>
          </p:cNvPr>
          <p:cNvSpPr txBox="1"/>
          <p:nvPr/>
        </p:nvSpPr>
        <p:spPr>
          <a:xfrm>
            <a:off x="8257783" y="6483198"/>
            <a:ext cx="54001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8A3DBB-98C9-4997-BB98-9725B3FB4402}"/>
              </a:ext>
            </a:extLst>
          </p:cNvPr>
          <p:cNvSpPr txBox="1"/>
          <p:nvPr/>
        </p:nvSpPr>
        <p:spPr>
          <a:xfrm>
            <a:off x="325611" y="3165157"/>
            <a:ext cx="2701578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Qu et al. [2021];</a:t>
            </a:r>
          </a:p>
          <a:p>
            <a:pPr algn="l"/>
            <a:r>
              <a:rPr lang="en-US" sz="1600" b="0" i="1" dirty="0"/>
              <a:t>Worden et al. [2022]</a:t>
            </a:r>
          </a:p>
        </p:txBody>
      </p:sp>
    </p:spTree>
    <p:extLst>
      <p:ext uri="{BB962C8B-B14F-4D97-AF65-F5344CB8AC3E}">
        <p14:creationId xmlns:p14="http://schemas.microsoft.com/office/powerpoint/2010/main" val="25318533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FF32-34F2-4746-8CC6-11743972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4011"/>
            <a:ext cx="7772400" cy="1143000"/>
          </a:xfrm>
        </p:spPr>
        <p:txBody>
          <a:bodyPr/>
          <a:lstStyle/>
          <a:p>
            <a:r>
              <a:rPr lang="en-US" dirty="0"/>
              <a:t>Top ten emitting countries [</a:t>
            </a:r>
            <a:r>
              <a:rPr lang="en-US" dirty="0" err="1"/>
              <a:t>Tg</a:t>
            </a:r>
            <a:r>
              <a:rPr lang="en-US" dirty="0"/>
              <a:t> a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C12F9BA-88AF-41C5-A10E-08D2343DD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074064"/>
              </p:ext>
            </p:extLst>
          </p:nvPr>
        </p:nvGraphicFramePr>
        <p:xfrm>
          <a:off x="152400" y="838200"/>
          <a:ext cx="8839200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CF73F3-52E2-4919-8D06-3264ED4AE7C7}"/>
              </a:ext>
            </a:extLst>
          </p:cNvPr>
          <p:cNvSpPr txBox="1"/>
          <p:nvPr/>
        </p:nvSpPr>
        <p:spPr>
          <a:xfrm>
            <a:off x="3962400" y="6535579"/>
            <a:ext cx="5410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Chen et al. [2022]; Lu et al. [2022]; Worden et al. [2022]</a:t>
            </a:r>
          </a:p>
        </p:txBody>
      </p:sp>
    </p:spTree>
    <p:extLst>
      <p:ext uri="{BB962C8B-B14F-4D97-AF65-F5344CB8AC3E}">
        <p14:creationId xmlns:p14="http://schemas.microsoft.com/office/powerpoint/2010/main" val="398345628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14C42F-A9F5-4E25-B533-A3B4B5F0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9" b="11431"/>
          <a:stretch/>
        </p:blipFill>
        <p:spPr>
          <a:xfrm>
            <a:off x="67368" y="5237231"/>
            <a:ext cx="2947753" cy="1617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695" y="995955"/>
            <a:ext cx="29842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Methane is a major greenhouse  gas… but where does it come from?</a:t>
            </a:r>
          </a:p>
        </p:txBody>
      </p:sp>
      <p:sp>
        <p:nvSpPr>
          <p:cNvPr id="15" name="AutoShape 2" descr="Image result for envisat"/>
          <p:cNvSpPr>
            <a:spLocks noChangeAspect="1" noChangeArrowheads="1"/>
          </p:cNvSpPr>
          <p:nvPr/>
        </p:nvSpPr>
        <p:spPr bwMode="auto">
          <a:xfrm>
            <a:off x="116681" y="381000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9" y="546375"/>
            <a:ext cx="2934242" cy="1521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72" y="542174"/>
            <a:ext cx="2925587" cy="1548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206" y="542173"/>
            <a:ext cx="2931974" cy="15254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4" y="2110207"/>
            <a:ext cx="2940477" cy="1518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2641" y="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F2"/>
                </a:solidFill>
              </a:rPr>
              <a:t>Complexity of methane 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8639" y="1775961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Wetlands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30009" y="168971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Livestock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41234" y="168396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Oil/gas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29029" y="3297121"/>
            <a:ext cx="85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Waste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9" y="3676517"/>
            <a:ext cx="2991720" cy="1608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2463" y="3637685"/>
            <a:ext cx="2652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Satellite observations hold the key!</a:t>
            </a:r>
          </a:p>
        </p:txBody>
      </p:sp>
      <p:graphicFrame>
        <p:nvGraphicFramePr>
          <p:cNvPr id="41" name="Chart 40"/>
          <p:cNvGraphicFramePr/>
          <p:nvPr/>
        </p:nvGraphicFramePr>
        <p:xfrm>
          <a:off x="2604049" y="4001198"/>
          <a:ext cx="6225180" cy="2247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529354" y="4009199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Wetlands: 170 [100-220]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32884" y="5037289"/>
            <a:ext cx="192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Other natural: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[10-100]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05192" y="581448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Livestock: </a:t>
            </a:r>
            <a:r>
              <a:rPr lang="en-US" b="0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[90-140]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90523" y="6002898"/>
            <a:ext cx="194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BE6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Rice: 30 </a:t>
            </a:r>
            <a:r>
              <a:rPr lang="en-US" b="0" kern="0" dirty="0">
                <a:solidFill>
                  <a:srgbClr val="48BE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[20-40]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BE6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21492" y="5273362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Oil/Gas: 80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[60-100]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98764" y="450069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Coal: </a:t>
            </a:r>
            <a:r>
              <a:rPr lang="en-US" b="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[20-60]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57418" y="3728022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Waste: 70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[50-80]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15084" y="3566253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Other human: 30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[20-40]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H="1" flipV="1">
            <a:off x="5740083" y="2885707"/>
            <a:ext cx="1" cy="673619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5384767" y="2458274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400" baseline="-25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solidFill>
                <a:srgbClr val="0000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124392" y="2712052"/>
            <a:ext cx="2161703" cy="1118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5847823" y="2099993"/>
            <a:ext cx="2739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oxidation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OH radicals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38678" y="2949035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emission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0" dirty="0" err="1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b="0" baseline="30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-1)</a:t>
            </a:r>
            <a:endParaRPr lang="en-US" b="0" dirty="0">
              <a:solidFill>
                <a:srgbClr val="0000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86095" y="2492401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400" baseline="-25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0000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Image result for wildfi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68324" y="640058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3595" y="2725654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9-year lifetime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B81BA-E894-4B36-BC1F-2C0DEBB19C03}"/>
              </a:ext>
            </a:extLst>
          </p:cNvPr>
          <p:cNvSpPr txBox="1"/>
          <p:nvPr/>
        </p:nvSpPr>
        <p:spPr>
          <a:xfrm rot="10800000" flipV="1">
            <a:off x="3163241" y="6470720"/>
            <a:ext cx="688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‘Bottom-up’ source estimates: activity x emission factor</a:t>
            </a:r>
          </a:p>
        </p:txBody>
      </p:sp>
    </p:spTree>
    <p:extLst>
      <p:ext uri="{BB962C8B-B14F-4D97-AF65-F5344CB8AC3E}">
        <p14:creationId xmlns:p14="http://schemas.microsoft.com/office/powerpoint/2010/main" val="7065893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356A-5DAC-415D-B602-7D3055D7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2010-2018 methane emission trends inferred from GOSAT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FF3B53-C5F8-4176-9410-B840CFDAEF20}"/>
              </a:ext>
            </a:extLst>
          </p:cNvPr>
          <p:cNvSpPr/>
          <p:nvPr/>
        </p:nvSpPr>
        <p:spPr>
          <a:xfrm>
            <a:off x="6013189" y="4368104"/>
            <a:ext cx="580780" cy="21523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924C1F-5555-4582-93E0-5FFAD439D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22" y="3928941"/>
            <a:ext cx="4722018" cy="2347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AE2158-9A14-4011-864D-455427E6E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59" t="9850"/>
          <a:stretch/>
        </p:blipFill>
        <p:spPr>
          <a:xfrm>
            <a:off x="6049614" y="3883159"/>
            <a:ext cx="2989609" cy="2396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A361F3-C3A5-4835-A7B2-D46029E34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86259"/>
          <a:stretch/>
        </p:blipFill>
        <p:spPr>
          <a:xfrm>
            <a:off x="5413924" y="3618635"/>
            <a:ext cx="1060378" cy="26578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C450E3-21F0-47E2-A493-637018F09F1A}"/>
              </a:ext>
            </a:extLst>
          </p:cNvPr>
          <p:cNvSpPr txBox="1"/>
          <p:nvPr/>
        </p:nvSpPr>
        <p:spPr>
          <a:xfrm>
            <a:off x="6448423" y="6008741"/>
            <a:ext cx="2590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Emission trends (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-1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-1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07AFE7-5C4D-4D30-AF68-499B5D411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31227" r="23333" b="11111"/>
          <a:stretch/>
        </p:blipFill>
        <p:spPr>
          <a:xfrm>
            <a:off x="3498589" y="792172"/>
            <a:ext cx="5029200" cy="2875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C61092-D12F-4AD5-8841-BBABD0F72328}"/>
              </a:ext>
            </a:extLst>
          </p:cNvPr>
          <p:cNvSpPr txBox="1"/>
          <p:nvPr/>
        </p:nvSpPr>
        <p:spPr>
          <a:xfrm>
            <a:off x="879822" y="1371600"/>
            <a:ext cx="2701578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2x10</a:t>
            </a:r>
            <a:r>
              <a:rPr lang="en-US" sz="1600" b="0" baseline="30000" dirty="0"/>
              <a:t>5 </a:t>
            </a:r>
            <a:r>
              <a:rPr lang="en-US" sz="1600" b="0" dirty="0"/>
              <a:t>observations per year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95057-BCAA-48CF-AE20-4651123C9F77}"/>
              </a:ext>
            </a:extLst>
          </p:cNvPr>
          <p:cNvSpPr txBox="1"/>
          <p:nvPr/>
        </p:nvSpPr>
        <p:spPr>
          <a:xfrm>
            <a:off x="155068" y="6600110"/>
            <a:ext cx="20574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Zhang et al. [2021]</a:t>
            </a:r>
          </a:p>
        </p:txBody>
      </p:sp>
    </p:spTree>
    <p:extLst>
      <p:ext uri="{BB962C8B-B14F-4D97-AF65-F5344CB8AC3E}">
        <p14:creationId xmlns:p14="http://schemas.microsoft.com/office/powerpoint/2010/main" val="149382626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1C41-0112-4554-8264-557DBC23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81000"/>
            <a:ext cx="7772400" cy="1143000"/>
          </a:xfrm>
        </p:spPr>
        <p:txBody>
          <a:bodyPr/>
          <a:lstStyle/>
          <a:p>
            <a:r>
              <a:rPr lang="en-US" dirty="0"/>
              <a:t>Correcting national inventories submitted to UNFCCC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85259-F14E-4362-A452-5141556E5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0" r="31577"/>
          <a:stretch/>
        </p:blipFill>
        <p:spPr>
          <a:xfrm>
            <a:off x="381000" y="609600"/>
            <a:ext cx="3630937" cy="6101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2227A4-FB6D-438C-8293-8470153F212F}"/>
              </a:ext>
            </a:extLst>
          </p:cNvPr>
          <p:cNvSpPr txBox="1"/>
          <p:nvPr/>
        </p:nvSpPr>
        <p:spPr>
          <a:xfrm>
            <a:off x="4548243" y="623685"/>
            <a:ext cx="397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00CC"/>
                </a:solidFill>
              </a:rPr>
              <a:t>US EPA inventory: 26.0 </a:t>
            </a:r>
            <a:r>
              <a:rPr lang="en-US" sz="1600" b="0" dirty="0" err="1">
                <a:solidFill>
                  <a:srgbClr val="0000CC"/>
                </a:solidFill>
              </a:rPr>
              <a:t>Tg</a:t>
            </a:r>
            <a:r>
              <a:rPr lang="en-US" sz="1600" b="0" dirty="0">
                <a:solidFill>
                  <a:srgbClr val="0000CC"/>
                </a:solidFill>
              </a:rPr>
              <a:t> a</a:t>
            </a:r>
            <a:r>
              <a:rPr lang="en-US" sz="1600" b="0" baseline="30000" dirty="0">
                <a:solidFill>
                  <a:srgbClr val="0000CC"/>
                </a:solidFill>
              </a:rPr>
              <a:t>-1</a:t>
            </a:r>
            <a:endParaRPr lang="en-US" sz="1600" b="0" dirty="0">
              <a:solidFill>
                <a:srgbClr val="0000CC"/>
              </a:solidFill>
            </a:endParaRPr>
          </a:p>
          <a:p>
            <a:r>
              <a:rPr lang="en-US" sz="1600" b="0" dirty="0">
                <a:solidFill>
                  <a:srgbClr val="0000CC"/>
                </a:solidFill>
              </a:rPr>
              <a:t>Inversion results: 36.9 (32.7-37.8) </a:t>
            </a:r>
            <a:r>
              <a:rPr lang="en-US" sz="1600" b="0" dirty="0" err="1">
                <a:solidFill>
                  <a:srgbClr val="0000CC"/>
                </a:solidFill>
              </a:rPr>
              <a:t>Tg</a:t>
            </a:r>
            <a:r>
              <a:rPr lang="en-US" sz="1600" b="0" dirty="0">
                <a:solidFill>
                  <a:srgbClr val="0000CC"/>
                </a:solidFill>
              </a:rPr>
              <a:t> a</a:t>
            </a:r>
            <a:r>
              <a:rPr lang="en-US" sz="1600" b="0" baseline="30000" dirty="0">
                <a:solidFill>
                  <a:srgbClr val="0000CC"/>
                </a:solidFill>
              </a:rPr>
              <a:t>-1</a:t>
            </a:r>
            <a:endParaRPr lang="en-US" sz="1600" b="0" dirty="0">
              <a:solidFill>
                <a:srgbClr val="00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33CF5-3F59-4ACC-A9FB-04AA962B93A4}"/>
              </a:ext>
            </a:extLst>
          </p:cNvPr>
          <p:cNvSpPr txBox="1"/>
          <p:nvPr/>
        </p:nvSpPr>
        <p:spPr>
          <a:xfrm>
            <a:off x="7162800" y="64770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Lu et al. [2022]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0D2F56-800F-44DD-BB3C-3BD17722CAF2}"/>
              </a:ext>
            </a:extLst>
          </p:cNvPr>
          <p:cNvSpPr txBox="1"/>
          <p:nvPr/>
        </p:nvSpPr>
        <p:spPr>
          <a:xfrm>
            <a:off x="4595759" y="2350571"/>
            <a:ext cx="397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</a:rPr>
              <a:t>Canada ECCC inventory: 3.7 </a:t>
            </a:r>
            <a:r>
              <a:rPr lang="en-US" sz="1600" b="0" dirty="0" err="1">
                <a:solidFill>
                  <a:srgbClr val="FF0000"/>
                </a:solidFill>
              </a:rPr>
              <a:t>Tg</a:t>
            </a:r>
            <a:r>
              <a:rPr lang="en-US" sz="1600" b="0" dirty="0">
                <a:solidFill>
                  <a:srgbClr val="FF0000"/>
                </a:solidFill>
              </a:rPr>
              <a:t> a</a:t>
            </a:r>
            <a:r>
              <a:rPr lang="en-US" sz="1600" b="0" baseline="30000" dirty="0">
                <a:solidFill>
                  <a:srgbClr val="FF0000"/>
                </a:solidFill>
              </a:rPr>
              <a:t>-1</a:t>
            </a:r>
            <a:endParaRPr lang="en-US" sz="1600" b="0" dirty="0">
              <a:solidFill>
                <a:srgbClr val="FF0000"/>
              </a:solidFill>
            </a:endParaRPr>
          </a:p>
          <a:p>
            <a:r>
              <a:rPr lang="en-US" sz="1600" b="0" dirty="0">
                <a:solidFill>
                  <a:srgbClr val="FF0000"/>
                </a:solidFill>
              </a:rPr>
              <a:t>Inversion results: 5.3 (3.6-5.7) </a:t>
            </a:r>
            <a:r>
              <a:rPr lang="en-US" sz="1600" b="0" dirty="0" err="1">
                <a:solidFill>
                  <a:srgbClr val="FF0000"/>
                </a:solidFill>
              </a:rPr>
              <a:t>Tg</a:t>
            </a:r>
            <a:r>
              <a:rPr lang="en-US" sz="1600" b="0" dirty="0">
                <a:solidFill>
                  <a:srgbClr val="FF0000"/>
                </a:solidFill>
              </a:rPr>
              <a:t> a</a:t>
            </a:r>
            <a:r>
              <a:rPr lang="en-US" sz="1600" b="0" baseline="30000" dirty="0">
                <a:solidFill>
                  <a:srgbClr val="FF0000"/>
                </a:solidFill>
              </a:rPr>
              <a:t>-1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2382CE-0D0E-4182-9918-7FC1F914BFDE}"/>
              </a:ext>
            </a:extLst>
          </p:cNvPr>
          <p:cNvSpPr txBox="1"/>
          <p:nvPr/>
        </p:nvSpPr>
        <p:spPr>
          <a:xfrm>
            <a:off x="4548242" y="4086982"/>
            <a:ext cx="397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8000"/>
                </a:solidFill>
              </a:rPr>
              <a:t>Mexico INECC inventory: 5.0 </a:t>
            </a:r>
            <a:r>
              <a:rPr lang="en-US" sz="1600" b="0" dirty="0" err="1">
                <a:solidFill>
                  <a:srgbClr val="008000"/>
                </a:solidFill>
              </a:rPr>
              <a:t>Tg</a:t>
            </a:r>
            <a:r>
              <a:rPr lang="en-US" sz="1600" b="0" dirty="0">
                <a:solidFill>
                  <a:srgbClr val="008000"/>
                </a:solidFill>
              </a:rPr>
              <a:t> a</a:t>
            </a:r>
            <a:r>
              <a:rPr lang="en-US" sz="1600" b="0" baseline="30000" dirty="0">
                <a:solidFill>
                  <a:srgbClr val="008000"/>
                </a:solidFill>
              </a:rPr>
              <a:t>-1</a:t>
            </a:r>
            <a:endParaRPr lang="en-US" sz="1600" b="0" dirty="0">
              <a:solidFill>
                <a:srgbClr val="008000"/>
              </a:solidFill>
            </a:endParaRPr>
          </a:p>
          <a:p>
            <a:r>
              <a:rPr lang="en-US" sz="1600" b="0" dirty="0">
                <a:solidFill>
                  <a:srgbClr val="008000"/>
                </a:solidFill>
              </a:rPr>
              <a:t>Inversion results: 6.0 (4.7-6.1) </a:t>
            </a:r>
            <a:r>
              <a:rPr lang="en-US" sz="1600" b="0" dirty="0" err="1">
                <a:solidFill>
                  <a:srgbClr val="008000"/>
                </a:solidFill>
              </a:rPr>
              <a:t>Tg</a:t>
            </a:r>
            <a:r>
              <a:rPr lang="en-US" sz="1600" b="0" dirty="0">
                <a:solidFill>
                  <a:srgbClr val="008000"/>
                </a:solidFill>
              </a:rPr>
              <a:t> a</a:t>
            </a:r>
            <a:r>
              <a:rPr lang="en-US" sz="1600" b="0" baseline="30000" dirty="0">
                <a:solidFill>
                  <a:srgbClr val="008000"/>
                </a:solidFill>
              </a:rPr>
              <a:t>-1</a:t>
            </a:r>
            <a:endParaRPr lang="en-US" sz="1600" b="0" dirty="0">
              <a:solidFill>
                <a:srgbClr val="008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18AAE-13C1-436A-B0F5-64141E56BCEF}"/>
              </a:ext>
            </a:extLst>
          </p:cNvPr>
          <p:cNvSpPr txBox="1"/>
          <p:nvPr/>
        </p:nvSpPr>
        <p:spPr>
          <a:xfrm>
            <a:off x="4221425" y="568031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Reported inventories are 20-40% too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Oil/gas is major culprit</a:t>
            </a:r>
          </a:p>
        </p:txBody>
      </p:sp>
    </p:spTree>
    <p:extLst>
      <p:ext uri="{BB962C8B-B14F-4D97-AF65-F5344CB8AC3E}">
        <p14:creationId xmlns:p14="http://schemas.microsoft.com/office/powerpoint/2010/main" val="299304266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4E851-0C65-418B-9DA9-BAE4D5C4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228600"/>
            <a:ext cx="7772400" cy="1143000"/>
          </a:xfrm>
        </p:spPr>
        <p:txBody>
          <a:bodyPr/>
          <a:lstStyle/>
          <a:p>
            <a:r>
              <a:rPr lang="en-US" dirty="0"/>
              <a:t>Attribution of 2020 methane surge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17E06-221B-47DB-A5E2-89F01F859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4802" r="40833" b="18874"/>
          <a:stretch/>
        </p:blipFill>
        <p:spPr>
          <a:xfrm>
            <a:off x="-1291" y="1490463"/>
            <a:ext cx="4878092" cy="32339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58114E7-A8FB-4BC3-BBE7-A189FB2DCB8B}"/>
              </a:ext>
            </a:extLst>
          </p:cNvPr>
          <p:cNvSpPr/>
          <p:nvPr/>
        </p:nvSpPr>
        <p:spPr bwMode="auto">
          <a:xfrm>
            <a:off x="4114800" y="1905000"/>
            <a:ext cx="228600" cy="381000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1ED96-DE5A-480C-AA4C-63BFA827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69201"/>
            <a:ext cx="4420115" cy="2452597"/>
          </a:xfrm>
          <a:prstGeom prst="rect">
            <a:avLst/>
          </a:prstGeom>
        </p:spPr>
      </p:pic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2F7A3DDF-9450-4BA7-BD77-35E2C93FF7D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8"/>
          <a:stretch/>
        </p:blipFill>
        <p:spPr>
          <a:xfrm>
            <a:off x="4724400" y="4114800"/>
            <a:ext cx="4038600" cy="24525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3E662C-ACA1-4F77-B338-2B6364D4950A}"/>
              </a:ext>
            </a:extLst>
          </p:cNvPr>
          <p:cNvCxnSpPr>
            <a:stCxn id="5" idx="2"/>
          </p:cNvCxnSpPr>
          <p:nvPr/>
        </p:nvCxnSpPr>
        <p:spPr bwMode="auto">
          <a:xfrm flipH="1">
            <a:off x="6781800" y="3321798"/>
            <a:ext cx="258" cy="79300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E2CD07-5279-4147-9250-FE0DE2B8482D}"/>
              </a:ext>
            </a:extLst>
          </p:cNvPr>
          <p:cNvSpPr txBox="1"/>
          <p:nvPr/>
        </p:nvSpPr>
        <p:spPr>
          <a:xfrm>
            <a:off x="6801173" y="3429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inversion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15F10-55F8-4DA6-93AB-E80365369DD2}"/>
              </a:ext>
            </a:extLst>
          </p:cNvPr>
          <p:cNvSpPr txBox="1"/>
          <p:nvPr/>
        </p:nvSpPr>
        <p:spPr>
          <a:xfrm>
            <a:off x="7749" y="4778739"/>
            <a:ext cx="4878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African wetlands drive 55% of the surge; independent evidence from inundation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Canadian wetland emissions increase by 21%; independent evidence from temperature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F73A8-59E4-4948-A036-FB386CE691FF}"/>
              </a:ext>
            </a:extLst>
          </p:cNvPr>
          <p:cNvSpPr txBox="1"/>
          <p:nvPr/>
        </p:nvSpPr>
        <p:spPr>
          <a:xfrm>
            <a:off x="1609241" y="643706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Are we seeing the wetlands respond to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343268822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2C88-E411-4787-9D9C-CA43F8BA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TROPOMI observations (May 2018 -) global daily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E0235-1A61-46BF-A487-139A15D1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" y="1143000"/>
            <a:ext cx="4035857" cy="248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E74D5-B4E2-4D9D-941B-1E2319C4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" y="4004524"/>
            <a:ext cx="8948057" cy="2548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733BEE-76B5-4D61-8344-607D4BD12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765" y="1600200"/>
            <a:ext cx="3641235" cy="2404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02909-C4A4-4DBA-8013-BE54D26456B3}"/>
              </a:ext>
            </a:extLst>
          </p:cNvPr>
          <p:cNvSpPr txBox="1"/>
          <p:nvPr/>
        </p:nvSpPr>
        <p:spPr>
          <a:xfrm>
            <a:off x="97971" y="6553515"/>
            <a:ext cx="2721429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 err="1"/>
              <a:t>i</a:t>
            </a:r>
            <a:r>
              <a:rPr lang="en-US" sz="1600" b="0" i="1" dirty="0" err="1"/>
              <a:t>Jacob</a:t>
            </a:r>
            <a:r>
              <a:rPr lang="en-US" sz="1600" b="0" i="1" dirty="0"/>
              <a:t> et al., 2022</a:t>
            </a:r>
            <a:endParaRPr lang="en-US" sz="16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C7735-1385-4191-A6B6-71F5D3CB821A}"/>
              </a:ext>
            </a:extLst>
          </p:cNvPr>
          <p:cNvSpPr txBox="1"/>
          <p:nvPr/>
        </p:nvSpPr>
        <p:spPr>
          <a:xfrm>
            <a:off x="4724400" y="1252500"/>
            <a:ext cx="3276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Permian basin (largest US oil field)</a:t>
            </a:r>
          </a:p>
        </p:txBody>
      </p:sp>
    </p:spTree>
    <p:extLst>
      <p:ext uri="{BB962C8B-B14F-4D97-AF65-F5344CB8AC3E}">
        <p14:creationId xmlns:p14="http://schemas.microsoft.com/office/powerpoint/2010/main" val="333008836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2C71-D8F4-4E42-8DB7-79D41234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72608"/>
            <a:ext cx="7772400" cy="1143000"/>
          </a:xfrm>
        </p:spPr>
        <p:txBody>
          <a:bodyPr/>
          <a:lstStyle/>
          <a:p>
            <a:r>
              <a:rPr lang="en-US" dirty="0"/>
              <a:t>Using TROPOMI data to quantify US oil/gas emissions from individual basins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BC5482-CA85-45AF-AE7F-9DC7A6CA7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84" r="50000"/>
          <a:stretch/>
        </p:blipFill>
        <p:spPr>
          <a:xfrm>
            <a:off x="553453" y="914400"/>
            <a:ext cx="4114800" cy="2779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B6A48-75C3-4195-A7D6-3AEA1D95ECB4}"/>
              </a:ext>
            </a:extLst>
          </p:cNvPr>
          <p:cNvSpPr txBox="1"/>
          <p:nvPr/>
        </p:nvSpPr>
        <p:spPr>
          <a:xfrm>
            <a:off x="6629400" y="641495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Shen et al., submitted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FA26C-5C2B-44A3-BBC5-955513159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t="5158" r="48182" b="51544"/>
          <a:stretch/>
        </p:blipFill>
        <p:spPr>
          <a:xfrm>
            <a:off x="4572000" y="991086"/>
            <a:ext cx="4444952" cy="2395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BF046-5FB7-4695-924C-D944CF98B348}"/>
              </a:ext>
            </a:extLst>
          </p:cNvPr>
          <p:cNvSpPr txBox="1"/>
          <p:nvPr/>
        </p:nvSpPr>
        <p:spPr>
          <a:xfrm>
            <a:off x="4572000" y="914885"/>
            <a:ext cx="45720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Correction factors to EPA/ECCC emission reports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B3F44-A894-4F6E-91C6-1C7341D70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34" r="5455"/>
          <a:stretch/>
        </p:blipFill>
        <p:spPr>
          <a:xfrm>
            <a:off x="557463" y="3653112"/>
            <a:ext cx="7924800" cy="2243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73711-4D73-4741-8866-B58F9B8A4A55}"/>
              </a:ext>
            </a:extLst>
          </p:cNvPr>
          <p:cNvSpPr txBox="1"/>
          <p:nvPr/>
        </p:nvSpPr>
        <p:spPr>
          <a:xfrm>
            <a:off x="5943600" y="3934034"/>
            <a:ext cx="1447800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dirty="0"/>
              <a:t>TROPOMI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4083B-CC4E-4E7C-A5C5-833A70C3F07E}"/>
              </a:ext>
            </a:extLst>
          </p:cNvPr>
          <p:cNvSpPr txBox="1"/>
          <p:nvPr/>
        </p:nvSpPr>
        <p:spPr>
          <a:xfrm>
            <a:off x="983868" y="5931305"/>
            <a:ext cx="802506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The Permian is responsible for half of the EPA underestimate of oil/gas emissions</a:t>
            </a:r>
          </a:p>
        </p:txBody>
      </p:sp>
    </p:spTree>
    <p:extLst>
      <p:ext uri="{BB962C8B-B14F-4D97-AF65-F5344CB8AC3E}">
        <p14:creationId xmlns:p14="http://schemas.microsoft.com/office/powerpoint/2010/main" val="155290695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F945-0543-4845-B589-81FC6821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en-US" dirty="0"/>
              <a:t>Application of TROPOMI to methane emissions in China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40EB-3D07-4DD1-B558-EBE4AED0640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r="52676" b="51119"/>
          <a:stretch/>
        </p:blipFill>
        <p:spPr>
          <a:xfrm>
            <a:off x="-1043213" y="1420587"/>
            <a:ext cx="5196114" cy="2741386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60FCFA6-C6C4-48FE-BBFD-DA5DE0303D9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4128" r="54706" b="52105"/>
          <a:stretch/>
        </p:blipFill>
        <p:spPr>
          <a:xfrm>
            <a:off x="4952999" y="1373414"/>
            <a:ext cx="3374571" cy="274138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60FCFA6-C6C4-48FE-BBFD-DA5DE0303D9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1" b="50000"/>
          <a:stretch/>
        </p:blipFill>
        <p:spPr>
          <a:xfrm>
            <a:off x="8377623" y="1001486"/>
            <a:ext cx="799782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8429B2-3546-4B0B-9631-845D621A87FA}"/>
              </a:ext>
            </a:extLst>
          </p:cNvPr>
          <p:cNvSpPr txBox="1"/>
          <p:nvPr/>
        </p:nvSpPr>
        <p:spPr>
          <a:xfrm>
            <a:off x="1052286" y="959241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TROPOMI satellite methane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52F1B-A461-4B0B-962B-C2CE70A68FBC}"/>
              </a:ext>
            </a:extLst>
          </p:cNvPr>
          <p:cNvSpPr txBox="1"/>
          <p:nvPr/>
        </p:nvSpPr>
        <p:spPr>
          <a:xfrm>
            <a:off x="5017940" y="1008102"/>
            <a:ext cx="298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Emissions reported to UN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30BBA6A-39B3-492D-AC98-62B8052BE687}"/>
              </a:ext>
            </a:extLst>
          </p:cNvPr>
          <p:cNvGraphicFramePr/>
          <p:nvPr/>
        </p:nvGraphicFramePr>
        <p:xfrm>
          <a:off x="4186624" y="4402689"/>
          <a:ext cx="4190999" cy="2163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65ADD26-B78A-45EC-8924-B3EE4842BEAA}"/>
              </a:ext>
            </a:extLst>
          </p:cNvPr>
          <p:cNvSpPr txBox="1"/>
          <p:nvPr/>
        </p:nvSpPr>
        <p:spPr>
          <a:xfrm>
            <a:off x="7394654" y="412568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Coal 16.6 (-15%)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71F5D-A888-49D3-962C-CD8D5F211AF0}"/>
              </a:ext>
            </a:extLst>
          </p:cNvPr>
          <p:cNvSpPr txBox="1"/>
          <p:nvPr/>
        </p:nvSpPr>
        <p:spPr>
          <a:xfrm>
            <a:off x="7878882" y="5388233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Oil/gas 2.6</a:t>
            </a:r>
          </a:p>
          <a:p>
            <a:r>
              <a:rPr lang="en-US" b="0" dirty="0">
                <a:solidFill>
                  <a:srgbClr val="FF0000"/>
                </a:solidFill>
              </a:rPr>
              <a:t>(+136%)</a:t>
            </a:r>
          </a:p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DE38A-FBB3-4A0B-9C5C-FFCBA1934B0D}"/>
              </a:ext>
            </a:extLst>
          </p:cNvPr>
          <p:cNvSpPr txBox="1"/>
          <p:nvPr/>
        </p:nvSpPr>
        <p:spPr>
          <a:xfrm>
            <a:off x="6553200" y="6311563"/>
            <a:ext cx="269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9900"/>
                </a:solidFill>
              </a:rPr>
              <a:t>Livestock 17.8 (+37%)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FCAA3E-29E1-4114-BC42-6EB6E1A3B490}"/>
              </a:ext>
            </a:extLst>
          </p:cNvPr>
          <p:cNvSpPr txBox="1"/>
          <p:nvPr/>
        </p:nvSpPr>
        <p:spPr>
          <a:xfrm>
            <a:off x="3926488" y="4884082"/>
            <a:ext cx="98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CC6600"/>
                </a:solidFill>
              </a:rPr>
              <a:t>Waste 9.3</a:t>
            </a:r>
          </a:p>
          <a:p>
            <a:r>
              <a:rPr lang="en-US" b="0" dirty="0">
                <a:solidFill>
                  <a:srgbClr val="CC6600"/>
                </a:solidFill>
              </a:rPr>
              <a:t>(+41%)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B55CE4-6F61-46C4-9C1D-13562E313D56}"/>
              </a:ext>
            </a:extLst>
          </p:cNvPr>
          <p:cNvSpPr txBox="1"/>
          <p:nvPr/>
        </p:nvSpPr>
        <p:spPr>
          <a:xfrm>
            <a:off x="4419600" y="4114799"/>
            <a:ext cx="113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Rice 11.9</a:t>
            </a:r>
          </a:p>
          <a:p>
            <a:r>
              <a:rPr lang="en-US" b="0" dirty="0">
                <a:solidFill>
                  <a:schemeClr val="accent6"/>
                </a:solidFill>
              </a:rPr>
              <a:t>(+34%)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BDC1C9-73FF-4CCC-A54D-F5C4D5C8BB22}"/>
              </a:ext>
            </a:extLst>
          </p:cNvPr>
          <p:cNvSpPr/>
          <p:nvPr/>
        </p:nvSpPr>
        <p:spPr bwMode="auto">
          <a:xfrm>
            <a:off x="402023" y="4227064"/>
            <a:ext cx="2960914" cy="1248228"/>
          </a:xfrm>
          <a:custGeom>
            <a:avLst/>
            <a:gdLst>
              <a:gd name="connsiteX0" fmla="*/ 0 w 1567543"/>
              <a:gd name="connsiteY0" fmla="*/ 0 h 1248228"/>
              <a:gd name="connsiteX1" fmla="*/ 14515 w 1567543"/>
              <a:gd name="connsiteY1" fmla="*/ 1248228 h 1248228"/>
              <a:gd name="connsiteX2" fmla="*/ 1567543 w 1567543"/>
              <a:gd name="connsiteY2" fmla="*/ 1233714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7543" h="1248228">
                <a:moveTo>
                  <a:pt x="0" y="0"/>
                </a:moveTo>
                <a:lnTo>
                  <a:pt x="14515" y="1248228"/>
                </a:lnTo>
                <a:lnTo>
                  <a:pt x="1567543" y="1233714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C2B606-A11A-463F-9054-726C3B72BE95}"/>
              </a:ext>
            </a:extLst>
          </p:cNvPr>
          <p:cNvSpPr txBox="1"/>
          <p:nvPr/>
        </p:nvSpPr>
        <p:spPr>
          <a:xfrm>
            <a:off x="402023" y="4596192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Improved emission estimates, </a:t>
            </a:r>
            <a:r>
              <a:rPr lang="en-US" b="0" dirty="0" err="1">
                <a:solidFill>
                  <a:srgbClr val="FF0000"/>
                </a:solidFill>
              </a:rPr>
              <a:t>Tg</a:t>
            </a:r>
            <a:r>
              <a:rPr lang="en-US" b="0" dirty="0">
                <a:solidFill>
                  <a:srgbClr val="FF0000"/>
                </a:solidFill>
              </a:rPr>
              <a:t> a</a:t>
            </a:r>
            <a:r>
              <a:rPr lang="en-US" b="0" baseline="30000" dirty="0">
                <a:solidFill>
                  <a:srgbClr val="FF0000"/>
                </a:solidFill>
              </a:rPr>
              <a:t>-1</a:t>
            </a:r>
            <a:br>
              <a:rPr lang="en-US" b="0" dirty="0">
                <a:solidFill>
                  <a:srgbClr val="FF0000"/>
                </a:solidFill>
              </a:rPr>
            </a:br>
            <a:r>
              <a:rPr lang="en-US" b="0" dirty="0">
                <a:solidFill>
                  <a:srgbClr val="FF0000"/>
                </a:solidFill>
              </a:rPr>
              <a:t>(% correction to UN estimates)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4B97CD-486E-41C1-A1D4-A09D06AA81F7}"/>
              </a:ext>
            </a:extLst>
          </p:cNvPr>
          <p:cNvSpPr txBox="1"/>
          <p:nvPr/>
        </p:nvSpPr>
        <p:spPr>
          <a:xfrm>
            <a:off x="18143" y="6381817"/>
            <a:ext cx="308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Zichong Chen, in prep.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79C37-7FEE-49C3-AE4A-5622C9F2267F}"/>
              </a:ext>
            </a:extLst>
          </p:cNvPr>
          <p:cNvSpPr txBox="1"/>
          <p:nvPr/>
        </p:nvSpPr>
        <p:spPr>
          <a:xfrm>
            <a:off x="304800" y="5849898"/>
            <a:ext cx="4527336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Oil/gas emissions in China are very low, but they import half their gas from Russia, Turkmenistan…</a:t>
            </a:r>
          </a:p>
        </p:txBody>
      </p:sp>
    </p:spTree>
    <p:extLst>
      <p:ext uri="{BB962C8B-B14F-4D97-AF65-F5344CB8AC3E}">
        <p14:creationId xmlns:p14="http://schemas.microsoft.com/office/powerpoint/2010/main" val="393552283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0254-70D1-402E-8225-125FA59C6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88" y="-179291"/>
            <a:ext cx="7772400" cy="1143000"/>
          </a:xfrm>
        </p:spPr>
        <p:txBody>
          <a:bodyPr/>
          <a:lstStyle/>
          <a:p>
            <a:r>
              <a:rPr lang="en-US" dirty="0"/>
              <a:t>TROPOMI observations of ‘ultra-emitters’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FF9F5-F378-47FC-A2CF-C147F5469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5047"/>
            <a:ext cx="7512188" cy="39429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E81A07-D277-4BDB-901D-D6C32ADF25B0}"/>
              </a:ext>
            </a:extLst>
          </p:cNvPr>
          <p:cNvCxnSpPr>
            <a:cxnSpLocks/>
          </p:cNvCxnSpPr>
          <p:nvPr/>
        </p:nvCxnSpPr>
        <p:spPr bwMode="auto">
          <a:xfrm flipV="1">
            <a:off x="5754264" y="2551471"/>
            <a:ext cx="0" cy="8300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16473A-2204-4440-ADB0-7F702437E646}"/>
              </a:ext>
            </a:extLst>
          </p:cNvPr>
          <p:cNvSpPr txBox="1"/>
          <p:nvPr/>
        </p:nvSpPr>
        <p:spPr>
          <a:xfrm>
            <a:off x="776308" y="3602866"/>
            <a:ext cx="1267116" cy="125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oil/gas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livestock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landfills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48B15-0145-4A71-9650-893CCEA5552E}"/>
              </a:ext>
            </a:extLst>
          </p:cNvPr>
          <p:cNvSpPr txBox="1"/>
          <p:nvPr/>
        </p:nvSpPr>
        <p:spPr>
          <a:xfrm>
            <a:off x="5513850" y="3405395"/>
            <a:ext cx="1062749" cy="50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oil/gas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C0AD6-0646-41FE-821C-A82AA7CA9F30}"/>
              </a:ext>
            </a:extLst>
          </p:cNvPr>
          <p:cNvCxnSpPr>
            <a:cxnSpLocks/>
          </p:cNvCxnSpPr>
          <p:nvPr/>
        </p:nvCxnSpPr>
        <p:spPr bwMode="auto">
          <a:xfrm flipV="1">
            <a:off x="1138341" y="2499098"/>
            <a:ext cx="543050" cy="11037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8A5D4D-3311-4ADF-95DB-45962B85D98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11889" y="2551471"/>
            <a:ext cx="362032" cy="2510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144C2D-1B92-4D80-9EA3-332550867E89}"/>
              </a:ext>
            </a:extLst>
          </p:cNvPr>
          <p:cNvSpPr txBox="1"/>
          <p:nvPr/>
        </p:nvSpPr>
        <p:spPr>
          <a:xfrm>
            <a:off x="7384743" y="2677020"/>
            <a:ext cx="1073456" cy="50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coal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294BD8-41EC-418C-AFFE-E68CD31DF47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93643" y="2598908"/>
            <a:ext cx="240414" cy="7826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DE23BD-7830-4999-A9CC-338855B4CD46}"/>
              </a:ext>
            </a:extLst>
          </p:cNvPr>
          <p:cNvCxnSpPr>
            <a:cxnSpLocks/>
          </p:cNvCxnSpPr>
          <p:nvPr/>
        </p:nvCxnSpPr>
        <p:spPr bwMode="auto">
          <a:xfrm flipH="1">
            <a:off x="5943601" y="1478544"/>
            <a:ext cx="632998" cy="1978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AE9F119-10FD-401B-8EC0-AEBCF9E41327}"/>
              </a:ext>
            </a:extLst>
          </p:cNvPr>
          <p:cNvSpPr txBox="1"/>
          <p:nvPr/>
        </p:nvSpPr>
        <p:spPr>
          <a:xfrm>
            <a:off x="6527801" y="126254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leaky pipelines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AAF25-6F47-4BBF-B32E-1670EA38C52D}"/>
              </a:ext>
            </a:extLst>
          </p:cNvPr>
          <p:cNvSpPr txBox="1"/>
          <p:nvPr/>
        </p:nvSpPr>
        <p:spPr>
          <a:xfrm>
            <a:off x="425588" y="53340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Fixing very large point sources can enable effective climate action…but we need better localization than TROPOMI can provide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89B3B-FCA6-4240-A880-D479CBC4DE8B}"/>
              </a:ext>
            </a:extLst>
          </p:cNvPr>
          <p:cNvSpPr txBox="1"/>
          <p:nvPr/>
        </p:nvSpPr>
        <p:spPr>
          <a:xfrm>
            <a:off x="6889888" y="6488668"/>
            <a:ext cx="261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err="1"/>
              <a:t>Lauvaux</a:t>
            </a:r>
            <a:r>
              <a:rPr lang="en-US" b="0" i="1" dirty="0"/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299152409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23" y="-300121"/>
            <a:ext cx="9044736" cy="1143000"/>
          </a:xfrm>
        </p:spPr>
        <p:txBody>
          <a:bodyPr/>
          <a:lstStyle/>
          <a:p>
            <a:r>
              <a:rPr lang="en-US" sz="2000" dirty="0"/>
              <a:t>Observation of methane point sources from space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1"/>
            <a:ext cx="4648200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97" y="1437997"/>
            <a:ext cx="3697704" cy="1883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7259" y="5724616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FF0000"/>
                </a:solidFill>
              </a:rPr>
              <a:t>Korpezhe</a:t>
            </a:r>
            <a:r>
              <a:rPr lang="en-US" b="0" dirty="0">
                <a:solidFill>
                  <a:srgbClr val="FF0000"/>
                </a:solidFill>
              </a:rPr>
              <a:t> gas compressor station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192" y="6519446"/>
            <a:ext cx="2273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/>
              <a:t>Varon et al., GRL 2019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127000" y="982133"/>
            <a:ext cx="4842933" cy="4436534"/>
          </a:xfrm>
          <a:custGeom>
            <a:avLst/>
            <a:gdLst>
              <a:gd name="connsiteX0" fmla="*/ 101600 w 4842933"/>
              <a:gd name="connsiteY0" fmla="*/ 16934 h 4436534"/>
              <a:gd name="connsiteX1" fmla="*/ 3191933 w 4842933"/>
              <a:gd name="connsiteY1" fmla="*/ 25400 h 4436534"/>
              <a:gd name="connsiteX2" fmla="*/ 3191933 w 4842933"/>
              <a:gd name="connsiteY2" fmla="*/ 2040467 h 4436534"/>
              <a:gd name="connsiteX3" fmla="*/ 4842933 w 4842933"/>
              <a:gd name="connsiteY3" fmla="*/ 2065867 h 4436534"/>
              <a:gd name="connsiteX4" fmla="*/ 4817533 w 4842933"/>
              <a:gd name="connsiteY4" fmla="*/ 3869267 h 4436534"/>
              <a:gd name="connsiteX5" fmla="*/ 3479800 w 4842933"/>
              <a:gd name="connsiteY5" fmla="*/ 4419600 h 4436534"/>
              <a:gd name="connsiteX6" fmla="*/ 0 w 4842933"/>
              <a:gd name="connsiteY6" fmla="*/ 4436534 h 4436534"/>
              <a:gd name="connsiteX7" fmla="*/ 42333 w 4842933"/>
              <a:gd name="connsiteY7" fmla="*/ 0 h 4436534"/>
              <a:gd name="connsiteX8" fmla="*/ 101600 w 4842933"/>
              <a:gd name="connsiteY8" fmla="*/ 16934 h 443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933" h="4436534">
                <a:moveTo>
                  <a:pt x="101600" y="16934"/>
                </a:moveTo>
                <a:lnTo>
                  <a:pt x="3191933" y="25400"/>
                </a:lnTo>
                <a:lnTo>
                  <a:pt x="3191933" y="2040467"/>
                </a:lnTo>
                <a:lnTo>
                  <a:pt x="4842933" y="2065867"/>
                </a:lnTo>
                <a:lnTo>
                  <a:pt x="4817533" y="3869267"/>
                </a:lnTo>
                <a:lnTo>
                  <a:pt x="3479800" y="4419600"/>
                </a:lnTo>
                <a:lnTo>
                  <a:pt x="0" y="4436534"/>
                </a:lnTo>
                <a:lnTo>
                  <a:pt x="42333" y="0"/>
                </a:lnTo>
                <a:lnTo>
                  <a:pt x="101600" y="16934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/>
          <p:nvPr/>
        </p:nvSpPr>
        <p:spPr bwMode="auto">
          <a:xfrm>
            <a:off x="6062566" y="2294860"/>
            <a:ext cx="152400" cy="17012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07600" y="4825638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buried</a:t>
            </a:r>
          </a:p>
          <a:p>
            <a:r>
              <a:rPr lang="en-US" b="0" dirty="0">
                <a:solidFill>
                  <a:srgbClr val="FF0000"/>
                </a:solidFill>
              </a:rPr>
              <a:t>pipeline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26667" t="24815" r="7500" b="15925"/>
          <a:stretch/>
        </p:blipFill>
        <p:spPr>
          <a:xfrm>
            <a:off x="4557259" y="3427097"/>
            <a:ext cx="4572000" cy="231493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>
            <a:off x="3810000" y="2904460"/>
            <a:ext cx="1905000" cy="16548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cxnSpLocks/>
          </p:cNvCxnSpPr>
          <p:nvPr/>
        </p:nvCxnSpPr>
        <p:spPr bwMode="auto">
          <a:xfrm>
            <a:off x="4606891" y="2770929"/>
            <a:ext cx="4096258" cy="1937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213272" y="3906948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buried</a:t>
            </a:r>
          </a:p>
          <a:p>
            <a:r>
              <a:rPr lang="en-US" b="0" dirty="0">
                <a:solidFill>
                  <a:srgbClr val="FF0000"/>
                </a:solidFill>
              </a:rPr>
              <a:t>pipeline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3934" y="65296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13 Jan 2019</a:t>
            </a:r>
          </a:p>
        </p:txBody>
      </p:sp>
      <p:pic>
        <p:nvPicPr>
          <p:cNvPr id="20" name="Picture 6" descr="http://www.eserc.stonybrook.edu/glenn/GraphPaper/00-20-16-20-20.png">
            <a:extLst>
              <a:ext uri="{FF2B5EF4-FFF2-40B4-BE49-F238E27FC236}">
                <a16:creationId xmlns:a16="http://schemas.microsoft.com/office/drawing/2014/main" id="{96AE2DE6-15BE-4732-86AF-DDF994E3A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2" y="2879940"/>
            <a:ext cx="2884372" cy="2987459"/>
          </a:xfrm>
          <a:prstGeom prst="rect">
            <a:avLst/>
          </a:prstGeom>
          <a:noFill/>
          <a:scene3d>
            <a:camera prst="isometricOffAxis1Top">
              <a:rot lat="19200000" lon="17400000" rev="4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8819866-8AB2-4267-966C-E119AF47DD14}"/>
              </a:ext>
            </a:extLst>
          </p:cNvPr>
          <p:cNvSpPr txBox="1"/>
          <p:nvPr/>
        </p:nvSpPr>
        <p:spPr>
          <a:xfrm rot="21071454">
            <a:off x="2740960" y="4871910"/>
            <a:ext cx="793667" cy="361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</a:p>
        </p:txBody>
      </p:sp>
      <p:grpSp>
        <p:nvGrpSpPr>
          <p:cNvPr id="27" name="Group 22">
            <a:extLst>
              <a:ext uri="{FF2B5EF4-FFF2-40B4-BE49-F238E27FC236}">
                <a16:creationId xmlns:a16="http://schemas.microsoft.com/office/drawing/2014/main" id="{C651F7CB-2028-4300-BE0B-A1AB3CF5C254}"/>
              </a:ext>
            </a:extLst>
          </p:cNvPr>
          <p:cNvGrpSpPr>
            <a:grpSpLocks noChangeAspect="1"/>
          </p:cNvGrpSpPr>
          <p:nvPr/>
        </p:nvGrpSpPr>
        <p:grpSpPr bwMode="auto">
          <a:xfrm rot="19983558">
            <a:off x="995646" y="1673111"/>
            <a:ext cx="814679" cy="282359"/>
            <a:chOff x="3264" y="2496"/>
            <a:chExt cx="1488" cy="624"/>
          </a:xfrm>
        </p:grpSpPr>
        <p:sp>
          <p:nvSpPr>
            <p:cNvPr id="38" name="AutoShape 23">
              <a:extLst>
                <a:ext uri="{FF2B5EF4-FFF2-40B4-BE49-F238E27FC236}">
                  <a16:creationId xmlns:a16="http://schemas.microsoft.com/office/drawing/2014/main" id="{04C0CB25-695C-4318-902F-40060111D1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3888" y="2496"/>
              <a:ext cx="240" cy="624"/>
            </a:xfrm>
            <a:prstGeom prst="can">
              <a:avLst>
                <a:gd name="adj" fmla="val 6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Helvetica" charset="0"/>
              </a:endParaRPr>
            </a:p>
          </p:txBody>
        </p:sp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id="{9874939D-960D-4049-BC97-9E37AE779F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28" y="2616"/>
              <a:ext cx="624" cy="384"/>
              <a:chOff x="4752" y="3312"/>
              <a:chExt cx="624" cy="384"/>
            </a:xfrm>
          </p:grpSpPr>
          <p:grpSp>
            <p:nvGrpSpPr>
              <p:cNvPr id="45" name="Group 25">
                <a:extLst>
                  <a:ext uri="{FF2B5EF4-FFF2-40B4-BE49-F238E27FC236}">
                    <a16:creationId xmlns:a16="http://schemas.microsoft.com/office/drawing/2014/main" id="{E7382715-D93C-4D1B-BC74-A8A1A334BC8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2A6AA31F-28F9-4F4D-82B3-DBB6EF1F0B0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endParaRPr lang="en-US" altLang="en-US">
                    <a:solidFill>
                      <a:prstClr val="black"/>
                    </a:solidFill>
                    <a:latin typeface="Helvetica" charset="0"/>
                  </a:endParaRPr>
                </a:p>
              </p:txBody>
            </p:sp>
            <p:sp>
              <p:nvSpPr>
                <p:cNvPr id="48" name="Line 27">
                  <a:extLst>
                    <a:ext uri="{FF2B5EF4-FFF2-40B4-BE49-F238E27FC236}">
                      <a16:creationId xmlns:a16="http://schemas.microsoft.com/office/drawing/2014/main" id="{315F5BE1-AB9D-41C6-95C9-873A2A6FF7F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b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id="{BEB1FE0A-511D-498E-B8F4-888FEF78201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29">
              <a:extLst>
                <a:ext uri="{FF2B5EF4-FFF2-40B4-BE49-F238E27FC236}">
                  <a16:creationId xmlns:a16="http://schemas.microsoft.com/office/drawing/2014/main" id="{0E2EA4DD-7C54-46B5-9BA9-280A72D441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3264" y="2616"/>
              <a:ext cx="624" cy="384"/>
              <a:chOff x="4752" y="3312"/>
              <a:chExt cx="624" cy="384"/>
            </a:xfrm>
          </p:grpSpPr>
          <p:grpSp>
            <p:nvGrpSpPr>
              <p:cNvPr id="41" name="Group 30">
                <a:extLst>
                  <a:ext uri="{FF2B5EF4-FFF2-40B4-BE49-F238E27FC236}">
                    <a16:creationId xmlns:a16="http://schemas.microsoft.com/office/drawing/2014/main" id="{382CA2F3-29F7-443D-9D9A-98BCF141A1F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96" y="3312"/>
                <a:ext cx="480" cy="384"/>
                <a:chOff x="4608" y="2688"/>
                <a:chExt cx="480" cy="384"/>
              </a:xfrm>
            </p:grpSpPr>
            <p:sp>
              <p:nvSpPr>
                <p:cNvPr id="43" name="Rectangle 31">
                  <a:extLst>
                    <a:ext uri="{FF2B5EF4-FFF2-40B4-BE49-F238E27FC236}">
                      <a16:creationId xmlns:a16="http://schemas.microsoft.com/office/drawing/2014/main" id="{0DAF07EE-5A50-44FB-8AD3-C36E6DAE32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8" y="2688"/>
                  <a:ext cx="480" cy="3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accent2"/>
                      </a:solidFill>
                      <a:latin typeface="Arial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</a:pPr>
                  <a:endParaRPr lang="en-US" altLang="en-US">
                    <a:solidFill>
                      <a:prstClr val="black"/>
                    </a:solidFill>
                    <a:latin typeface="Helvetica" charset="0"/>
                  </a:endParaRPr>
                </a:p>
              </p:txBody>
            </p:sp>
            <p:sp>
              <p:nvSpPr>
                <p:cNvPr id="44" name="Line 32">
                  <a:extLst>
                    <a:ext uri="{FF2B5EF4-FFF2-40B4-BE49-F238E27FC236}">
                      <a16:creationId xmlns:a16="http://schemas.microsoft.com/office/drawing/2014/main" id="{64A05561-211B-43B6-9B7C-3C02C6E5348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848" y="2688"/>
                  <a:ext cx="0" cy="38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b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Line 33">
                <a:extLst>
                  <a:ext uri="{FF2B5EF4-FFF2-40B4-BE49-F238E27FC236}">
                    <a16:creationId xmlns:a16="http://schemas.microsoft.com/office/drawing/2014/main" id="{6A919951-EE5B-480E-8AB8-5FD0376EBC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52" y="3504"/>
                <a:ext cx="6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8" name="Parallelogram 18">
            <a:extLst>
              <a:ext uri="{FF2B5EF4-FFF2-40B4-BE49-F238E27FC236}">
                <a16:creationId xmlns:a16="http://schemas.microsoft.com/office/drawing/2014/main" id="{149137A0-9330-4D52-B8AC-BE6D868C7B6B}"/>
              </a:ext>
            </a:extLst>
          </p:cNvPr>
          <p:cNvSpPr/>
          <p:nvPr/>
        </p:nvSpPr>
        <p:spPr>
          <a:xfrm flipH="1">
            <a:off x="1492477" y="1998844"/>
            <a:ext cx="750680" cy="2054084"/>
          </a:xfrm>
          <a:custGeom>
            <a:avLst/>
            <a:gdLst>
              <a:gd name="connsiteX0" fmla="*/ 0 w 685800"/>
              <a:gd name="connsiteY0" fmla="*/ 2209800 h 2209800"/>
              <a:gd name="connsiteX1" fmla="*/ 171450 w 685800"/>
              <a:gd name="connsiteY1" fmla="*/ 0 h 2209800"/>
              <a:gd name="connsiteX2" fmla="*/ 685800 w 685800"/>
              <a:gd name="connsiteY2" fmla="*/ 0 h 2209800"/>
              <a:gd name="connsiteX3" fmla="*/ 514350 w 685800"/>
              <a:gd name="connsiteY3" fmla="*/ 2209800 h 2209800"/>
              <a:gd name="connsiteX4" fmla="*/ 0 w 685800"/>
              <a:gd name="connsiteY4" fmla="*/ 2209800 h 2209800"/>
              <a:gd name="connsiteX0" fmla="*/ 0 w 514350"/>
              <a:gd name="connsiteY0" fmla="*/ 2209800 h 2209800"/>
              <a:gd name="connsiteX1" fmla="*/ 171450 w 514350"/>
              <a:gd name="connsiteY1" fmla="*/ 0 h 2209800"/>
              <a:gd name="connsiteX2" fmla="*/ 235226 w 514350"/>
              <a:gd name="connsiteY2" fmla="*/ 13252 h 2209800"/>
              <a:gd name="connsiteX3" fmla="*/ 514350 w 514350"/>
              <a:gd name="connsiteY3" fmla="*/ 2209800 h 2209800"/>
              <a:gd name="connsiteX4" fmla="*/ 0 w 514350"/>
              <a:gd name="connsiteY4" fmla="*/ 2209800 h 2209800"/>
              <a:gd name="connsiteX0" fmla="*/ 0 w 235226"/>
              <a:gd name="connsiteY0" fmla="*/ 2209800 h 2209800"/>
              <a:gd name="connsiteX1" fmla="*/ 171450 w 235226"/>
              <a:gd name="connsiteY1" fmla="*/ 0 h 2209800"/>
              <a:gd name="connsiteX2" fmla="*/ 235226 w 235226"/>
              <a:gd name="connsiteY2" fmla="*/ 13252 h 2209800"/>
              <a:gd name="connsiteX3" fmla="*/ 130037 w 235226"/>
              <a:gd name="connsiteY3" fmla="*/ 2209800 h 2209800"/>
              <a:gd name="connsiteX4" fmla="*/ 0 w 235226"/>
              <a:gd name="connsiteY4" fmla="*/ 2209800 h 2209800"/>
              <a:gd name="connsiteX0" fmla="*/ 0 w 121494"/>
              <a:gd name="connsiteY0" fmla="*/ 2219842 h 2219842"/>
              <a:gd name="connsiteX1" fmla="*/ 57718 w 121494"/>
              <a:gd name="connsiteY1" fmla="*/ 0 h 2219842"/>
              <a:gd name="connsiteX2" fmla="*/ 121494 w 121494"/>
              <a:gd name="connsiteY2" fmla="*/ 13252 h 2219842"/>
              <a:gd name="connsiteX3" fmla="*/ 16305 w 121494"/>
              <a:gd name="connsiteY3" fmla="*/ 2209800 h 2219842"/>
              <a:gd name="connsiteX4" fmla="*/ 0 w 121494"/>
              <a:gd name="connsiteY4" fmla="*/ 2219842 h 2219842"/>
              <a:gd name="connsiteX0" fmla="*/ 0 w 121494"/>
              <a:gd name="connsiteY0" fmla="*/ 2219842 h 2219842"/>
              <a:gd name="connsiteX1" fmla="*/ 119097 w 121494"/>
              <a:gd name="connsiteY1" fmla="*/ 0 h 2219842"/>
              <a:gd name="connsiteX2" fmla="*/ 121494 w 121494"/>
              <a:gd name="connsiteY2" fmla="*/ 13252 h 2219842"/>
              <a:gd name="connsiteX3" fmla="*/ 16305 w 121494"/>
              <a:gd name="connsiteY3" fmla="*/ 2209800 h 2219842"/>
              <a:gd name="connsiteX4" fmla="*/ 0 w 121494"/>
              <a:gd name="connsiteY4" fmla="*/ 2219842 h 221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94" h="2219842">
                <a:moveTo>
                  <a:pt x="0" y="2219842"/>
                </a:moveTo>
                <a:lnTo>
                  <a:pt x="119097" y="0"/>
                </a:lnTo>
                <a:lnTo>
                  <a:pt x="121494" y="13252"/>
                </a:lnTo>
                <a:lnTo>
                  <a:pt x="16305" y="2209800"/>
                </a:lnTo>
                <a:lnTo>
                  <a:pt x="0" y="22198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148103-AE05-4643-870E-F8661672D5AB}"/>
              </a:ext>
            </a:extLst>
          </p:cNvPr>
          <p:cNvCxnSpPr/>
          <p:nvPr/>
        </p:nvCxnSpPr>
        <p:spPr>
          <a:xfrm flipV="1">
            <a:off x="2159058" y="4640546"/>
            <a:ext cx="1957470" cy="348277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ED8B202-92A4-40B3-934B-11B75C17668E}"/>
              </a:ext>
            </a:extLst>
          </p:cNvPr>
          <p:cNvCxnSpPr/>
          <p:nvPr/>
        </p:nvCxnSpPr>
        <p:spPr>
          <a:xfrm flipH="1" flipV="1">
            <a:off x="-65808" y="4203382"/>
            <a:ext cx="2088029" cy="785441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C3A6BE-28C8-4072-8857-71460CB739F7}"/>
              </a:ext>
            </a:extLst>
          </p:cNvPr>
          <p:cNvSpPr txBox="1"/>
          <p:nvPr/>
        </p:nvSpPr>
        <p:spPr>
          <a:xfrm rot="1079562">
            <a:off x="463428" y="4549026"/>
            <a:ext cx="793667" cy="361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B72E6057-F5D7-4CE6-B7B7-234942FF98C8}"/>
              </a:ext>
            </a:extLst>
          </p:cNvPr>
          <p:cNvSpPr/>
          <p:nvPr/>
        </p:nvSpPr>
        <p:spPr>
          <a:xfrm>
            <a:off x="1950249" y="3936220"/>
            <a:ext cx="1198321" cy="382528"/>
          </a:xfrm>
          <a:custGeom>
            <a:avLst/>
            <a:gdLst>
              <a:gd name="connsiteX0" fmla="*/ 578398 w 578398"/>
              <a:gd name="connsiteY0" fmla="*/ 437322 h 437322"/>
              <a:gd name="connsiteX1" fmla="*/ 8555 w 578398"/>
              <a:gd name="connsiteY1" fmla="*/ 119269 h 437322"/>
              <a:gd name="connsiteX2" fmla="*/ 220589 w 578398"/>
              <a:gd name="connsiteY2" fmla="*/ 0 h 437322"/>
              <a:gd name="connsiteX3" fmla="*/ 220589 w 578398"/>
              <a:gd name="connsiteY3" fmla="*/ 0 h 437322"/>
              <a:gd name="connsiteX4" fmla="*/ 578398 w 578398"/>
              <a:gd name="connsiteY4" fmla="*/ 437322 h 4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398" h="437322">
                <a:moveTo>
                  <a:pt x="578398" y="437322"/>
                </a:moveTo>
                <a:cubicBezTo>
                  <a:pt x="323294" y="314739"/>
                  <a:pt x="68190" y="192156"/>
                  <a:pt x="8555" y="119269"/>
                </a:cubicBezTo>
                <a:cubicBezTo>
                  <a:pt x="-51080" y="46382"/>
                  <a:pt x="220589" y="0"/>
                  <a:pt x="220589" y="0"/>
                </a:cubicBezTo>
                <a:lnTo>
                  <a:pt x="220589" y="0"/>
                </a:lnTo>
                <a:lnTo>
                  <a:pt x="578398" y="437322"/>
                </a:lnTo>
                <a:close/>
              </a:path>
            </a:pathLst>
          </a:custGeom>
          <a:solidFill>
            <a:srgbClr val="C0504D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3645B8-2BAA-4473-A595-59E8AF464B71}"/>
              </a:ext>
            </a:extLst>
          </p:cNvPr>
          <p:cNvSpPr txBox="1"/>
          <p:nvPr/>
        </p:nvSpPr>
        <p:spPr>
          <a:xfrm>
            <a:off x="2373061" y="3360382"/>
            <a:ext cx="984802" cy="573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methane </a:t>
            </a:r>
          </a:p>
          <a:p>
            <a:r>
              <a:rPr lang="en-US" sz="1600" b="0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AD6A701-7321-441F-BF05-AC7695FD3816}"/>
              </a:ext>
            </a:extLst>
          </p:cNvPr>
          <p:cNvSpPr/>
          <p:nvPr/>
        </p:nvSpPr>
        <p:spPr>
          <a:xfrm>
            <a:off x="3148569" y="4281992"/>
            <a:ext cx="72109" cy="746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4FF9EA-3F76-41A2-9ECF-1DA129061C42}"/>
              </a:ext>
            </a:extLst>
          </p:cNvPr>
          <p:cNvSpPr txBox="1"/>
          <p:nvPr/>
        </p:nvSpPr>
        <p:spPr>
          <a:xfrm>
            <a:off x="2989444" y="3982896"/>
            <a:ext cx="1253303" cy="33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3B132-2F92-48F0-9F99-D17ACFA653DF}"/>
              </a:ext>
            </a:extLst>
          </p:cNvPr>
          <p:cNvSpPr txBox="1"/>
          <p:nvPr/>
        </p:nvSpPr>
        <p:spPr>
          <a:xfrm>
            <a:off x="19266" y="851347"/>
            <a:ext cx="324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GHGSat</a:t>
            </a: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microsatellite</a:t>
            </a:r>
          </a:p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25x25 m</a:t>
            </a:r>
            <a:r>
              <a:rPr lang="en-US" b="0" baseline="30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DD1163-5E07-4EE0-B262-8B0C4094E51D}"/>
              </a:ext>
            </a:extLst>
          </p:cNvPr>
          <p:cNvSpPr/>
          <p:nvPr/>
        </p:nvSpPr>
        <p:spPr>
          <a:xfrm>
            <a:off x="6285071" y="5334001"/>
            <a:ext cx="2821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10-42 tons h</a:t>
            </a:r>
            <a:r>
              <a:rPr lang="en-US" b="0" baseline="30000" dirty="0"/>
              <a:t>-1</a:t>
            </a:r>
            <a:r>
              <a:rPr lang="en-US" b="0" dirty="0"/>
              <a:t> (persistent)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A39821-83C3-40E5-928B-4450486DEC99}"/>
              </a:ext>
            </a:extLst>
          </p:cNvPr>
          <p:cNvSpPr/>
          <p:nvPr/>
        </p:nvSpPr>
        <p:spPr>
          <a:xfrm>
            <a:off x="7128745" y="4779471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/>
              <a:t>30 tons h</a:t>
            </a:r>
            <a:r>
              <a:rPr lang="en-US" b="0" baseline="30000" dirty="0"/>
              <a:t>-1</a:t>
            </a:r>
            <a:r>
              <a:rPr lang="en-US" b="0" dirty="0"/>
              <a:t> (once)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383E56-4AF1-4A7C-8105-F4E8FAAF3D2B}"/>
              </a:ext>
            </a:extLst>
          </p:cNvPr>
          <p:cNvSpPr txBox="1"/>
          <p:nvPr/>
        </p:nvSpPr>
        <p:spPr>
          <a:xfrm>
            <a:off x="5956693" y="1955421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TURKMENISTAN</a:t>
            </a:r>
          </a:p>
        </p:txBody>
      </p:sp>
    </p:spTree>
    <p:extLst>
      <p:ext uri="{BB962C8B-B14F-4D97-AF65-F5344CB8AC3E}">
        <p14:creationId xmlns:p14="http://schemas.microsoft.com/office/powerpoint/2010/main" val="16528240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5292" y="-270806"/>
            <a:ext cx="102870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Observing large methane point sources with land-imaging spectrometers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8" y="1143000"/>
            <a:ext cx="4406731" cy="2478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8005" y="2154550"/>
            <a:ext cx="3147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Landsat:</a:t>
            </a:r>
          </a:p>
          <a:p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nm spectral resolution, </a:t>
            </a:r>
          </a:p>
          <a:p>
            <a:r>
              <a:rPr lang="en-US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useless for methane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00EB4-51C7-441C-8EC2-4D6D1B74E052}"/>
              </a:ext>
            </a:extLst>
          </p:cNvPr>
          <p:cNvSpPr txBox="1"/>
          <p:nvPr/>
        </p:nvSpPr>
        <p:spPr>
          <a:xfrm>
            <a:off x="1099303" y="533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/>
              <a:t>LandSat</a:t>
            </a:r>
            <a:r>
              <a:rPr lang="en-US" b="0" dirty="0"/>
              <a:t> over Boston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552192-0D21-45F3-A4E3-00D23DF30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0"/>
          <a:stretch/>
        </p:blipFill>
        <p:spPr>
          <a:xfrm>
            <a:off x="4788208" y="1013956"/>
            <a:ext cx="3898592" cy="2502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120B4-4C2C-4F18-BEB9-0B8F68A80C61}"/>
              </a:ext>
            </a:extLst>
          </p:cNvPr>
          <p:cNvSpPr txBox="1"/>
          <p:nvPr/>
        </p:nvSpPr>
        <p:spPr>
          <a:xfrm>
            <a:off x="4437771" y="545162"/>
            <a:ext cx="468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AVIRIS-NG over Permian: methane plumes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A2DED8-4F1A-4134-970A-47E52CE36A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238502"/>
            <a:ext cx="5716296" cy="2490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8E40D-7B6B-4457-93BD-0BE9E092518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48272"/>
          <a:stretch/>
        </p:blipFill>
        <p:spPr>
          <a:xfrm>
            <a:off x="914400" y="4214356"/>
            <a:ext cx="2117407" cy="2069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8147A-5E37-4779-A7CC-43BEF8D88B8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78" r="79421" b="-724"/>
          <a:stretch/>
        </p:blipFill>
        <p:spPr>
          <a:xfrm>
            <a:off x="1039295" y="6104138"/>
            <a:ext cx="1279208" cy="30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4BE263-C56F-4D2F-B809-E61A66D7BC49}"/>
              </a:ext>
            </a:extLst>
          </p:cNvPr>
          <p:cNvSpPr txBox="1"/>
          <p:nvPr/>
        </p:nvSpPr>
        <p:spPr>
          <a:xfrm>
            <a:off x="228600" y="3822819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Oil well plume in Algeria, observed by Sentinel-2 for almost a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1F1134-CB44-48CA-B568-0EAFF0223581}"/>
              </a:ext>
            </a:extLst>
          </p:cNvPr>
          <p:cNvSpPr txBox="1"/>
          <p:nvPr/>
        </p:nvSpPr>
        <p:spPr>
          <a:xfrm>
            <a:off x="-49347" y="6385582"/>
            <a:ext cx="208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Cusworth et al. [2021], Varon et al. [2021]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5B633-0B7A-45D4-B5EC-8C088BA80239}"/>
              </a:ext>
            </a:extLst>
          </p:cNvPr>
          <p:cNvSpPr txBox="1"/>
          <p:nvPr/>
        </p:nvSpPr>
        <p:spPr>
          <a:xfrm>
            <a:off x="3810023" y="4460090"/>
            <a:ext cx="250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 of reported </a:t>
            </a:r>
          </a:p>
          <a:p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O/G emissions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D6CFAC-CAF0-46C8-B623-0C77ADCCBF3C}"/>
              </a:ext>
            </a:extLst>
          </p:cNvPr>
          <p:cNvCxnSpPr>
            <a:cxnSpLocks/>
          </p:cNvCxnSpPr>
          <p:nvPr/>
        </p:nvCxnSpPr>
        <p:spPr>
          <a:xfrm>
            <a:off x="8756382" y="5438964"/>
            <a:ext cx="0" cy="5783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602871-2257-46E3-9069-9BE540E2E191}"/>
              </a:ext>
            </a:extLst>
          </p:cNvPr>
          <p:cNvSpPr txBox="1"/>
          <p:nvPr/>
        </p:nvSpPr>
        <p:spPr>
          <a:xfrm>
            <a:off x="8001000" y="5257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flare lit</a:t>
            </a:r>
          </a:p>
        </p:txBody>
      </p:sp>
    </p:spTree>
    <p:extLst>
      <p:ext uri="{BB962C8B-B14F-4D97-AF65-F5344CB8AC3E}">
        <p14:creationId xmlns:p14="http://schemas.microsoft.com/office/powerpoint/2010/main" val="371840260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0341-9C37-49EB-93A8-87F01742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53298-4C23-4707-A781-BC2B8E45B495}"/>
              </a:ext>
            </a:extLst>
          </p:cNvPr>
          <p:cNvSpPr txBox="1"/>
          <p:nvPr/>
        </p:nvSpPr>
        <p:spPr>
          <a:xfrm>
            <a:off x="489284" y="1219200"/>
            <a:ext cx="8229600" cy="387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Methane is important for near-term warming, not long-term.  </a:t>
            </a:r>
          </a:p>
          <a:p>
            <a:pPr algn="l"/>
            <a:r>
              <a:rPr lang="en-US" b="0" dirty="0"/>
              <a:t>     It is not equivalent to CO</a:t>
            </a:r>
            <a:r>
              <a:rPr lang="en-US" b="0" baseline="-25000" dirty="0"/>
              <a:t>2 </a:t>
            </a:r>
            <a:r>
              <a:rPr lang="en-US" b="0" dirty="0"/>
              <a:t>!</a:t>
            </a:r>
          </a:p>
          <a:p>
            <a:pPr algn="l"/>
            <a:endParaRPr lang="en-US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We need better understanding and global monitoring of methane emissions; </a:t>
            </a:r>
          </a:p>
          <a:p>
            <a:pPr algn="l"/>
            <a:r>
              <a:rPr lang="en-US" b="0" dirty="0"/>
              <a:t>     satellites must play a key role in this observing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National emission inventories reporting to the Paris agreement typically underestimate oil/gas emissions by a factor of 2.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Methane increase over the past decade appears to be mainly driven by tropical livestock.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dirty="0"/>
              <a:t>Satellite observations of large point sources can enable prompt and effective climate action.</a:t>
            </a:r>
          </a:p>
        </p:txBody>
      </p:sp>
    </p:spTree>
    <p:extLst>
      <p:ext uri="{BB962C8B-B14F-4D97-AF65-F5344CB8AC3E}">
        <p14:creationId xmlns:p14="http://schemas.microsoft.com/office/powerpoint/2010/main" val="21266143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206A-569B-45E7-B168-65823D4AF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/>
              <a:t>Rise of methane since pre-industrial time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A4F318-B80C-493E-B68A-32221638A06B}"/>
              </a:ext>
            </a:extLst>
          </p:cNvPr>
          <p:cNvCxnSpPr/>
          <p:nvPr/>
        </p:nvCxnSpPr>
        <p:spPr bwMode="auto">
          <a:xfrm>
            <a:off x="9753600" y="1756229"/>
            <a:ext cx="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2BE0438-F4B8-46FD-B649-A367F9EAF251}"/>
              </a:ext>
            </a:extLst>
          </p:cNvPr>
          <p:cNvGrpSpPr/>
          <p:nvPr/>
        </p:nvGrpSpPr>
        <p:grpSpPr>
          <a:xfrm>
            <a:off x="764385" y="3991429"/>
            <a:ext cx="5065931" cy="2866571"/>
            <a:chOff x="-90714" y="3991429"/>
            <a:chExt cx="5065931" cy="2866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056754-F615-41FC-8F13-1B7366C39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026" b="46349"/>
            <a:stretch/>
          </p:blipFill>
          <p:spPr>
            <a:xfrm>
              <a:off x="121844" y="4187371"/>
              <a:ext cx="3850105" cy="22098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04601BC-AFB9-48D2-A34A-0621B7B0200A}"/>
                </a:ext>
              </a:extLst>
            </p:cNvPr>
            <p:cNvSpPr/>
            <p:nvPr/>
          </p:nvSpPr>
          <p:spPr bwMode="auto">
            <a:xfrm>
              <a:off x="-90714" y="4026950"/>
              <a:ext cx="3850105" cy="1235242"/>
            </a:xfrm>
            <a:custGeom>
              <a:avLst/>
              <a:gdLst>
                <a:gd name="connsiteX0" fmla="*/ 3818021 w 3850105"/>
                <a:gd name="connsiteY0" fmla="*/ 48126 h 1235242"/>
                <a:gd name="connsiteX1" fmla="*/ 3689684 w 3850105"/>
                <a:gd name="connsiteY1" fmla="*/ 1138989 h 1235242"/>
                <a:gd name="connsiteX2" fmla="*/ 0 w 3850105"/>
                <a:gd name="connsiteY2" fmla="*/ 1235242 h 1235242"/>
                <a:gd name="connsiteX3" fmla="*/ 160421 w 3850105"/>
                <a:gd name="connsiteY3" fmla="*/ 0 h 1235242"/>
                <a:gd name="connsiteX4" fmla="*/ 3850105 w 3850105"/>
                <a:gd name="connsiteY4" fmla="*/ 96253 h 12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105" h="1235242">
                  <a:moveTo>
                    <a:pt x="3818021" y="48126"/>
                  </a:moveTo>
                  <a:lnTo>
                    <a:pt x="3689684" y="1138989"/>
                  </a:lnTo>
                  <a:lnTo>
                    <a:pt x="0" y="1235242"/>
                  </a:lnTo>
                  <a:lnTo>
                    <a:pt x="160421" y="0"/>
                  </a:lnTo>
                  <a:lnTo>
                    <a:pt x="3850105" y="96253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ADC5C6-D34C-42D1-AFF4-DF9F7A0B24B9}"/>
                </a:ext>
              </a:extLst>
            </p:cNvPr>
            <p:cNvSpPr/>
            <p:nvPr/>
          </p:nvSpPr>
          <p:spPr bwMode="auto">
            <a:xfrm>
              <a:off x="74672" y="5482771"/>
              <a:ext cx="228600" cy="10748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C03BAF-243C-4631-968D-77CB633D9644}"/>
                </a:ext>
              </a:extLst>
            </p:cNvPr>
            <p:cNvSpPr/>
            <p:nvPr/>
          </p:nvSpPr>
          <p:spPr bwMode="auto">
            <a:xfrm>
              <a:off x="3478273" y="5900057"/>
              <a:ext cx="566057" cy="624114"/>
            </a:xfrm>
            <a:custGeom>
              <a:avLst/>
              <a:gdLst>
                <a:gd name="connsiteX0" fmla="*/ 551542 w 566057"/>
                <a:gd name="connsiteY0" fmla="*/ 43543 h 624114"/>
                <a:gd name="connsiteX1" fmla="*/ 537028 w 566057"/>
                <a:gd name="connsiteY1" fmla="*/ 377371 h 624114"/>
                <a:gd name="connsiteX2" fmla="*/ 420914 w 566057"/>
                <a:gd name="connsiteY2" fmla="*/ 333828 h 624114"/>
                <a:gd name="connsiteX3" fmla="*/ 449942 w 566057"/>
                <a:gd name="connsiteY3" fmla="*/ 319314 h 624114"/>
                <a:gd name="connsiteX4" fmla="*/ 449942 w 566057"/>
                <a:gd name="connsiteY4" fmla="*/ 319314 h 624114"/>
                <a:gd name="connsiteX5" fmla="*/ 290285 w 566057"/>
                <a:gd name="connsiteY5" fmla="*/ 624114 h 624114"/>
                <a:gd name="connsiteX6" fmla="*/ 0 w 566057"/>
                <a:gd name="connsiteY6" fmla="*/ 609600 h 624114"/>
                <a:gd name="connsiteX7" fmla="*/ 319314 w 566057"/>
                <a:gd name="connsiteY7" fmla="*/ 0 h 624114"/>
                <a:gd name="connsiteX8" fmla="*/ 566057 w 566057"/>
                <a:gd name="connsiteY8" fmla="*/ 101600 h 62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057" h="624114">
                  <a:moveTo>
                    <a:pt x="551542" y="43543"/>
                  </a:moveTo>
                  <a:lnTo>
                    <a:pt x="537028" y="377371"/>
                  </a:lnTo>
                  <a:cubicBezTo>
                    <a:pt x="498323" y="362857"/>
                    <a:pt x="445716" y="366897"/>
                    <a:pt x="420914" y="333828"/>
                  </a:cubicBezTo>
                  <a:cubicBezTo>
                    <a:pt x="407894" y="316468"/>
                    <a:pt x="576886" y="319314"/>
                    <a:pt x="449942" y="319314"/>
                  </a:cubicBezTo>
                  <a:lnTo>
                    <a:pt x="449942" y="319314"/>
                  </a:lnTo>
                  <a:lnTo>
                    <a:pt x="290285" y="624114"/>
                  </a:lnTo>
                  <a:lnTo>
                    <a:pt x="0" y="609600"/>
                  </a:lnTo>
                  <a:lnTo>
                    <a:pt x="319314" y="0"/>
                  </a:lnTo>
                  <a:lnTo>
                    <a:pt x="566057" y="101600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BC191C-6F39-4601-ADD1-9CEC2FED849D}"/>
                </a:ext>
              </a:extLst>
            </p:cNvPr>
            <p:cNvSpPr/>
            <p:nvPr/>
          </p:nvSpPr>
          <p:spPr bwMode="auto">
            <a:xfrm flipH="1">
              <a:off x="3687279" y="5589452"/>
              <a:ext cx="371566" cy="2090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9A28CE-DD73-41A1-91DB-61D7653CC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895"/>
            <a:stretch/>
          </p:blipFill>
          <p:spPr>
            <a:xfrm>
              <a:off x="100071" y="6324600"/>
              <a:ext cx="4875146" cy="533400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E0CB9CC-D633-4D6B-9062-A8B378C271B7}"/>
                </a:ext>
              </a:extLst>
            </p:cNvPr>
            <p:cNvSpPr/>
            <p:nvPr/>
          </p:nvSpPr>
          <p:spPr bwMode="auto">
            <a:xfrm>
              <a:off x="3556000" y="3991429"/>
              <a:ext cx="653143" cy="2380342"/>
            </a:xfrm>
            <a:custGeom>
              <a:avLst/>
              <a:gdLst>
                <a:gd name="connsiteX0" fmla="*/ 87086 w 653143"/>
                <a:gd name="connsiteY0" fmla="*/ 0 h 2380342"/>
                <a:gd name="connsiteX1" fmla="*/ 653143 w 653143"/>
                <a:gd name="connsiteY1" fmla="*/ 232228 h 2380342"/>
                <a:gd name="connsiteX2" fmla="*/ 624114 w 653143"/>
                <a:gd name="connsiteY2" fmla="*/ 1901371 h 2380342"/>
                <a:gd name="connsiteX3" fmla="*/ 449943 w 653143"/>
                <a:gd name="connsiteY3" fmla="*/ 2380342 h 2380342"/>
                <a:gd name="connsiteX4" fmla="*/ 232229 w 653143"/>
                <a:gd name="connsiteY4" fmla="*/ 2249714 h 2380342"/>
                <a:gd name="connsiteX5" fmla="*/ 275772 w 653143"/>
                <a:gd name="connsiteY5" fmla="*/ 377371 h 2380342"/>
                <a:gd name="connsiteX6" fmla="*/ 0 w 653143"/>
                <a:gd name="connsiteY6" fmla="*/ 246742 h 2380342"/>
                <a:gd name="connsiteX7" fmla="*/ 87086 w 653143"/>
                <a:gd name="connsiteY7" fmla="*/ 0 h 238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143" h="2380342">
                  <a:moveTo>
                    <a:pt x="87086" y="0"/>
                  </a:moveTo>
                  <a:lnTo>
                    <a:pt x="653143" y="232228"/>
                  </a:lnTo>
                  <a:lnTo>
                    <a:pt x="624114" y="1901371"/>
                  </a:lnTo>
                  <a:lnTo>
                    <a:pt x="449943" y="2380342"/>
                  </a:lnTo>
                  <a:lnTo>
                    <a:pt x="232229" y="2249714"/>
                  </a:lnTo>
                  <a:lnTo>
                    <a:pt x="275772" y="377371"/>
                  </a:lnTo>
                  <a:lnTo>
                    <a:pt x="0" y="246742"/>
                  </a:lnTo>
                  <a:lnTo>
                    <a:pt x="87086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80B47-4438-42DA-A195-46BDA0987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036" t="5993" r="7552" b="46349"/>
            <a:stretch/>
          </p:blipFill>
          <p:spPr>
            <a:xfrm>
              <a:off x="3810000" y="4497662"/>
              <a:ext cx="609601" cy="1962962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673B38-97F7-4CAD-9F29-E6F51A7070D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80971" y="4582121"/>
              <a:ext cx="11671" cy="17424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4D79CE-8AAF-41D0-B45B-02028F6C5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160" t="13440" r="1883" b="46349"/>
            <a:stretch/>
          </p:blipFill>
          <p:spPr>
            <a:xfrm>
              <a:off x="4317258" y="4829365"/>
              <a:ext cx="407142" cy="19208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375480-2C19-4A03-BEE4-A7BE47A5CCE7}"/>
                </a:ext>
              </a:extLst>
            </p:cNvPr>
            <p:cNvSpPr txBox="1"/>
            <p:nvPr/>
          </p:nvSpPr>
          <p:spPr>
            <a:xfrm>
              <a:off x="698213" y="4754096"/>
              <a:ext cx="2599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</a:rPr>
                <a:t>Antarctic ice cores [IPCC, 2021]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0F5F7F-EA5B-4722-A86E-9AB427D48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1" t="24802" r="40833" b="18874"/>
          <a:stretch/>
        </p:blipFill>
        <p:spPr>
          <a:xfrm>
            <a:off x="3962401" y="1005186"/>
            <a:ext cx="5391772" cy="36553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968BC96-F448-4B03-A72F-8927CF6EAD10}"/>
              </a:ext>
            </a:extLst>
          </p:cNvPr>
          <p:cNvSpPr txBox="1"/>
          <p:nvPr/>
        </p:nvSpPr>
        <p:spPr>
          <a:xfrm>
            <a:off x="4643314" y="1415892"/>
            <a:ext cx="317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atmospheric measurements</a:t>
            </a:r>
          </a:p>
          <a:p>
            <a:r>
              <a:rPr lang="en-US" b="0" dirty="0">
                <a:solidFill>
                  <a:srgbClr val="FF0000"/>
                </a:solidFill>
              </a:rPr>
              <a:t>(NOAA sites)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CE77D9-04D1-45B5-A07D-81A6988472A0}"/>
              </a:ext>
            </a:extLst>
          </p:cNvPr>
          <p:cNvSpPr txBox="1"/>
          <p:nvPr/>
        </p:nvSpPr>
        <p:spPr>
          <a:xfrm>
            <a:off x="7257" y="1085680"/>
            <a:ext cx="5391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Methane has tripled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Growth in fits and starts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2020-2021: fastest growth on record</a:t>
            </a:r>
          </a:p>
        </p:txBody>
      </p:sp>
    </p:spTree>
    <p:extLst>
      <p:ext uri="{BB962C8B-B14F-4D97-AF65-F5344CB8AC3E}">
        <p14:creationId xmlns:p14="http://schemas.microsoft.com/office/powerpoint/2010/main" val="17614065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B455-4FDB-48A1-8BD3-0819C9BFF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624" y="-150227"/>
            <a:ext cx="10161248" cy="1143000"/>
          </a:xfrm>
        </p:spPr>
        <p:txBody>
          <a:bodyPr/>
          <a:lstStyle/>
          <a:p>
            <a:r>
              <a:rPr lang="en-US" dirty="0"/>
              <a:t>Radiative forcing since pre-industrial time referenced to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22223-5193-49A3-85F7-C12E5A3C18F4}"/>
              </a:ext>
            </a:extLst>
          </p:cNvPr>
          <p:cNvSpPr txBox="1"/>
          <p:nvPr/>
        </p:nvSpPr>
        <p:spPr>
          <a:xfrm>
            <a:off x="7391400" y="6400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IPCC [2021]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B6443-6F69-4C2D-818F-572F6A31C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1069411"/>
            <a:ext cx="8886560" cy="394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A08AC-12D5-437B-9E88-BF89BFC1620B}"/>
              </a:ext>
            </a:extLst>
          </p:cNvPr>
          <p:cNvSpPr txBox="1"/>
          <p:nvPr/>
        </p:nvSpPr>
        <p:spPr>
          <a:xfrm>
            <a:off x="4710074" y="992773"/>
            <a:ext cx="510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GSAT is global surface average temperature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063ED-6406-4735-A1F4-2B816CC87F6D}"/>
              </a:ext>
            </a:extLst>
          </p:cNvPr>
          <p:cNvCxnSpPr/>
          <p:nvPr/>
        </p:nvCxnSpPr>
        <p:spPr bwMode="auto">
          <a:xfrm flipV="1">
            <a:off x="7620000" y="4419600"/>
            <a:ext cx="0" cy="3810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A2E487-AFCE-46B8-960D-D0F8BE2951E5}"/>
              </a:ext>
            </a:extLst>
          </p:cNvPr>
          <p:cNvSpPr txBox="1"/>
          <p:nvPr/>
        </p:nvSpPr>
        <p:spPr>
          <a:xfrm>
            <a:off x="7224674" y="48006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Observed warming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7881E-5BB9-48DA-BA4F-25EF488982CD}"/>
              </a:ext>
            </a:extLst>
          </p:cNvPr>
          <p:cNvSpPr txBox="1"/>
          <p:nvPr/>
        </p:nvSpPr>
        <p:spPr>
          <a:xfrm>
            <a:off x="38194" y="5333287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Greenhouse warming is 50% from CO</a:t>
            </a:r>
            <a:r>
              <a:rPr lang="en-US" b="0" baseline="-25000" dirty="0"/>
              <a:t>2</a:t>
            </a:r>
            <a:r>
              <a:rPr lang="en-US" b="0" dirty="0"/>
              <a:t>, 30% from methane, 20% from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Aerosols and nitrogen oxides (NO</a:t>
            </a:r>
            <a:r>
              <a:rPr lang="en-US" b="0" baseline="-25000" dirty="0"/>
              <a:t>x</a:t>
            </a:r>
            <a:r>
              <a:rPr lang="en-US" b="0" dirty="0"/>
              <a:t>) offset ~30% of the greenhouse warming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571593-9701-4831-8406-DE3192347A0B}"/>
              </a:ext>
            </a:extLst>
          </p:cNvPr>
          <p:cNvSpPr txBox="1"/>
          <p:nvPr/>
        </p:nvSpPr>
        <p:spPr>
          <a:xfrm>
            <a:off x="38194" y="6120012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CC"/>
                </a:solidFill>
              </a:rPr>
              <a:t>…but what does that mean for the importance of future controls?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C915CC-B65D-47F1-A5C2-12DE5972C80B}"/>
              </a:ext>
            </a:extLst>
          </p:cNvPr>
          <p:cNvCxnSpPr/>
          <p:nvPr/>
        </p:nvCxnSpPr>
        <p:spPr bwMode="auto">
          <a:xfrm flipV="1">
            <a:off x="6096000" y="1481308"/>
            <a:ext cx="0" cy="3119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45613407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7416-E7D7-497C-8AF6-B8FDD118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105228"/>
            <a:ext cx="9677400" cy="1143000"/>
          </a:xfrm>
        </p:spPr>
        <p:txBody>
          <a:bodyPr/>
          <a:lstStyle/>
          <a:p>
            <a:r>
              <a:rPr lang="en-US" sz="2000" dirty="0"/>
              <a:t>Reducing methane emissions is very important for 10-year horizon…</a:t>
            </a:r>
            <a:br>
              <a:rPr lang="en-US" sz="2000" dirty="0"/>
            </a:br>
            <a:r>
              <a:rPr lang="en-US" sz="2000" dirty="0"/>
              <a:t>… but CO</a:t>
            </a:r>
            <a:r>
              <a:rPr lang="en-US" sz="2000" baseline="-25000" dirty="0"/>
              <a:t>2</a:t>
            </a:r>
            <a:r>
              <a:rPr lang="en-US" sz="2000" dirty="0"/>
              <a:t> totally dominates over 100-year horizon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B3A29-60C7-4831-B2B3-E01D08B8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0" y="976086"/>
            <a:ext cx="9083360" cy="1504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606D8-8EE2-43C1-99FA-F6F64EC2A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362200"/>
            <a:ext cx="1556657" cy="3070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0C321-B322-4491-A932-3F912DF47BEF}"/>
              </a:ext>
            </a:extLst>
          </p:cNvPr>
          <p:cNvSpPr txBox="1"/>
          <p:nvPr/>
        </p:nvSpPr>
        <p:spPr>
          <a:xfrm>
            <a:off x="37577" y="2495044"/>
            <a:ext cx="7460343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Reducing methane emissions now would have immediate impact on climate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would compensate for expected decrease in aerosol pollution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could save us from ‘2 degrees of danger’ (maybe even 1.5)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methane is largely irrelevant in the long term (~100 years)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Methane and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emissions should not be viewed as “equivalent” in climate policy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9B89E-EBE5-46CD-B4BD-B9264CDBEEFA}"/>
              </a:ext>
            </a:extLst>
          </p:cNvPr>
          <p:cNvSpPr txBox="1"/>
          <p:nvPr/>
        </p:nvSpPr>
        <p:spPr>
          <a:xfrm>
            <a:off x="7696200" y="100874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IPCC [2021]</a:t>
            </a:r>
          </a:p>
        </p:txBody>
      </p:sp>
    </p:spTree>
    <p:extLst>
      <p:ext uri="{BB962C8B-B14F-4D97-AF65-F5344CB8AC3E}">
        <p14:creationId xmlns:p14="http://schemas.microsoft.com/office/powerpoint/2010/main" val="28736627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C0F0-2BFE-468C-8BE2-DD85A8A3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02273"/>
            <a:ext cx="9067800" cy="1143000"/>
          </a:xfrm>
        </p:spPr>
        <p:txBody>
          <a:bodyPr/>
          <a:lstStyle/>
          <a:p>
            <a:r>
              <a:rPr lang="en-US" sz="2000" dirty="0"/>
              <a:t>Short lifetime of methane makes it a powerful lever for near-term climate action</a:t>
            </a:r>
            <a:br>
              <a:rPr lang="en-US" sz="2000" dirty="0"/>
            </a:br>
            <a:r>
              <a:rPr lang="en-US" sz="2000" dirty="0"/>
              <a:t>…but it cannot be an alternative to action on CO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E60245-ECB8-447B-925D-A5EA6438378D}"/>
              </a:ext>
            </a:extLst>
          </p:cNvPr>
          <p:cNvGrpSpPr/>
          <p:nvPr/>
        </p:nvGrpSpPr>
        <p:grpSpPr>
          <a:xfrm>
            <a:off x="1219200" y="3429000"/>
            <a:ext cx="7368874" cy="2174184"/>
            <a:chOff x="1600200" y="2971274"/>
            <a:chExt cx="7282763" cy="2149366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87F5513-2770-494A-AB23-BE4D7227F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0200" y="3398520"/>
              <a:ext cx="4937760" cy="17221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DC3EFC-0285-47DF-9D47-B17F79604E5A}"/>
                </a:ext>
              </a:extLst>
            </p:cNvPr>
            <p:cNvSpPr txBox="1"/>
            <p:nvPr/>
          </p:nvSpPr>
          <p:spPr>
            <a:xfrm>
              <a:off x="5295314" y="2971274"/>
              <a:ext cx="3587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emission decrease to near zero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4F90BBE-879F-4E09-ACC3-32BDE2F32582}"/>
              </a:ext>
            </a:extLst>
          </p:cNvPr>
          <p:cNvGrpSpPr/>
          <p:nvPr/>
        </p:nvGrpSpPr>
        <p:grpSpPr>
          <a:xfrm>
            <a:off x="1219200" y="2116410"/>
            <a:ext cx="5474170" cy="3484010"/>
            <a:chOff x="1600200" y="1664970"/>
            <a:chExt cx="5410200" cy="344424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737DDFC-2283-4AEE-8AEB-1D1CCBDD0FD2}"/>
                </a:ext>
              </a:extLst>
            </p:cNvPr>
            <p:cNvCxnSpPr/>
            <p:nvPr/>
          </p:nvCxnSpPr>
          <p:spPr bwMode="auto">
            <a:xfrm>
              <a:off x="1600200" y="1664970"/>
              <a:ext cx="0" cy="34442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B63291-C813-4FB4-B16D-1B5A540D12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00200" y="5109210"/>
              <a:ext cx="54102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0149F2-8EA4-4249-921F-64C31CB20C92}"/>
              </a:ext>
            </a:extLst>
          </p:cNvPr>
          <p:cNvSpPr txBox="1"/>
          <p:nvPr/>
        </p:nvSpPr>
        <p:spPr>
          <a:xfrm>
            <a:off x="3609330" y="5729648"/>
            <a:ext cx="657217" cy="373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C5E6B-761B-410E-857D-FD1320E55C5E}"/>
              </a:ext>
            </a:extLst>
          </p:cNvPr>
          <p:cNvSpPr txBox="1"/>
          <p:nvPr/>
        </p:nvSpPr>
        <p:spPr>
          <a:xfrm rot="16200000">
            <a:off x="118817" y="3601953"/>
            <a:ext cx="1495052" cy="3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Climate risks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5D43C8-F3A7-4347-A47C-16D14A4C38D0}"/>
              </a:ext>
            </a:extLst>
          </p:cNvPr>
          <p:cNvGrpSpPr/>
          <p:nvPr/>
        </p:nvGrpSpPr>
        <p:grpSpPr>
          <a:xfrm>
            <a:off x="1219200" y="3969091"/>
            <a:ext cx="6407881" cy="1634093"/>
            <a:chOff x="1600200" y="3490079"/>
            <a:chExt cx="6333000" cy="161544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641E7A2-F853-4C94-A5CC-05D96A8F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00200" y="3490079"/>
              <a:ext cx="4953000" cy="16154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E80289-A5F0-44C5-B750-E13C05B67DA9}"/>
                </a:ext>
              </a:extLst>
            </p:cNvPr>
            <p:cNvSpPr txBox="1"/>
            <p:nvPr/>
          </p:nvSpPr>
          <p:spPr>
            <a:xfrm>
              <a:off x="5528631" y="3692386"/>
              <a:ext cx="2404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emission decrease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0" baseline="0" dirty="0">
                  <a:solidFill>
                    <a:srgbClr val="00B050"/>
                  </a:solidFill>
                  <a:latin typeface="Calibri" pitchFamily="34" charset="0"/>
                </a:rPr>
                <a:t>+ carbon ca</a:t>
              </a:r>
              <a:r>
                <a:rPr lang="en-US" b="0" dirty="0">
                  <a:solidFill>
                    <a:srgbClr val="00B050"/>
                  </a:solidFill>
                  <a:latin typeface="Calibri" pitchFamily="34" charset="0"/>
                </a:rPr>
                <a:t>pture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089A02-EA03-43B3-BACD-00B5A3574670}"/>
              </a:ext>
            </a:extLst>
          </p:cNvPr>
          <p:cNvGrpSpPr/>
          <p:nvPr/>
        </p:nvGrpSpPr>
        <p:grpSpPr>
          <a:xfrm>
            <a:off x="1219200" y="1988445"/>
            <a:ext cx="4552379" cy="3614739"/>
            <a:chOff x="1600200" y="1538466"/>
            <a:chExt cx="4499181" cy="357347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0F665C-33DA-4877-9C99-E92D9F305868}"/>
                </a:ext>
              </a:extLst>
            </p:cNvPr>
            <p:cNvGrpSpPr/>
            <p:nvPr/>
          </p:nvGrpSpPr>
          <p:grpSpPr>
            <a:xfrm>
              <a:off x="4305300" y="1538466"/>
              <a:ext cx="1794081" cy="369332"/>
              <a:chOff x="4305300" y="1538466"/>
              <a:chExt cx="1794081" cy="36933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F92A6E-DBC3-4C82-8804-D59E98A750DA}"/>
                  </a:ext>
                </a:extLst>
              </p:cNvPr>
              <p:cNvSpPr txBox="1"/>
              <p:nvPr/>
            </p:nvSpPr>
            <p:spPr>
              <a:xfrm>
                <a:off x="4305300" y="1538466"/>
                <a:ext cx="1794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Business as usual</a:t>
                </a:r>
              </a:p>
            </p:txBody>
          </p:sp>
        </p:grpSp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08784CB9-EEB6-4C38-84B5-BFF0128046D2}"/>
                </a:ext>
              </a:extLst>
            </p:cNvPr>
            <p:cNvSpPr/>
            <p:nvPr/>
          </p:nvSpPr>
          <p:spPr>
            <a:xfrm>
              <a:off x="1600200" y="1908652"/>
              <a:ext cx="3508683" cy="3203291"/>
            </a:xfrm>
            <a:custGeom>
              <a:avLst/>
              <a:gdLst>
                <a:gd name="connsiteX0" fmla="*/ 0 w 3642360"/>
                <a:gd name="connsiteY0" fmla="*/ 3139122 h 3124200"/>
                <a:gd name="connsiteX1" fmla="*/ 3657073 w 3642360"/>
                <a:gd name="connsiteY1" fmla="*/ 0 h 3124200"/>
                <a:gd name="connsiteX0" fmla="*/ 0 w 3657073"/>
                <a:gd name="connsiteY0" fmla="*/ 3139122 h 3139122"/>
                <a:gd name="connsiteX1" fmla="*/ 3657073 w 3657073"/>
                <a:gd name="connsiteY1" fmla="*/ 0 h 3139122"/>
                <a:gd name="connsiteX0" fmla="*/ 0 w 3657073"/>
                <a:gd name="connsiteY0" fmla="*/ 3139122 h 3139122"/>
                <a:gd name="connsiteX1" fmla="*/ 3657073 w 3657073"/>
                <a:gd name="connsiteY1" fmla="*/ 0 h 3139122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  <a:gd name="connsiteX0" fmla="*/ 0 w 3508683"/>
                <a:gd name="connsiteY0" fmla="*/ 3203291 h 3203291"/>
                <a:gd name="connsiteX1" fmla="*/ 3508683 w 3508683"/>
                <a:gd name="connsiteY1" fmla="*/ 0 h 320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08683" h="3203291">
                  <a:moveTo>
                    <a:pt x="0" y="3203291"/>
                  </a:moveTo>
                  <a:cubicBezTo>
                    <a:pt x="978870" y="2924544"/>
                    <a:pt x="2039404" y="1632453"/>
                    <a:pt x="3508683" y="0"/>
                  </a:cubicBezTo>
                </a:path>
              </a:pathLst>
            </a:custGeom>
            <a:noFill/>
            <a:ln w="28575" cap="flat">
              <a:solidFill>
                <a:srgbClr val="FD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Graphic 6">
            <a:extLst>
              <a:ext uri="{FF2B5EF4-FFF2-40B4-BE49-F238E27FC236}">
                <a16:creationId xmlns:a16="http://schemas.microsoft.com/office/drawing/2014/main" id="{AC3D9402-03C7-4C0B-B13C-6A2C583213C0}"/>
              </a:ext>
            </a:extLst>
          </p:cNvPr>
          <p:cNvSpPr/>
          <p:nvPr/>
        </p:nvSpPr>
        <p:spPr>
          <a:xfrm>
            <a:off x="1220890" y="3972045"/>
            <a:ext cx="4996144" cy="1605252"/>
          </a:xfrm>
          <a:custGeom>
            <a:avLst/>
            <a:gdLst>
              <a:gd name="connsiteX0" fmla="*/ 0 w 4937760"/>
              <a:gd name="connsiteY0" fmla="*/ 1598233 h 1584960"/>
              <a:gd name="connsiteX1" fmla="*/ 1845250 w 4937760"/>
              <a:gd name="connsiteY1" fmla="*/ 503672 h 1584960"/>
              <a:gd name="connsiteX2" fmla="*/ 4952397 w 4937760"/>
              <a:gd name="connsiteY2" fmla="*/ 1594362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37760" h="1584960">
                <a:moveTo>
                  <a:pt x="0" y="1598233"/>
                </a:moveTo>
                <a:cubicBezTo>
                  <a:pt x="449393" y="1497265"/>
                  <a:pt x="1261436" y="979334"/>
                  <a:pt x="1845250" y="503672"/>
                </a:cubicBezTo>
                <a:cubicBezTo>
                  <a:pt x="3770291" y="-1064730"/>
                  <a:pt x="3954420" y="1524273"/>
                  <a:pt x="4952397" y="1594362"/>
                </a:cubicBezTo>
              </a:path>
            </a:pathLst>
          </a:custGeom>
          <a:solidFill>
            <a:schemeClr val="bg1">
              <a:lumMod val="95000"/>
            </a:schemeClr>
          </a:solidFill>
          <a:ln w="28575" cap="flat">
            <a:solidFill>
              <a:srgbClr val="00FF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Graphic 4">
            <a:extLst>
              <a:ext uri="{FF2B5EF4-FFF2-40B4-BE49-F238E27FC236}">
                <a16:creationId xmlns:a16="http://schemas.microsoft.com/office/drawing/2014/main" id="{02076B3A-98C3-46C9-A2DD-A0329D9AEEFD}"/>
              </a:ext>
            </a:extLst>
          </p:cNvPr>
          <p:cNvSpPr/>
          <p:nvPr/>
        </p:nvSpPr>
        <p:spPr>
          <a:xfrm>
            <a:off x="1226675" y="4364461"/>
            <a:ext cx="5010954" cy="1214218"/>
          </a:xfrm>
          <a:custGeom>
            <a:avLst/>
            <a:gdLst>
              <a:gd name="connsiteX0" fmla="*/ 0 w 4937760"/>
              <a:gd name="connsiteY0" fmla="*/ 837121 h 822960"/>
              <a:gd name="connsiteX1" fmla="*/ 1508902 w 4937760"/>
              <a:gd name="connsiteY1" fmla="*/ 2583 h 822960"/>
              <a:gd name="connsiteX2" fmla="*/ 4006130 w 4937760"/>
              <a:gd name="connsiteY2" fmla="*/ 0 h 822960"/>
              <a:gd name="connsiteX3" fmla="*/ 4952397 w 4937760"/>
              <a:gd name="connsiteY3" fmla="*/ 833250 h 822960"/>
              <a:gd name="connsiteX0" fmla="*/ 0 w 4952397"/>
              <a:gd name="connsiteY0" fmla="*/ 1175040 h 1175040"/>
              <a:gd name="connsiteX1" fmla="*/ 1508902 w 4952397"/>
              <a:gd name="connsiteY1" fmla="*/ 340502 h 1175040"/>
              <a:gd name="connsiteX2" fmla="*/ 4006130 w 4952397"/>
              <a:gd name="connsiteY2" fmla="*/ 337919 h 1175040"/>
              <a:gd name="connsiteX3" fmla="*/ 4952397 w 4952397"/>
              <a:gd name="connsiteY3" fmla="*/ 1171169 h 1175040"/>
              <a:gd name="connsiteX0" fmla="*/ 0 w 4952397"/>
              <a:gd name="connsiteY0" fmla="*/ 1261592 h 1261592"/>
              <a:gd name="connsiteX1" fmla="*/ 1508902 w 4952397"/>
              <a:gd name="connsiteY1" fmla="*/ 427054 h 1261592"/>
              <a:gd name="connsiteX2" fmla="*/ 4006130 w 4952397"/>
              <a:gd name="connsiteY2" fmla="*/ 424471 h 1261592"/>
              <a:gd name="connsiteX3" fmla="*/ 4952397 w 4952397"/>
              <a:gd name="connsiteY3" fmla="*/ 1257721 h 1261592"/>
              <a:gd name="connsiteX0" fmla="*/ 0 w 4952397"/>
              <a:gd name="connsiteY0" fmla="*/ 1134434 h 1134434"/>
              <a:gd name="connsiteX1" fmla="*/ 1508902 w 4952397"/>
              <a:gd name="connsiteY1" fmla="*/ 299896 h 1134434"/>
              <a:gd name="connsiteX2" fmla="*/ 4006130 w 4952397"/>
              <a:gd name="connsiteY2" fmla="*/ 297313 h 1134434"/>
              <a:gd name="connsiteX3" fmla="*/ 4952397 w 4952397"/>
              <a:gd name="connsiteY3" fmla="*/ 1130563 h 1134434"/>
              <a:gd name="connsiteX0" fmla="*/ 0 w 4952397"/>
              <a:gd name="connsiteY0" fmla="*/ 1153502 h 1153502"/>
              <a:gd name="connsiteX1" fmla="*/ 1508902 w 4952397"/>
              <a:gd name="connsiteY1" fmla="*/ 318964 h 1153502"/>
              <a:gd name="connsiteX2" fmla="*/ 4006130 w 4952397"/>
              <a:gd name="connsiteY2" fmla="*/ 316381 h 1153502"/>
              <a:gd name="connsiteX3" fmla="*/ 4952397 w 4952397"/>
              <a:gd name="connsiteY3" fmla="*/ 1149631 h 1153502"/>
              <a:gd name="connsiteX0" fmla="*/ 0 w 4952397"/>
              <a:gd name="connsiteY0" fmla="*/ 1182192 h 1182192"/>
              <a:gd name="connsiteX1" fmla="*/ 1508902 w 4952397"/>
              <a:gd name="connsiteY1" fmla="*/ 347654 h 1182192"/>
              <a:gd name="connsiteX2" fmla="*/ 4006130 w 4952397"/>
              <a:gd name="connsiteY2" fmla="*/ 345071 h 1182192"/>
              <a:gd name="connsiteX3" fmla="*/ 4952397 w 4952397"/>
              <a:gd name="connsiteY3" fmla="*/ 1178321 h 1182192"/>
              <a:gd name="connsiteX0" fmla="*/ 0 w 4952397"/>
              <a:gd name="connsiteY0" fmla="*/ 1182192 h 1182192"/>
              <a:gd name="connsiteX1" fmla="*/ 1639531 w 4952397"/>
              <a:gd name="connsiteY1" fmla="*/ 347654 h 1182192"/>
              <a:gd name="connsiteX2" fmla="*/ 4006130 w 4952397"/>
              <a:gd name="connsiteY2" fmla="*/ 345071 h 1182192"/>
              <a:gd name="connsiteX3" fmla="*/ 4952397 w 4952397"/>
              <a:gd name="connsiteY3" fmla="*/ 1178321 h 1182192"/>
              <a:gd name="connsiteX0" fmla="*/ 0 w 4952397"/>
              <a:gd name="connsiteY0" fmla="*/ 1182192 h 1182192"/>
              <a:gd name="connsiteX1" fmla="*/ 1755645 w 4952397"/>
              <a:gd name="connsiteY1" fmla="*/ 347654 h 1182192"/>
              <a:gd name="connsiteX2" fmla="*/ 4006130 w 4952397"/>
              <a:gd name="connsiteY2" fmla="*/ 345071 h 1182192"/>
              <a:gd name="connsiteX3" fmla="*/ 4952397 w 4952397"/>
              <a:gd name="connsiteY3" fmla="*/ 1178321 h 1182192"/>
              <a:gd name="connsiteX0" fmla="*/ 0 w 4952397"/>
              <a:gd name="connsiteY0" fmla="*/ 1182192 h 1182192"/>
              <a:gd name="connsiteX1" fmla="*/ 526012 w 4952397"/>
              <a:gd name="connsiteY1" fmla="*/ 942544 h 1182192"/>
              <a:gd name="connsiteX2" fmla="*/ 1755645 w 4952397"/>
              <a:gd name="connsiteY2" fmla="*/ 347654 h 1182192"/>
              <a:gd name="connsiteX3" fmla="*/ 4006130 w 4952397"/>
              <a:gd name="connsiteY3" fmla="*/ 345071 h 1182192"/>
              <a:gd name="connsiteX4" fmla="*/ 4952397 w 4952397"/>
              <a:gd name="connsiteY4" fmla="*/ 1178321 h 1182192"/>
              <a:gd name="connsiteX0" fmla="*/ 0 w 4952397"/>
              <a:gd name="connsiteY0" fmla="*/ 1182192 h 1182192"/>
              <a:gd name="connsiteX1" fmla="*/ 526012 w 4952397"/>
              <a:gd name="connsiteY1" fmla="*/ 942544 h 1182192"/>
              <a:gd name="connsiteX2" fmla="*/ 1454926 w 4952397"/>
              <a:gd name="connsiteY2" fmla="*/ 522152 h 1182192"/>
              <a:gd name="connsiteX3" fmla="*/ 1755645 w 4952397"/>
              <a:gd name="connsiteY3" fmla="*/ 347654 h 1182192"/>
              <a:gd name="connsiteX4" fmla="*/ 4006130 w 4952397"/>
              <a:gd name="connsiteY4" fmla="*/ 345071 h 1182192"/>
              <a:gd name="connsiteX5" fmla="*/ 4952397 w 4952397"/>
              <a:gd name="connsiteY5" fmla="*/ 1178321 h 1182192"/>
              <a:gd name="connsiteX0" fmla="*/ 0 w 4952397"/>
              <a:gd name="connsiteY0" fmla="*/ 1182192 h 1182192"/>
              <a:gd name="connsiteX1" fmla="*/ 526012 w 4952397"/>
              <a:gd name="connsiteY1" fmla="*/ 942544 h 1182192"/>
              <a:gd name="connsiteX2" fmla="*/ 1454926 w 4952397"/>
              <a:gd name="connsiteY2" fmla="*/ 522152 h 1182192"/>
              <a:gd name="connsiteX3" fmla="*/ 1755645 w 4952397"/>
              <a:gd name="connsiteY3" fmla="*/ 347654 h 1182192"/>
              <a:gd name="connsiteX4" fmla="*/ 4006130 w 4952397"/>
              <a:gd name="connsiteY4" fmla="*/ 345071 h 1182192"/>
              <a:gd name="connsiteX5" fmla="*/ 4952397 w 4952397"/>
              <a:gd name="connsiteY5" fmla="*/ 1178321 h 1182192"/>
              <a:gd name="connsiteX0" fmla="*/ 0 w 4952397"/>
              <a:gd name="connsiteY0" fmla="*/ 870392 h 870392"/>
              <a:gd name="connsiteX1" fmla="*/ 526012 w 4952397"/>
              <a:gd name="connsiteY1" fmla="*/ 630744 h 870392"/>
              <a:gd name="connsiteX2" fmla="*/ 1454926 w 4952397"/>
              <a:gd name="connsiteY2" fmla="*/ 210352 h 870392"/>
              <a:gd name="connsiteX3" fmla="*/ 4006130 w 4952397"/>
              <a:gd name="connsiteY3" fmla="*/ 33271 h 870392"/>
              <a:gd name="connsiteX4" fmla="*/ 4952397 w 4952397"/>
              <a:gd name="connsiteY4" fmla="*/ 866521 h 870392"/>
              <a:gd name="connsiteX0" fmla="*/ 0 w 4952397"/>
              <a:gd name="connsiteY0" fmla="*/ 910461 h 910461"/>
              <a:gd name="connsiteX1" fmla="*/ 526012 w 4952397"/>
              <a:gd name="connsiteY1" fmla="*/ 670813 h 910461"/>
              <a:gd name="connsiteX2" fmla="*/ 1454926 w 4952397"/>
              <a:gd name="connsiteY2" fmla="*/ 250421 h 910461"/>
              <a:gd name="connsiteX3" fmla="*/ 2717669 w 4952397"/>
              <a:gd name="connsiteY3" fmla="*/ 61969 h 910461"/>
              <a:gd name="connsiteX4" fmla="*/ 4006130 w 4952397"/>
              <a:gd name="connsiteY4" fmla="*/ 73340 h 910461"/>
              <a:gd name="connsiteX5" fmla="*/ 4952397 w 4952397"/>
              <a:gd name="connsiteY5" fmla="*/ 906590 h 910461"/>
              <a:gd name="connsiteX0" fmla="*/ 0 w 4952397"/>
              <a:gd name="connsiteY0" fmla="*/ 1155784 h 1155784"/>
              <a:gd name="connsiteX1" fmla="*/ 526012 w 4952397"/>
              <a:gd name="connsiteY1" fmla="*/ 916136 h 1155784"/>
              <a:gd name="connsiteX2" fmla="*/ 1454926 w 4952397"/>
              <a:gd name="connsiteY2" fmla="*/ 495744 h 1155784"/>
              <a:gd name="connsiteX3" fmla="*/ 2703155 w 4952397"/>
              <a:gd name="connsiteY3" fmla="*/ 2870 h 1155784"/>
              <a:gd name="connsiteX4" fmla="*/ 4006130 w 4952397"/>
              <a:gd name="connsiteY4" fmla="*/ 318663 h 1155784"/>
              <a:gd name="connsiteX5" fmla="*/ 4952397 w 4952397"/>
              <a:gd name="connsiteY5" fmla="*/ 1151913 h 1155784"/>
              <a:gd name="connsiteX0" fmla="*/ 0 w 4952397"/>
              <a:gd name="connsiteY0" fmla="*/ 1155784 h 1155784"/>
              <a:gd name="connsiteX1" fmla="*/ 526012 w 4952397"/>
              <a:gd name="connsiteY1" fmla="*/ 916136 h 1155784"/>
              <a:gd name="connsiteX2" fmla="*/ 1803269 w 4952397"/>
              <a:gd name="connsiteY2" fmla="*/ 452255 h 1155784"/>
              <a:gd name="connsiteX3" fmla="*/ 2703155 w 4952397"/>
              <a:gd name="connsiteY3" fmla="*/ 2870 h 1155784"/>
              <a:gd name="connsiteX4" fmla="*/ 4006130 w 4952397"/>
              <a:gd name="connsiteY4" fmla="*/ 318663 h 1155784"/>
              <a:gd name="connsiteX5" fmla="*/ 4952397 w 4952397"/>
              <a:gd name="connsiteY5" fmla="*/ 1151913 h 1155784"/>
              <a:gd name="connsiteX0" fmla="*/ 0 w 4952397"/>
              <a:gd name="connsiteY0" fmla="*/ 1192130 h 1192130"/>
              <a:gd name="connsiteX1" fmla="*/ 526012 w 4952397"/>
              <a:gd name="connsiteY1" fmla="*/ 952482 h 1192130"/>
              <a:gd name="connsiteX2" fmla="*/ 2674126 w 4952397"/>
              <a:gd name="connsiteY2" fmla="*/ 39216 h 1192130"/>
              <a:gd name="connsiteX3" fmla="*/ 2703155 w 4952397"/>
              <a:gd name="connsiteY3" fmla="*/ 39216 h 1192130"/>
              <a:gd name="connsiteX4" fmla="*/ 4006130 w 4952397"/>
              <a:gd name="connsiteY4" fmla="*/ 355009 h 1192130"/>
              <a:gd name="connsiteX5" fmla="*/ 4952397 w 4952397"/>
              <a:gd name="connsiteY5" fmla="*/ 1188259 h 1192130"/>
              <a:gd name="connsiteX0" fmla="*/ 0 w 4952397"/>
              <a:gd name="connsiteY0" fmla="*/ 1192130 h 1192130"/>
              <a:gd name="connsiteX1" fmla="*/ 526012 w 4952397"/>
              <a:gd name="connsiteY1" fmla="*/ 952482 h 1192130"/>
              <a:gd name="connsiteX2" fmla="*/ 2674126 w 4952397"/>
              <a:gd name="connsiteY2" fmla="*/ 39216 h 1192130"/>
              <a:gd name="connsiteX3" fmla="*/ 2703155 w 4952397"/>
              <a:gd name="connsiteY3" fmla="*/ 39216 h 1192130"/>
              <a:gd name="connsiteX4" fmla="*/ 4006130 w 4952397"/>
              <a:gd name="connsiteY4" fmla="*/ 355009 h 1192130"/>
              <a:gd name="connsiteX5" fmla="*/ 4952397 w 4952397"/>
              <a:gd name="connsiteY5" fmla="*/ 1188259 h 1192130"/>
              <a:gd name="connsiteX0" fmla="*/ 0 w 4952397"/>
              <a:gd name="connsiteY0" fmla="*/ 1177405 h 1177405"/>
              <a:gd name="connsiteX1" fmla="*/ 526012 w 4952397"/>
              <a:gd name="connsiteY1" fmla="*/ 937757 h 1177405"/>
              <a:gd name="connsiteX2" fmla="*/ 2674126 w 4952397"/>
              <a:gd name="connsiteY2" fmla="*/ 24491 h 1177405"/>
              <a:gd name="connsiteX3" fmla="*/ 4006130 w 4952397"/>
              <a:gd name="connsiteY3" fmla="*/ 340284 h 1177405"/>
              <a:gd name="connsiteX4" fmla="*/ 4952397 w 4952397"/>
              <a:gd name="connsiteY4" fmla="*/ 1173534 h 1177405"/>
              <a:gd name="connsiteX0" fmla="*/ 0 w 4952397"/>
              <a:gd name="connsiteY0" fmla="*/ 1175358 h 1175358"/>
              <a:gd name="connsiteX1" fmla="*/ 526012 w 4952397"/>
              <a:gd name="connsiteY1" fmla="*/ 935710 h 1175358"/>
              <a:gd name="connsiteX2" fmla="*/ 2674126 w 4952397"/>
              <a:gd name="connsiteY2" fmla="*/ 22444 h 1175358"/>
              <a:gd name="connsiteX3" fmla="*/ 3933558 w 4952397"/>
              <a:gd name="connsiteY3" fmla="*/ 367229 h 1175358"/>
              <a:gd name="connsiteX4" fmla="*/ 4952397 w 4952397"/>
              <a:gd name="connsiteY4" fmla="*/ 1171487 h 1175358"/>
              <a:gd name="connsiteX0" fmla="*/ 0 w 4952397"/>
              <a:gd name="connsiteY0" fmla="*/ 1175358 h 1175358"/>
              <a:gd name="connsiteX1" fmla="*/ 526012 w 4952397"/>
              <a:gd name="connsiteY1" fmla="*/ 935710 h 1175358"/>
              <a:gd name="connsiteX2" fmla="*/ 2674126 w 4952397"/>
              <a:gd name="connsiteY2" fmla="*/ 22444 h 1175358"/>
              <a:gd name="connsiteX3" fmla="*/ 3933558 w 4952397"/>
              <a:gd name="connsiteY3" fmla="*/ 367229 h 1175358"/>
              <a:gd name="connsiteX4" fmla="*/ 4952397 w 4952397"/>
              <a:gd name="connsiteY4" fmla="*/ 1171487 h 1175358"/>
              <a:gd name="connsiteX0" fmla="*/ 0 w 4952397"/>
              <a:gd name="connsiteY0" fmla="*/ 1175358 h 1175358"/>
              <a:gd name="connsiteX1" fmla="*/ 526012 w 4952397"/>
              <a:gd name="connsiteY1" fmla="*/ 935710 h 1175358"/>
              <a:gd name="connsiteX2" fmla="*/ 2674126 w 4952397"/>
              <a:gd name="connsiteY2" fmla="*/ 22444 h 1175358"/>
              <a:gd name="connsiteX3" fmla="*/ 3904530 w 4952397"/>
              <a:gd name="connsiteY3" fmla="*/ 367229 h 1175358"/>
              <a:gd name="connsiteX4" fmla="*/ 4952397 w 4952397"/>
              <a:gd name="connsiteY4" fmla="*/ 1171487 h 1175358"/>
              <a:gd name="connsiteX0" fmla="*/ 0 w 4952397"/>
              <a:gd name="connsiteY0" fmla="*/ 1183462 h 1183462"/>
              <a:gd name="connsiteX1" fmla="*/ 526012 w 4952397"/>
              <a:gd name="connsiteY1" fmla="*/ 943814 h 1183462"/>
              <a:gd name="connsiteX2" fmla="*/ 2674126 w 4952397"/>
              <a:gd name="connsiteY2" fmla="*/ 30548 h 1183462"/>
              <a:gd name="connsiteX3" fmla="*/ 3904530 w 4952397"/>
              <a:gd name="connsiteY3" fmla="*/ 375333 h 1183462"/>
              <a:gd name="connsiteX4" fmla="*/ 4952397 w 4952397"/>
              <a:gd name="connsiteY4" fmla="*/ 1179591 h 1183462"/>
              <a:gd name="connsiteX0" fmla="*/ 0 w 4952397"/>
              <a:gd name="connsiteY0" fmla="*/ 1183462 h 1183462"/>
              <a:gd name="connsiteX1" fmla="*/ 526012 w 4952397"/>
              <a:gd name="connsiteY1" fmla="*/ 943814 h 1183462"/>
              <a:gd name="connsiteX2" fmla="*/ 2674126 w 4952397"/>
              <a:gd name="connsiteY2" fmla="*/ 30548 h 1183462"/>
              <a:gd name="connsiteX3" fmla="*/ 3904530 w 4952397"/>
              <a:gd name="connsiteY3" fmla="*/ 375333 h 1183462"/>
              <a:gd name="connsiteX4" fmla="*/ 4952397 w 4952397"/>
              <a:gd name="connsiteY4" fmla="*/ 1179591 h 1183462"/>
              <a:gd name="connsiteX0" fmla="*/ 0 w 4952397"/>
              <a:gd name="connsiteY0" fmla="*/ 1186675 h 1186675"/>
              <a:gd name="connsiteX1" fmla="*/ 526012 w 4952397"/>
              <a:gd name="connsiteY1" fmla="*/ 947027 h 1186675"/>
              <a:gd name="connsiteX2" fmla="*/ 2674126 w 4952397"/>
              <a:gd name="connsiteY2" fmla="*/ 33761 h 1186675"/>
              <a:gd name="connsiteX3" fmla="*/ 3904530 w 4952397"/>
              <a:gd name="connsiteY3" fmla="*/ 378546 h 1186675"/>
              <a:gd name="connsiteX4" fmla="*/ 4952397 w 4952397"/>
              <a:gd name="connsiteY4" fmla="*/ 1182804 h 1186675"/>
              <a:gd name="connsiteX0" fmla="*/ 0 w 4952397"/>
              <a:gd name="connsiteY0" fmla="*/ 1186675 h 1186675"/>
              <a:gd name="connsiteX1" fmla="*/ 526012 w 4952397"/>
              <a:gd name="connsiteY1" fmla="*/ 947027 h 1186675"/>
              <a:gd name="connsiteX2" fmla="*/ 2674126 w 4952397"/>
              <a:gd name="connsiteY2" fmla="*/ 33761 h 1186675"/>
              <a:gd name="connsiteX3" fmla="*/ 3860987 w 4952397"/>
              <a:gd name="connsiteY3" fmla="*/ 378546 h 1186675"/>
              <a:gd name="connsiteX4" fmla="*/ 4952397 w 4952397"/>
              <a:gd name="connsiteY4" fmla="*/ 1182804 h 1186675"/>
              <a:gd name="connsiteX0" fmla="*/ 0 w 4952397"/>
              <a:gd name="connsiteY0" fmla="*/ 1198869 h 1198869"/>
              <a:gd name="connsiteX1" fmla="*/ 526012 w 4952397"/>
              <a:gd name="connsiteY1" fmla="*/ 959221 h 1198869"/>
              <a:gd name="connsiteX2" fmla="*/ 2674126 w 4952397"/>
              <a:gd name="connsiteY2" fmla="*/ 45955 h 1198869"/>
              <a:gd name="connsiteX3" fmla="*/ 3817444 w 4952397"/>
              <a:gd name="connsiteY3" fmla="*/ 318259 h 1198869"/>
              <a:gd name="connsiteX4" fmla="*/ 4952397 w 4952397"/>
              <a:gd name="connsiteY4" fmla="*/ 1194998 h 1198869"/>
              <a:gd name="connsiteX0" fmla="*/ 0 w 4952397"/>
              <a:gd name="connsiteY0" fmla="*/ 1198869 h 1198869"/>
              <a:gd name="connsiteX1" fmla="*/ 526012 w 4952397"/>
              <a:gd name="connsiteY1" fmla="*/ 959221 h 1198869"/>
              <a:gd name="connsiteX2" fmla="*/ 2674126 w 4952397"/>
              <a:gd name="connsiteY2" fmla="*/ 45955 h 1198869"/>
              <a:gd name="connsiteX3" fmla="*/ 3817444 w 4952397"/>
              <a:gd name="connsiteY3" fmla="*/ 318259 h 1198869"/>
              <a:gd name="connsiteX4" fmla="*/ 4952397 w 4952397"/>
              <a:gd name="connsiteY4" fmla="*/ 1194998 h 119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2397" h="1198869">
                <a:moveTo>
                  <a:pt x="0" y="1198869"/>
                </a:moveTo>
                <a:cubicBezTo>
                  <a:pt x="85250" y="1166176"/>
                  <a:pt x="233405" y="1098311"/>
                  <a:pt x="526012" y="959221"/>
                </a:cubicBezTo>
                <a:cubicBezTo>
                  <a:pt x="712862" y="861295"/>
                  <a:pt x="2094106" y="145534"/>
                  <a:pt x="2674126" y="45955"/>
                </a:cubicBezTo>
                <a:cubicBezTo>
                  <a:pt x="3254146" y="-53624"/>
                  <a:pt x="3394190" y="-3715"/>
                  <a:pt x="3817444" y="318259"/>
                </a:cubicBezTo>
                <a:cubicBezTo>
                  <a:pt x="4197107" y="686164"/>
                  <a:pt x="4563868" y="1167710"/>
                  <a:pt x="4952397" y="1194998"/>
                </a:cubicBezTo>
              </a:path>
            </a:pathLst>
          </a:custGeom>
          <a:solidFill>
            <a:schemeClr val="bg1">
              <a:lumMod val="85000"/>
            </a:schemeClr>
          </a:solidFill>
          <a:ln w="28575" cap="flat">
            <a:solidFill>
              <a:srgbClr val="0000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4AF5C0-D714-4421-BD40-4C34043206E8}"/>
              </a:ext>
            </a:extLst>
          </p:cNvPr>
          <p:cNvSpPr txBox="1"/>
          <p:nvPr/>
        </p:nvSpPr>
        <p:spPr>
          <a:xfrm>
            <a:off x="2692741" y="4732181"/>
            <a:ext cx="3011260" cy="933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emission decrease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+ carb</a:t>
            </a:r>
            <a:r>
              <a:rPr lang="en-US" b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on capture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+ methane emission decrease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1540D2-9E99-449C-B830-7A50625C1101}"/>
              </a:ext>
            </a:extLst>
          </p:cNvPr>
          <p:cNvCxnSpPr/>
          <p:nvPr/>
        </p:nvCxnSpPr>
        <p:spPr bwMode="auto">
          <a:xfrm>
            <a:off x="1913109" y="4321222"/>
            <a:ext cx="0" cy="9068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E464C7-476A-4F0A-AF65-C91486275EF3}"/>
              </a:ext>
            </a:extLst>
          </p:cNvPr>
          <p:cNvSpPr txBox="1"/>
          <p:nvPr/>
        </p:nvSpPr>
        <p:spPr>
          <a:xfrm>
            <a:off x="1377540" y="3597502"/>
            <a:ext cx="1619118" cy="65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Start of climate action</a:t>
            </a:r>
          </a:p>
        </p:txBody>
      </p:sp>
    </p:spTree>
    <p:extLst>
      <p:ext uri="{BB962C8B-B14F-4D97-AF65-F5344CB8AC3E}">
        <p14:creationId xmlns:p14="http://schemas.microsoft.com/office/powerpoint/2010/main" val="32933598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D27C8-F072-4B6C-92D7-EA2957A1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2400"/>
            <a:ext cx="8001000" cy="1143000"/>
          </a:xfrm>
        </p:spPr>
        <p:txBody>
          <a:bodyPr/>
          <a:lstStyle/>
          <a:p>
            <a:r>
              <a:rPr lang="en-US" dirty="0"/>
              <a:t>Decreasing methane emissions should be relatively easy if we can figure out where it is coming from…</a:t>
            </a:r>
          </a:p>
        </p:txBody>
      </p:sp>
      <p:pic>
        <p:nvPicPr>
          <p:cNvPr id="3" name="Picture 2" descr="Image result for gas pipeline">
            <a:extLst>
              <a:ext uri="{FF2B5EF4-FFF2-40B4-BE49-F238E27FC236}">
                <a16:creationId xmlns:a16="http://schemas.microsoft.com/office/drawing/2014/main" id="{5C8A5C81-3879-4DAC-9E95-F99DC16C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6" y="1273628"/>
            <a:ext cx="27241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5692C-E1F6-43D0-8990-10C7B88473D8}"/>
              </a:ext>
            </a:extLst>
          </p:cNvPr>
          <p:cNvSpPr txBox="1"/>
          <p:nvPr/>
        </p:nvSpPr>
        <p:spPr>
          <a:xfrm>
            <a:off x="437266" y="2988128"/>
            <a:ext cx="272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Fix leaks detected by satellite or aircraft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95627-8688-4CFE-807A-DED75EEBC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416" y="1257761"/>
            <a:ext cx="1746250" cy="1746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BF0B02-6FBC-43BB-83E3-D356176E4283}"/>
              </a:ext>
            </a:extLst>
          </p:cNvPr>
          <p:cNvSpPr txBox="1"/>
          <p:nvPr/>
        </p:nvSpPr>
        <p:spPr>
          <a:xfrm>
            <a:off x="3125130" y="3042557"/>
            <a:ext cx="235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Flare excess 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…or use it</a:t>
            </a:r>
          </a:p>
        </p:txBody>
      </p:sp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6000557A-AF93-4217-9089-D5D98B0EE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8"/>
          <a:stretch/>
        </p:blipFill>
        <p:spPr bwMode="auto">
          <a:xfrm>
            <a:off x="5232876" y="1238988"/>
            <a:ext cx="2724150" cy="176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A3CFAE-A5C8-4AFA-8EF9-E7A935AC5BE2}"/>
              </a:ext>
            </a:extLst>
          </p:cNvPr>
          <p:cNvSpPr txBox="1"/>
          <p:nvPr/>
        </p:nvSpPr>
        <p:spPr>
          <a:xfrm>
            <a:off x="5193871" y="3122495"/>
            <a:ext cx="2895600" cy="37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recover gas from landfills</a:t>
            </a:r>
          </a:p>
        </p:txBody>
      </p:sp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5025F01C-545C-438B-BA79-221B8173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6" y="3714288"/>
            <a:ext cx="2830979" cy="18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E290F-96F7-4E73-8089-C38BB165A6D0}"/>
              </a:ext>
            </a:extLst>
          </p:cNvPr>
          <p:cNvSpPr txBox="1"/>
          <p:nvPr/>
        </p:nvSpPr>
        <p:spPr>
          <a:xfrm>
            <a:off x="-36286" y="5723528"/>
            <a:ext cx="663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Recover/digest gas from manure ponds, wastewater plants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4CAFF8-8D75-4A4B-A387-C4296F925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666"/>
          <a:stretch/>
        </p:blipFill>
        <p:spPr>
          <a:xfrm>
            <a:off x="6363607" y="3740568"/>
            <a:ext cx="2355850" cy="1887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2D91BE-EFEA-4C49-A145-AEE83C857940}"/>
              </a:ext>
            </a:extLst>
          </p:cNvPr>
          <p:cNvSpPr txBox="1"/>
          <p:nvPr/>
        </p:nvSpPr>
        <p:spPr>
          <a:xfrm>
            <a:off x="6246609" y="570771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Upland rice agriculture</a:t>
            </a:r>
          </a:p>
        </p:txBody>
      </p:sp>
      <p:pic>
        <p:nvPicPr>
          <p:cNvPr id="13" name="Picture 10" descr="See the source image">
            <a:extLst>
              <a:ext uri="{FF2B5EF4-FFF2-40B4-BE49-F238E27FC236}">
                <a16:creationId xmlns:a16="http://schemas.microsoft.com/office/drawing/2014/main" id="{730C20CB-912B-4B88-AD2F-85C63DF39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-21352" r="54313" b="21352"/>
          <a:stretch/>
        </p:blipFill>
        <p:spPr bwMode="auto">
          <a:xfrm>
            <a:off x="3161416" y="3211803"/>
            <a:ext cx="2830979" cy="240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8918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7E1BD-AEA5-4AE1-8672-FB2BD857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/>
              <a:t>…but problem is that it could be coming from a zillion </a:t>
            </a:r>
            <a:br>
              <a:rPr lang="en-US" dirty="0"/>
            </a:br>
            <a:r>
              <a:rPr lang="en-US" dirty="0"/>
              <a:t>of individually small point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B133B-92D8-42E0-AF87-FBCF893F8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49862" r="30833" b="8498"/>
          <a:stretch/>
        </p:blipFill>
        <p:spPr>
          <a:xfrm>
            <a:off x="-1" y="1143000"/>
            <a:ext cx="9164321" cy="441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1FC29C-199D-450B-A6E4-66C6AB5633B7}"/>
              </a:ext>
            </a:extLst>
          </p:cNvPr>
          <p:cNvSpPr txBox="1"/>
          <p:nvPr/>
        </p:nvSpPr>
        <p:spPr>
          <a:xfrm>
            <a:off x="7010400" y="557348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oil field in California</a:t>
            </a:r>
          </a:p>
        </p:txBody>
      </p:sp>
    </p:spTree>
    <p:extLst>
      <p:ext uri="{BB962C8B-B14F-4D97-AF65-F5344CB8AC3E}">
        <p14:creationId xmlns:p14="http://schemas.microsoft.com/office/powerpoint/2010/main" val="27920889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7FE16-51DA-48E4-9305-4F4CED7D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75" y="-304800"/>
            <a:ext cx="9505949" cy="1143000"/>
          </a:xfrm>
        </p:spPr>
        <p:txBody>
          <a:bodyPr>
            <a:normAutofit/>
          </a:bodyPr>
          <a:lstStyle/>
          <a:p>
            <a:r>
              <a:rPr lang="en-US" sz="2000" dirty="0"/>
              <a:t>This translates into order-of-magnitude uncertainties in national oil/gas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3A34F-8885-4733-870A-E53296AB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88"/>
          <a:stretch/>
        </p:blipFill>
        <p:spPr>
          <a:xfrm>
            <a:off x="0" y="556052"/>
            <a:ext cx="9158288" cy="5414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81706C-07BC-458D-A1A8-3FDE6B8C7DCA}"/>
              </a:ext>
            </a:extLst>
          </p:cNvPr>
          <p:cNvSpPr txBox="1"/>
          <p:nvPr/>
        </p:nvSpPr>
        <p:spPr>
          <a:xfrm>
            <a:off x="6781800" y="6488668"/>
            <a:ext cx="388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Scarpelli et al.,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C3DD7-F46C-40E1-A881-B1C3E893BF63}"/>
              </a:ext>
            </a:extLst>
          </p:cNvPr>
          <p:cNvSpPr txBox="1"/>
          <p:nvPr/>
        </p:nvSpPr>
        <p:spPr>
          <a:xfrm>
            <a:off x="-90487" y="6072107"/>
            <a:ext cx="933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little credibility in emissions reported by individual countries under Paris agreement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1D328-A16F-4C91-9338-9923D4658F0C}"/>
              </a:ext>
            </a:extLst>
          </p:cNvPr>
          <p:cNvSpPr txBox="1"/>
          <p:nvPr/>
        </p:nvSpPr>
        <p:spPr>
          <a:xfrm>
            <a:off x="1600200" y="479509"/>
            <a:ext cx="7260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National methane emission inventories for oil/gas sector (</a:t>
            </a:r>
            <a:r>
              <a:rPr lang="en-US" b="0" dirty="0" err="1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b="0" baseline="3000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BA7DBDF-A2A9-4825-9340-38D20BF4C795}"/>
              </a:ext>
            </a:extLst>
          </p:cNvPr>
          <p:cNvSpPr/>
          <p:nvPr/>
        </p:nvSpPr>
        <p:spPr>
          <a:xfrm>
            <a:off x="3886200" y="1371600"/>
            <a:ext cx="45719" cy="369332"/>
          </a:xfrm>
          <a:prstGeom prst="rightBrace">
            <a:avLst/>
          </a:prstGeom>
          <a:ln w="381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A7145-AB3C-4A14-937E-26B0CCD1357B}"/>
              </a:ext>
            </a:extLst>
          </p:cNvPr>
          <p:cNvSpPr txBox="1"/>
          <p:nvPr/>
        </p:nvSpPr>
        <p:spPr>
          <a:xfrm>
            <a:off x="3944275" y="12792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reports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6992080-0E60-42EF-BE1D-00E2E8A24121}"/>
              </a:ext>
            </a:extLst>
          </p:cNvPr>
          <p:cNvSpPr/>
          <p:nvPr/>
        </p:nvSpPr>
        <p:spPr>
          <a:xfrm>
            <a:off x="4114800" y="1800887"/>
            <a:ext cx="45719" cy="423139"/>
          </a:xfrm>
          <a:prstGeom prst="rightBrace">
            <a:avLst/>
          </a:prstGeom>
          <a:ln w="38100">
            <a:solidFill>
              <a:srgbClr val="0000CC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15165-5E2C-4D30-BDB1-683D084A16BE}"/>
              </a:ext>
            </a:extLst>
          </p:cNvPr>
          <p:cNvSpPr txBox="1"/>
          <p:nvPr/>
        </p:nvSpPr>
        <p:spPr>
          <a:xfrm>
            <a:off x="4137659" y="1751647"/>
            <a:ext cx="1272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Bottom-up</a:t>
            </a:r>
          </a:p>
          <a:p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inventories</a:t>
            </a:r>
          </a:p>
        </p:txBody>
      </p:sp>
    </p:spTree>
    <p:extLst>
      <p:ext uri="{BB962C8B-B14F-4D97-AF65-F5344CB8AC3E}">
        <p14:creationId xmlns:p14="http://schemas.microsoft.com/office/powerpoint/2010/main" val="25735357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12917</TotalTime>
  <Words>1497</Words>
  <Application>Microsoft Office PowerPoint</Application>
  <PresentationFormat>On-screen Show (4:3)</PresentationFormat>
  <Paragraphs>262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Helvetica</vt:lpstr>
      <vt:lpstr>Times New Roman</vt:lpstr>
      <vt:lpstr>Wingdings 3</vt:lpstr>
      <vt:lpstr>2_Default Design</vt:lpstr>
      <vt:lpstr>Equation</vt:lpstr>
      <vt:lpstr>PowerPoint Presentation</vt:lpstr>
      <vt:lpstr>PowerPoint Presentation</vt:lpstr>
      <vt:lpstr>Rise of methane since pre-industrial time</vt:lpstr>
      <vt:lpstr>Radiative forcing since pre-industrial time referenced to emissions</vt:lpstr>
      <vt:lpstr>Reducing methane emissions is very important for 10-year horizon… … but CO2 totally dominates over 100-year horizon</vt:lpstr>
      <vt:lpstr>Short lifetime of methane makes it a powerful lever for near-term climate action …but it cannot be an alternative to action on CO2</vt:lpstr>
      <vt:lpstr>Decreasing methane emissions should be relatively easy if we can figure out where it is coming from…</vt:lpstr>
      <vt:lpstr>…but problem is that it could be coming from a zillion  of individually small point sources</vt:lpstr>
      <vt:lpstr>This translates into order-of-magnitude uncertainties in national oil/gas emissions</vt:lpstr>
      <vt:lpstr>Using satellite observations to better quantify methane emissions </vt:lpstr>
      <vt:lpstr>Producing spatially resolved versions of the national inventories reported to the UN under the Paris agreement</vt:lpstr>
      <vt:lpstr>Using satellite observations to better quantify methane emissions </vt:lpstr>
      <vt:lpstr>Probability density function (pdf)</vt:lpstr>
      <vt:lpstr>Bayes’ theorem and the optimal estimation of x given y</vt:lpstr>
      <vt:lpstr>Joint probability density function P(x,y)</vt:lpstr>
      <vt:lpstr>Measuring methane from satellites</vt:lpstr>
      <vt:lpstr>Current and planned satellite fleet</vt:lpstr>
      <vt:lpstr>Global methane emissions inferred from GOSAT</vt:lpstr>
      <vt:lpstr>Top ten emitting countries [Tg a-1]</vt:lpstr>
      <vt:lpstr>2010-2018 methane emission trends inferred from GOSAT</vt:lpstr>
      <vt:lpstr>Correcting national inventories submitted to UNFCCC</vt:lpstr>
      <vt:lpstr>Attribution of 2020 methane surge</vt:lpstr>
      <vt:lpstr>TROPOMI observations (May 2018 -) global daily coverage</vt:lpstr>
      <vt:lpstr>Using TROPOMI data to quantify US oil/gas emissions from individual basins</vt:lpstr>
      <vt:lpstr>Application of TROPOMI to methane emissions in China</vt:lpstr>
      <vt:lpstr>TROPOMI observations of ‘ultra-emitters’</vt:lpstr>
      <vt:lpstr>Observation of methane point sources from space</vt:lpstr>
      <vt:lpstr>Observing large methane point sources with land-imaging spectrometers</vt:lpstr>
      <vt:lpstr>Take-aways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470</cp:revision>
  <cp:lastPrinted>2011-02-16T17:15:17Z</cp:lastPrinted>
  <dcterms:created xsi:type="dcterms:W3CDTF">2011-02-28T16:11:29Z</dcterms:created>
  <dcterms:modified xsi:type="dcterms:W3CDTF">2022-08-10T19:21:38Z</dcterms:modified>
</cp:coreProperties>
</file>