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9"/>
  </p:notesMasterIdLst>
  <p:handoutMasterIdLst>
    <p:handoutMasterId r:id="rId10"/>
  </p:handoutMasterIdLst>
  <p:sldIdLst>
    <p:sldId id="700" r:id="rId2"/>
    <p:sldId id="671" r:id="rId3"/>
    <p:sldId id="534" r:id="rId4"/>
    <p:sldId id="554" r:id="rId5"/>
    <p:sldId id="708" r:id="rId6"/>
    <p:sldId id="654" r:id="rId7"/>
    <p:sldId id="702" r:id="rId8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ob, Daniel J." initials="JDJ" lastIdx="8" clrIdx="0">
    <p:extLst>
      <p:ext uri="{19B8F6BF-5375-455C-9EA6-DF929625EA0E}">
        <p15:presenceInfo xmlns:p15="http://schemas.microsoft.com/office/powerpoint/2012/main" userId="S::djacob@fas.harvard.edu::fe095d8d-b1bd-4fd5-81a8-45c70b48fd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9FF"/>
    <a:srgbClr val="E60000"/>
    <a:srgbClr val="808080"/>
    <a:srgbClr val="C9A6E4"/>
    <a:srgbClr val="FFFFFF"/>
    <a:srgbClr val="3333CC"/>
    <a:srgbClr val="008000"/>
    <a:srgbClr val="FF3399"/>
    <a:srgbClr val="00CC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2912" autoAdjust="0"/>
  </p:normalViewPr>
  <p:slideViewPr>
    <p:cSldViewPr>
      <p:cViewPr varScale="1">
        <p:scale>
          <a:sx n="57" d="100"/>
          <a:sy n="57" d="100"/>
        </p:scale>
        <p:origin x="96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1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Helvetic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Helvetic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Helvetica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5A2921FA-2641-425F-B2B9-726629C853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944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b="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b="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D32984A-1464-4A85-8E7D-9D0A07F48A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566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E4E49-14D4-4582-AAA7-DC05743DA76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3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3FF4318-17D2-4FBB-B1E8-EEDD254D3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9817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0E6BD75-7346-4246-999C-3C693A543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126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533400"/>
            <a:ext cx="20193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59055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BAC7A7C-099B-492B-8503-161EFB9E8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209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148B397-03CF-4F42-8A19-F665661BE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216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02ACF4A-20B2-43AB-8E4F-F5B9E85F6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681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5993605-701B-4030-B624-38BE79D4D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375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99EB525-397A-4D4A-9BD7-69D6D495C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265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810E5B4-E9F0-4FC6-B4CE-80C0869E4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422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5880E4E-4702-417E-BCDB-FCD65E6BE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044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FC66491-B64E-4883-8CE9-60D8AB2AF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945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FB9CCD1-7DD6-431C-94B1-41411C244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710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t24itle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E905F564-83C6-488F-9BC2-D94A945A3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as.harvard.edu/chemistry/trop/news.html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CAcQjRw&amp;url=https://www.eol.ucar.edu/dir_off/ASR/FY2000/asr00Research.html&amp;ei=tO1ZVarCMoK1ggTO0IHoAg&amp;bvm=bv.93564037,d.eXY&amp;psig=AFQjCNHl4vy6DXqW2xWclyTxFE6H8NQr0Q&amp;ust=143204318898689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mercury advisori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86200" y="2420034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1600" y="4343400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10" y="7937"/>
            <a:ext cx="9144000" cy="6858000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460046" y="160338"/>
            <a:ext cx="820288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Environmental mercury and the role of the atmosphere</a:t>
            </a:r>
          </a:p>
        </p:txBody>
      </p:sp>
    </p:spTree>
    <p:extLst>
      <p:ext uri="{BB962C8B-B14F-4D97-AF65-F5344CB8AC3E}">
        <p14:creationId xmlns:p14="http://schemas.microsoft.com/office/powerpoint/2010/main" val="173502092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6001" y="-179642"/>
            <a:ext cx="9829800" cy="1143000"/>
          </a:xfrm>
        </p:spPr>
        <p:txBody>
          <a:bodyPr/>
          <a:lstStyle/>
          <a:p>
            <a:r>
              <a:rPr lang="en-US" dirty="0"/>
              <a:t>Mercury from fish consumption: a global environmental issue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86249" y="1219200"/>
            <a:ext cx="3801041" cy="9233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Children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IQ </a:t>
            </a:r>
            <a:r>
              <a:rPr lang="en-US" b="0" kern="0" noProof="0" dirty="0">
                <a:solidFill>
                  <a:sysClr val="windowText" lastClr="000000"/>
                </a:solidFill>
              </a:rPr>
              <a:t>d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eficits (fetal exposure)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kern="0" dirty="0">
                <a:solidFill>
                  <a:srgbClr val="008000"/>
                </a:solidFill>
              </a:rPr>
              <a:t>Well-established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$8 billion per year cost</a:t>
            </a:r>
            <a:r>
              <a:rPr kumimoji="0" lang="en-US" b="0" i="1" u="none" strike="noStrike" kern="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 in US</a:t>
            </a:r>
            <a:endParaRPr kumimoji="0" lang="en-US" b="0" i="1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987802" y="1335917"/>
            <a:ext cx="3865161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Adult cardiovascular, fertility  </a:t>
            </a:r>
            <a:r>
              <a:rPr lang="en-US" b="0" kern="0" dirty="0">
                <a:solidFill>
                  <a:sysClr val="windowText" lastClr="000000"/>
                </a:solidFill>
              </a:rPr>
              <a:t>e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ffects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i="1" dirty="0">
                <a:solidFill>
                  <a:srgbClr val="008000"/>
                </a:solidFill>
              </a:rPr>
              <a:t>Suspected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9423" y="585270"/>
            <a:ext cx="9040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EPA reference dose (</a:t>
            </a:r>
            <a:r>
              <a:rPr lang="en-US" b="0" dirty="0" err="1">
                <a:solidFill>
                  <a:srgbClr val="FF0000"/>
                </a:solidFill>
              </a:rPr>
              <a:t>RfD</a:t>
            </a:r>
            <a:r>
              <a:rPr lang="en-US" b="0" dirty="0">
                <a:solidFill>
                  <a:srgbClr val="FF0000"/>
                </a:solidFill>
              </a:rPr>
              <a:t>): 0.1 </a:t>
            </a:r>
            <a:r>
              <a:rPr lang="el-GR" b="0" dirty="0">
                <a:solidFill>
                  <a:srgbClr val="FF0000"/>
                </a:solidFill>
              </a:rPr>
              <a:t>μ</a:t>
            </a:r>
            <a:r>
              <a:rPr lang="en-US" b="0" dirty="0">
                <a:solidFill>
                  <a:srgbClr val="FF0000"/>
                </a:solidFill>
              </a:rPr>
              <a:t>g kg</a:t>
            </a:r>
            <a:r>
              <a:rPr lang="en-US" b="0" baseline="30000" dirty="0">
                <a:solidFill>
                  <a:srgbClr val="FF0000"/>
                </a:solidFill>
              </a:rPr>
              <a:t>-1</a:t>
            </a:r>
            <a:r>
              <a:rPr lang="en-US" b="0" dirty="0">
                <a:solidFill>
                  <a:srgbClr val="FF0000"/>
                </a:solidFill>
              </a:rPr>
              <a:t> d</a:t>
            </a:r>
            <a:r>
              <a:rPr lang="en-US" b="0" baseline="30000" dirty="0">
                <a:solidFill>
                  <a:srgbClr val="FF0000"/>
                </a:solidFill>
              </a:rPr>
              <a:t>-1</a:t>
            </a:r>
            <a:r>
              <a:rPr lang="en-US" b="0" dirty="0">
                <a:solidFill>
                  <a:srgbClr val="FF0000"/>
                </a:solidFill>
              </a:rPr>
              <a:t> (about 2 fish meals per week)</a:t>
            </a:r>
          </a:p>
          <a:p>
            <a:r>
              <a:rPr lang="en-US" b="0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2029945"/>
            <a:ext cx="8993335" cy="4066055"/>
            <a:chOff x="0" y="2029945"/>
            <a:chExt cx="8993335" cy="4066055"/>
          </a:xfrm>
        </p:grpSpPr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0" y="2029945"/>
              <a:ext cx="8865187" cy="4066055"/>
              <a:chOff x="237" y="549"/>
              <a:chExt cx="5373" cy="3530"/>
            </a:xfrm>
          </p:grpSpPr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 rot="-5400000">
                <a:off x="-50" y="1744"/>
                <a:ext cx="800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800"/>
                  <a:t>Hg (mg/kg)</a:t>
                </a:r>
              </a:p>
            </p:txBody>
          </p:sp>
          <p:pic>
            <p:nvPicPr>
              <p:cNvPr id="14" name="Picture 11"/>
              <p:cNvPicPr>
                <a:picLocks noChangeAspect="1" noChangeArrowheads="1"/>
              </p:cNvPicPr>
              <p:nvPr/>
            </p:nvPicPr>
            <p:blipFill>
              <a:blip r:embed="rId2"/>
              <a:srcRect b="32643"/>
              <a:stretch>
                <a:fillRect/>
              </a:stretch>
            </p:blipFill>
            <p:spPr bwMode="auto">
              <a:xfrm>
                <a:off x="375" y="549"/>
                <a:ext cx="5235" cy="2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 rot="-5400000">
                <a:off x="597" y="2982"/>
                <a:ext cx="571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1" hangingPunct="1"/>
                <a:r>
                  <a:rPr lang="en-US" sz="1800"/>
                  <a:t>Tilefish</a:t>
                </a:r>
              </a:p>
            </p:txBody>
          </p:sp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 rot="-5400000">
                <a:off x="836" y="2928"/>
                <a:ext cx="476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1" hangingPunct="1"/>
                <a:r>
                  <a:rPr lang="en-US" sz="1800"/>
                  <a:t>Shark</a:t>
                </a:r>
              </a:p>
            </p:txBody>
          </p:sp>
          <p:sp>
            <p:nvSpPr>
              <p:cNvPr id="17" name="Text Box 14"/>
              <p:cNvSpPr txBox="1">
                <a:spLocks noChangeArrowheads="1"/>
              </p:cNvSpPr>
              <p:nvPr/>
            </p:nvSpPr>
            <p:spPr bwMode="auto">
              <a:xfrm rot="-5400000">
                <a:off x="896" y="3066"/>
                <a:ext cx="74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1" hangingPunct="1"/>
                <a:r>
                  <a:rPr lang="en-US" sz="1800"/>
                  <a:t>Swordfish</a:t>
                </a:r>
              </a:p>
            </p:txBody>
          </p:sp>
          <p:sp>
            <p:nvSpPr>
              <p:cNvPr id="18" name="Text Box 15"/>
              <p:cNvSpPr txBox="1">
                <a:spLocks noChangeArrowheads="1"/>
              </p:cNvSpPr>
              <p:nvPr/>
            </p:nvSpPr>
            <p:spPr bwMode="auto">
              <a:xfrm rot="-5400000">
                <a:off x="932" y="3256"/>
                <a:ext cx="1103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1" hangingPunct="1"/>
                <a:r>
                  <a:rPr lang="en-US" sz="1800"/>
                  <a:t>Orange Roughy</a:t>
                </a:r>
              </a:p>
            </p:txBody>
          </p:sp>
          <p:sp>
            <p:nvSpPr>
              <p:cNvPr id="19" name="Text Box 16"/>
              <p:cNvSpPr txBox="1">
                <a:spLocks noChangeArrowheads="1"/>
              </p:cNvSpPr>
              <p:nvPr/>
            </p:nvSpPr>
            <p:spPr bwMode="auto">
              <a:xfrm rot="-5400000">
                <a:off x="1430" y="2949"/>
                <a:ext cx="498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1" hangingPunct="1"/>
                <a:r>
                  <a:rPr lang="en-US" sz="1800"/>
                  <a:t>Marlin</a:t>
                </a:r>
              </a:p>
            </p:txBody>
          </p:sp>
          <p:sp>
            <p:nvSpPr>
              <p:cNvPr id="20" name="Text Box 17"/>
              <p:cNvSpPr txBox="1">
                <a:spLocks noChangeArrowheads="1"/>
              </p:cNvSpPr>
              <p:nvPr/>
            </p:nvSpPr>
            <p:spPr bwMode="auto">
              <a:xfrm rot="-5400000">
                <a:off x="1244" y="3334"/>
                <a:ext cx="1265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1" hangingPunct="1"/>
                <a:r>
                  <a:rPr lang="en-US" sz="1800" dirty="0"/>
                  <a:t>Canned Tuna (</a:t>
                </a:r>
                <a:r>
                  <a:rPr lang="en-US" sz="1800" dirty="0" err="1"/>
                  <a:t>alb</a:t>
                </a:r>
                <a:r>
                  <a:rPr lang="en-US" sz="1800" dirty="0"/>
                  <a:t>)</a:t>
                </a:r>
              </a:p>
            </p:txBody>
          </p:sp>
          <p:sp>
            <p:nvSpPr>
              <p:cNvPr id="21" name="Text Box 18"/>
              <p:cNvSpPr txBox="1">
                <a:spLocks noChangeArrowheads="1"/>
              </p:cNvSpPr>
              <p:nvPr/>
            </p:nvSpPr>
            <p:spPr bwMode="auto">
              <a:xfrm rot="-5400000">
                <a:off x="1775" y="3010"/>
                <a:ext cx="630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1" hangingPunct="1"/>
                <a:r>
                  <a:rPr lang="en-US" sz="1800"/>
                  <a:t>Bluefish</a:t>
                </a:r>
              </a:p>
            </p:txBody>
          </p:sp>
          <p:sp>
            <p:nvSpPr>
              <p:cNvPr id="22" name="Text Box 19"/>
              <p:cNvSpPr txBox="1">
                <a:spLocks noChangeArrowheads="1"/>
              </p:cNvSpPr>
              <p:nvPr/>
            </p:nvSpPr>
            <p:spPr bwMode="auto">
              <a:xfrm rot="-5400000">
                <a:off x="1646" y="3319"/>
                <a:ext cx="1266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1" hangingPunct="1"/>
                <a:r>
                  <a:rPr lang="en-US" sz="1800"/>
                  <a:t>Grouper, Rockfish</a:t>
                </a:r>
              </a:p>
            </p:txBody>
          </p:sp>
          <p:sp>
            <p:nvSpPr>
              <p:cNvPr id="23" name="Text Box 20"/>
              <p:cNvSpPr txBox="1">
                <a:spLocks noChangeArrowheads="1"/>
              </p:cNvSpPr>
              <p:nvPr/>
            </p:nvSpPr>
            <p:spPr bwMode="auto">
              <a:xfrm rot="-5400000">
                <a:off x="2008" y="3146"/>
                <a:ext cx="91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1" hangingPunct="1"/>
                <a:r>
                  <a:rPr lang="en-US" sz="1800"/>
                  <a:t>Scorpionfish</a:t>
                </a:r>
              </a:p>
            </p:txBody>
          </p:sp>
          <p:sp>
            <p:nvSpPr>
              <p:cNvPr id="24" name="Text Box 21"/>
              <p:cNvSpPr txBox="1">
                <a:spLocks noChangeArrowheads="1"/>
              </p:cNvSpPr>
              <p:nvPr/>
            </p:nvSpPr>
            <p:spPr bwMode="auto">
              <a:xfrm rot="-5400000">
                <a:off x="2396" y="2965"/>
                <a:ext cx="557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1" hangingPunct="1"/>
                <a:r>
                  <a:rPr lang="en-US" sz="1800"/>
                  <a:t>Halibut</a:t>
                </a:r>
              </a:p>
            </p:txBody>
          </p:sp>
          <p:sp>
            <p:nvSpPr>
              <p:cNvPr id="25" name="Text Box 22"/>
              <p:cNvSpPr txBox="1">
                <a:spLocks noChangeArrowheads="1"/>
              </p:cNvSpPr>
              <p:nvPr/>
            </p:nvSpPr>
            <p:spPr bwMode="auto">
              <a:xfrm rot="-5400000">
                <a:off x="2531" y="3028"/>
                <a:ext cx="683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1" hangingPunct="1"/>
                <a:r>
                  <a:rPr lang="en-US" sz="1800"/>
                  <a:t>Sea trout</a:t>
                </a:r>
              </a:p>
            </p:txBody>
          </p:sp>
          <p:sp>
            <p:nvSpPr>
              <p:cNvPr id="26" name="Text Box 23"/>
              <p:cNvSpPr txBox="1">
                <a:spLocks noChangeArrowheads="1"/>
              </p:cNvSpPr>
              <p:nvPr/>
            </p:nvSpPr>
            <p:spPr bwMode="auto">
              <a:xfrm rot="-5400000">
                <a:off x="2713" y="3035"/>
                <a:ext cx="698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1" hangingPunct="1"/>
                <a:r>
                  <a:rPr lang="en-US" sz="1800"/>
                  <a:t>Sablefish</a:t>
                </a:r>
              </a:p>
            </p:txBody>
          </p:sp>
          <p:sp>
            <p:nvSpPr>
              <p:cNvPr id="27" name="Text Box 24"/>
              <p:cNvSpPr txBox="1">
                <a:spLocks noChangeArrowheads="1"/>
              </p:cNvSpPr>
              <p:nvPr/>
            </p:nvSpPr>
            <p:spPr bwMode="auto">
              <a:xfrm rot="-5400000">
                <a:off x="2963" y="2983"/>
                <a:ext cx="594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1" hangingPunct="1"/>
                <a:r>
                  <a:rPr lang="en-US" sz="1800"/>
                  <a:t>Lobster</a:t>
                </a:r>
              </a:p>
            </p:txBody>
          </p:sp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 rot="-5400000">
                <a:off x="3138" y="3006"/>
                <a:ext cx="63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1" hangingPunct="1"/>
                <a:r>
                  <a:rPr lang="en-US" sz="1800"/>
                  <a:t>Snapper</a:t>
                </a:r>
              </a:p>
            </p:txBody>
          </p:sp>
          <p:sp>
            <p:nvSpPr>
              <p:cNvPr id="29" name="Text Box 26"/>
              <p:cNvSpPr txBox="1">
                <a:spLocks noChangeArrowheads="1"/>
              </p:cNvSpPr>
              <p:nvPr/>
            </p:nvSpPr>
            <p:spPr bwMode="auto">
              <a:xfrm rot="-5400000">
                <a:off x="3359" y="2983"/>
                <a:ext cx="594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1" hangingPunct="1"/>
                <a:r>
                  <a:rPr lang="en-US" sz="1800"/>
                  <a:t>Lobster</a:t>
                </a:r>
              </a:p>
            </p:txBody>
          </p:sp>
          <p:sp>
            <p:nvSpPr>
              <p:cNvPr id="30" name="Text Box 27"/>
              <p:cNvSpPr txBox="1">
                <a:spLocks noChangeArrowheads="1"/>
              </p:cNvSpPr>
              <p:nvPr/>
            </p:nvSpPr>
            <p:spPr bwMode="auto">
              <a:xfrm rot="-5400000">
                <a:off x="3516" y="3024"/>
                <a:ext cx="675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1" hangingPunct="1"/>
                <a:r>
                  <a:rPr lang="en-US" sz="1800"/>
                  <a:t>Mackerel</a:t>
                </a:r>
              </a:p>
            </p:txBody>
          </p:sp>
          <p:sp>
            <p:nvSpPr>
              <p:cNvPr id="31" name="Text Box 28"/>
              <p:cNvSpPr txBox="1">
                <a:spLocks noChangeArrowheads="1"/>
              </p:cNvSpPr>
              <p:nvPr/>
            </p:nvSpPr>
            <p:spPr bwMode="auto">
              <a:xfrm rot="-5400000">
                <a:off x="3812" y="2919"/>
                <a:ext cx="461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1" hangingPunct="1"/>
                <a:r>
                  <a:rPr lang="en-US" sz="1800"/>
                  <a:t>Skate</a:t>
                </a:r>
              </a:p>
            </p:txBody>
          </p:sp>
          <p:sp>
            <p:nvSpPr>
              <p:cNvPr id="32" name="Text Box 29"/>
              <p:cNvSpPr txBox="1">
                <a:spLocks noChangeArrowheads="1"/>
              </p:cNvSpPr>
              <p:nvPr/>
            </p:nvSpPr>
            <p:spPr bwMode="auto">
              <a:xfrm rot="16200000">
                <a:off x="3707" y="3161"/>
                <a:ext cx="1009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1" hangingPunct="1"/>
                <a:r>
                  <a:rPr lang="en-US" sz="1800" dirty="0"/>
                  <a:t>Canned Tuna (</a:t>
                </a:r>
                <a:r>
                  <a:rPr lang="en-US" sz="1800" dirty="0" err="1"/>
                  <a:t>lt</a:t>
                </a:r>
                <a:r>
                  <a:rPr lang="en-US" sz="1800" dirty="0"/>
                  <a:t>)</a:t>
                </a:r>
              </a:p>
            </p:txBody>
          </p:sp>
          <p:sp>
            <p:nvSpPr>
              <p:cNvPr id="33" name="Text Box 30"/>
              <p:cNvSpPr txBox="1">
                <a:spLocks noChangeArrowheads="1"/>
              </p:cNvSpPr>
              <p:nvPr/>
            </p:nvSpPr>
            <p:spPr bwMode="auto">
              <a:xfrm rot="-5400000">
                <a:off x="4255" y="2872"/>
                <a:ext cx="365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1" hangingPunct="1"/>
                <a:r>
                  <a:rPr lang="en-US" sz="1800"/>
                  <a:t>Cod</a:t>
                </a:r>
              </a:p>
            </p:txBody>
          </p:sp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auto">
              <a:xfrm rot="-5400000">
                <a:off x="4314" y="2994"/>
                <a:ext cx="60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1" hangingPunct="1"/>
                <a:r>
                  <a:rPr lang="en-US" sz="1800"/>
                  <a:t>Croaker</a:t>
                </a:r>
              </a:p>
            </p:txBody>
          </p:sp>
          <p:sp>
            <p:nvSpPr>
              <p:cNvPr id="35" name="Text Box 32"/>
              <p:cNvSpPr txBox="1">
                <a:spLocks noChangeArrowheads="1"/>
              </p:cNvSpPr>
              <p:nvPr/>
            </p:nvSpPr>
            <p:spPr bwMode="auto">
              <a:xfrm rot="-5400000">
                <a:off x="4588" y="2927"/>
                <a:ext cx="476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1" hangingPunct="1"/>
                <a:r>
                  <a:rPr lang="en-US" sz="1800"/>
                  <a:t>Squid</a:t>
                </a:r>
              </a:p>
            </p:txBody>
          </p:sp>
          <p:sp>
            <p:nvSpPr>
              <p:cNvPr id="36" name="Text Box 33"/>
              <p:cNvSpPr txBox="1">
                <a:spLocks noChangeArrowheads="1"/>
              </p:cNvSpPr>
              <p:nvPr/>
            </p:nvSpPr>
            <p:spPr bwMode="auto">
              <a:xfrm rot="-5400000">
                <a:off x="4653" y="3041"/>
                <a:ext cx="705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1" hangingPunct="1"/>
                <a:r>
                  <a:rPr lang="en-US" sz="1800"/>
                  <a:t>Whitefish</a:t>
                </a:r>
              </a:p>
            </p:txBody>
          </p:sp>
          <p:sp>
            <p:nvSpPr>
              <p:cNvPr id="37" name="Text Box 34"/>
              <p:cNvSpPr txBox="1">
                <a:spLocks noChangeArrowheads="1"/>
              </p:cNvSpPr>
              <p:nvPr/>
            </p:nvSpPr>
            <p:spPr bwMode="auto">
              <a:xfrm rot="-5400000">
                <a:off x="4902" y="2982"/>
                <a:ext cx="57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1" hangingPunct="1"/>
                <a:r>
                  <a:rPr lang="en-US" sz="1800"/>
                  <a:t>Pollock</a:t>
                </a:r>
              </a:p>
            </p:txBody>
          </p:sp>
          <p:sp>
            <p:nvSpPr>
              <p:cNvPr id="38" name="Text Box 35"/>
              <p:cNvSpPr txBox="1">
                <a:spLocks noChangeArrowheads="1"/>
              </p:cNvSpPr>
              <p:nvPr/>
            </p:nvSpPr>
            <p:spPr bwMode="auto">
              <a:xfrm rot="-5400000">
                <a:off x="5191" y="2894"/>
                <a:ext cx="409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1" hangingPunct="1"/>
                <a:r>
                  <a:rPr lang="en-US" sz="1800"/>
                  <a:t>Crab</a:t>
                </a:r>
              </a:p>
            </p:txBody>
          </p:sp>
        </p:grp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0833" t="80380" r="14999" b="6540"/>
            <a:stretch>
              <a:fillRect/>
            </a:stretch>
          </p:blipFill>
          <p:spPr bwMode="auto">
            <a:xfrm>
              <a:off x="4038600" y="2656155"/>
              <a:ext cx="444246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4431042" y="2286823"/>
              <a:ext cx="33906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0" dirty="0"/>
                <a:t>Mercury </a:t>
              </a:r>
              <a:r>
                <a:rPr lang="en-US" b="0" dirty="0" err="1"/>
                <a:t>biomagnification</a:t>
              </a:r>
              <a:r>
                <a:rPr lang="en-US" b="0" dirty="0"/>
                <a:t> factor</a:t>
              </a: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8696892" y="4495800"/>
              <a:ext cx="223554" cy="0"/>
            </a:xfrm>
            <a:prstGeom prst="line">
              <a:avLst/>
            </a:prstGeom>
            <a:noFill/>
            <a:ln w="889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 rot="16200000">
              <a:off x="8299555" y="4899000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Salmon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54256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479425"/>
            <a:ext cx="7772400" cy="1470025"/>
          </a:xfrm>
        </p:spPr>
        <p:txBody>
          <a:bodyPr/>
          <a:lstStyle/>
          <a:p>
            <a:r>
              <a:rPr lang="en-US" dirty="0">
                <a:effectLst/>
              </a:rPr>
              <a:t>Electronic structure of mercury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429736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 Mass number = 80: 1s</a:t>
            </a:r>
            <a:r>
              <a:rPr lang="en-US" b="0" baseline="30000" dirty="0"/>
              <a:t>2</a:t>
            </a:r>
            <a:r>
              <a:rPr lang="en-US" b="0" dirty="0"/>
              <a:t> 2s</a:t>
            </a:r>
            <a:r>
              <a:rPr lang="en-US" b="0" baseline="30000" dirty="0"/>
              <a:t>2 </a:t>
            </a:r>
            <a:r>
              <a:rPr lang="en-US" b="0" dirty="0"/>
              <a:t> 2p</a:t>
            </a:r>
            <a:r>
              <a:rPr lang="en-US" b="0" baseline="30000" dirty="0"/>
              <a:t>6</a:t>
            </a:r>
            <a:r>
              <a:rPr lang="en-US" b="0" dirty="0"/>
              <a:t> </a:t>
            </a:r>
            <a:r>
              <a:rPr lang="en-US" b="0" baseline="30000" dirty="0"/>
              <a:t> </a:t>
            </a:r>
            <a:r>
              <a:rPr lang="en-US" b="0" dirty="0"/>
              <a:t> 3s</a:t>
            </a:r>
            <a:r>
              <a:rPr lang="en-US" b="0" baseline="30000" dirty="0"/>
              <a:t>2 </a:t>
            </a:r>
            <a:r>
              <a:rPr lang="en-US" b="0" dirty="0"/>
              <a:t> 3p</a:t>
            </a:r>
            <a:r>
              <a:rPr lang="en-US" b="0" baseline="30000" dirty="0"/>
              <a:t>6 </a:t>
            </a:r>
            <a:r>
              <a:rPr lang="en-US" b="0" dirty="0"/>
              <a:t> 3d</a:t>
            </a:r>
            <a:r>
              <a:rPr lang="en-US" b="0" baseline="30000" dirty="0"/>
              <a:t>10 </a:t>
            </a:r>
            <a:r>
              <a:rPr lang="en-US" b="0" dirty="0"/>
              <a:t>4s</a:t>
            </a:r>
            <a:r>
              <a:rPr lang="en-US" b="0" baseline="30000" dirty="0"/>
              <a:t>2</a:t>
            </a:r>
            <a:r>
              <a:rPr lang="en-US" b="0" dirty="0"/>
              <a:t> 4p</a:t>
            </a:r>
            <a:r>
              <a:rPr lang="en-US" b="0" baseline="30000" dirty="0"/>
              <a:t>6 </a:t>
            </a:r>
            <a:r>
              <a:rPr lang="en-US" b="0" dirty="0"/>
              <a:t> 4d</a:t>
            </a:r>
            <a:r>
              <a:rPr lang="en-US" b="0" baseline="30000" dirty="0"/>
              <a:t>10 </a:t>
            </a:r>
            <a:r>
              <a:rPr lang="en-US" b="0" dirty="0"/>
              <a:t> 4f</a:t>
            </a:r>
            <a:r>
              <a:rPr lang="en-US" b="0" baseline="30000" dirty="0"/>
              <a:t>14 </a:t>
            </a:r>
            <a:r>
              <a:rPr lang="en-US" b="0" dirty="0"/>
              <a:t> 5s</a:t>
            </a:r>
            <a:r>
              <a:rPr lang="en-US" b="0" baseline="30000" dirty="0"/>
              <a:t>2 </a:t>
            </a:r>
            <a:r>
              <a:rPr lang="en-US" b="0" dirty="0"/>
              <a:t> 5p</a:t>
            </a:r>
            <a:r>
              <a:rPr lang="en-US" b="0" baseline="30000" dirty="0"/>
              <a:t>6 </a:t>
            </a:r>
            <a:r>
              <a:rPr lang="en-US" b="0" dirty="0"/>
              <a:t> 5d</a:t>
            </a:r>
            <a:r>
              <a:rPr lang="en-US" b="0" baseline="30000" dirty="0"/>
              <a:t>10 </a:t>
            </a:r>
            <a:r>
              <a:rPr lang="en-US" b="0" dirty="0"/>
              <a:t> 6s</a:t>
            </a:r>
            <a:r>
              <a:rPr lang="en-US" b="0" baseline="30000" dirty="0"/>
              <a:t>2</a:t>
            </a:r>
            <a:endParaRPr lang="en-US" b="0" dirty="0"/>
          </a:p>
          <a:p>
            <a:r>
              <a:rPr lang="en-US" b="0" dirty="0"/>
              <a:t> </a:t>
            </a:r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 cstate="print"/>
          <a:srcRect l="11250" t="23958" r="16250" b="16667"/>
          <a:stretch>
            <a:fillRect/>
          </a:stretch>
        </p:blipFill>
        <p:spPr bwMode="auto">
          <a:xfrm>
            <a:off x="76200" y="492544"/>
            <a:ext cx="8839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 bwMode="auto">
          <a:xfrm>
            <a:off x="5638800" y="2590800"/>
            <a:ext cx="533400" cy="5715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40" y="4620530"/>
            <a:ext cx="6856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/>
              <a:t> Filling of subshells makes elemental Hg(0) stable, liquid, volatile</a:t>
            </a:r>
          </a:p>
          <a:p>
            <a:pPr>
              <a:buFont typeface="Arial" pitchFamily="34" charset="0"/>
              <a:buChar char="•"/>
            </a:pPr>
            <a:r>
              <a:rPr lang="en-US" b="0" dirty="0"/>
              <a:t>  Mercury can also shed its two outer electrons (6s</a:t>
            </a:r>
            <a:r>
              <a:rPr lang="en-US" b="0" baseline="30000" dirty="0"/>
              <a:t>2</a:t>
            </a:r>
            <a:r>
              <a:rPr lang="en-US" b="0" dirty="0"/>
              <a:t>) </a:t>
            </a:r>
          </a:p>
          <a:p>
            <a:r>
              <a:rPr lang="en-US" b="0" dirty="0"/>
              <a:t>   to produce Hg(II) (mercuric) compounds</a:t>
            </a:r>
          </a:p>
        </p:txBody>
      </p:sp>
      <p:pic>
        <p:nvPicPr>
          <p:cNvPr id="8" name="Picture 2" descr="http://www.saburchill.com/chemistry/visual/atoms/images/H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364" y="5123182"/>
            <a:ext cx="1910538" cy="178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8332251" y="5259509"/>
            <a:ext cx="331625" cy="293425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63876" y="5221555"/>
            <a:ext cx="5132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accent1"/>
                </a:solidFill>
              </a:rPr>
              <a:t>6s</a:t>
            </a:r>
            <a:r>
              <a:rPr lang="en-US" b="0" baseline="30000" dirty="0">
                <a:solidFill>
                  <a:schemeClr val="accent1"/>
                </a:solidFill>
              </a:rPr>
              <a:t>2</a:t>
            </a:r>
            <a:endParaRPr lang="en-US" b="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6925" y="552477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oxidation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89828" y="5826705"/>
            <a:ext cx="4495800" cy="1031295"/>
            <a:chOff x="2667000" y="5788328"/>
            <a:chExt cx="4495800" cy="1031295"/>
          </a:xfrm>
        </p:grpSpPr>
        <p:sp>
          <p:nvSpPr>
            <p:cNvPr id="13" name="TextBox 12"/>
            <p:cNvSpPr txBox="1"/>
            <p:nvPr/>
          </p:nvSpPr>
          <p:spPr>
            <a:xfrm>
              <a:off x="2848895" y="5788329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/>
                <a:t>Hg(0)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71350" y="5788328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/>
                <a:t>Hg(II)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flipV="1">
              <a:off x="3804606" y="5954628"/>
              <a:ext cx="1841464" cy="2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4267875" y="6173292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/>
                <a:t>reduction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67000" y="6173292"/>
              <a:ext cx="12490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</a:rPr>
                <a:t>elemental </a:t>
              </a:r>
            </a:p>
            <a:p>
              <a:r>
                <a:rPr lang="en-US" b="0" dirty="0">
                  <a:solidFill>
                    <a:srgbClr val="FF0000"/>
                  </a:solidFill>
                </a:rPr>
                <a:t>mercury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85500" y="6173291"/>
              <a:ext cx="13773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</a:rPr>
                <a:t>mercuric</a:t>
              </a:r>
            </a:p>
            <a:p>
              <a:r>
                <a:rPr lang="en-US" b="0" dirty="0">
                  <a:solidFill>
                    <a:srgbClr val="FF0000"/>
                  </a:solidFill>
                </a:rPr>
                <a:t>compounds</a:t>
              </a: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flipH="1" flipV="1">
              <a:off x="3804606" y="6156410"/>
              <a:ext cx="1841464" cy="2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25740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4114800"/>
            <a:ext cx="9144000" cy="1479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18432" y="43149"/>
            <a:ext cx="10134600" cy="1143000"/>
          </a:xfrm>
        </p:spPr>
        <p:txBody>
          <a:bodyPr/>
          <a:lstStyle/>
          <a:p>
            <a:pPr eaLnBrk="1" hangingPunct="1"/>
            <a:r>
              <a:rPr lang="en-US" sz="2800" dirty="0">
                <a:effectLst/>
              </a:rPr>
              <a:t>Biogeochemical cycle of mercury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516313" y="2470150"/>
            <a:ext cx="9636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Hg(0)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rot="16200000" flipV="1">
            <a:off x="5287963" y="1888459"/>
            <a:ext cx="0" cy="16160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96000" y="2438400"/>
            <a:ext cx="9620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Hg(II)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rot="10800000" flipV="1">
            <a:off x="3962401" y="3092450"/>
            <a:ext cx="0" cy="1447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477000" y="3200400"/>
            <a:ext cx="0" cy="1371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7848600" y="4602163"/>
            <a:ext cx="1339850" cy="731837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particulate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Hg</a:t>
            </a:r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7696200" y="5791200"/>
            <a:ext cx="806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burial</a:t>
            </a:r>
          </a:p>
        </p:txBody>
      </p:sp>
      <p:sp>
        <p:nvSpPr>
          <p:cNvPr id="5133" name="Text Box 14"/>
          <p:cNvSpPr txBox="1">
            <a:spLocks noChangeArrowheads="1"/>
          </p:cNvSpPr>
          <p:nvPr/>
        </p:nvSpPr>
        <p:spPr bwMode="auto">
          <a:xfrm>
            <a:off x="7426973" y="6285732"/>
            <a:ext cx="15311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SEDIMENTS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457200" y="5867400"/>
            <a:ext cx="742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uplift</a:t>
            </a:r>
          </a:p>
        </p:txBody>
      </p:sp>
      <p:sp>
        <p:nvSpPr>
          <p:cNvPr id="5136" name="Text Box 17"/>
          <p:cNvSpPr txBox="1">
            <a:spLocks noChangeArrowheads="1"/>
          </p:cNvSpPr>
          <p:nvPr/>
        </p:nvSpPr>
        <p:spPr bwMode="auto">
          <a:xfrm>
            <a:off x="-6350" y="3429000"/>
            <a:ext cx="130175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volcanoes</a:t>
            </a:r>
          </a:p>
          <a:p>
            <a:pPr algn="r"/>
            <a:r>
              <a:rPr lang="en-US" dirty="0"/>
              <a:t>erosion</a:t>
            </a:r>
          </a:p>
          <a:p>
            <a:pPr algn="r"/>
            <a:endParaRPr lang="en-US" dirty="0"/>
          </a:p>
        </p:txBody>
      </p:sp>
      <p:sp>
        <p:nvSpPr>
          <p:cNvPr id="5137" name="Text Box 18"/>
          <p:cNvSpPr txBox="1">
            <a:spLocks noChangeArrowheads="1"/>
          </p:cNvSpPr>
          <p:nvPr/>
        </p:nvSpPr>
        <p:spPr bwMode="auto">
          <a:xfrm>
            <a:off x="4715213" y="2297668"/>
            <a:ext cx="12105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oxidation</a:t>
            </a:r>
          </a:p>
        </p:txBody>
      </p:sp>
      <p:sp>
        <p:nvSpPr>
          <p:cNvPr id="5140" name="Text Box 21"/>
          <p:cNvSpPr txBox="1">
            <a:spLocks noChangeArrowheads="1"/>
          </p:cNvSpPr>
          <p:nvPr/>
        </p:nvSpPr>
        <p:spPr bwMode="auto">
          <a:xfrm>
            <a:off x="3429000" y="4572000"/>
            <a:ext cx="9636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Hg(0)</a:t>
            </a:r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rot="16200000" flipV="1">
            <a:off x="5067300" y="4229100"/>
            <a:ext cx="0" cy="1295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43" name="Text Box 24"/>
          <p:cNvSpPr txBox="1">
            <a:spLocks noChangeArrowheads="1"/>
          </p:cNvSpPr>
          <p:nvPr/>
        </p:nvSpPr>
        <p:spPr bwMode="auto">
          <a:xfrm>
            <a:off x="5895975" y="4572000"/>
            <a:ext cx="9620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Hg(II)</a:t>
            </a:r>
          </a:p>
        </p:txBody>
      </p:sp>
      <p:sp>
        <p:nvSpPr>
          <p:cNvPr id="5145" name="Text Box 26"/>
          <p:cNvSpPr txBox="1">
            <a:spLocks noChangeArrowheads="1"/>
          </p:cNvSpPr>
          <p:nvPr/>
        </p:nvSpPr>
        <p:spPr bwMode="auto">
          <a:xfrm>
            <a:off x="4495800" y="4876800"/>
            <a:ext cx="1225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reduction</a:t>
            </a:r>
          </a:p>
        </p:txBody>
      </p:sp>
      <p:sp>
        <p:nvSpPr>
          <p:cNvPr id="5146" name="Freeform 27"/>
          <p:cNvSpPr>
            <a:spLocks/>
          </p:cNvSpPr>
          <p:nvPr/>
        </p:nvSpPr>
        <p:spPr bwMode="auto">
          <a:xfrm>
            <a:off x="1457325" y="2698750"/>
            <a:ext cx="1971675" cy="3771648"/>
          </a:xfrm>
          <a:custGeom>
            <a:avLst/>
            <a:gdLst>
              <a:gd name="T0" fmla="*/ 2147483647 w 1536"/>
              <a:gd name="T1" fmla="*/ 2147483647 h 2880"/>
              <a:gd name="T2" fmla="*/ 0 w 1536"/>
              <a:gd name="T3" fmla="*/ 2147483647 h 2880"/>
              <a:gd name="T4" fmla="*/ 0 w 1536"/>
              <a:gd name="T5" fmla="*/ 0 h 2880"/>
              <a:gd name="T6" fmla="*/ 2147483647 w 1536"/>
              <a:gd name="T7" fmla="*/ 0 h 2880"/>
              <a:gd name="T8" fmla="*/ 0 60000 65536"/>
              <a:gd name="T9" fmla="*/ 0 60000 65536"/>
              <a:gd name="T10" fmla="*/ 0 60000 65536"/>
              <a:gd name="T11" fmla="*/ 0 60000 65536"/>
              <a:gd name="T12" fmla="*/ 0 w 1536"/>
              <a:gd name="T13" fmla="*/ 0 h 2880"/>
              <a:gd name="T14" fmla="*/ 1536 w 1536"/>
              <a:gd name="T15" fmla="*/ 2880 h 28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6" h="2880">
                <a:moveTo>
                  <a:pt x="1536" y="2880"/>
                </a:moveTo>
                <a:lnTo>
                  <a:pt x="0" y="2880"/>
                </a:lnTo>
                <a:lnTo>
                  <a:pt x="0" y="0"/>
                </a:lnTo>
                <a:lnTo>
                  <a:pt x="1440" y="0"/>
                </a:ln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148" name="Text Box 29"/>
          <p:cNvSpPr txBox="1">
            <a:spLocks noChangeArrowheads="1"/>
          </p:cNvSpPr>
          <p:nvPr/>
        </p:nvSpPr>
        <p:spPr bwMode="auto">
          <a:xfrm>
            <a:off x="6705600" y="4953000"/>
            <a:ext cx="12509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biological</a:t>
            </a:r>
          </a:p>
          <a:p>
            <a:pPr algn="ctr"/>
            <a:r>
              <a:rPr lang="en-US"/>
              <a:t>uptake</a:t>
            </a:r>
          </a:p>
        </p:txBody>
      </p:sp>
      <p:sp>
        <p:nvSpPr>
          <p:cNvPr id="649247" name="Line 31"/>
          <p:cNvSpPr>
            <a:spLocks noChangeShapeType="1"/>
          </p:cNvSpPr>
          <p:nvPr/>
        </p:nvSpPr>
        <p:spPr bwMode="auto">
          <a:xfrm>
            <a:off x="4022502" y="1446499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9248" name="Text Box 32"/>
          <p:cNvSpPr txBox="1">
            <a:spLocks noChangeArrowheads="1"/>
          </p:cNvSpPr>
          <p:nvPr/>
        </p:nvSpPr>
        <p:spPr bwMode="auto">
          <a:xfrm>
            <a:off x="-21044" y="1201737"/>
            <a:ext cx="2300694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ANTHROPOGENIC </a:t>
            </a:r>
          </a:p>
          <a:p>
            <a:pPr algn="r"/>
            <a:r>
              <a:rPr lang="en-US" dirty="0">
                <a:solidFill>
                  <a:srgbClr val="FF0000"/>
                </a:solidFill>
              </a:rPr>
              <a:t>PERTURBATION:</a:t>
            </a:r>
          </a:p>
          <a:p>
            <a:pPr algn="r"/>
            <a:r>
              <a:rPr lang="en-US" dirty="0">
                <a:solidFill>
                  <a:srgbClr val="FF0000"/>
                </a:solidFill>
              </a:rPr>
              <a:t>coal combustion</a:t>
            </a:r>
          </a:p>
          <a:p>
            <a:pPr algn="r"/>
            <a:r>
              <a:rPr lang="en-US" dirty="0">
                <a:solidFill>
                  <a:srgbClr val="FF0000"/>
                </a:solidFill>
              </a:rPr>
              <a:t>mining</a:t>
            </a:r>
          </a:p>
          <a:p>
            <a:pPr algn="r"/>
            <a:r>
              <a:rPr lang="en-US" dirty="0">
                <a:solidFill>
                  <a:srgbClr val="FF0000"/>
                </a:solidFill>
              </a:rPr>
              <a:t>~10x natural</a:t>
            </a:r>
          </a:p>
        </p:txBody>
      </p:sp>
      <p:sp>
        <p:nvSpPr>
          <p:cNvPr id="5152" name="TextBox 33"/>
          <p:cNvSpPr txBox="1">
            <a:spLocks noChangeArrowheads="1"/>
          </p:cNvSpPr>
          <p:nvPr/>
        </p:nvSpPr>
        <p:spPr bwMode="auto">
          <a:xfrm>
            <a:off x="7196137" y="3668713"/>
            <a:ext cx="1795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ATMOSPHERE</a:t>
            </a:r>
          </a:p>
        </p:txBody>
      </p:sp>
      <p:sp>
        <p:nvSpPr>
          <p:cNvPr id="4" name="TextBox 34"/>
          <p:cNvSpPr txBox="1">
            <a:spLocks noChangeArrowheads="1"/>
          </p:cNvSpPr>
          <p:nvPr/>
        </p:nvSpPr>
        <p:spPr bwMode="auto">
          <a:xfrm>
            <a:off x="7218243" y="4202113"/>
            <a:ext cx="1620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OCEAN/SOIL</a:t>
            </a:r>
          </a:p>
        </p:txBody>
      </p:sp>
      <p:sp>
        <p:nvSpPr>
          <p:cNvPr id="5155" name="Line 23"/>
          <p:cNvSpPr>
            <a:spLocks noChangeShapeType="1"/>
          </p:cNvSpPr>
          <p:nvPr/>
        </p:nvSpPr>
        <p:spPr bwMode="auto">
          <a:xfrm rot="16200000" flipV="1">
            <a:off x="7315200" y="4343400"/>
            <a:ext cx="0" cy="1066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30"/>
          <p:cNvSpPr>
            <a:spLocks/>
          </p:cNvSpPr>
          <p:nvPr/>
        </p:nvSpPr>
        <p:spPr bwMode="auto">
          <a:xfrm>
            <a:off x="2235200" y="1446499"/>
            <a:ext cx="1787321" cy="4986079"/>
          </a:xfrm>
          <a:custGeom>
            <a:avLst/>
            <a:gdLst>
              <a:gd name="T0" fmla="*/ 0 w 10697"/>
              <a:gd name="T1" fmla="*/ 2147483647 h 10000"/>
              <a:gd name="T2" fmla="*/ 2147483647 w 10697"/>
              <a:gd name="T3" fmla="*/ 2147483647 h 10000"/>
              <a:gd name="T4" fmla="*/ 2147483647 w 10697"/>
              <a:gd name="T5" fmla="*/ 0 h 10000"/>
              <a:gd name="T6" fmla="*/ 2147483647 w 10697"/>
              <a:gd name="T7" fmla="*/ 0 h 10000"/>
              <a:gd name="T8" fmla="*/ 2147483647 w 10697"/>
              <a:gd name="T9" fmla="*/ 2147483647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7"/>
              <a:gd name="T16" fmla="*/ 0 h 10000"/>
              <a:gd name="T17" fmla="*/ 10697 w 10697"/>
              <a:gd name="T18" fmla="*/ 10000 h 10000"/>
              <a:gd name="connsiteX0" fmla="*/ 47 w 9350"/>
              <a:gd name="connsiteY0" fmla="*/ 19462 h 19462"/>
              <a:gd name="connsiteX1" fmla="*/ 0 w 9350"/>
              <a:gd name="connsiteY1" fmla="*/ 10000 h 19462"/>
              <a:gd name="connsiteX2" fmla="*/ 0 w 9350"/>
              <a:gd name="connsiteY2" fmla="*/ 0 h 19462"/>
              <a:gd name="connsiteX3" fmla="*/ 9345 w 9350"/>
              <a:gd name="connsiteY3" fmla="*/ 0 h 19462"/>
              <a:gd name="connsiteX4" fmla="*/ 9345 w 9350"/>
              <a:gd name="connsiteY4" fmla="*/ 1944 h 19462"/>
              <a:gd name="connsiteX0" fmla="*/ 50 w 9995"/>
              <a:gd name="connsiteY0" fmla="*/ 10000 h 10000"/>
              <a:gd name="connsiteX1" fmla="*/ 0 w 9995"/>
              <a:gd name="connsiteY1" fmla="*/ 5138 h 10000"/>
              <a:gd name="connsiteX2" fmla="*/ 0 w 9995"/>
              <a:gd name="connsiteY2" fmla="*/ 0 h 10000"/>
              <a:gd name="connsiteX3" fmla="*/ 9995 w 9995"/>
              <a:gd name="connsiteY3" fmla="*/ 0 h 10000"/>
              <a:gd name="connsiteX4" fmla="*/ 9966 w 9995"/>
              <a:gd name="connsiteY4" fmla="*/ 402 h 10000"/>
              <a:gd name="connsiteX0" fmla="*/ 50 w 10000"/>
              <a:gd name="connsiteY0" fmla="*/ 10000 h 10000"/>
              <a:gd name="connsiteX1" fmla="*/ 0 w 10000"/>
              <a:gd name="connsiteY1" fmla="*/ 5138 h 10000"/>
              <a:gd name="connsiteX2" fmla="*/ 0 w 10000"/>
              <a:gd name="connsiteY2" fmla="*/ 0 h 10000"/>
              <a:gd name="connsiteX3" fmla="*/ 10000 w 10000"/>
              <a:gd name="connsiteY3" fmla="*/ 0 h 10000"/>
              <a:gd name="connsiteX0" fmla="*/ 50 w 4713"/>
              <a:gd name="connsiteY0" fmla="*/ 10000 h 10000"/>
              <a:gd name="connsiteX1" fmla="*/ 0 w 4713"/>
              <a:gd name="connsiteY1" fmla="*/ 5138 h 10000"/>
              <a:gd name="connsiteX2" fmla="*/ 0 w 4713"/>
              <a:gd name="connsiteY2" fmla="*/ 0 h 10000"/>
              <a:gd name="connsiteX3" fmla="*/ 4713 w 4713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3" h="10000">
                <a:moveTo>
                  <a:pt x="50" y="10000"/>
                </a:moveTo>
                <a:cubicBezTo>
                  <a:pt x="33" y="8379"/>
                  <a:pt x="17" y="6759"/>
                  <a:pt x="0" y="5138"/>
                </a:cubicBezTo>
                <a:lnTo>
                  <a:pt x="0" y="0"/>
                </a:lnTo>
                <a:lnTo>
                  <a:pt x="4713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2145268"/>
            <a:ext cx="130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VOLATILE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84014" y="2127750"/>
            <a:ext cx="218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WATER-SOLUBLE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H="1">
            <a:off x="8529585" y="5370872"/>
            <a:ext cx="11062" cy="86324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429000" y="6470398"/>
            <a:ext cx="38862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0" y="5594350"/>
            <a:ext cx="9144000" cy="1263650"/>
          </a:xfrm>
          <a:prstGeom prst="rect">
            <a:avLst/>
          </a:prstGeom>
          <a:solidFill>
            <a:srgbClr val="CC9900">
              <a:alpha val="43922"/>
            </a:srgb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46" name="Picture 4" descr="http://www.deviantart.com/download/100020233/Erupting_Volcano_Icon_by_CrisAvatar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648869"/>
            <a:ext cx="476250" cy="476250"/>
          </a:xfrm>
          <a:prstGeom prst="rect">
            <a:avLst/>
          </a:prstGeom>
          <a:noFill/>
        </p:spPr>
      </p:pic>
      <p:pic>
        <p:nvPicPr>
          <p:cNvPr id="50" name="Picture 11" descr="[head]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8151" y="3245644"/>
            <a:ext cx="1143000" cy="879475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 bwMode="auto">
          <a:xfrm>
            <a:off x="2514600" y="3959505"/>
            <a:ext cx="495301" cy="1085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708151" y="3831098"/>
            <a:ext cx="349249" cy="2517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 flipV="1">
            <a:off x="0" y="4114800"/>
            <a:ext cx="9144000" cy="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77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47" grpId="0" animBg="1"/>
      <p:bldP spid="649248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914401"/>
            <a:ext cx="9144000" cy="5943599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-304800"/>
            <a:ext cx="9982200" cy="1143000"/>
          </a:xfrm>
        </p:spPr>
        <p:txBody>
          <a:bodyPr/>
          <a:lstStyle/>
          <a:p>
            <a:r>
              <a:rPr lang="en-US" b="0" dirty="0">
                <a:effectLst/>
              </a:rPr>
              <a:t>Atmosphere enables global transport of mercury</a:t>
            </a:r>
          </a:p>
        </p:txBody>
      </p:sp>
      <p:grpSp>
        <p:nvGrpSpPr>
          <p:cNvPr id="3" name="Group 15"/>
          <p:cNvGrpSpPr/>
          <p:nvPr/>
        </p:nvGrpSpPr>
        <p:grpSpPr>
          <a:xfrm>
            <a:off x="4572000" y="3581400"/>
            <a:ext cx="2971800" cy="1981200"/>
            <a:chOff x="-990600" y="3200400"/>
            <a:chExt cx="3048000" cy="1981200"/>
          </a:xfrm>
        </p:grpSpPr>
        <p:sp>
          <p:nvSpPr>
            <p:cNvPr id="12" name="Arc 11"/>
            <p:cNvSpPr/>
            <p:nvPr/>
          </p:nvSpPr>
          <p:spPr bwMode="auto">
            <a:xfrm>
              <a:off x="-990600" y="4191000"/>
              <a:ext cx="3048000" cy="990600"/>
            </a:xfrm>
            <a:prstGeom prst="arc">
              <a:avLst>
                <a:gd name="adj1" fmla="val 18201547"/>
                <a:gd name="adj2" fmla="val 21191052"/>
              </a:avLst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 bwMode="auto">
            <a:xfrm flipV="1">
              <a:off x="-990600" y="3200400"/>
              <a:ext cx="3048000" cy="990600"/>
            </a:xfrm>
            <a:prstGeom prst="arc">
              <a:avLst>
                <a:gd name="adj1" fmla="val 18201547"/>
                <a:gd name="adj2" fmla="val 21189435"/>
              </a:avLst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2514600" y="3505200"/>
            <a:ext cx="3124200" cy="1981200"/>
            <a:chOff x="-990600" y="3200400"/>
            <a:chExt cx="3204308" cy="1981200"/>
          </a:xfrm>
        </p:grpSpPr>
        <p:sp>
          <p:nvSpPr>
            <p:cNvPr id="18" name="Arc 17"/>
            <p:cNvSpPr/>
            <p:nvPr/>
          </p:nvSpPr>
          <p:spPr bwMode="auto">
            <a:xfrm>
              <a:off x="-990600" y="4191000"/>
              <a:ext cx="3048000" cy="990600"/>
            </a:xfrm>
            <a:prstGeom prst="arc">
              <a:avLst>
                <a:gd name="adj1" fmla="val 18201547"/>
                <a:gd name="adj2" fmla="val 21191052"/>
              </a:avLst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/>
            <p:cNvSpPr/>
            <p:nvPr/>
          </p:nvSpPr>
          <p:spPr bwMode="auto">
            <a:xfrm flipV="1">
              <a:off x="-834292" y="3200400"/>
              <a:ext cx="3048000" cy="990600"/>
            </a:xfrm>
            <a:prstGeom prst="arc">
              <a:avLst>
                <a:gd name="adj1" fmla="val 18201547"/>
                <a:gd name="adj2" fmla="val 21189435"/>
              </a:avLst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-17854" y="4077749"/>
            <a:ext cx="4202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Observed variability of atmospheric Hg implies an atmospheric lifetime against deposition of about 0.5 years</a:t>
            </a:r>
            <a:endParaRPr lang="en-US" b="0" dirty="0">
              <a:solidFill>
                <a:srgbClr val="FF0000"/>
              </a:solidFill>
            </a:endParaRPr>
          </a:p>
          <a:p>
            <a:endParaRPr lang="en-US" b="0" dirty="0"/>
          </a:p>
        </p:txBody>
      </p:sp>
      <p:sp>
        <p:nvSpPr>
          <p:cNvPr id="25" name="Arc 24"/>
          <p:cNvSpPr/>
          <p:nvPr/>
        </p:nvSpPr>
        <p:spPr bwMode="auto">
          <a:xfrm rot="8095374">
            <a:off x="3191184" y="3941186"/>
            <a:ext cx="3048000" cy="990600"/>
          </a:xfrm>
          <a:prstGeom prst="arc">
            <a:avLst>
              <a:gd name="adj1" fmla="val 18201547"/>
              <a:gd name="adj2" fmla="val 21191052"/>
            </a:avLst>
          </a:prstGeom>
          <a:noFill/>
          <a:ln w="5715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 bwMode="auto">
          <a:xfrm rot="8095374">
            <a:off x="5236881" y="3945971"/>
            <a:ext cx="3048000" cy="990600"/>
          </a:xfrm>
          <a:prstGeom prst="arc">
            <a:avLst>
              <a:gd name="adj1" fmla="val 18201547"/>
              <a:gd name="adj2" fmla="val 21191052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295400" y="533400"/>
            <a:ext cx="7301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Implies  </a:t>
            </a:r>
            <a:r>
              <a:rPr lang="en-US" dirty="0" err="1">
                <a:solidFill>
                  <a:schemeClr val="bg1"/>
                </a:solidFill>
              </a:rPr>
              <a:t>gPresent</a:t>
            </a:r>
            <a:r>
              <a:rPr lang="en-US" dirty="0">
                <a:solidFill>
                  <a:schemeClr val="bg1"/>
                </a:solidFill>
              </a:rPr>
              <a:t>-day </a:t>
            </a:r>
            <a:r>
              <a:rPr lang="en-US" dirty="0" err="1">
                <a:solidFill>
                  <a:schemeClr val="bg1"/>
                </a:solidFill>
              </a:rPr>
              <a:t>cale</a:t>
            </a:r>
            <a:r>
              <a:rPr lang="en-US" dirty="0">
                <a:solidFill>
                  <a:schemeClr val="bg1"/>
                </a:solidFill>
              </a:rPr>
              <a:t>  transport of anthropogenic emissions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303" y="758508"/>
            <a:ext cx="5838959" cy="2746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533400"/>
            <a:ext cx="7275852" cy="2769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b="0" dirty="0"/>
              <a:t>Present-day emission of mercury to atmosphere from coal and mining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951" y="3632205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Atmospheric concentrations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5" y="6488668"/>
            <a:ext cx="3818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/>
              <a:t>UNEP [2013]; Horowitz et al. [2017]</a:t>
            </a:r>
          </a:p>
        </p:txBody>
      </p:sp>
      <p:pic>
        <p:nvPicPr>
          <p:cNvPr id="20" name="Picture 1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t="16657" r="8508" b="23736"/>
          <a:stretch/>
        </p:blipFill>
        <p:spPr bwMode="auto">
          <a:xfrm>
            <a:off x="4102250" y="4013206"/>
            <a:ext cx="4824853" cy="2844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AC3B8A9-54F1-634A-4E03-0A32B86C3B7D}"/>
              </a:ext>
            </a:extLst>
          </p:cNvPr>
          <p:cNvCxnSpPr>
            <a:cxnSpLocks/>
          </p:cNvCxnSpPr>
          <p:nvPr/>
        </p:nvCxnSpPr>
        <p:spPr bwMode="auto">
          <a:xfrm>
            <a:off x="5486400" y="4724400"/>
            <a:ext cx="5334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5BD55E-DE9F-0245-BDFE-E6A0832A0B67}"/>
              </a:ext>
            </a:extLst>
          </p:cNvPr>
          <p:cNvCxnSpPr>
            <a:cxnSpLocks/>
          </p:cNvCxnSpPr>
          <p:nvPr/>
        </p:nvCxnSpPr>
        <p:spPr bwMode="auto">
          <a:xfrm flipV="1">
            <a:off x="6477000" y="4191000"/>
            <a:ext cx="762000" cy="44342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6BB2CC-87F8-61D7-BBBA-26D7B3A490F2}"/>
              </a:ext>
            </a:extLst>
          </p:cNvPr>
          <p:cNvCxnSpPr>
            <a:cxnSpLocks/>
          </p:cNvCxnSpPr>
          <p:nvPr/>
        </p:nvCxnSpPr>
        <p:spPr bwMode="auto">
          <a:xfrm>
            <a:off x="7654362" y="4953000"/>
            <a:ext cx="5334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56FF7E6-D351-7B75-0011-E4D274E64016}"/>
              </a:ext>
            </a:extLst>
          </p:cNvPr>
          <p:cNvCxnSpPr>
            <a:cxnSpLocks/>
          </p:cNvCxnSpPr>
          <p:nvPr/>
        </p:nvCxnSpPr>
        <p:spPr bwMode="auto">
          <a:xfrm flipH="1">
            <a:off x="4414538" y="5182637"/>
            <a:ext cx="656849" cy="533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FC76ADE-67FF-2D31-0910-1B0538B5759F}"/>
              </a:ext>
            </a:extLst>
          </p:cNvPr>
          <p:cNvCxnSpPr>
            <a:cxnSpLocks/>
          </p:cNvCxnSpPr>
          <p:nvPr/>
        </p:nvCxnSpPr>
        <p:spPr bwMode="auto">
          <a:xfrm flipH="1">
            <a:off x="5859225" y="5217240"/>
            <a:ext cx="656849" cy="533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0FB0217-D73F-D567-ABC6-95B99A87BCD4}"/>
              </a:ext>
            </a:extLst>
          </p:cNvPr>
          <p:cNvCxnSpPr>
            <a:cxnSpLocks/>
          </p:cNvCxnSpPr>
          <p:nvPr/>
        </p:nvCxnSpPr>
        <p:spPr bwMode="auto">
          <a:xfrm flipH="1">
            <a:off x="7419399" y="5295900"/>
            <a:ext cx="656849" cy="533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826394F-23B9-5C9F-A072-C01CAFBE0EBD}"/>
              </a:ext>
            </a:extLst>
          </p:cNvPr>
          <p:cNvSpPr txBox="1"/>
          <p:nvPr/>
        </p:nvSpPr>
        <p:spPr>
          <a:xfrm>
            <a:off x="76199" y="5295900"/>
            <a:ext cx="400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Mercury is a global pollution problem driven by deposition to oceans</a:t>
            </a:r>
          </a:p>
        </p:txBody>
      </p:sp>
    </p:spTree>
    <p:extLst>
      <p:ext uri="{BB962C8B-B14F-4D97-AF65-F5344CB8AC3E}">
        <p14:creationId xmlns:p14="http://schemas.microsoft.com/office/powerpoint/2010/main" val="69078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263" y="217357"/>
            <a:ext cx="8610600" cy="1143000"/>
          </a:xfrm>
        </p:spPr>
        <p:txBody>
          <a:bodyPr/>
          <a:lstStyle/>
          <a:p>
            <a:r>
              <a:rPr lang="en-US" dirty="0"/>
              <a:t>Mercury wet deposition is controlled by global transport</a:t>
            </a:r>
          </a:p>
        </p:txBody>
      </p:sp>
      <p:pic>
        <p:nvPicPr>
          <p:cNvPr id="3" name="Picture 2" descr="wetde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6270230" cy="389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1371600"/>
            <a:ext cx="5297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EPA deposition data (circles), model (background)</a:t>
            </a:r>
          </a:p>
        </p:txBody>
      </p:sp>
      <p:pic>
        <p:nvPicPr>
          <p:cNvPr id="6146" name="Picture 2" descr="https://www.eol.ucar.edu/dir_off/ASR/FY2000/images/hector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770" y="1824627"/>
            <a:ext cx="2514601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5600" y="2419290"/>
            <a:ext cx="2318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Global Hg(II) pool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696200" y="2895600"/>
            <a:ext cx="0" cy="19812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666220" y="4277406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scavenging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0761" y="1395547"/>
            <a:ext cx="1732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Florida T-storm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489" y="5754469"/>
            <a:ext cx="9050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Highest mercury deposition in US is along the Gulf Coast, </a:t>
            </a:r>
          </a:p>
          <a:p>
            <a:r>
              <a:rPr lang="en-US" b="0" dirty="0"/>
              <a:t>where thunderstorms scavenge globally transported mercury from high altitudes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33770" y="6488668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err="1"/>
              <a:t>Selin</a:t>
            </a:r>
            <a:r>
              <a:rPr lang="en-US" b="0" i="1" dirty="0"/>
              <a:t> and Jacob [2008]</a:t>
            </a:r>
          </a:p>
        </p:txBody>
      </p:sp>
    </p:spTree>
    <p:extLst>
      <p:ext uri="{BB962C8B-B14F-4D97-AF65-F5344CB8AC3E}">
        <p14:creationId xmlns:p14="http://schemas.microsoft.com/office/powerpoint/2010/main" val="11975498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8987" y="-30427"/>
            <a:ext cx="7772400" cy="1143000"/>
          </a:xfrm>
        </p:spPr>
        <p:txBody>
          <a:bodyPr/>
          <a:lstStyle/>
          <a:p>
            <a:r>
              <a:rPr lang="en-US" dirty="0">
                <a:effectLst/>
              </a:rPr>
              <a:t>Atmospheric redox chemistry of mercury: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driver of mercury deposition</a:t>
            </a:r>
            <a:endParaRPr lang="en-US" sz="2000" dirty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27" y="1002201"/>
            <a:ext cx="8027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/>
              <a:t> Oxidation of Hg(0) by OH is too slow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327" y="1397590"/>
            <a:ext cx="594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/>
              <a:t>  Oxidation by Br atoms is currently thought to dominate</a:t>
            </a: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273334" y="1707394"/>
          <a:ext cx="7297738" cy="147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59120" imgH="761760" progId="Equation.DSMT4">
                  <p:embed/>
                </p:oleObj>
              </mc:Choice>
              <mc:Fallback>
                <p:oleObj name="Equation" r:id="rId2" imgW="3759120" imgH="761760" progId="Equation.DSMT4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34" y="1707394"/>
                        <a:ext cx="7297738" cy="1477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0" y="5916671"/>
            <a:ext cx="7543800" cy="3810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600" y="588081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ocean plankton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219200" y="4572000"/>
            <a:ext cx="0" cy="134467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02258" y="3841988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CHBr</a:t>
            </a:r>
            <a:r>
              <a:rPr lang="en-US" b="0" baseline="-25000" dirty="0"/>
              <a:t>3</a:t>
            </a:r>
            <a:endParaRPr lang="en-US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618294" y="410504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/>
              <a:t>bromoform</a:t>
            </a:r>
            <a:endParaRPr lang="en-US" b="0" dirty="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1676400" y="4064408"/>
            <a:ext cx="1905000" cy="4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535818" y="368295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OH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81929" y="407027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weeks</a:t>
            </a: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3815929" y="5424408"/>
            <a:ext cx="0" cy="53141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2579693" y="536859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deposition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1659" y="39003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Br</a:t>
            </a:r>
          </a:p>
        </p:txBody>
      </p:sp>
      <p:cxnSp>
        <p:nvCxnSpPr>
          <p:cNvPr id="42" name="Straight Connector 41"/>
          <p:cNvCxnSpPr/>
          <p:nvPr/>
        </p:nvCxnSpPr>
        <p:spPr bwMode="auto">
          <a:xfrm flipH="1">
            <a:off x="3815930" y="4284704"/>
            <a:ext cx="5615" cy="73089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524824" y="50292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/>
              <a:t>HBr</a:t>
            </a:r>
            <a:endParaRPr lang="en-US" b="0" dirty="0"/>
          </a:p>
        </p:txBody>
      </p:sp>
      <p:sp>
        <p:nvSpPr>
          <p:cNvPr id="23" name="TextBox 22"/>
          <p:cNvSpPr txBox="1"/>
          <p:nvPr/>
        </p:nvSpPr>
        <p:spPr>
          <a:xfrm>
            <a:off x="4145948" y="310154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Hg(0)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34055" y="433546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Hg(II)</a:t>
            </a:r>
          </a:p>
        </p:txBody>
      </p:sp>
      <p:sp>
        <p:nvSpPr>
          <p:cNvPr id="52" name="Arc 51"/>
          <p:cNvSpPr/>
          <p:nvPr/>
        </p:nvSpPr>
        <p:spPr bwMode="auto">
          <a:xfrm rot="20700919" flipH="1">
            <a:off x="4628761" y="3341560"/>
            <a:ext cx="766811" cy="1000855"/>
          </a:xfrm>
          <a:prstGeom prst="arc">
            <a:avLst>
              <a:gd name="adj1" fmla="val 5827940"/>
              <a:gd name="adj2" fmla="val 16190946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 bwMode="auto">
          <a:xfrm rot="9569794" flipH="1">
            <a:off x="4004981" y="3447882"/>
            <a:ext cx="766811" cy="1000855"/>
          </a:xfrm>
          <a:prstGeom prst="arc">
            <a:avLst>
              <a:gd name="adj1" fmla="val 5827940"/>
              <a:gd name="adj2" fmla="val 16190946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386153" y="340747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err="1">
                <a:solidFill>
                  <a:srgbClr val="FF0000"/>
                </a:solidFill>
              </a:rPr>
              <a:t>hv</a:t>
            </a:r>
            <a:endParaRPr lang="en-US" b="0" i="1" dirty="0">
              <a:solidFill>
                <a:srgbClr val="FF000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 flipH="1">
            <a:off x="4890273" y="4861440"/>
            <a:ext cx="6905" cy="107418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885316" y="536985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deposition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77AC3E-D0E2-4142-9476-CAE9D7A04964}"/>
              </a:ext>
            </a:extLst>
          </p:cNvPr>
          <p:cNvSpPr txBox="1"/>
          <p:nvPr/>
        </p:nvSpPr>
        <p:spPr>
          <a:xfrm>
            <a:off x="5912252" y="3738031"/>
            <a:ext cx="251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Still very uncertain!</a:t>
            </a:r>
          </a:p>
        </p:txBody>
      </p:sp>
    </p:spTree>
    <p:extLst>
      <p:ext uri="{BB962C8B-B14F-4D97-AF65-F5344CB8AC3E}">
        <p14:creationId xmlns:p14="http://schemas.microsoft.com/office/powerpoint/2010/main" val="380511910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13003</TotalTime>
  <Words>403</Words>
  <Application>Microsoft Office PowerPoint</Application>
  <PresentationFormat>On-screen Show (4:3)</PresentationFormat>
  <Paragraphs>110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Helvetica</vt:lpstr>
      <vt:lpstr>Times New Roman</vt:lpstr>
      <vt:lpstr>2_Default Design</vt:lpstr>
      <vt:lpstr>Equation</vt:lpstr>
      <vt:lpstr>PowerPoint Presentation</vt:lpstr>
      <vt:lpstr>Mercury from fish consumption: a global environmental issue</vt:lpstr>
      <vt:lpstr>Electronic structure of mercury</vt:lpstr>
      <vt:lpstr>Biogeochemical cycle of mercury</vt:lpstr>
      <vt:lpstr>Atmosphere enables global transport of mercury</vt:lpstr>
      <vt:lpstr>Mercury wet deposition is controlled by global transport</vt:lpstr>
      <vt:lpstr>Atmospheric redox chemistry of mercury: driver of mercury deposition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J. Jacob</dc:creator>
  <cp:lastModifiedBy>Jacob, Daniel J.</cp:lastModifiedBy>
  <cp:revision>475</cp:revision>
  <cp:lastPrinted>2011-02-16T17:15:17Z</cp:lastPrinted>
  <dcterms:created xsi:type="dcterms:W3CDTF">2011-02-28T16:11:29Z</dcterms:created>
  <dcterms:modified xsi:type="dcterms:W3CDTF">2023-06-06T02:53:19Z</dcterms:modified>
</cp:coreProperties>
</file>