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18"/>
  </p:notesMasterIdLst>
  <p:sldIdLst>
    <p:sldId id="307" r:id="rId3"/>
    <p:sldId id="2173" r:id="rId4"/>
    <p:sldId id="2174" r:id="rId5"/>
    <p:sldId id="1764" r:id="rId6"/>
    <p:sldId id="2168" r:id="rId7"/>
    <p:sldId id="2169" r:id="rId8"/>
    <p:sldId id="1774" r:id="rId9"/>
    <p:sldId id="1094" r:id="rId10"/>
    <p:sldId id="674" r:id="rId11"/>
    <p:sldId id="2172" r:id="rId12"/>
    <p:sldId id="2170" r:id="rId13"/>
    <p:sldId id="2171" r:id="rId14"/>
    <p:sldId id="278" r:id="rId15"/>
    <p:sldId id="1770" r:id="rId16"/>
    <p:sldId id="216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3" clrIdx="0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CC3399"/>
    <a:srgbClr val="008A3E"/>
    <a:srgbClr val="CC6600"/>
    <a:srgbClr val="0000CC"/>
    <a:srgbClr val="993300"/>
    <a:srgbClr val="D2A000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0" autoAdjust="0"/>
    <p:restoredTop sz="95016" autoAdjust="0"/>
  </p:normalViewPr>
  <p:slideViewPr>
    <p:cSldViewPr>
      <p:cViewPr varScale="1">
        <p:scale>
          <a:sx n="79" d="100"/>
          <a:sy n="79" d="100"/>
        </p:scale>
        <p:origin x="10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450927" y="764704"/>
            <a:ext cx="824214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13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0882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AFC898D-9EB9-41D2-9BE3-3C7AF8B1A4A0}" type="datetimeFigureOut">
              <a:rPr lang="ko-KR" altLang="en-US" smtClean="0"/>
              <a:t>2022-09-27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25FB46A-EFD0-4884-A4F9-596025F12F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431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thing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8152529" y="6625624"/>
            <a:ext cx="997034" cy="2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b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108"/>
              </a:spcAft>
              <a:buClr>
                <a:srgbClr val="0000FF"/>
              </a:buClr>
              <a:buSzPct val="110000"/>
            </a:pPr>
            <a:fld id="{FC3A5BA5-0DC9-4717-BEB5-E5E3724FAD0C}" type="slidenum">
              <a:rPr kumimoji="0" lang="ko-KR" altLang="en-US" sz="923" b="0" smtClean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pPr algn="r" fontAlgn="auto">
                <a:spcBef>
                  <a:spcPts val="0"/>
                </a:spcBef>
                <a:spcAft>
                  <a:spcPts val="1108"/>
                </a:spcAft>
                <a:buClr>
                  <a:srgbClr val="0000FF"/>
                </a:buClr>
                <a:buSzPct val="110000"/>
              </a:pPr>
              <a:t>‹#›</a:t>
            </a:fld>
            <a:r>
              <a:rPr kumimoji="0" lang="ko-KR" altLang="en-US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 </a:t>
            </a:r>
            <a:r>
              <a:rPr kumimoji="0" lang="en-US" altLang="ko-KR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/</a:t>
            </a:r>
            <a:endParaRPr kumimoji="0" lang="ko-KR" altLang="en-US" sz="923" b="0" dirty="0">
              <a:solidFill>
                <a:srgbClr val="000000"/>
              </a:solidFill>
              <a:latin typeface="삼성긴고딕 Light" panose="020B0600000101010101" pitchFamily="50" charset="-127"/>
              <a:ea typeface="삼성긴고딕 Light" panose="020B0600000101010101" pitchFamily="50" charset="-127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8879" y="6635502"/>
            <a:ext cx="1596169" cy="248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15" b="0" i="1" dirty="0">
                <a:solidFill>
                  <a:srgbClr val="FF0000"/>
                </a:solidFill>
                <a:latin typeface="삼성긴고딕 Medium" panose="020B0600000101010101" pitchFamily="50" charset="-127"/>
                <a:ea typeface="삼성긴고딕 Medium" panose="020B0600000101010101" pitchFamily="50" charset="-127"/>
              </a:rPr>
              <a:t>Samsung Confidential</a:t>
            </a:r>
            <a:endParaRPr kumimoji="0" lang="ko-KR" altLang="en-US" sz="1015" b="0" i="1" dirty="0">
              <a:solidFill>
                <a:srgbClr val="FF0000"/>
              </a:solidFill>
              <a:latin typeface="삼성긴고딕 Medium" panose="020B0600000101010101" pitchFamily="50" charset="-127"/>
              <a:ea typeface="삼성긴고딕 Medi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77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225826"/>
            <a:ext cx="9525000" cy="11430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effectLst/>
                <a:ea typeface="Calibri" panose="020F0502020204030204" pitchFamily="34" charset="0"/>
              </a:rPr>
              <a:t>Continued development and application of a prototype system for exploiting satellite data </a:t>
            </a:r>
            <a:br>
              <a:rPr lang="en-US" sz="1800" dirty="0">
                <a:effectLst/>
                <a:ea typeface="Calibri" panose="020F0502020204030204" pitchFamily="34" charset="0"/>
              </a:rPr>
            </a:br>
            <a:r>
              <a:rPr lang="en-US" sz="1800" dirty="0">
                <a:effectLst/>
                <a:ea typeface="Calibri" panose="020F0502020204030204" pitchFamily="34" charset="0"/>
              </a:rPr>
              <a:t>to improve knowledge of methane emission fluxes with focus on North America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64920" y="581271"/>
            <a:ext cx="9220200" cy="50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9pPr>
          </a:lstStyle>
          <a:p>
            <a:pPr algn="l"/>
            <a:r>
              <a:rPr lang="en-US" sz="1800" b="0" kern="0" dirty="0">
                <a:solidFill>
                  <a:schemeClr val="tx1"/>
                </a:solidFill>
              </a:rPr>
              <a:t>Daniel Jacob (PI, Harvard)   Anthony Bloom (Co-I, JPL)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1E57D-E57B-454B-95C9-356277844D35}"/>
              </a:ext>
            </a:extLst>
          </p:cNvPr>
          <p:cNvSpPr txBox="1"/>
          <p:nvPr/>
        </p:nvSpPr>
        <p:spPr>
          <a:xfrm>
            <a:off x="1264920" y="1008949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+mj-lt"/>
              </a:rPr>
              <a:t>Collaborators and stakeholders: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80E42-F852-4C00-9671-863430DF7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49862" r="30833" b="8498"/>
          <a:stretch/>
        </p:blipFill>
        <p:spPr>
          <a:xfrm>
            <a:off x="0" y="3660895"/>
            <a:ext cx="9143999" cy="3197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B4AA7A-3F94-42CF-BA6A-07829BA4A41E}"/>
              </a:ext>
            </a:extLst>
          </p:cNvPr>
          <p:cNvSpPr txBox="1"/>
          <p:nvPr/>
        </p:nvSpPr>
        <p:spPr>
          <a:xfrm>
            <a:off x="1264920" y="1329975"/>
            <a:ext cx="8153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Ilse Aben and Joannes Maasakkers (SRON)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Stephane Germain and Eric Choi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GHGSat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, Inc.)</a:t>
            </a:r>
            <a:endParaRPr lang="en-US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Ritesh Gautam (EDF)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Melissa Weitz and Bill Irving (US EPA)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Mike Moran (ECCC, Canada)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Claudia Villasana (INECC, Mexico)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Debbie Gordon (RMI) 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55377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7913-3C97-4F98-9A20-A01CB4DF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" y="-152400"/>
            <a:ext cx="8271076" cy="1143000"/>
          </a:xfrm>
        </p:spPr>
        <p:txBody>
          <a:bodyPr/>
          <a:lstStyle/>
          <a:p>
            <a:pPr algn="l"/>
            <a:r>
              <a:rPr lang="en-GB" sz="1800" dirty="0">
                <a:effectLst/>
                <a:ea typeface="Times New Roman" panose="02020603050405020304" pitchFamily="18" charset="0"/>
              </a:rPr>
              <a:t>Continuous weekly monitoring of methane emissions from the Permian Basin by inversion of TROPOMI satellite observations </a:t>
            </a:r>
            <a:r>
              <a:rPr lang="en-GB" sz="1800" i="1" dirty="0">
                <a:ea typeface="Times New Roman" panose="02020603050405020304" pitchFamily="18" charset="0"/>
              </a:rPr>
              <a:t>[Varon et al., in prep.]</a:t>
            </a:r>
            <a:endParaRPr lang="en-US" sz="18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C6D87F-95A3-4CDE-B5A0-56822104A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194628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B616-CC6E-4E4F-B314-182CE963BB2B}"/>
              </a:ext>
            </a:extLst>
          </p:cNvPr>
          <p:cNvSpPr txBox="1"/>
          <p:nvPr/>
        </p:nvSpPr>
        <p:spPr>
          <a:xfrm>
            <a:off x="-3132" y="6498314"/>
            <a:ext cx="9375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Temporal variability of emissions is related to new wells and local (</a:t>
            </a:r>
            <a:r>
              <a:rPr lang="en-US" sz="1600" b="0" dirty="0" err="1"/>
              <a:t>Waha</a:t>
            </a:r>
            <a:r>
              <a:rPr lang="en-US" sz="1600" b="0" dirty="0"/>
              <a:t> Hub) gas price (R</a:t>
            </a:r>
            <a:r>
              <a:rPr lang="en-US" sz="1600" b="0" baseline="30000" dirty="0"/>
              <a:t>2</a:t>
            </a:r>
            <a:r>
              <a:rPr lang="en-US" sz="1600" b="0" dirty="0"/>
              <a:t> = 0.21)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36EC6-5DDA-4259-89DD-DB3B3795EAC9}"/>
              </a:ext>
            </a:extLst>
          </p:cNvPr>
          <p:cNvSpPr txBox="1"/>
          <p:nvPr/>
        </p:nvSpPr>
        <p:spPr>
          <a:xfrm>
            <a:off x="6629400" y="803701"/>
            <a:ext cx="203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Weekly optimization of emissions </a:t>
            </a:r>
          </a:p>
          <a:p>
            <a:r>
              <a:rPr lang="en-US" sz="1600" b="0" dirty="0"/>
              <a:t>with Kalman 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32F64-F8E9-4B89-8B4F-2570662397F6}"/>
              </a:ext>
            </a:extLst>
          </p:cNvPr>
          <p:cNvSpPr txBox="1"/>
          <p:nvPr/>
        </p:nvSpPr>
        <p:spPr>
          <a:xfrm>
            <a:off x="1472872" y="60198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May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BD5A0-C329-4A26-8236-26B2C7FF0CB3}"/>
              </a:ext>
            </a:extLst>
          </p:cNvPr>
          <p:cNvSpPr txBox="1"/>
          <p:nvPr/>
        </p:nvSpPr>
        <p:spPr>
          <a:xfrm>
            <a:off x="5975186" y="6019800"/>
            <a:ext cx="165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October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4E88E-BB3D-4590-8F04-4DD81595FEF6}"/>
              </a:ext>
            </a:extLst>
          </p:cNvPr>
          <p:cNvSpPr txBox="1"/>
          <p:nvPr/>
        </p:nvSpPr>
        <p:spPr>
          <a:xfrm>
            <a:off x="2303362" y="974095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methane emission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90B30-167F-420D-B84A-E6CA09EE1844}"/>
              </a:ext>
            </a:extLst>
          </p:cNvPr>
          <p:cNvSpPr txBox="1"/>
          <p:nvPr/>
        </p:nvSpPr>
        <p:spPr>
          <a:xfrm>
            <a:off x="2287315" y="199581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CC3399"/>
                </a:solidFill>
              </a:rPr>
              <a:t>oil/gas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77D23-F4BB-4DAA-A180-5250D3EDAACA}"/>
              </a:ext>
            </a:extLst>
          </p:cNvPr>
          <p:cNvSpPr txBox="1"/>
          <p:nvPr/>
        </p:nvSpPr>
        <p:spPr>
          <a:xfrm>
            <a:off x="3141562" y="2700026"/>
            <a:ext cx="205740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9900"/>
                </a:solidFill>
              </a:rPr>
              <a:t>new wells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FFA36-EEDC-4865-85FE-D2FBF4817C70}"/>
              </a:ext>
            </a:extLst>
          </p:cNvPr>
          <p:cNvSpPr txBox="1"/>
          <p:nvPr/>
        </p:nvSpPr>
        <p:spPr>
          <a:xfrm>
            <a:off x="2218811" y="3441019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2060"/>
                </a:solidFill>
              </a:rPr>
              <a:t>takeaway capacity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D7093-239A-4DD9-AB95-F0BE8AC34C38}"/>
              </a:ext>
            </a:extLst>
          </p:cNvPr>
          <p:cNvSpPr txBox="1"/>
          <p:nvPr/>
        </p:nvSpPr>
        <p:spPr>
          <a:xfrm>
            <a:off x="3959539" y="4195049"/>
            <a:ext cx="77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CC3399"/>
                </a:solidFill>
              </a:rPr>
              <a:t>flares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A4052-CD23-4E08-84EA-C5588662A28E}"/>
              </a:ext>
            </a:extLst>
          </p:cNvPr>
          <p:cNvSpPr txBox="1"/>
          <p:nvPr/>
        </p:nvSpPr>
        <p:spPr>
          <a:xfrm>
            <a:off x="4170262" y="5369765"/>
            <a:ext cx="14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/>
              <a:t>Waha</a:t>
            </a:r>
            <a:r>
              <a:rPr lang="en-US" sz="1600" b="0" dirty="0"/>
              <a:t> Hub</a:t>
            </a:r>
          </a:p>
          <a:p>
            <a:r>
              <a:rPr lang="en-US" sz="1600" b="0" dirty="0"/>
              <a:t>gas price</a:t>
            </a:r>
          </a:p>
        </p:txBody>
      </p:sp>
    </p:spTree>
    <p:extLst>
      <p:ext uri="{BB962C8B-B14F-4D97-AF65-F5344CB8AC3E}">
        <p14:creationId xmlns:p14="http://schemas.microsoft.com/office/powerpoint/2010/main" val="307056472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061D-92CC-4059-B1CB-B30EFD18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" y="-152400"/>
            <a:ext cx="9677400" cy="11430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Reduced-cost construction of Jacobian matrices for high-resolution inversions </a:t>
            </a:r>
            <a:br>
              <a:rPr lang="en-US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satellite observations of atmospheric composition </a:t>
            </a:r>
            <a:r>
              <a:rPr lang="en-US" sz="1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[Nesser et al., AMT 2021]</a:t>
            </a:r>
            <a:endParaRPr lang="en-US"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8D8142-DA94-4DBF-89B5-980BEB2E46AD}"/>
              </a:ext>
            </a:extLst>
          </p:cNvPr>
          <p:cNvGrpSpPr/>
          <p:nvPr/>
        </p:nvGrpSpPr>
        <p:grpSpPr>
          <a:xfrm>
            <a:off x="-228600" y="935095"/>
            <a:ext cx="8847036" cy="5082984"/>
            <a:chOff x="397044" y="860616"/>
            <a:chExt cx="8847036" cy="50829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302B44-DCD2-4B39-A4A3-21F0869D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044" y="990600"/>
              <a:ext cx="8396288" cy="495300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BC6DCFE-EC26-43DA-A0E5-6EC409DD0B84}"/>
                </a:ext>
              </a:extLst>
            </p:cNvPr>
            <p:cNvSpPr/>
            <p:nvPr/>
          </p:nvSpPr>
          <p:spPr bwMode="auto">
            <a:xfrm>
              <a:off x="3981691" y="860616"/>
              <a:ext cx="4448913" cy="2577065"/>
            </a:xfrm>
            <a:custGeom>
              <a:avLst/>
              <a:gdLst>
                <a:gd name="connsiteX0" fmla="*/ 0 w 4448913"/>
                <a:gd name="connsiteY0" fmla="*/ 1697389 h 2577065"/>
                <a:gd name="connsiteX1" fmla="*/ 0 w 4448913"/>
                <a:gd name="connsiteY1" fmla="*/ 1697389 h 2577065"/>
                <a:gd name="connsiteX2" fmla="*/ 590309 w 4448913"/>
                <a:gd name="connsiteY2" fmla="*/ 910311 h 2577065"/>
                <a:gd name="connsiteX3" fmla="*/ 717631 w 4448913"/>
                <a:gd name="connsiteY3" fmla="*/ 782989 h 2577065"/>
                <a:gd name="connsiteX4" fmla="*/ 798653 w 4448913"/>
                <a:gd name="connsiteY4" fmla="*/ 690392 h 2577065"/>
                <a:gd name="connsiteX5" fmla="*/ 868101 w 4448913"/>
                <a:gd name="connsiteY5" fmla="*/ 620943 h 2577065"/>
                <a:gd name="connsiteX6" fmla="*/ 972274 w 4448913"/>
                <a:gd name="connsiteY6" fmla="*/ 493622 h 2577065"/>
                <a:gd name="connsiteX7" fmla="*/ 983848 w 4448913"/>
                <a:gd name="connsiteY7" fmla="*/ 458898 h 2577065"/>
                <a:gd name="connsiteX8" fmla="*/ 1006998 w 4448913"/>
                <a:gd name="connsiteY8" fmla="*/ 435749 h 2577065"/>
                <a:gd name="connsiteX9" fmla="*/ 1053296 w 4448913"/>
                <a:gd name="connsiteY9" fmla="*/ 366300 h 2577065"/>
                <a:gd name="connsiteX10" fmla="*/ 1180618 w 4448913"/>
                <a:gd name="connsiteY10" fmla="*/ 204255 h 2577065"/>
                <a:gd name="connsiteX11" fmla="*/ 1203767 w 4448913"/>
                <a:gd name="connsiteY11" fmla="*/ 169531 h 2577065"/>
                <a:gd name="connsiteX12" fmla="*/ 1273215 w 4448913"/>
                <a:gd name="connsiteY12" fmla="*/ 88508 h 2577065"/>
                <a:gd name="connsiteX13" fmla="*/ 1342663 w 4448913"/>
                <a:gd name="connsiteY13" fmla="*/ 19060 h 2577065"/>
                <a:gd name="connsiteX14" fmla="*/ 1342663 w 4448913"/>
                <a:gd name="connsiteY14" fmla="*/ 19060 h 2577065"/>
                <a:gd name="connsiteX15" fmla="*/ 2488557 w 4448913"/>
                <a:gd name="connsiteY15" fmla="*/ 76933 h 2577065"/>
                <a:gd name="connsiteX16" fmla="*/ 3935393 w 4448913"/>
                <a:gd name="connsiteY16" fmla="*/ 123232 h 2577065"/>
                <a:gd name="connsiteX17" fmla="*/ 4386805 w 4448913"/>
                <a:gd name="connsiteY17" fmla="*/ 7485 h 2577065"/>
                <a:gd name="connsiteX18" fmla="*/ 4433104 w 4448913"/>
                <a:gd name="connsiteY18" fmla="*/ 19060 h 2577065"/>
                <a:gd name="connsiteX19" fmla="*/ 4433104 w 4448913"/>
                <a:gd name="connsiteY19" fmla="*/ 19060 h 2577065"/>
                <a:gd name="connsiteX20" fmla="*/ 4444679 w 4448913"/>
                <a:gd name="connsiteY20" fmla="*/ 644093 h 2577065"/>
                <a:gd name="connsiteX21" fmla="*/ 4236334 w 4448913"/>
                <a:gd name="connsiteY21" fmla="*/ 1894159 h 2577065"/>
                <a:gd name="connsiteX22" fmla="*/ 4178461 w 4448913"/>
                <a:gd name="connsiteY22" fmla="*/ 2206675 h 2577065"/>
                <a:gd name="connsiteX23" fmla="*/ 4155312 w 4448913"/>
                <a:gd name="connsiteY23" fmla="*/ 2519192 h 2577065"/>
                <a:gd name="connsiteX24" fmla="*/ 4155312 w 4448913"/>
                <a:gd name="connsiteY24" fmla="*/ 2519192 h 2577065"/>
                <a:gd name="connsiteX25" fmla="*/ 914400 w 4448913"/>
                <a:gd name="connsiteY25" fmla="*/ 2577065 h 2577065"/>
                <a:gd name="connsiteX26" fmla="*/ 0 w 4448913"/>
                <a:gd name="connsiteY26" fmla="*/ 1697389 h 25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48913" h="2577065">
                  <a:moveTo>
                    <a:pt x="0" y="1697389"/>
                  </a:moveTo>
                  <a:lnTo>
                    <a:pt x="0" y="1697389"/>
                  </a:lnTo>
                  <a:cubicBezTo>
                    <a:pt x="174897" y="1455620"/>
                    <a:pt x="383012" y="1147221"/>
                    <a:pt x="590309" y="910311"/>
                  </a:cubicBezTo>
                  <a:cubicBezTo>
                    <a:pt x="629833" y="865141"/>
                    <a:pt x="676352" y="826561"/>
                    <a:pt x="717631" y="782989"/>
                  </a:cubicBezTo>
                  <a:cubicBezTo>
                    <a:pt x="745838" y="753215"/>
                    <a:pt x="770746" y="720446"/>
                    <a:pt x="798653" y="690392"/>
                  </a:cubicBezTo>
                  <a:cubicBezTo>
                    <a:pt x="820930" y="666401"/>
                    <a:pt x="846441" y="645491"/>
                    <a:pt x="868101" y="620943"/>
                  </a:cubicBezTo>
                  <a:cubicBezTo>
                    <a:pt x="904382" y="579825"/>
                    <a:pt x="972274" y="493622"/>
                    <a:pt x="972274" y="493622"/>
                  </a:cubicBezTo>
                  <a:cubicBezTo>
                    <a:pt x="976132" y="482047"/>
                    <a:pt x="977571" y="469360"/>
                    <a:pt x="983848" y="458898"/>
                  </a:cubicBezTo>
                  <a:cubicBezTo>
                    <a:pt x="989463" y="449540"/>
                    <a:pt x="1002118" y="445510"/>
                    <a:pt x="1006998" y="435749"/>
                  </a:cubicBezTo>
                  <a:cubicBezTo>
                    <a:pt x="1044371" y="361004"/>
                    <a:pt x="985726" y="411348"/>
                    <a:pt x="1053296" y="366300"/>
                  </a:cubicBezTo>
                  <a:cubicBezTo>
                    <a:pt x="1153259" y="186369"/>
                    <a:pt x="1059827" y="325046"/>
                    <a:pt x="1180618" y="204255"/>
                  </a:cubicBezTo>
                  <a:cubicBezTo>
                    <a:pt x="1190455" y="194418"/>
                    <a:pt x="1195077" y="180394"/>
                    <a:pt x="1203767" y="169531"/>
                  </a:cubicBezTo>
                  <a:cubicBezTo>
                    <a:pt x="1225988" y="141755"/>
                    <a:pt x="1249179" y="114729"/>
                    <a:pt x="1273215" y="88508"/>
                  </a:cubicBezTo>
                  <a:cubicBezTo>
                    <a:pt x="1295337" y="64375"/>
                    <a:pt x="1319515" y="42210"/>
                    <a:pt x="1342663" y="19060"/>
                  </a:cubicBezTo>
                  <a:lnTo>
                    <a:pt x="1342663" y="19060"/>
                  </a:lnTo>
                  <a:lnTo>
                    <a:pt x="2488557" y="76933"/>
                  </a:lnTo>
                  <a:cubicBezTo>
                    <a:pt x="4505884" y="147305"/>
                    <a:pt x="2359234" y="32300"/>
                    <a:pt x="3935393" y="123232"/>
                  </a:cubicBezTo>
                  <a:cubicBezTo>
                    <a:pt x="4085864" y="84650"/>
                    <a:pt x="4236105" y="-30191"/>
                    <a:pt x="4386805" y="7485"/>
                  </a:cubicBezTo>
                  <a:lnTo>
                    <a:pt x="4433104" y="19060"/>
                  </a:lnTo>
                  <a:lnTo>
                    <a:pt x="4433104" y="19060"/>
                  </a:lnTo>
                  <a:cubicBezTo>
                    <a:pt x="4436962" y="227404"/>
                    <a:pt x="4457677" y="436119"/>
                    <a:pt x="4444679" y="644093"/>
                  </a:cubicBezTo>
                  <a:cubicBezTo>
                    <a:pt x="4418477" y="1063320"/>
                    <a:pt x="4315148" y="1483198"/>
                    <a:pt x="4236334" y="1894159"/>
                  </a:cubicBezTo>
                  <a:cubicBezTo>
                    <a:pt x="4165681" y="2262562"/>
                    <a:pt x="4215702" y="2057715"/>
                    <a:pt x="4178461" y="2206675"/>
                  </a:cubicBezTo>
                  <a:cubicBezTo>
                    <a:pt x="4166589" y="2550963"/>
                    <a:pt x="4216952" y="2642478"/>
                    <a:pt x="4155312" y="2519192"/>
                  </a:cubicBezTo>
                  <a:lnTo>
                    <a:pt x="4155312" y="2519192"/>
                  </a:lnTo>
                  <a:lnTo>
                    <a:pt x="914400" y="2577065"/>
                  </a:lnTo>
                  <a:lnTo>
                    <a:pt x="0" y="1697389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8FA9D01A-B7AA-4554-A95F-FA2C58C3E507}"/>
                </a:ext>
              </a:extLst>
            </p:cNvPr>
            <p:cNvSpPr/>
            <p:nvPr/>
          </p:nvSpPr>
          <p:spPr bwMode="auto">
            <a:xfrm rot="18222799">
              <a:off x="4733788" y="2263450"/>
              <a:ext cx="304800" cy="1480367"/>
            </a:xfrm>
            <a:prstGeom prst="downArrow">
              <a:avLst>
                <a:gd name="adj1" fmla="val 50000"/>
                <a:gd name="adj2" fmla="val 107955"/>
              </a:avLst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BBCFF9-DA8C-4667-A0C8-B76248776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6967" y="3143524"/>
              <a:ext cx="1059103" cy="345934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8692EF-ED24-422A-828B-CD7DCF300A6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15123" y="2139681"/>
              <a:ext cx="533400" cy="7074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055465-20BE-4937-A8A2-C7AF83B9704D}"/>
                </a:ext>
              </a:extLst>
            </p:cNvPr>
            <p:cNvSpPr txBox="1"/>
            <p:nvPr/>
          </p:nvSpPr>
          <p:spPr>
            <a:xfrm>
              <a:off x="5291469" y="1800342"/>
              <a:ext cx="2521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</a:rPr>
                <a:t>prior error information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9FCA90-7130-4AFA-8500-4DDA8A5DBFA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221459" y="2354906"/>
              <a:ext cx="533400" cy="7074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47947C-E6E9-4D36-BB29-4FFAAAF56786}"/>
                </a:ext>
              </a:extLst>
            </p:cNvPr>
            <p:cNvSpPr txBox="1"/>
            <p:nvPr/>
          </p:nvSpPr>
          <p:spPr>
            <a:xfrm>
              <a:off x="5739291" y="2126191"/>
              <a:ext cx="320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</a:rPr>
                <a:t>satellite observation density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80A61D-361E-4710-A137-7F652A55E02F}"/>
                </a:ext>
              </a:extLst>
            </p:cNvPr>
            <p:cNvSpPr txBox="1"/>
            <p:nvPr/>
          </p:nvSpPr>
          <p:spPr>
            <a:xfrm>
              <a:off x="5586480" y="3097768"/>
              <a:ext cx="36576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008A3E"/>
                  </a:solidFill>
                </a:rPr>
                <a:t>patterns of maximum information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FCBB94-0FAC-42C9-930B-29A882F74D54}"/>
                </a:ext>
              </a:extLst>
            </p:cNvPr>
            <p:cNvSpPr/>
            <p:nvPr/>
          </p:nvSpPr>
          <p:spPr bwMode="auto">
            <a:xfrm>
              <a:off x="5410200" y="5029200"/>
              <a:ext cx="4572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C6682B-3722-4852-BA60-98B92EAE615A}"/>
                </a:ext>
              </a:extLst>
            </p:cNvPr>
            <p:cNvSpPr/>
            <p:nvPr/>
          </p:nvSpPr>
          <p:spPr bwMode="auto">
            <a:xfrm>
              <a:off x="1697444" y="2983468"/>
              <a:ext cx="4572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30A4C6-0C1F-4BD9-8175-8901E91F2D7A}"/>
                </a:ext>
              </a:extLst>
            </p:cNvPr>
            <p:cNvSpPr/>
            <p:nvPr/>
          </p:nvSpPr>
          <p:spPr bwMode="auto">
            <a:xfrm>
              <a:off x="1522527" y="5029200"/>
              <a:ext cx="4572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8643F5E-AA5E-4E98-BE4C-F53A04C08177}"/>
              </a:ext>
            </a:extLst>
          </p:cNvPr>
          <p:cNvSpPr txBox="1"/>
          <p:nvPr/>
        </p:nvSpPr>
        <p:spPr>
          <a:xfrm>
            <a:off x="533400" y="6096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Approximate high-resolution Jacobian using satellite information content</a:t>
            </a:r>
          </a:p>
          <a:p>
            <a:r>
              <a:rPr lang="en-US" b="0" dirty="0"/>
              <a:t>     to determine where to focus the inversion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4CC6D7-1B9B-4078-961A-2A4952D438AA}"/>
              </a:ext>
            </a:extLst>
          </p:cNvPr>
          <p:cNvGrpSpPr/>
          <p:nvPr/>
        </p:nvGrpSpPr>
        <p:grpSpPr>
          <a:xfrm>
            <a:off x="7837599" y="811064"/>
            <a:ext cx="1288838" cy="1388176"/>
            <a:chOff x="7825299" y="701383"/>
            <a:chExt cx="1288838" cy="13881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4883D1-37EC-47A1-A467-D7601621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4" r="23216"/>
            <a:stretch/>
          </p:blipFill>
          <p:spPr>
            <a:xfrm>
              <a:off x="7825299" y="701383"/>
              <a:ext cx="1288838" cy="13881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9A0D69-4D57-405E-A21A-64335EE5F24C}"/>
                </a:ext>
              </a:extLst>
            </p:cNvPr>
            <p:cNvSpPr txBox="1"/>
            <p:nvPr/>
          </p:nvSpPr>
          <p:spPr>
            <a:xfrm>
              <a:off x="7898149" y="1864337"/>
              <a:ext cx="1158559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200" b="0" dirty="0"/>
                <a:t>Hannah Nesser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78060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B960-9B56-42C6-B1FB-A133D0E5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382000" cy="1143000"/>
          </a:xfrm>
        </p:spPr>
        <p:txBody>
          <a:bodyPr/>
          <a:lstStyle/>
          <a:p>
            <a:pPr algn="l"/>
            <a:r>
              <a:rPr lang="en-US" sz="1800" b="0" i="0" u="none" strike="noStrike" baseline="0" dirty="0"/>
              <a:t>Reduced-rank inversion of TROPOMI methane observations to infer 2019 North American methane emissions at 0.25°x 0.3125°resolution </a:t>
            </a:r>
            <a:r>
              <a:rPr lang="en-US" sz="1800" i="1" dirty="0"/>
              <a:t>[Nesser et al., in prep.]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08232-15C4-4A06-889D-9DE5AE6E7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8962052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C7890-9D20-4640-A19F-277839A0C19F}"/>
              </a:ext>
            </a:extLst>
          </p:cNvPr>
          <p:cNvSpPr txBox="1"/>
          <p:nvPr/>
        </p:nvSpPr>
        <p:spPr>
          <a:xfrm>
            <a:off x="304800" y="5181600"/>
            <a:ext cx="865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Achieves 710 targeted pieces of information at 25-km resolution on continental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Unique capability to quantify ensemble of emissions from individual cities, states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6B6CC-E7D6-4F75-84CE-DB0AEFC33847}"/>
              </a:ext>
            </a:extLst>
          </p:cNvPr>
          <p:cNvSpPr txBox="1"/>
          <p:nvPr/>
        </p:nvSpPr>
        <p:spPr>
          <a:xfrm>
            <a:off x="152400" y="3429965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Corrections to </a:t>
            </a:r>
          </a:p>
          <a:p>
            <a:r>
              <a:rPr lang="en-US" sz="1400" b="0" dirty="0"/>
              <a:t>US EPA, ECCC, </a:t>
            </a:r>
          </a:p>
          <a:p>
            <a:r>
              <a:rPr lang="en-US" sz="1400" b="0" dirty="0"/>
              <a:t>INECC, </a:t>
            </a:r>
            <a:r>
              <a:rPr lang="en-US" sz="1400" b="0" dirty="0" err="1"/>
              <a:t>WetCharts</a:t>
            </a:r>
            <a:r>
              <a:rPr lang="en-US" sz="1400" b="0" dirty="0"/>
              <a:t> inventories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FC5C3-3640-4E39-863D-4E272DF77C41}"/>
              </a:ext>
            </a:extLst>
          </p:cNvPr>
          <p:cNvSpPr txBox="1"/>
          <p:nvPr/>
        </p:nvSpPr>
        <p:spPr>
          <a:xfrm>
            <a:off x="2209800" y="6286500"/>
            <a:ext cx="815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See Hannah </a:t>
            </a:r>
            <a:r>
              <a:rPr lang="en-US" b="0" dirty="0" err="1">
                <a:solidFill>
                  <a:srgbClr val="FF0000"/>
                </a:solidFill>
              </a:rPr>
              <a:t>Nesser’s</a:t>
            </a:r>
            <a:r>
              <a:rPr lang="en-US" b="0" dirty="0">
                <a:solidFill>
                  <a:srgbClr val="FF0000"/>
                </a:solidFill>
              </a:rPr>
              <a:t> poster this afternoon!</a:t>
            </a:r>
          </a:p>
        </p:txBody>
      </p:sp>
    </p:spTree>
    <p:extLst>
      <p:ext uri="{BB962C8B-B14F-4D97-AF65-F5344CB8AC3E}">
        <p14:creationId xmlns:p14="http://schemas.microsoft.com/office/powerpoint/2010/main" val="380394274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00DE6-885E-A2E7-E898-A4A1C0E27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6" y="881497"/>
            <a:ext cx="4863316" cy="19699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011A5B-3FA7-A7B7-E110-909997922D81}"/>
              </a:ext>
            </a:extLst>
          </p:cNvPr>
          <p:cNvGrpSpPr/>
          <p:nvPr/>
        </p:nvGrpSpPr>
        <p:grpSpPr>
          <a:xfrm>
            <a:off x="5070326" y="990600"/>
            <a:ext cx="4085866" cy="1934816"/>
            <a:chOff x="144076" y="0"/>
            <a:chExt cx="5447821" cy="25797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CA8CC7-5A8D-63BC-D57B-057C26F3A97D}"/>
                </a:ext>
              </a:extLst>
            </p:cNvPr>
            <p:cNvSpPr/>
            <p:nvPr/>
          </p:nvSpPr>
          <p:spPr>
            <a:xfrm>
              <a:off x="625355" y="0"/>
              <a:ext cx="496654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/>
                <a:t>FLUXNET Eddy-Covariance (EC) sites (n=41)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6D18DC-967F-A42E-9BD5-504F8DEE19E9}"/>
                </a:ext>
              </a:extLst>
            </p:cNvPr>
            <p:cNvGrpSpPr/>
            <p:nvPr/>
          </p:nvGrpSpPr>
          <p:grpSpPr>
            <a:xfrm>
              <a:off x="144076" y="375590"/>
              <a:ext cx="5364986" cy="2204164"/>
              <a:chOff x="815187" y="914399"/>
              <a:chExt cx="4476925" cy="18393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29F7FF0-5506-1DE9-E4C8-3349A8EFC1D5}"/>
                  </a:ext>
                </a:extLst>
              </p:cNvPr>
              <p:cNvGrpSpPr/>
              <p:nvPr/>
            </p:nvGrpSpPr>
            <p:grpSpPr>
              <a:xfrm>
                <a:off x="815187" y="914399"/>
                <a:ext cx="4157009" cy="1839311"/>
                <a:chOff x="622887" y="1135117"/>
                <a:chExt cx="9382961" cy="4151587"/>
              </a:xfrm>
            </p:grpSpPr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8FAF5F38-2770-3E0A-1473-3C0E6AC851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3" t="6383" r="69224" b="47235"/>
                <a:stretch/>
              </p:blipFill>
              <p:spPr bwMode="auto">
                <a:xfrm>
                  <a:off x="622887" y="1135117"/>
                  <a:ext cx="7207320" cy="4151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BF81BF0-FA7D-8542-5966-B7D820413B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67" t="13448" r="1509" b="15449"/>
                <a:stretch/>
              </p:blipFill>
              <p:spPr bwMode="auto">
                <a:xfrm>
                  <a:off x="8271641" y="1841938"/>
                  <a:ext cx="1734207" cy="3174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74A002B-56EB-C366-A680-794C886FDCBA}"/>
                  </a:ext>
                </a:extLst>
              </p:cNvPr>
              <p:cNvSpPr/>
              <p:nvPr/>
            </p:nvSpPr>
            <p:spPr>
              <a:xfrm>
                <a:off x="3845300" y="957057"/>
                <a:ext cx="1446812" cy="256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i="1" dirty="0" err="1"/>
                  <a:t>Delwiche</a:t>
                </a:r>
                <a:r>
                  <a:rPr lang="en-US" sz="900" i="1" dirty="0"/>
                  <a:t> et al., </a:t>
                </a:r>
                <a:r>
                  <a:rPr lang="en-US" sz="900" dirty="0"/>
                  <a:t>2021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C5E896-D85C-7AAA-2A1B-37DF493ADCB9}"/>
              </a:ext>
            </a:extLst>
          </p:cNvPr>
          <p:cNvSpPr txBox="1"/>
          <p:nvPr/>
        </p:nvSpPr>
        <p:spPr>
          <a:xfrm>
            <a:off x="238753" y="99065"/>
            <a:ext cx="8362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sng" dirty="0">
                <a:solidFill>
                  <a:schemeClr val="accent2"/>
                </a:solidFill>
              </a:rPr>
              <a:t>FLUXNET calibration of </a:t>
            </a:r>
            <a:r>
              <a:rPr lang="en-US" b="0" u="sng" dirty="0" err="1">
                <a:solidFill>
                  <a:schemeClr val="accent2"/>
                </a:solidFill>
              </a:rPr>
              <a:t>WetCHARTs</a:t>
            </a:r>
            <a:r>
              <a:rPr lang="en-US" b="0" u="sng" dirty="0">
                <a:solidFill>
                  <a:schemeClr val="accent2"/>
                </a:solidFill>
              </a:rPr>
              <a:t> CH4 fluxes for the North America domain </a:t>
            </a:r>
            <a:r>
              <a:rPr lang="en-US" b="0" i="1" dirty="0">
                <a:solidFill>
                  <a:schemeClr val="accent2"/>
                </a:solidFill>
              </a:rPr>
              <a:t>[Ma et al., submitted]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8FCD1-94D6-AE46-5940-02EEF14364FF}"/>
              </a:ext>
            </a:extLst>
          </p:cNvPr>
          <p:cNvSpPr txBox="1"/>
          <p:nvPr/>
        </p:nvSpPr>
        <p:spPr>
          <a:xfrm>
            <a:off x="0" y="3429000"/>
            <a:ext cx="5538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Ensemble mean </a:t>
            </a:r>
            <a:r>
              <a:rPr lang="en-US" b="0" dirty="0" err="1"/>
              <a:t>WetCHARTs</a:t>
            </a:r>
            <a:r>
              <a:rPr lang="en-US" b="0" dirty="0"/>
              <a:t> methane fluxes overestimate North America methane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We used comparisons to 41 FLUXNET eddy covariance sites with multi-month records to calibrate </a:t>
            </a:r>
            <a:r>
              <a:rPr lang="en-US" b="0" dirty="0" err="1"/>
              <a:t>WetCHARTs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calibrated </a:t>
            </a:r>
            <a:r>
              <a:rPr lang="en-US" b="0" dirty="0" err="1"/>
              <a:t>WetCHARTs</a:t>
            </a:r>
            <a:r>
              <a:rPr lang="en-US" b="0" dirty="0"/>
              <a:t> is used as prior by Nesser et al. and successfully matches the TROPOMI observations.</a:t>
            </a:r>
          </a:p>
          <a:p>
            <a:endParaRPr lang="en-US" b="0" dirty="0"/>
          </a:p>
          <a:p>
            <a:pPr marL="257175" indent="-257175">
              <a:buAutoNum type="arabicPeriod"/>
            </a:pPr>
            <a:endParaRPr lang="en-US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A70510-5DCE-3EA3-9F00-1D16137E3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284" y="3168526"/>
            <a:ext cx="3215309" cy="18055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C29F9D-C00C-246B-6D6C-7AAA173758C0}"/>
              </a:ext>
            </a:extLst>
          </p:cNvPr>
          <p:cNvSpPr txBox="1"/>
          <p:nvPr/>
        </p:nvSpPr>
        <p:spPr>
          <a:xfrm>
            <a:off x="5874601" y="3010102"/>
            <a:ext cx="321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WetCHARTs</a:t>
            </a:r>
            <a:r>
              <a:rPr lang="en-US" b="0" dirty="0"/>
              <a:t> CH4 emissions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B06C1F-6982-4E24-4E01-F503750269FB}"/>
              </a:ext>
            </a:extLst>
          </p:cNvPr>
          <p:cNvSpPr/>
          <p:nvPr/>
        </p:nvSpPr>
        <p:spPr>
          <a:xfrm>
            <a:off x="5874601" y="3345907"/>
            <a:ext cx="1007828" cy="725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8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" y="-270713"/>
            <a:ext cx="10287000" cy="1143000"/>
          </a:xfrm>
        </p:spPr>
        <p:txBody>
          <a:bodyPr>
            <a:normAutofit/>
          </a:bodyPr>
          <a:lstStyle/>
          <a:p>
            <a:pPr algn="l"/>
            <a:r>
              <a:rPr lang="en-US" sz="1600" b="0" i="0" dirty="0">
                <a:effectLst/>
              </a:rPr>
              <a:t> </a:t>
            </a:r>
            <a:r>
              <a:rPr lang="en-US" sz="1800" b="0" i="0" dirty="0">
                <a:effectLst/>
              </a:rPr>
              <a:t>High-frequency monitoring of anomalous methane point sources </a:t>
            </a:r>
            <a:br>
              <a:rPr lang="en-US" sz="1800" b="0" i="0" dirty="0">
                <a:effectLst/>
              </a:rPr>
            </a:br>
            <a:r>
              <a:rPr lang="en-US" sz="1800" b="0" i="0" dirty="0">
                <a:effectLst/>
              </a:rPr>
              <a:t> with multispectral Sentinel-2 satellite observations </a:t>
            </a:r>
            <a:r>
              <a:rPr lang="en-US" sz="1600" b="0" i="0" dirty="0">
                <a:effectLst/>
              </a:rPr>
              <a:t>[</a:t>
            </a:r>
            <a:r>
              <a:rPr lang="en-US" sz="1800" i="1" dirty="0"/>
              <a:t>Varon et al., 2021]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325855" y="2269613"/>
            <a:ext cx="3147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Landsat: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nm spectral resolution,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useless for methane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00EB4-51C7-441C-8EC2-4D6D1B74E052}"/>
              </a:ext>
            </a:extLst>
          </p:cNvPr>
          <p:cNvSpPr txBox="1"/>
          <p:nvPr/>
        </p:nvSpPr>
        <p:spPr>
          <a:xfrm>
            <a:off x="31044" y="630081"/>
            <a:ext cx="3350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ESA Sentinel-2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30-m resolution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global coverage in 2-5 days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A2DED8-4F1A-4134-970A-47E52CE36A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50" y="4356257"/>
            <a:ext cx="5716296" cy="2490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8E40D-7B6B-4457-93BD-0BE9E092518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48272"/>
          <a:stretch/>
        </p:blipFill>
        <p:spPr>
          <a:xfrm>
            <a:off x="922250" y="4332111"/>
            <a:ext cx="2117407" cy="2069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8147A-5E37-4779-A7CC-43BEF8D88B8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78" r="79421" b="-724"/>
          <a:stretch/>
        </p:blipFill>
        <p:spPr>
          <a:xfrm>
            <a:off x="1047145" y="6221893"/>
            <a:ext cx="1279208" cy="3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BE263-C56F-4D2F-B809-E61A66D7BC49}"/>
              </a:ext>
            </a:extLst>
          </p:cNvPr>
          <p:cNvSpPr txBox="1"/>
          <p:nvPr/>
        </p:nvSpPr>
        <p:spPr>
          <a:xfrm>
            <a:off x="252080" y="3940574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Single oil well plume in Algeria, observed by Sentinel-2 for almost a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5B633-0B7A-45D4-B5EC-8C088BA80239}"/>
              </a:ext>
            </a:extLst>
          </p:cNvPr>
          <p:cNvSpPr txBox="1"/>
          <p:nvPr/>
        </p:nvSpPr>
        <p:spPr>
          <a:xfrm>
            <a:off x="3817873" y="4577845"/>
            <a:ext cx="250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6% of reported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O/G emissions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D6CFAC-CAF0-46C8-B623-0C77ADCCBF3C}"/>
              </a:ext>
            </a:extLst>
          </p:cNvPr>
          <p:cNvCxnSpPr>
            <a:cxnSpLocks/>
          </p:cNvCxnSpPr>
          <p:nvPr/>
        </p:nvCxnSpPr>
        <p:spPr>
          <a:xfrm>
            <a:off x="8764232" y="5556719"/>
            <a:ext cx="0" cy="578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02871-2257-46E3-9069-9BE540E2E191}"/>
              </a:ext>
            </a:extLst>
          </p:cNvPr>
          <p:cNvSpPr txBox="1"/>
          <p:nvPr/>
        </p:nvSpPr>
        <p:spPr>
          <a:xfrm>
            <a:off x="8075280" y="522891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flare lit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0D59-1BFF-4889-ADB2-8FDC02880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67" y="1629077"/>
            <a:ext cx="2285349" cy="1713474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EDEBAA9C-E8C9-4010-8E3F-275589794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280" y="2196687"/>
            <a:ext cx="3810000" cy="10857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25D6C086-2957-4B9A-9087-7FCED0AB9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0855" y="3476451"/>
            <a:ext cx="3810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4D9A1DE-E5F0-4FE1-A12D-3BB58F36FEE0}"/>
              </a:ext>
            </a:extLst>
          </p:cNvPr>
          <p:cNvSpPr>
            <a:spLocks/>
          </p:cNvSpPr>
          <p:nvPr/>
        </p:nvSpPr>
        <p:spPr bwMode="auto">
          <a:xfrm>
            <a:off x="4666099" y="1337809"/>
            <a:ext cx="1654918" cy="2091851"/>
          </a:xfrm>
          <a:custGeom>
            <a:avLst/>
            <a:gdLst>
              <a:gd name="T0" fmla="*/ 0 w 1152"/>
              <a:gd name="T1" fmla="*/ 2147483646 h 2016"/>
              <a:gd name="T2" fmla="*/ 2147483646 w 1152"/>
              <a:gd name="T3" fmla="*/ 2147483646 h 2016"/>
              <a:gd name="T4" fmla="*/ 2147483646 w 1152"/>
              <a:gd name="T5" fmla="*/ 0 h 2016"/>
              <a:gd name="T6" fmla="*/ 0 60000 65536"/>
              <a:gd name="T7" fmla="*/ 0 60000 65536"/>
              <a:gd name="T8" fmla="*/ 0 60000 65536"/>
              <a:gd name="T9" fmla="*/ 0 w 1152"/>
              <a:gd name="T10" fmla="*/ 0 h 2016"/>
              <a:gd name="T11" fmla="*/ 1152 w 1152"/>
              <a:gd name="T12" fmla="*/ 2016 h 2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2016">
                <a:moveTo>
                  <a:pt x="0" y="96"/>
                </a:moveTo>
                <a:lnTo>
                  <a:pt x="1152" y="2016"/>
                </a:lnTo>
                <a:lnTo>
                  <a:pt x="1152" y="0"/>
                </a:lnTo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0000"/>
              </a:highlight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4FE3898-11A5-4C0B-A4D9-E2EC4BF9DD17}"/>
              </a:ext>
            </a:extLst>
          </p:cNvPr>
          <p:cNvSpPr>
            <a:spLocks/>
          </p:cNvSpPr>
          <p:nvPr/>
        </p:nvSpPr>
        <p:spPr bwMode="auto">
          <a:xfrm>
            <a:off x="4781780" y="1288359"/>
            <a:ext cx="1713119" cy="2141301"/>
          </a:xfrm>
          <a:custGeom>
            <a:avLst/>
            <a:gdLst>
              <a:gd name="T0" fmla="*/ 0 w 864"/>
              <a:gd name="T1" fmla="*/ 0 h 1440"/>
              <a:gd name="T2" fmla="*/ 2147483646 w 864"/>
              <a:gd name="T3" fmla="*/ 2147483646 h 1440"/>
              <a:gd name="T4" fmla="*/ 2147483646 w 864"/>
              <a:gd name="T5" fmla="*/ 2147483646 h 1440"/>
              <a:gd name="T6" fmla="*/ 0 60000 65536"/>
              <a:gd name="T7" fmla="*/ 0 60000 65536"/>
              <a:gd name="T8" fmla="*/ 0 60000 65536"/>
              <a:gd name="T9" fmla="*/ 0 w 864"/>
              <a:gd name="T10" fmla="*/ 0 h 1440"/>
              <a:gd name="T11" fmla="*/ 864 w 864"/>
              <a:gd name="T12" fmla="*/ 1440 h 1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1440">
                <a:moveTo>
                  <a:pt x="0" y="0"/>
                </a:moveTo>
                <a:lnTo>
                  <a:pt x="864" y="1440"/>
                </a:lnTo>
                <a:lnTo>
                  <a:pt x="864" y="48"/>
                </a:ln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0000"/>
              </a:highlight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95389C08-3C85-4677-BAB4-DFEF706A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099" y="3436759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surface 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72ADC247-D9ED-4CE4-8B65-E7FEAFE8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180" y="259856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40B2F5-01CE-4561-AF00-7463C95D4213}"/>
              </a:ext>
            </a:extLst>
          </p:cNvPr>
          <p:cNvGrpSpPr/>
          <p:nvPr/>
        </p:nvGrpSpPr>
        <p:grpSpPr>
          <a:xfrm>
            <a:off x="4201207" y="830895"/>
            <a:ext cx="635900" cy="488645"/>
            <a:chOff x="378973" y="681746"/>
            <a:chExt cx="1202249" cy="107085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6DEE32E-DB3E-4038-8D11-04B922582B5A}"/>
                </a:ext>
              </a:extLst>
            </p:cNvPr>
            <p:cNvSpPr/>
            <p:nvPr/>
          </p:nvSpPr>
          <p:spPr>
            <a:xfrm>
              <a:off x="762000" y="988573"/>
              <a:ext cx="457200" cy="457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6E79B7-FAFF-4862-9626-7E37145B3192}"/>
                </a:ext>
              </a:extLst>
            </p:cNvPr>
            <p:cNvCxnSpPr/>
            <p:nvPr/>
          </p:nvCxnSpPr>
          <p:spPr>
            <a:xfrm flipV="1">
              <a:off x="990600" y="681746"/>
              <a:ext cx="0" cy="2286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240F71-C532-45B9-98ED-8D85B2DBB42E}"/>
                </a:ext>
              </a:extLst>
            </p:cNvPr>
            <p:cNvCxnSpPr/>
            <p:nvPr/>
          </p:nvCxnSpPr>
          <p:spPr>
            <a:xfrm flipV="1">
              <a:off x="990600" y="1524000"/>
              <a:ext cx="0" cy="2286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7449BA6-834F-419E-8510-D17D63839AC0}"/>
                </a:ext>
              </a:extLst>
            </p:cNvPr>
            <p:cNvGrpSpPr/>
            <p:nvPr/>
          </p:nvGrpSpPr>
          <p:grpSpPr>
            <a:xfrm rot="-3600000">
              <a:off x="969595" y="605546"/>
              <a:ext cx="152400" cy="1070854"/>
              <a:chOff x="1143000" y="834146"/>
              <a:chExt cx="0" cy="1070854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D8E3ABC-3498-4451-B74C-C897511F892B}"/>
                  </a:ext>
                </a:extLst>
              </p:cNvPr>
              <p:cNvCxnSpPr/>
              <p:nvPr/>
            </p:nvCxnSpPr>
            <p:spPr>
              <a:xfrm flipV="1">
                <a:off x="1143000" y="834146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03B617D-0327-471F-8C4A-C4C967915CA6}"/>
                  </a:ext>
                </a:extLst>
              </p:cNvPr>
              <p:cNvCxnSpPr/>
              <p:nvPr/>
            </p:nvCxnSpPr>
            <p:spPr>
              <a:xfrm flipV="1">
                <a:off x="1143000" y="1676400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954EF17-808B-4072-B84B-74ADEBE686AD}"/>
                </a:ext>
              </a:extLst>
            </p:cNvPr>
            <p:cNvGrpSpPr/>
            <p:nvPr/>
          </p:nvGrpSpPr>
          <p:grpSpPr>
            <a:xfrm rot="14040000">
              <a:off x="838200" y="648113"/>
              <a:ext cx="152400" cy="1070854"/>
              <a:chOff x="1143000" y="834146"/>
              <a:chExt cx="0" cy="107085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2028766-1FE8-4C1A-B412-0C4D1E8963FE}"/>
                  </a:ext>
                </a:extLst>
              </p:cNvPr>
              <p:cNvCxnSpPr/>
              <p:nvPr/>
            </p:nvCxnSpPr>
            <p:spPr>
              <a:xfrm flipV="1">
                <a:off x="1143000" y="834146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E2393D3-BA14-4CA4-A451-D9165099AD25}"/>
                  </a:ext>
                </a:extLst>
              </p:cNvPr>
              <p:cNvCxnSpPr/>
              <p:nvPr/>
            </p:nvCxnSpPr>
            <p:spPr>
              <a:xfrm flipV="1">
                <a:off x="1143000" y="1676400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3951DB8-CFDB-4682-B05C-300E8DC2B601}"/>
              </a:ext>
            </a:extLst>
          </p:cNvPr>
          <p:cNvSpPr txBox="1"/>
          <p:nvPr/>
        </p:nvSpPr>
        <p:spPr>
          <a:xfrm>
            <a:off x="3106954" y="2339242"/>
            <a:ext cx="2285349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Band 11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1560-1660 nm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low methane sensitivity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96F5C9-1E1D-4F74-9ABC-7BF2782E3220}"/>
              </a:ext>
            </a:extLst>
          </p:cNvPr>
          <p:cNvSpPr txBox="1"/>
          <p:nvPr/>
        </p:nvSpPr>
        <p:spPr>
          <a:xfrm>
            <a:off x="6610580" y="2282699"/>
            <a:ext cx="2623026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Band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2090-2290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high methane sensitivity</a:t>
            </a:r>
          </a:p>
        </p:txBody>
      </p:sp>
      <p:grpSp>
        <p:nvGrpSpPr>
          <p:cNvPr id="41" name="Group 22">
            <a:extLst>
              <a:ext uri="{FF2B5EF4-FFF2-40B4-BE49-F238E27FC236}">
                <a16:creationId xmlns:a16="http://schemas.microsoft.com/office/drawing/2014/main" id="{6FBD8CC1-20B8-49CA-B1B9-38BA2690FD2D}"/>
              </a:ext>
            </a:extLst>
          </p:cNvPr>
          <p:cNvGrpSpPr>
            <a:grpSpLocks noChangeAspect="1"/>
          </p:cNvGrpSpPr>
          <p:nvPr/>
        </p:nvGrpSpPr>
        <p:grpSpPr bwMode="auto">
          <a:xfrm rot="327843">
            <a:off x="6045582" y="904166"/>
            <a:ext cx="757878" cy="318038"/>
            <a:chOff x="3264" y="2496"/>
            <a:chExt cx="1488" cy="624"/>
          </a:xfrm>
        </p:grpSpPr>
        <p:sp>
          <p:nvSpPr>
            <p:cNvPr id="42" name="AutoShape 23">
              <a:extLst>
                <a:ext uri="{FF2B5EF4-FFF2-40B4-BE49-F238E27FC236}">
                  <a16:creationId xmlns:a16="http://schemas.microsoft.com/office/drawing/2014/main" id="{9B1FF5FB-EA9C-4F30-A003-636D458BE5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3888" y="2496"/>
              <a:ext cx="240" cy="624"/>
            </a:xfrm>
            <a:prstGeom prst="can">
              <a:avLst>
                <a:gd name="adj" fmla="val 6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endParaRPr>
            </a:p>
          </p:txBody>
        </p:sp>
        <p:grpSp>
          <p:nvGrpSpPr>
            <p:cNvPr id="43" name="Group 24">
              <a:extLst>
                <a:ext uri="{FF2B5EF4-FFF2-40B4-BE49-F238E27FC236}">
                  <a16:creationId xmlns:a16="http://schemas.microsoft.com/office/drawing/2014/main" id="{4153BA2E-BC83-45C2-8852-10D6EA776CB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8" y="2616"/>
              <a:ext cx="624" cy="384"/>
              <a:chOff x="4752" y="3312"/>
              <a:chExt cx="624" cy="384"/>
            </a:xfrm>
          </p:grpSpPr>
          <p:grpSp>
            <p:nvGrpSpPr>
              <p:cNvPr id="49" name="Group 25">
                <a:extLst>
                  <a:ext uri="{FF2B5EF4-FFF2-40B4-BE49-F238E27FC236}">
                    <a16:creationId xmlns:a16="http://schemas.microsoft.com/office/drawing/2014/main" id="{FDD298E9-1FE3-422C-9F8A-5DA23E4B24A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51" name="Rectangle 26">
                  <a:extLst>
                    <a:ext uri="{FF2B5EF4-FFF2-40B4-BE49-F238E27FC236}">
                      <a16:creationId xmlns:a16="http://schemas.microsoft.com/office/drawing/2014/main" id="{38F9B4AF-4CDC-49B2-B014-83B4BF10D9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27">
                  <a:extLst>
                    <a:ext uri="{FF2B5EF4-FFF2-40B4-BE49-F238E27FC236}">
                      <a16:creationId xmlns:a16="http://schemas.microsoft.com/office/drawing/2014/main" id="{A8167C87-8894-4635-B778-4207DD6C1BD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" name="Line 28">
                <a:extLst>
                  <a:ext uri="{FF2B5EF4-FFF2-40B4-BE49-F238E27FC236}">
                    <a16:creationId xmlns:a16="http://schemas.microsoft.com/office/drawing/2014/main" id="{BF6107E6-ACC0-40AD-9D03-C40FBA4A3EC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29">
              <a:extLst>
                <a:ext uri="{FF2B5EF4-FFF2-40B4-BE49-F238E27FC236}">
                  <a16:creationId xmlns:a16="http://schemas.microsoft.com/office/drawing/2014/main" id="{459BA918-D603-4F15-91DF-5E1527D5F2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264" y="2616"/>
              <a:ext cx="624" cy="384"/>
              <a:chOff x="4752" y="3312"/>
              <a:chExt cx="624" cy="384"/>
            </a:xfrm>
          </p:grpSpPr>
          <p:grpSp>
            <p:nvGrpSpPr>
              <p:cNvPr id="45" name="Group 30">
                <a:extLst>
                  <a:ext uri="{FF2B5EF4-FFF2-40B4-BE49-F238E27FC236}">
                    <a16:creationId xmlns:a16="http://schemas.microsoft.com/office/drawing/2014/main" id="{34D624EE-C1FC-41E1-BED4-A0D109128F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47" name="Rectangle 31">
                  <a:extLst>
                    <a:ext uri="{FF2B5EF4-FFF2-40B4-BE49-F238E27FC236}">
                      <a16:creationId xmlns:a16="http://schemas.microsoft.com/office/drawing/2014/main" id="{30548925-A15B-4D8A-A453-E16EB9EA48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Line 32">
                  <a:extLst>
                    <a:ext uri="{FF2B5EF4-FFF2-40B4-BE49-F238E27FC236}">
                      <a16:creationId xmlns:a16="http://schemas.microsoft.com/office/drawing/2014/main" id="{3F7EEA67-2B0C-45BC-BD6C-9C32DB88AF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Line 33">
                <a:extLst>
                  <a:ext uri="{FF2B5EF4-FFF2-40B4-BE49-F238E27FC236}">
                    <a16:creationId xmlns:a16="http://schemas.microsoft.com/office/drawing/2014/main" id="{A13B89EC-EA34-4BA9-A968-204F30BE59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840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A72F-23C4-48F6-8E68-FAF19509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" y="197413"/>
            <a:ext cx="9296400" cy="1143000"/>
          </a:xfrm>
        </p:spPr>
        <p:txBody>
          <a:bodyPr/>
          <a:lstStyle/>
          <a:p>
            <a:pPr algn="l"/>
            <a:r>
              <a:rPr lang="en-US" sz="1800" dirty="0"/>
              <a:t>Quantifying methane emissions from the global scale down to point sources </a:t>
            </a:r>
            <a:br>
              <a:rPr lang="en-US" sz="1800" dirty="0"/>
            </a:br>
            <a:r>
              <a:rPr lang="en-US" sz="1800" dirty="0"/>
              <a:t>using satellite observations of atmospheric methane</a:t>
            </a:r>
            <a:r>
              <a:rPr lang="en-US" sz="1800" b="0" i="0" dirty="0">
                <a:effectLst/>
              </a:rPr>
              <a:t> </a:t>
            </a:r>
            <a:r>
              <a:rPr lang="en-US" sz="1800" dirty="0"/>
              <a:t>[</a:t>
            </a:r>
            <a:r>
              <a:rPr lang="en-US" sz="1800" i="1" dirty="0" err="1"/>
              <a:t>D.J.Jacob</a:t>
            </a:r>
            <a:r>
              <a:rPr lang="en-US" sz="1800" i="1" dirty="0"/>
              <a:t>, D.J., D.J. Varon, D.H. Cusworth, P.E. Dennison, C. Frankenberg, R. Gautam, L. Guanter, J. Kelley, J. McKeever, L.E. Ott, B. Poulter, Z. Qu, A.K. Thorpe, J.R. Worden, and R.M. Duren, ACP 2022]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D0869-D4BD-4EE2-ADE2-01BEDE30E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35340"/>
            <a:ext cx="6477000" cy="4811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3E2AF-8167-4A17-B7D7-B016E15E5907}"/>
              </a:ext>
            </a:extLst>
          </p:cNvPr>
          <p:cNvSpPr txBox="1"/>
          <p:nvPr/>
        </p:nvSpPr>
        <p:spPr>
          <a:xfrm>
            <a:off x="0" y="6436852"/>
            <a:ext cx="91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CMS Methane WG product: Review of current and planned satellite capabilities</a:t>
            </a:r>
          </a:p>
        </p:txBody>
      </p:sp>
    </p:spTree>
    <p:extLst>
      <p:ext uri="{BB962C8B-B14F-4D97-AF65-F5344CB8AC3E}">
        <p14:creationId xmlns:p14="http://schemas.microsoft.com/office/powerpoint/2010/main" val="309041313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2E40-B824-42A4-A684-5ECB47E7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-186272"/>
            <a:ext cx="7772400" cy="1143000"/>
          </a:xfrm>
        </p:spPr>
        <p:txBody>
          <a:bodyPr/>
          <a:lstStyle/>
          <a:p>
            <a:r>
              <a:rPr lang="en-US" dirty="0"/>
              <a:t>Our general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1687E-D2DB-4462-A39B-42960B058635}"/>
              </a:ext>
            </a:extLst>
          </p:cNvPr>
          <p:cNvSpPr txBox="1"/>
          <p:nvPr/>
        </p:nvSpPr>
        <p:spPr>
          <a:xfrm>
            <a:off x="133829" y="973751"/>
            <a:ext cx="463981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0000"/>
                </a:solidFill>
              </a:rPr>
              <a:t>National EPA, ECCC, INECC inventories reported to UNFCCC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9D7E2F-8631-4850-96E6-080D154FC75D}"/>
              </a:ext>
            </a:extLst>
          </p:cNvPr>
          <p:cNvCxnSpPr>
            <a:cxnSpLocks/>
          </p:cNvCxnSpPr>
          <p:nvPr/>
        </p:nvCxnSpPr>
        <p:spPr bwMode="auto">
          <a:xfrm>
            <a:off x="2276856" y="1618299"/>
            <a:ext cx="0" cy="600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F4CDFB-99E8-436E-87CA-7EBE377D867F}"/>
              </a:ext>
            </a:extLst>
          </p:cNvPr>
          <p:cNvSpPr txBox="1"/>
          <p:nvPr/>
        </p:nvSpPr>
        <p:spPr>
          <a:xfrm>
            <a:off x="152402" y="2218464"/>
            <a:ext cx="39623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Produce high-resolution gridded versions of national inventories to serve as prior estimates in inversions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E9F82-7F2E-4C0F-B1B9-99130D305F1B}"/>
              </a:ext>
            </a:extLst>
          </p:cNvPr>
          <p:cNvSpPr txBox="1"/>
          <p:nvPr/>
        </p:nvSpPr>
        <p:spPr>
          <a:xfrm>
            <a:off x="4343399" y="2214334"/>
            <a:ext cx="3657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Develop </a:t>
            </a:r>
            <a:r>
              <a:rPr lang="en-US" b="0" dirty="0" err="1"/>
              <a:t>WetCHARTs</a:t>
            </a:r>
            <a:r>
              <a:rPr lang="en-US" b="0" dirty="0"/>
              <a:t> gridded wetlands emission inventory ensemble w/prior error covariance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08063-2935-44FF-8DE9-8444D2502DBD}"/>
              </a:ext>
            </a:extLst>
          </p:cNvPr>
          <p:cNvSpPr txBox="1"/>
          <p:nvPr/>
        </p:nvSpPr>
        <p:spPr>
          <a:xfrm>
            <a:off x="3306826" y="4104688"/>
            <a:ext cx="343505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Conduct analytical inversions with GEOS-Chem atmospheric transport model to optimize emissions including posterior error statistics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30C656-8450-43FB-A7B9-9BF29F3879E3}"/>
              </a:ext>
            </a:extLst>
          </p:cNvPr>
          <p:cNvSpPr txBox="1"/>
          <p:nvPr/>
        </p:nvSpPr>
        <p:spPr>
          <a:xfrm>
            <a:off x="748310" y="3939714"/>
            <a:ext cx="2045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satellite:</a:t>
            </a:r>
          </a:p>
          <a:p>
            <a:r>
              <a:rPr lang="en-US" b="0" dirty="0">
                <a:solidFill>
                  <a:srgbClr val="009900"/>
                </a:solidFill>
              </a:rPr>
              <a:t>GOSAT</a:t>
            </a:r>
          </a:p>
          <a:p>
            <a:r>
              <a:rPr lang="en-US" b="0" dirty="0">
                <a:solidFill>
                  <a:srgbClr val="009900"/>
                </a:solidFill>
              </a:rPr>
              <a:t>TROPOMI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E46EC-972E-4B57-B9DC-FF5AE5BA0581}"/>
              </a:ext>
            </a:extLst>
          </p:cNvPr>
          <p:cNvSpPr txBox="1"/>
          <p:nvPr/>
        </p:nvSpPr>
        <p:spPr>
          <a:xfrm>
            <a:off x="739801" y="4704852"/>
            <a:ext cx="272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suborbital:</a:t>
            </a:r>
          </a:p>
          <a:p>
            <a:r>
              <a:rPr lang="en-US" b="0" dirty="0">
                <a:solidFill>
                  <a:srgbClr val="009900"/>
                </a:solidFill>
              </a:rPr>
              <a:t>NOAA GLOBALVIEW+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583F0-9A4B-4980-8979-B9067FA6826C}"/>
              </a:ext>
            </a:extLst>
          </p:cNvPr>
          <p:cNvSpPr txBox="1"/>
          <p:nvPr/>
        </p:nvSpPr>
        <p:spPr>
          <a:xfrm>
            <a:off x="7153658" y="4067110"/>
            <a:ext cx="1905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Inform emission inventory improvement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6AC0D-1C6E-4492-B9EF-C3DEC30A4559}"/>
              </a:ext>
            </a:extLst>
          </p:cNvPr>
          <p:cNvSpPr txBox="1"/>
          <p:nvPr/>
        </p:nvSpPr>
        <p:spPr>
          <a:xfrm>
            <a:off x="73540" y="3384078"/>
            <a:ext cx="272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9900"/>
                </a:solidFill>
              </a:rPr>
              <a:t>Observations </a:t>
            </a:r>
          </a:p>
          <a:p>
            <a:pPr algn="ctr"/>
            <a:r>
              <a:rPr lang="en-US" b="0" dirty="0">
                <a:solidFill>
                  <a:srgbClr val="009900"/>
                </a:solidFill>
              </a:rPr>
              <a:t>of atmospheric methane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FCAAF26-E4C3-4B1C-B44A-F45587850571}"/>
              </a:ext>
            </a:extLst>
          </p:cNvPr>
          <p:cNvSpPr/>
          <p:nvPr/>
        </p:nvSpPr>
        <p:spPr bwMode="auto">
          <a:xfrm>
            <a:off x="4910207" y="1233184"/>
            <a:ext cx="3720226" cy="2854284"/>
          </a:xfrm>
          <a:custGeom>
            <a:avLst/>
            <a:gdLst>
              <a:gd name="connsiteX0" fmla="*/ 3732756 w 3732756"/>
              <a:gd name="connsiteY0" fmla="*/ 2931090 h 2931090"/>
              <a:gd name="connsiteX1" fmla="*/ 3732756 w 3732756"/>
              <a:gd name="connsiteY1" fmla="*/ 0 h 2931090"/>
              <a:gd name="connsiteX2" fmla="*/ 0 w 3732756"/>
              <a:gd name="connsiteY2" fmla="*/ 12526 h 293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2756" h="2931090">
                <a:moveTo>
                  <a:pt x="3732756" y="2931090"/>
                </a:moveTo>
                <a:lnTo>
                  <a:pt x="3732756" y="0"/>
                </a:lnTo>
                <a:lnTo>
                  <a:pt x="0" y="12526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053937-6C73-4104-80A7-17552A35AC1E}"/>
              </a:ext>
            </a:extLst>
          </p:cNvPr>
          <p:cNvCxnSpPr>
            <a:cxnSpLocks/>
          </p:cNvCxnSpPr>
          <p:nvPr/>
        </p:nvCxnSpPr>
        <p:spPr bwMode="auto">
          <a:xfrm flipH="1">
            <a:off x="7987094" y="2645848"/>
            <a:ext cx="6433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6A0E7B-A2D0-4395-82AD-E7A9B85C0B4E}"/>
              </a:ext>
            </a:extLst>
          </p:cNvPr>
          <p:cNvCxnSpPr>
            <a:cxnSpLocks/>
          </p:cNvCxnSpPr>
          <p:nvPr/>
        </p:nvCxnSpPr>
        <p:spPr bwMode="auto">
          <a:xfrm>
            <a:off x="6741883" y="4509294"/>
            <a:ext cx="42091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378F43-125E-4322-B487-32021824D9FC}"/>
              </a:ext>
            </a:extLst>
          </p:cNvPr>
          <p:cNvCxnSpPr>
            <a:cxnSpLocks/>
          </p:cNvCxnSpPr>
          <p:nvPr/>
        </p:nvCxnSpPr>
        <p:spPr bwMode="auto">
          <a:xfrm>
            <a:off x="2133600" y="4509294"/>
            <a:ext cx="11884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CD7165-9AEA-4BD6-B4CE-68C49A7996B1}"/>
              </a:ext>
            </a:extLst>
          </p:cNvPr>
          <p:cNvCxnSpPr>
            <a:cxnSpLocks/>
          </p:cNvCxnSpPr>
          <p:nvPr/>
        </p:nvCxnSpPr>
        <p:spPr bwMode="auto">
          <a:xfrm>
            <a:off x="3733800" y="3158817"/>
            <a:ext cx="0" cy="928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65F91D-BEA4-458A-9F1D-5EDD1F6E623B}"/>
              </a:ext>
            </a:extLst>
          </p:cNvPr>
          <p:cNvCxnSpPr>
            <a:cxnSpLocks/>
          </p:cNvCxnSpPr>
          <p:nvPr/>
        </p:nvCxnSpPr>
        <p:spPr bwMode="auto">
          <a:xfrm>
            <a:off x="6172199" y="3128917"/>
            <a:ext cx="0" cy="9585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22988471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BFAA-92D7-46D5-BFCA-13855A24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7772400" cy="1143000"/>
          </a:xfrm>
        </p:spPr>
        <p:txBody>
          <a:bodyPr/>
          <a:lstStyle/>
          <a:p>
            <a:pPr algn="l"/>
            <a:r>
              <a:rPr lang="en-US" sz="1800" dirty="0">
                <a:latin typeface="+mn-lt"/>
              </a:rPr>
              <a:t> A gridded inventory of Canada's anthropogenic methane emissions [</a:t>
            </a:r>
            <a:r>
              <a:rPr lang="en-US" sz="1800" i="1" dirty="0">
                <a:latin typeface="+mn-lt"/>
              </a:rPr>
              <a:t>Scarpelli et al., ERL 2022</a:t>
            </a:r>
            <a:r>
              <a:rPr lang="en-US" sz="1800" dirty="0">
                <a:latin typeface="+mn-lt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46A0D-FB7D-4989-9589-B2801D64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5562600" cy="5117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A460F-BFDB-4F7D-BBDD-6E7C49BAB36A}"/>
              </a:ext>
            </a:extLst>
          </p:cNvPr>
          <p:cNvSpPr txBox="1"/>
          <p:nvPr/>
        </p:nvSpPr>
        <p:spPr>
          <a:xfrm>
            <a:off x="5867400" y="1312902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ECCC emission inventory allocated to 0.1</a:t>
            </a:r>
            <a:r>
              <a:rPr lang="en-US" b="0" baseline="30000" dirty="0"/>
              <a:t>o</a:t>
            </a:r>
            <a:r>
              <a:rPr lang="en-US" b="0" dirty="0"/>
              <a:t>x0.1</a:t>
            </a:r>
            <a:r>
              <a:rPr lang="en-US" b="0" baseline="30000" dirty="0"/>
              <a:t>o</a:t>
            </a:r>
            <a:r>
              <a:rPr lang="en-US" b="0" dirty="0"/>
              <a:t>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Hotspots &gt; 1 ton h</a:t>
            </a:r>
            <a:r>
              <a:rPr lang="en-US" b="0" baseline="30000" dirty="0"/>
              <a:t>-1</a:t>
            </a:r>
            <a:r>
              <a:rPr lang="en-US" b="0" dirty="0"/>
              <a:t> from oil sands, landfills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E1E2D-2E6B-4687-919A-9E7DE995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913610"/>
            <a:ext cx="3173786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5FD7E-7A0A-4A4E-AAFE-72E64E033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b="41687"/>
          <a:stretch/>
        </p:blipFill>
        <p:spPr>
          <a:xfrm>
            <a:off x="8001000" y="5238479"/>
            <a:ext cx="1106424" cy="1643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624DA5-1141-451F-B1C3-E6EC107111A8}"/>
              </a:ext>
            </a:extLst>
          </p:cNvPr>
          <p:cNvSpPr txBox="1"/>
          <p:nvPr/>
        </p:nvSpPr>
        <p:spPr>
          <a:xfrm>
            <a:off x="8108498" y="6673334"/>
            <a:ext cx="914400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0" dirty="0"/>
              <a:t>Tia Scarpelli</a:t>
            </a:r>
          </a:p>
        </p:txBody>
      </p:sp>
    </p:spTree>
    <p:extLst>
      <p:ext uri="{BB962C8B-B14F-4D97-AF65-F5344CB8AC3E}">
        <p14:creationId xmlns:p14="http://schemas.microsoft.com/office/powerpoint/2010/main" val="170381608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1C41-0112-4554-8264-557DBC23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185" y="55935"/>
            <a:ext cx="9220200" cy="1143000"/>
          </a:xfrm>
        </p:spPr>
        <p:txBody>
          <a:bodyPr/>
          <a:lstStyle/>
          <a:p>
            <a:pPr algn="l"/>
            <a:r>
              <a:rPr lang="en-US" sz="1800" dirty="0">
                <a:latin typeface="+mn-lt"/>
              </a:rPr>
              <a:t>Methane emissions in the United States, Canada, and Mexico: Evaluation of national methane emission inventories and 2010-2017 sectoral trends by inverse analysis of in situ (</a:t>
            </a:r>
            <a:r>
              <a:rPr lang="en-US" sz="1800" dirty="0" err="1">
                <a:latin typeface="+mn-lt"/>
              </a:rPr>
              <a:t>GLOBALVIEWplus</a:t>
            </a:r>
            <a:r>
              <a:rPr lang="en-US" sz="1800" dirty="0">
                <a:latin typeface="+mn-lt"/>
              </a:rPr>
              <a:t> CH4 </a:t>
            </a:r>
            <a:r>
              <a:rPr lang="en-US" sz="1800" dirty="0" err="1">
                <a:latin typeface="+mn-lt"/>
              </a:rPr>
              <a:t>ObsPack</a:t>
            </a:r>
            <a:r>
              <a:rPr lang="en-US" sz="1800" dirty="0">
                <a:latin typeface="+mn-lt"/>
              </a:rPr>
              <a:t>) and satellite (GOSAT) atmospheric observations </a:t>
            </a:r>
            <a:r>
              <a:rPr lang="en-US" sz="1800" i="1" dirty="0">
                <a:latin typeface="+mn-lt"/>
              </a:rPr>
              <a:t>[Lu et al, ACP 2022]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85259-F14E-4362-A452-5141556E5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r="31577"/>
          <a:stretch/>
        </p:blipFill>
        <p:spPr>
          <a:xfrm>
            <a:off x="463268" y="1416365"/>
            <a:ext cx="3243869" cy="4374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227A4-FB6D-438C-8293-8470153F212F}"/>
              </a:ext>
            </a:extLst>
          </p:cNvPr>
          <p:cNvSpPr txBox="1"/>
          <p:nvPr/>
        </p:nvSpPr>
        <p:spPr>
          <a:xfrm>
            <a:off x="3707137" y="1807128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US EPA inventory: 26.0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Inversion: 36.9 (32.7-37.8)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33CF5-3F59-4ACC-A9FB-04AA962B93A4}"/>
              </a:ext>
            </a:extLst>
          </p:cNvPr>
          <p:cNvSpPr txBox="1"/>
          <p:nvPr/>
        </p:nvSpPr>
        <p:spPr>
          <a:xfrm>
            <a:off x="7162800" y="64770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Lu et al. [2022]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D2F56-800F-44DD-BB3C-3BD17722CAF2}"/>
              </a:ext>
            </a:extLst>
          </p:cNvPr>
          <p:cNvSpPr txBox="1"/>
          <p:nvPr/>
        </p:nvSpPr>
        <p:spPr>
          <a:xfrm>
            <a:off x="3707137" y="3000096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Canada ECCC inventory: 3.7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Inversion: 5.3 (3.6-5.7)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382CE-0D0E-4182-9918-7FC1F914BFDE}"/>
              </a:ext>
            </a:extLst>
          </p:cNvPr>
          <p:cNvSpPr txBox="1"/>
          <p:nvPr/>
        </p:nvSpPr>
        <p:spPr>
          <a:xfrm>
            <a:off x="3707137" y="4274993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Mexico INECC inventory: 5.0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Inversion: 6.0 (4.7-6.1)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18AAE-13C1-436A-B0F5-64141E56BCEF}"/>
              </a:ext>
            </a:extLst>
          </p:cNvPr>
          <p:cNvSpPr txBox="1"/>
          <p:nvPr/>
        </p:nvSpPr>
        <p:spPr>
          <a:xfrm>
            <a:off x="1524000" y="5909102"/>
            <a:ext cx="711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National inventories reported to UNFCCC are 20-40% too 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Oil/gas is major culprit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D6AAD-1D9C-4FEB-8DB0-2EDFBE884B6E}"/>
              </a:ext>
            </a:extLst>
          </p:cNvPr>
          <p:cNvGrpSpPr/>
          <p:nvPr/>
        </p:nvGrpSpPr>
        <p:grpSpPr>
          <a:xfrm>
            <a:off x="0" y="5558107"/>
            <a:ext cx="1105116" cy="1299893"/>
            <a:chOff x="0" y="5558107"/>
            <a:chExt cx="1105116" cy="12998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C6A394-1696-490B-AD71-FC4D74ED3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7" t="17275" r="33292" b="16012"/>
            <a:stretch/>
          </p:blipFill>
          <p:spPr>
            <a:xfrm>
              <a:off x="0" y="5558107"/>
              <a:ext cx="1105116" cy="1299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B5C4D5-D7A0-4486-BAB5-E9BB1E20BD1F}"/>
                </a:ext>
              </a:extLst>
            </p:cNvPr>
            <p:cNvSpPr txBox="1"/>
            <p:nvPr/>
          </p:nvSpPr>
          <p:spPr>
            <a:xfrm>
              <a:off x="268404" y="6673334"/>
              <a:ext cx="62005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0" dirty="0"/>
                <a:t>Xiao 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04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9E9C-D6C8-4FF0-8EC3-B073035B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97" y="-89277"/>
            <a:ext cx="8785185" cy="1143000"/>
          </a:xfrm>
        </p:spPr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Satellite-derived 2010-2019 trends in methane emissions from US oil and gas fields tied to activity statistics </a:t>
            </a:r>
            <a:r>
              <a:rPr lang="en-US" sz="1800" i="1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[Lu et al., in prep.]</a:t>
            </a:r>
            <a:br>
              <a:rPr lang="en-US" sz="18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F0C92981-5765-4043-99D0-A9B95CE0D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7" y="814019"/>
            <a:ext cx="6206924" cy="330075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56057775-2902-4D21-B2E4-DDEFFD261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r="45996" b="50646"/>
          <a:stretch/>
        </p:blipFill>
        <p:spPr>
          <a:xfrm>
            <a:off x="-16397" y="5122291"/>
            <a:ext cx="3616124" cy="1612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15CE0-C40B-47DD-93D6-316F364FE714}"/>
              </a:ext>
            </a:extLst>
          </p:cNvPr>
          <p:cNvSpPr txBox="1"/>
          <p:nvPr/>
        </p:nvSpPr>
        <p:spPr>
          <a:xfrm>
            <a:off x="6464464" y="1147487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Emission trends explainable (R</a:t>
            </a:r>
            <a:r>
              <a:rPr lang="en-US" sz="1600" b="0" baseline="30000" dirty="0"/>
              <a:t>2</a:t>
            </a:r>
            <a:r>
              <a:rPr lang="en-US" sz="1600" b="0" dirty="0"/>
              <a:t> =0.46-0.75)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Active well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New well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O/G production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D7B22913-8731-4C0B-A402-A9440F89C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9" b="50645"/>
          <a:stretch/>
        </p:blipFill>
        <p:spPr>
          <a:xfrm>
            <a:off x="3599727" y="4494058"/>
            <a:ext cx="762000" cy="2425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53CF7-7DB5-4FD7-B6F6-5A4BC3542637}"/>
              </a:ext>
            </a:extLst>
          </p:cNvPr>
          <p:cNvSpPr txBox="1"/>
          <p:nvPr/>
        </p:nvSpPr>
        <p:spPr>
          <a:xfrm>
            <a:off x="304800" y="4780033"/>
            <a:ext cx="15917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/>
              <a:t>methane intensity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FD2FD9A-95EF-4CB4-AFA3-C7E8D2829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094536"/>
              </p:ext>
            </p:extLst>
          </p:nvPr>
        </p:nvGraphicFramePr>
        <p:xfrm>
          <a:off x="3017581" y="4492129"/>
          <a:ext cx="5782071" cy="56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5" imgW="4317840" imgH="419040" progId="Equation.DSMT4">
                  <p:embed/>
                </p:oleObj>
              </mc:Choice>
              <mc:Fallback>
                <p:oleObj name="Equation" r:id="rId5" imgW="4317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7581" y="4492129"/>
                        <a:ext cx="5782071" cy="561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A8585F-B748-40D4-B7A9-A99670A038A0}"/>
              </a:ext>
            </a:extLst>
          </p:cNvPr>
          <p:cNvSpPr txBox="1"/>
          <p:nvPr/>
        </p:nvSpPr>
        <p:spPr>
          <a:xfrm>
            <a:off x="4361727" y="5168389"/>
            <a:ext cx="4852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Methane intensity from </a:t>
            </a:r>
            <a:r>
              <a:rPr lang="en-US" sz="1600" b="0" dirty="0" err="1"/>
              <a:t>oil+gas</a:t>
            </a:r>
            <a:r>
              <a:rPr lang="en-US" sz="1600" b="0" dirty="0"/>
              <a:t> production in US has been decreasing steadily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Need to go down to 0.5% to meet 2030 goal of 75% emission reduction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5AD89-DCF5-416B-A3D5-9F36A229917A}"/>
              </a:ext>
            </a:extLst>
          </p:cNvPr>
          <p:cNvSpPr txBox="1"/>
          <p:nvPr/>
        </p:nvSpPr>
        <p:spPr>
          <a:xfrm>
            <a:off x="914400" y="690908"/>
            <a:ext cx="12732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/>
              <a:t>United 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4EC9C-A895-4CE4-9B91-51564770E853}"/>
              </a:ext>
            </a:extLst>
          </p:cNvPr>
          <p:cNvSpPr txBox="1"/>
          <p:nvPr/>
        </p:nvSpPr>
        <p:spPr>
          <a:xfrm>
            <a:off x="4204987" y="690907"/>
            <a:ext cx="12732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/>
              <a:t>Permian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10BA3-9AF9-493C-891F-E19EBD8544C8}"/>
              </a:ext>
            </a:extLst>
          </p:cNvPr>
          <p:cNvSpPr txBox="1"/>
          <p:nvPr/>
        </p:nvSpPr>
        <p:spPr>
          <a:xfrm>
            <a:off x="1100651" y="2470926"/>
            <a:ext cx="956749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b="0" dirty="0"/>
              <a:t>Anadarko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3F0A3-2DD0-4AC5-B6FE-985BDFF79F0C}"/>
              </a:ext>
            </a:extLst>
          </p:cNvPr>
          <p:cNvSpPr txBox="1"/>
          <p:nvPr/>
        </p:nvSpPr>
        <p:spPr>
          <a:xfrm>
            <a:off x="4233171" y="2470926"/>
            <a:ext cx="956749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b="0" dirty="0"/>
              <a:t>Marcellus</a:t>
            </a:r>
          </a:p>
        </p:txBody>
      </p:sp>
    </p:spTree>
    <p:extLst>
      <p:ext uri="{BB962C8B-B14F-4D97-AF65-F5344CB8AC3E}">
        <p14:creationId xmlns:p14="http://schemas.microsoft.com/office/powerpoint/2010/main" val="146441840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D9F2-0F73-4FC2-908C-67E9A38B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-152400"/>
            <a:ext cx="9220200" cy="1143000"/>
          </a:xfrm>
        </p:spPr>
        <p:txBody>
          <a:bodyPr/>
          <a:lstStyle/>
          <a:p>
            <a:pPr algn="l"/>
            <a:r>
              <a:rPr lang="en-US" sz="1800" b="0" i="0" dirty="0">
                <a:solidFill>
                  <a:srgbClr val="1E1E1E"/>
                </a:solidFill>
                <a:effectLst/>
              </a:rPr>
              <a:t> </a:t>
            </a:r>
            <a:r>
              <a:rPr lang="en-US" sz="1800" dirty="0"/>
              <a:t>Unraveling a large methane emission discrepancy in Mexico using satellite observations </a:t>
            </a:r>
            <a:r>
              <a:rPr lang="en-US" sz="1800" i="1" dirty="0"/>
              <a:t>[Shen et al., RSE 2021]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76282-FBAD-41C0-9314-8DD52836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1039152"/>
            <a:ext cx="5487120" cy="1780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2DA6E-5451-49E2-BA50-65D51A10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04" y="2743200"/>
            <a:ext cx="4797778" cy="172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0A69B-5920-4D7C-8C21-CC5644527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4682586"/>
            <a:ext cx="5487120" cy="20263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21F354-B3B1-41C7-9419-E12949793F81}"/>
              </a:ext>
            </a:extLst>
          </p:cNvPr>
          <p:cNvSpPr/>
          <p:nvPr/>
        </p:nvSpPr>
        <p:spPr bwMode="auto">
          <a:xfrm>
            <a:off x="2667000" y="2867952"/>
            <a:ext cx="2209800" cy="1704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DBCA4C-FB22-4615-96EF-F135C5E18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63" t="6426"/>
          <a:stretch/>
        </p:blipFill>
        <p:spPr>
          <a:xfrm>
            <a:off x="2816219" y="2853786"/>
            <a:ext cx="2670901" cy="1610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364ED-53BA-4962-B697-37B160F4F32D}"/>
              </a:ext>
            </a:extLst>
          </p:cNvPr>
          <p:cNvSpPr txBox="1"/>
          <p:nvPr/>
        </p:nvSpPr>
        <p:spPr>
          <a:xfrm>
            <a:off x="5418540" y="1459992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First application of TROPOMI to large-scale inversions with 25-km resolution and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Oil/gas emissions higher by factor of 2.5 than INECC inventory, most contributed by </a:t>
            </a:r>
            <a:r>
              <a:rPr lang="en-US" b="0" dirty="0" err="1"/>
              <a:t>Sureste</a:t>
            </a:r>
            <a:r>
              <a:rPr lang="en-US" b="0" dirty="0"/>
              <a:t> onshore production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Oil/gas and landfills drive underestimate of Mexico emissions in INECC inventory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4DC7EF-755D-4957-94C2-3466FBADE4D8}"/>
              </a:ext>
            </a:extLst>
          </p:cNvPr>
          <p:cNvSpPr/>
          <p:nvPr/>
        </p:nvSpPr>
        <p:spPr bwMode="auto">
          <a:xfrm>
            <a:off x="4267200" y="1016574"/>
            <a:ext cx="457200" cy="1699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4C65B1-F785-4694-84C9-C8C2ECC1A0A7}"/>
              </a:ext>
            </a:extLst>
          </p:cNvPr>
          <p:cNvGrpSpPr/>
          <p:nvPr/>
        </p:nvGrpSpPr>
        <p:grpSpPr>
          <a:xfrm>
            <a:off x="7845552" y="5306296"/>
            <a:ext cx="1295400" cy="1550312"/>
            <a:chOff x="2980416" y="2497460"/>
            <a:chExt cx="1290876" cy="18424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C1DD60-CB6D-4640-B139-4895D1F74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2" t="2949" r="12091"/>
            <a:stretch/>
          </p:blipFill>
          <p:spPr>
            <a:xfrm>
              <a:off x="2980416" y="2497460"/>
              <a:ext cx="1290876" cy="18424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DBF16B-6A1F-47E5-A801-BCA403920229}"/>
                </a:ext>
              </a:extLst>
            </p:cNvPr>
            <p:cNvSpPr txBox="1"/>
            <p:nvPr/>
          </p:nvSpPr>
          <p:spPr>
            <a:xfrm>
              <a:off x="3287189" y="4054706"/>
              <a:ext cx="657572" cy="219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0" dirty="0"/>
                <a:t>Lu Shen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76810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2C71-D8F4-4E42-8DB7-79D41234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3" y="-263301"/>
            <a:ext cx="8724900" cy="1143000"/>
          </a:xfrm>
        </p:spPr>
        <p:txBody>
          <a:bodyPr/>
          <a:lstStyle/>
          <a:p>
            <a:pPr algn="l"/>
            <a:r>
              <a:rPr lang="en-US" sz="1800" dirty="0"/>
              <a:t>Satellite quantification of national emissions from oil/gas production in the US and Canada including contributions from individual basins </a:t>
            </a:r>
            <a:r>
              <a:rPr lang="en-US" sz="1800" i="1" u="sng" dirty="0"/>
              <a:t>[</a:t>
            </a:r>
            <a:r>
              <a:rPr lang="en-US" sz="1800" b="0" i="1" dirty="0">
                <a:effectLst/>
              </a:rPr>
              <a:t>Shen et al., ACP 2022]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C5482-CA85-45AF-AE7F-9DC7A6CA7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4" r="50000"/>
          <a:stretch/>
        </p:blipFill>
        <p:spPr>
          <a:xfrm>
            <a:off x="553453" y="914400"/>
            <a:ext cx="4114800" cy="2779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3FA26C-5C2B-44A3-BBC5-95551315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5158" r="48182" b="51544"/>
          <a:stretch/>
        </p:blipFill>
        <p:spPr>
          <a:xfrm>
            <a:off x="4572000" y="991086"/>
            <a:ext cx="4444952" cy="2395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BF046-5FB7-4695-924C-D944CF98B348}"/>
              </a:ext>
            </a:extLst>
          </p:cNvPr>
          <p:cNvSpPr txBox="1"/>
          <p:nvPr/>
        </p:nvSpPr>
        <p:spPr>
          <a:xfrm>
            <a:off x="4572000" y="914885"/>
            <a:ext cx="45720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Correction factors to EPA/ECCC emission reports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B3F44-A894-4F6E-91C6-1C7341D70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34" r="5455"/>
          <a:stretch/>
        </p:blipFill>
        <p:spPr>
          <a:xfrm>
            <a:off x="557463" y="3653112"/>
            <a:ext cx="7924800" cy="2243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73711-4D73-4741-8866-B58F9B8A4A55}"/>
              </a:ext>
            </a:extLst>
          </p:cNvPr>
          <p:cNvSpPr txBox="1"/>
          <p:nvPr/>
        </p:nvSpPr>
        <p:spPr>
          <a:xfrm>
            <a:off x="5943600" y="3934034"/>
            <a:ext cx="14478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TROPOMI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4083B-CC4E-4E7C-A5C5-833A70C3F07E}"/>
              </a:ext>
            </a:extLst>
          </p:cNvPr>
          <p:cNvSpPr txBox="1"/>
          <p:nvPr/>
        </p:nvSpPr>
        <p:spPr>
          <a:xfrm>
            <a:off x="228600" y="5943115"/>
            <a:ext cx="8025063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The Permian is responsible for half of the EPA underestimate of oil/gas emissions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dirty="0">
                <a:solidFill>
                  <a:prstClr val="black"/>
                </a:solidFill>
              </a:rPr>
              <a:t>TROPOMI can effectively quantify emissions of 0.2-0.5 </a:t>
            </a:r>
            <a:r>
              <a:rPr lang="en-US" sz="1600" b="0" dirty="0" err="1">
                <a:solidFill>
                  <a:prstClr val="black"/>
                </a:solidFill>
              </a:rPr>
              <a:t>Tg</a:t>
            </a:r>
            <a:r>
              <a:rPr lang="en-US" sz="1600" b="0" dirty="0">
                <a:solidFill>
                  <a:prstClr val="black"/>
                </a:solidFill>
              </a:rPr>
              <a:t> a</a:t>
            </a:r>
            <a:r>
              <a:rPr lang="en-US" sz="1600" b="0" baseline="30000" dirty="0">
                <a:solidFill>
                  <a:prstClr val="black"/>
                </a:solidFill>
              </a:rPr>
              <a:t>-1</a:t>
            </a:r>
            <a:r>
              <a:rPr lang="en-US" sz="1600" b="0" dirty="0">
                <a:solidFill>
                  <a:prstClr val="black"/>
                </a:solidFill>
              </a:rPr>
              <a:t> from oil/gas basins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09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E393-3B54-4292-874C-C22F043F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" y="-99031"/>
            <a:ext cx="8839200" cy="1143000"/>
          </a:xfrm>
        </p:spPr>
        <p:txBody>
          <a:bodyPr>
            <a:normAutofit/>
          </a:bodyPr>
          <a:lstStyle/>
          <a:p>
            <a:pPr algn="l"/>
            <a:r>
              <a:rPr lang="en-US" sz="1800" b="0" dirty="0">
                <a:effectLst/>
                <a:latin typeface="+mn-lt"/>
              </a:rPr>
              <a:t>Integrated Methane Inversion (IMI 1.0): a user-friendly, cloud-based facility for inferring high-resolution methane emissions from TROPOMI satellite observations</a:t>
            </a:r>
            <a:r>
              <a:rPr lang="en-US" sz="1800" b="0" i="1" dirty="0">
                <a:effectLst/>
                <a:latin typeface="+mn-lt"/>
              </a:rPr>
              <a:t> [Varon et al., GMD 2022]</a:t>
            </a:r>
            <a:endParaRPr lang="en-US" sz="1800" dirty="0">
              <a:latin typeface="+mn-lt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4A4BFB1-1834-4262-AF2D-0D1812E98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14478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F7FE2-7FA9-4F84-B41A-45E53659781B}"/>
              </a:ext>
            </a:extLst>
          </p:cNvPr>
          <p:cNvSpPr txBox="1"/>
          <p:nvPr/>
        </p:nvSpPr>
        <p:spPr>
          <a:xfrm>
            <a:off x="228600" y="11824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selects domain and period of interest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FDB19AD-E388-436B-A817-A6FC8EBCB5F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2628899"/>
            <a:ext cx="7467600" cy="36364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962FE4-EAEB-45FC-8177-959B666C62FD}"/>
              </a:ext>
            </a:extLst>
          </p:cNvPr>
          <p:cNvCxnSpPr>
            <a:cxnSpLocks/>
          </p:cNvCxnSpPr>
          <p:nvPr/>
        </p:nvCxnSpPr>
        <p:spPr>
          <a:xfrm>
            <a:off x="1143000" y="2628900"/>
            <a:ext cx="1624014" cy="915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925E42-CAE0-4DF8-A578-7DFF9486C3D8}"/>
              </a:ext>
            </a:extLst>
          </p:cNvPr>
          <p:cNvSpPr txBox="1"/>
          <p:nvPr/>
        </p:nvSpPr>
        <p:spPr>
          <a:xfrm>
            <a:off x="2608943" y="768805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method, 0.25</a:t>
            </a:r>
            <a:r>
              <a:rPr lang="en-US" sz="1600" b="0" baseline="30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0.5</a:t>
            </a:r>
            <a:r>
              <a:rPr lang="en-US" sz="1600" b="0" baseline="30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advantage of TROPOMI data and GEOS-Chem forward model both resident on AWS – bring compute to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 preview displays observations and estimates information content at no incurred cost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Basic users can run inversion out of the box</a:t>
            </a:r>
            <a:r>
              <a:rPr lang="en-US" sz="1600" b="0" dirty="0">
                <a:solidFill>
                  <a:srgbClr val="000000"/>
                </a:solidFill>
              </a:rPr>
              <a:t>. 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dvanced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users can modify inversion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00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88DC0-75AC-45E2-84A8-F867B4C811EE}"/>
              </a:ext>
            </a:extLst>
          </p:cNvPr>
          <p:cNvSpPr txBox="1"/>
          <p:nvPr/>
        </p:nvSpPr>
        <p:spPr>
          <a:xfrm>
            <a:off x="6172200" y="640380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http://imi.seas.harvard.edu</a:t>
            </a:r>
          </a:p>
        </p:txBody>
      </p:sp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6E6D2C2-F5BB-4E83-9398-FB9D4C703A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3"/>
          <a:stretch/>
        </p:blipFill>
        <p:spPr>
          <a:xfrm>
            <a:off x="0" y="5410200"/>
            <a:ext cx="1105279" cy="1444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B55EE2-36D6-4A98-9168-18E8E4E29F46}"/>
              </a:ext>
            </a:extLst>
          </p:cNvPr>
          <p:cNvSpPr txBox="1"/>
          <p:nvPr/>
        </p:nvSpPr>
        <p:spPr>
          <a:xfrm>
            <a:off x="104140" y="6629400"/>
            <a:ext cx="886460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0" dirty="0"/>
              <a:t>Daniel Varon</a:t>
            </a:r>
          </a:p>
        </p:txBody>
      </p:sp>
    </p:spTree>
    <p:extLst>
      <p:ext uri="{BB962C8B-B14F-4D97-AF65-F5344CB8AC3E}">
        <p14:creationId xmlns:p14="http://schemas.microsoft.com/office/powerpoint/2010/main" val="153339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A893-3F2A-4182-BE90-148D8354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866" y="-207926"/>
            <a:ext cx="9296400" cy="1143000"/>
          </a:xfrm>
        </p:spPr>
        <p:txBody>
          <a:bodyPr/>
          <a:lstStyle/>
          <a:p>
            <a:r>
              <a:rPr lang="en-US" sz="1800" dirty="0"/>
              <a:t>Example application of Integrated Methane Inversion (IMI) on 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85EC4-3CEC-4DF9-AA65-6AA500BDB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0" b="26489"/>
          <a:stretch/>
        </p:blipFill>
        <p:spPr>
          <a:xfrm>
            <a:off x="311682" y="1686489"/>
            <a:ext cx="8520636" cy="34850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4D166C-77CD-44AB-B473-467BE2E6A2EF}"/>
              </a:ext>
            </a:extLst>
          </p:cNvPr>
          <p:cNvSpPr/>
          <p:nvPr/>
        </p:nvSpPr>
        <p:spPr bwMode="auto">
          <a:xfrm>
            <a:off x="450318" y="1686489"/>
            <a:ext cx="3810000" cy="2032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CF5EE-FCFF-41DC-AEDA-21D574CCBD5B}"/>
              </a:ext>
            </a:extLst>
          </p:cNvPr>
          <p:cNvSpPr txBox="1"/>
          <p:nvPr/>
        </p:nvSpPr>
        <p:spPr>
          <a:xfrm>
            <a:off x="2469618" y="1167165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7A37"/>
                </a:solidFill>
              </a:rPr>
              <a:t>User checks data for quality, information content: </a:t>
            </a:r>
          </a:p>
          <a:p>
            <a:r>
              <a:rPr lang="en-US" b="0" dirty="0">
                <a:solidFill>
                  <a:srgbClr val="007A37"/>
                </a:solidFill>
              </a:rPr>
              <a:t>no significant cost incurred so far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58C72-CE11-4C36-9D7D-90EEB2E68EA6}"/>
              </a:ext>
            </a:extLst>
          </p:cNvPr>
          <p:cNvSpPr txBox="1"/>
          <p:nvPr/>
        </p:nvSpPr>
        <p:spPr>
          <a:xfrm>
            <a:off x="2698218" y="587664"/>
            <a:ext cx="61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1-month inversion for Permian basin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84873-DDEE-4C02-BF76-4EC0DBD0EC45}"/>
              </a:ext>
            </a:extLst>
          </p:cNvPr>
          <p:cNvSpPr txBox="1"/>
          <p:nvPr/>
        </p:nvSpPr>
        <p:spPr>
          <a:xfrm>
            <a:off x="6366329" y="104015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rgbClr val="007A37"/>
                </a:solidFill>
              </a:rPr>
              <a:t>Cost: $20 on-demand,     &lt;$10 spot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EE6C-771E-473D-806C-18DA2888C053}"/>
              </a:ext>
            </a:extLst>
          </p:cNvPr>
          <p:cNvSpPr txBox="1"/>
          <p:nvPr/>
        </p:nvSpPr>
        <p:spPr>
          <a:xfrm>
            <a:off x="311682" y="5562600"/>
            <a:ext cx="829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IMI released in July, currently 26 registered users</a:t>
            </a:r>
          </a:p>
        </p:txBody>
      </p:sp>
    </p:spTree>
    <p:extLst>
      <p:ext uri="{BB962C8B-B14F-4D97-AF65-F5344CB8AC3E}">
        <p14:creationId xmlns:p14="http://schemas.microsoft.com/office/powerpoint/2010/main" val="163820777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 w="9525">
          <a:solidFill>
            <a:schemeClr val="tx1">
              <a:lumMod val="65000"/>
              <a:lumOff val="35000"/>
            </a:schemeClr>
          </a:solidFill>
        </a:ln>
      </a:spPr>
      <a:bodyPr rtlCol="0" anchor="ctr"/>
      <a:lstStyle>
        <a:defPPr algn="ctr">
          <a:defRPr sz="1400" b="0" dirty="0">
            <a:solidFill>
              <a:schemeClr val="bg1"/>
            </a:solidFill>
            <a:latin typeface="삼성긴고딕 Regular" panose="020B0600000101010101" pitchFamily="50" charset="-127"/>
            <a:ea typeface="삼성긴고딕 Regular" panose="020B0600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Aft>
            <a:spcPts val="1200"/>
          </a:spcAft>
          <a:buClr>
            <a:srgbClr val="0000FF"/>
          </a:buClr>
          <a:buSzPct val="110000"/>
          <a:buFont typeface="Wingdings" pitchFamily="2" charset="2"/>
          <a:buChar char="§"/>
          <a:defRPr sz="1800" b="1" dirty="0" smtClean="0">
            <a:solidFill>
              <a:srgbClr val="000000"/>
            </a:solidFill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20560</TotalTime>
  <Words>1155</Words>
  <Application>Microsoft Office PowerPoint</Application>
  <PresentationFormat>On-screen Show (4:3)</PresentationFormat>
  <Paragraphs>128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맑은 고딕</vt:lpstr>
      <vt:lpstr>Arial</vt:lpstr>
      <vt:lpstr>Calibri</vt:lpstr>
      <vt:lpstr>Helvetica</vt:lpstr>
      <vt:lpstr>Times New Roman</vt:lpstr>
      <vt:lpstr>삼성긴고딕 Light</vt:lpstr>
      <vt:lpstr>삼성긴고딕 Medium</vt:lpstr>
      <vt:lpstr>Default Design</vt:lpstr>
      <vt:lpstr>4_Custom Design</vt:lpstr>
      <vt:lpstr>Equation</vt:lpstr>
      <vt:lpstr> Continued development and application of a prototype system for exploiting satellite data  to improve knowledge of methane emission fluxes with focus on North America  </vt:lpstr>
      <vt:lpstr>Our general strategy</vt:lpstr>
      <vt:lpstr> A gridded inventory of Canada's anthropogenic methane emissions [Scarpelli et al., ERL 2022]</vt:lpstr>
      <vt:lpstr>Methane emissions in the United States, Canada, and Mexico: Evaluation of national methane emission inventories and 2010-2017 sectoral trends by inverse analysis of in situ (GLOBALVIEWplus CH4 ObsPack) and satellite (GOSAT) atmospheric observations [Lu et al, ACP 2022]</vt:lpstr>
      <vt:lpstr>Satellite-derived 2010-2019 trends in methane emissions from US oil and gas fields tied to activity statistics [Lu et al., in prep.] </vt:lpstr>
      <vt:lpstr> Unraveling a large methane emission discrepancy in Mexico using satellite observations [Shen et al., RSE 2021]</vt:lpstr>
      <vt:lpstr>Satellite quantification of national emissions from oil/gas production in the US and Canada including contributions from individual basins [Shen et al., ACP 2022]</vt:lpstr>
      <vt:lpstr>Integrated Methane Inversion (IMI 1.0): a user-friendly, cloud-based facility for inferring high-resolution methane emissions from TROPOMI satellite observations [Varon et al., GMD 2022]</vt:lpstr>
      <vt:lpstr>Example application of Integrated Methane Inversion (IMI) on AWS</vt:lpstr>
      <vt:lpstr>Continuous weekly monitoring of methane emissions from the Permian Basin by inversion of TROPOMI satellite observations [Varon et al., in prep.]</vt:lpstr>
      <vt:lpstr>Reduced-cost construction of Jacobian matrices for high-resolution inversions  of satellite observations of atmospheric composition [Nesser et al., AMT 2021]</vt:lpstr>
      <vt:lpstr>Reduced-rank inversion of TROPOMI methane observations to infer 2019 North American methane emissions at 0.25°x 0.3125°resolution [Nesser et al., in prep.]</vt:lpstr>
      <vt:lpstr>PowerPoint Presentation</vt:lpstr>
      <vt:lpstr> High-frequency monitoring of anomalous methane point sources   with multispectral Sentinel-2 satellite observations [Varon et al., 2021]</vt:lpstr>
      <vt:lpstr>Quantifying methane emissions from the global scale down to point sources  using satellite observations of atmospheric methane [D.J.Jacob, D.J., D.J. Varon, D.H. Cusworth, P.E. Dennison, C. Frankenberg, R. Gautam, L. Guanter, J. Kelley, J. McKeever, L.E. Ott, B. Poulter, Z. Qu, A.K. Thorpe, J.R. Worden, and R.M. Duren, ACP 2022]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1540</cp:revision>
  <dcterms:created xsi:type="dcterms:W3CDTF">2001-08-02T17:09:44Z</dcterms:created>
  <dcterms:modified xsi:type="dcterms:W3CDTF">2022-09-28T00:57:44Z</dcterms:modified>
</cp:coreProperties>
</file>