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850" r:id="rId3"/>
    <p:sldMasterId id="2147483864" r:id="rId4"/>
    <p:sldMasterId id="2147483879" r:id="rId5"/>
  </p:sldMasterIdLst>
  <p:notesMasterIdLst>
    <p:notesMasterId r:id="rId18"/>
  </p:notesMasterIdLst>
  <p:sldIdLst>
    <p:sldId id="330" r:id="rId6"/>
    <p:sldId id="2172" r:id="rId7"/>
    <p:sldId id="653" r:id="rId8"/>
    <p:sldId id="2189" r:id="rId9"/>
    <p:sldId id="2183" r:id="rId10"/>
    <p:sldId id="2173" r:id="rId11"/>
    <p:sldId id="2190" r:id="rId12"/>
    <p:sldId id="2184" r:id="rId13"/>
    <p:sldId id="2185" r:id="rId14"/>
    <p:sldId id="2186" r:id="rId15"/>
    <p:sldId id="2187" r:id="rId16"/>
    <p:sldId id="2188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2" clrIdx="0">
    <p:extLst>
      <p:ext uri="{19B8F6BF-5375-455C-9EA6-DF929625EA0E}">
        <p15:presenceInfo xmlns:p15="http://schemas.microsoft.com/office/powerpoint/2012/main" userId="Jacob, Daniel J." providerId="None"/>
      </p:ext>
    </p:extLst>
  </p:cmAuthor>
  <p:cmAuthor id="2" name="Jacob, Daniel J." initials="JDJ [2]" lastIdx="9" clrIdx="1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9120B0"/>
    <a:srgbClr val="C09200"/>
    <a:srgbClr val="008080"/>
    <a:srgbClr val="EAB200"/>
    <a:srgbClr val="00CC99"/>
    <a:srgbClr val="3FAF01"/>
    <a:srgbClr val="66FF66"/>
    <a:srgbClr val="310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86" autoAdjust="0"/>
    <p:restoredTop sz="72007" autoAdjust="0"/>
  </p:normalViewPr>
  <p:slideViewPr>
    <p:cSldViewPr>
      <p:cViewPr varScale="1">
        <p:scale>
          <a:sx n="71" d="100"/>
          <a:sy n="71" d="100"/>
        </p:scale>
        <p:origin x="9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52B9-930C-4267-9C51-7840400D89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93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52B9-930C-4267-9C51-7840400D89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52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AC721-A7BA-4F76-91B4-6938553219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B75F-CD40-4AFF-92D6-70FA6D609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4358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F4E2-99F9-4A0B-BB8C-D402CBB631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98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39D9-126F-46E7-AC83-5C83C8B158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66FE-9EB2-428F-BE2D-FBD9460015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46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178-DE34-4A78-9FB4-14F98A1D90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78BA-76DA-44D3-A3FF-0038A9B8BE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49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C5DF-B843-4C44-9D7C-D25B6F855C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12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D9BE-5C1F-4898-9D36-122B07302A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8021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7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9DA1-7CD0-421B-91A2-E27D2D01B6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3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17821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1364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59585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6050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56745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6601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84180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9599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3208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9642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693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9841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165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9393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0296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641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06601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41439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8205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327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6234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4944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05746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9441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8445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832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4112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31306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72971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19735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11634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93348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4155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5044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6506"/>
            <a:ext cx="7772400" cy="1143000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57660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431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2776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13952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6372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906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B2866E-BA8C-496E-BE0C-26634C1496DF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11/10/2022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56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6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fld id="{F55A390B-12EA-4937-A87C-EDEAB46C4A9F}" type="slidenum">
              <a:rPr lang="en-US">
                <a:solidFill>
                  <a:srgbClr val="000000"/>
                </a:solidFill>
                <a:ea typeface="+mn-ea"/>
                <a:cs typeface="+mn-cs"/>
              </a:rPr>
              <a:pPr defTabSz="914400" eaLnBrk="1" hangingPunct="1"/>
              <a:t>‹#›</a:t>
            </a:fld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cid:601A5F3E-D831-4DDA-8FA2-B89F21D2AD65@harvard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C2F592-11A9-4EE0-9EF9-5F598C8E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2" descr="Image result for GOSA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6" descr="Image result for GOSAT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80E3F-DC5F-4F13-8A27-CAB66A33E076}"/>
              </a:ext>
            </a:extLst>
          </p:cNvPr>
          <p:cNvSpPr txBox="1"/>
          <p:nvPr/>
        </p:nvSpPr>
        <p:spPr>
          <a:xfrm>
            <a:off x="-208360" y="3513237"/>
            <a:ext cx="956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J. Jacob</a:t>
            </a:r>
          </a:p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Vasco McCoy Family Professor of Atmospheric Chemistry and Environmental Engineering</a:t>
            </a:r>
          </a:p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University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5D20AE-3BAA-4A14-A941-F0DCCC7A77F8}"/>
              </a:ext>
            </a:extLst>
          </p:cNvPr>
          <p:cNvSpPr txBox="1"/>
          <p:nvPr/>
        </p:nvSpPr>
        <p:spPr>
          <a:xfrm>
            <a:off x="1447800" y="2209800"/>
            <a:ext cx="6730253" cy="905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anumGothic" pitchFamily="2" charset="-127"/>
                <a:cs typeface="Arial" panose="020B0604020202020204" pitchFamily="34" charset="0"/>
              </a:rPr>
              <a:t>New perspectives on air quality in East Asia: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NanumGothic" pitchFamily="2" charset="-127"/>
                <a:cs typeface="Arial" panose="020B0604020202020204" pitchFamily="34" charset="0"/>
              </a:rPr>
              <a:t>what we can learn from GEMS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8E3E160-45F7-4D0A-BA59-5134BD2BD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7" y="4760024"/>
            <a:ext cx="1359616" cy="21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B363F3-8698-43BC-9233-32EEEB7C2418}"/>
              </a:ext>
            </a:extLst>
          </p:cNvPr>
          <p:cNvSpPr txBox="1"/>
          <p:nvPr/>
        </p:nvSpPr>
        <p:spPr>
          <a:xfrm>
            <a:off x="-66492" y="6642657"/>
            <a:ext cx="138611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Nadia </a:t>
            </a:r>
            <a:r>
              <a:rPr lang="en-US" sz="1400" dirty="0" err="1"/>
              <a:t>Colombi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8716D-8521-4996-8318-A9E78B2B38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86" r="26091" b="19218"/>
          <a:stretch/>
        </p:blipFill>
        <p:spPr>
          <a:xfrm>
            <a:off x="1306177" y="4751756"/>
            <a:ext cx="1553852" cy="2100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E9044-AE00-4CF3-9305-CD0A1FB8CD7D}"/>
              </a:ext>
            </a:extLst>
          </p:cNvPr>
          <p:cNvSpPr txBox="1"/>
          <p:nvPr/>
        </p:nvSpPr>
        <p:spPr>
          <a:xfrm>
            <a:off x="1589373" y="6627599"/>
            <a:ext cx="116014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Laura Yang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EA4E82-E916-4397-BC47-93CBAB8E1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83" y="4713459"/>
            <a:ext cx="1459374" cy="2176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8E9F6-475B-45FD-B7CB-542C462E1CCC}"/>
              </a:ext>
            </a:extLst>
          </p:cNvPr>
          <p:cNvSpPr txBox="1"/>
          <p:nvPr/>
        </p:nvSpPr>
        <p:spPr>
          <a:xfrm>
            <a:off x="6088129" y="6627599"/>
            <a:ext cx="131680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 err="1"/>
              <a:t>Shixian</a:t>
            </a:r>
            <a:r>
              <a:rPr lang="en-US" sz="1400" dirty="0"/>
              <a:t> </a:t>
            </a:r>
            <a:r>
              <a:rPr lang="en-US" sz="1400" dirty="0" err="1"/>
              <a:t>Zhai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E73EE8-3DAC-4A23-9B62-4E62F2E479F4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43" y="4721727"/>
            <a:ext cx="1655780" cy="20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D22ED1-E6EA-4E91-83B0-85C8CD861E62}"/>
              </a:ext>
            </a:extLst>
          </p:cNvPr>
          <p:cNvSpPr txBox="1"/>
          <p:nvPr/>
        </p:nvSpPr>
        <p:spPr>
          <a:xfrm>
            <a:off x="4395842" y="6635078"/>
            <a:ext cx="169490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Drew Pendergrass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AEB56FB-9EB3-49A6-8066-FE553FE8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30" y="4721727"/>
            <a:ext cx="1639954" cy="214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6848F3-55C0-4924-9403-54197F3ABFC9}"/>
              </a:ext>
            </a:extLst>
          </p:cNvPr>
          <p:cNvSpPr txBox="1"/>
          <p:nvPr/>
        </p:nvSpPr>
        <p:spPr>
          <a:xfrm>
            <a:off x="3054648" y="6633551"/>
            <a:ext cx="122285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Ellie Beaudry</a:t>
            </a:r>
          </a:p>
        </p:txBody>
      </p:sp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379E916-0099-4EEB-BBD6-66E869191E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94" y="4721727"/>
            <a:ext cx="1653158" cy="20832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D96B70-5AAC-4D75-9C5B-F266642A22EE}"/>
              </a:ext>
            </a:extLst>
          </p:cNvPr>
          <p:cNvSpPr txBox="1"/>
          <p:nvPr/>
        </p:nvSpPr>
        <p:spPr>
          <a:xfrm>
            <a:off x="7650990" y="6598210"/>
            <a:ext cx="115132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Ruijun Dang</a:t>
            </a:r>
          </a:p>
        </p:txBody>
      </p:sp>
    </p:spTree>
    <p:extLst>
      <p:ext uri="{BB962C8B-B14F-4D97-AF65-F5344CB8AC3E}">
        <p14:creationId xmlns:p14="http://schemas.microsoft.com/office/powerpoint/2010/main" val="3877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68DE-6E19-4210-924A-3ADB22E6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-332036"/>
            <a:ext cx="9144000" cy="1143000"/>
          </a:xfrm>
        </p:spPr>
        <p:txBody>
          <a:bodyPr/>
          <a:lstStyle/>
          <a:p>
            <a:r>
              <a:rPr lang="en-US" dirty="0"/>
              <a:t>Using GEOS-Chem model to relate </a:t>
            </a:r>
            <a:r>
              <a:rPr lang="el-GR" dirty="0"/>
              <a:t>Ω</a:t>
            </a:r>
            <a:r>
              <a:rPr lang="en-US" baseline="-25000" dirty="0"/>
              <a:t>NH3</a:t>
            </a:r>
            <a:r>
              <a:rPr lang="en-US" dirty="0"/>
              <a:t>/</a:t>
            </a:r>
            <a:r>
              <a:rPr lang="el-GR" dirty="0"/>
              <a:t>Ω</a:t>
            </a:r>
            <a:r>
              <a:rPr lang="en-US" baseline="-25000" dirty="0"/>
              <a:t>NO2</a:t>
            </a:r>
            <a:r>
              <a:rPr lang="en-US" dirty="0"/>
              <a:t> to chemical regime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C20F2-8597-4337-87E1-13A954299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028" y="3672615"/>
            <a:ext cx="4794676" cy="26576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7A5924-5A9E-43D1-BC1E-81A1809C76A2}"/>
              </a:ext>
            </a:extLst>
          </p:cNvPr>
          <p:cNvGrpSpPr/>
          <p:nvPr/>
        </p:nvGrpSpPr>
        <p:grpSpPr>
          <a:xfrm>
            <a:off x="1491283" y="681479"/>
            <a:ext cx="5440182" cy="2081569"/>
            <a:chOff x="2281444" y="758115"/>
            <a:chExt cx="5440182" cy="20815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C03116-098C-449D-9C3A-BD46DDA38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9" r="27720"/>
            <a:stretch/>
          </p:blipFill>
          <p:spPr>
            <a:xfrm>
              <a:off x="4188988" y="802001"/>
              <a:ext cx="1876117" cy="19937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6E09F4-2C0B-4A8A-BDBA-007E5192A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4" r="73621"/>
            <a:stretch/>
          </p:blipFill>
          <p:spPr>
            <a:xfrm>
              <a:off x="6033729" y="758115"/>
              <a:ext cx="1687897" cy="20815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513C4B-D737-4A91-8008-49D69ECE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1444" y="802000"/>
              <a:ext cx="1985757" cy="199379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7526E4-5953-4C9E-9420-7D008D3E7EB8}"/>
              </a:ext>
            </a:extLst>
          </p:cNvPr>
          <p:cNvSpPr txBox="1"/>
          <p:nvPr/>
        </p:nvSpPr>
        <p:spPr>
          <a:xfrm>
            <a:off x="268548" y="457200"/>
            <a:ext cx="4975019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Model has credible simulation of PM</a:t>
            </a:r>
            <a:r>
              <a:rPr lang="en-US" sz="1600" b="0" baseline="-25000" dirty="0"/>
              <a:t>2.5</a:t>
            </a:r>
            <a:r>
              <a:rPr lang="en-US" sz="1600" b="0" dirty="0"/>
              <a:t> nitrate [</a:t>
            </a:r>
            <a:r>
              <a:rPr lang="el-GR" sz="1600" b="0" dirty="0"/>
              <a:t>μ</a:t>
            </a:r>
            <a:r>
              <a:rPr lang="en-US" sz="1600" b="0" dirty="0"/>
              <a:t>g m</a:t>
            </a:r>
            <a:r>
              <a:rPr lang="en-US" sz="1600" b="0" baseline="30000" dirty="0"/>
              <a:t>-3</a:t>
            </a:r>
            <a:r>
              <a:rPr lang="en-US" sz="1600" b="0" dirty="0"/>
              <a:t>]: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C7AC2-7497-41C3-A43D-FDC56F785855}"/>
              </a:ext>
            </a:extLst>
          </p:cNvPr>
          <p:cNvSpPr txBox="1"/>
          <p:nvPr/>
        </p:nvSpPr>
        <p:spPr>
          <a:xfrm>
            <a:off x="457200" y="2838392"/>
            <a:ext cx="6818051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600" b="0" dirty="0"/>
              <a:t>Diagnose relative sensitivities </a:t>
            </a:r>
            <a:r>
              <a:rPr lang="en-US" sz="1600" b="0" i="1" dirty="0"/>
              <a:t>S</a:t>
            </a:r>
            <a:r>
              <a:rPr lang="en-US" sz="1600" b="0" baseline="-25000" dirty="0"/>
              <a:t>X</a:t>
            </a:r>
            <a:r>
              <a:rPr lang="en-US" sz="1600" b="0" dirty="0"/>
              <a:t> = </a:t>
            </a:r>
            <a:r>
              <a:rPr lang="en-US" sz="1600" b="0" i="1" dirty="0" err="1"/>
              <a:t>d</a:t>
            </a:r>
            <a:r>
              <a:rPr lang="en-US" sz="1600" b="0" dirty="0" err="1"/>
              <a:t>log</a:t>
            </a:r>
            <a:r>
              <a:rPr lang="en-US" sz="1600" b="0" dirty="0"/>
              <a:t>[NO</a:t>
            </a:r>
            <a:r>
              <a:rPr lang="en-US" sz="1600" b="0" baseline="-25000" dirty="0"/>
              <a:t>3</a:t>
            </a:r>
            <a:r>
              <a:rPr lang="en-US" sz="1600" b="0" baseline="30000" dirty="0"/>
              <a:t>-</a:t>
            </a:r>
            <a:r>
              <a:rPr lang="en-US" sz="1600" b="0" dirty="0"/>
              <a:t>]/</a:t>
            </a:r>
            <a:r>
              <a:rPr lang="en-US" sz="1600" b="0" i="1" dirty="0" err="1"/>
              <a:t>d</a:t>
            </a:r>
            <a:r>
              <a:rPr lang="en-US" sz="1600" b="0" dirty="0" err="1"/>
              <a:t>log</a:t>
            </a:r>
            <a:r>
              <a:rPr lang="en-US" sz="1600" b="0" i="1" dirty="0" err="1"/>
              <a:t>E</a:t>
            </a:r>
            <a:r>
              <a:rPr lang="en-US" sz="1600" b="0" baseline="-25000" dirty="0" err="1"/>
              <a:t>X</a:t>
            </a:r>
            <a:r>
              <a:rPr lang="en-US" sz="1600" b="0" dirty="0"/>
              <a:t> in model world;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dirty="0"/>
              <a:t>Use sensitivity ratio </a:t>
            </a:r>
            <a:r>
              <a:rPr lang="en-US" sz="1600" b="0" i="1" dirty="0" err="1"/>
              <a:t>S</a:t>
            </a:r>
            <a:r>
              <a:rPr lang="en-US" sz="1600" b="0" baseline="-25000" dirty="0" err="1"/>
              <a:t>NOx</a:t>
            </a:r>
            <a:r>
              <a:rPr lang="en-US" sz="1600" b="0" dirty="0"/>
              <a:t>/</a:t>
            </a:r>
            <a:r>
              <a:rPr lang="en-US" sz="1600" b="0" i="1" dirty="0"/>
              <a:t>S</a:t>
            </a:r>
            <a:r>
              <a:rPr lang="en-US" sz="1600" b="0" baseline="-25000" dirty="0"/>
              <a:t>NH3</a:t>
            </a:r>
            <a:r>
              <a:rPr lang="en-US" sz="1600" b="0" dirty="0"/>
              <a:t> to diagnose chemical regime;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b="0" dirty="0"/>
              <a:t>Plot Ω</a:t>
            </a:r>
            <a:r>
              <a:rPr lang="en-US" sz="1600" b="0" baseline="-25000" dirty="0"/>
              <a:t>NH3</a:t>
            </a:r>
            <a:r>
              <a:rPr lang="en-US" sz="1600" b="0" dirty="0"/>
              <a:t>/Ω</a:t>
            </a:r>
            <a:r>
              <a:rPr lang="en-US" sz="1600" b="0" baseline="-25000" dirty="0"/>
              <a:t>NO2</a:t>
            </a:r>
            <a:r>
              <a:rPr lang="en-US" sz="1600" b="0" dirty="0"/>
              <a:t> vs. </a:t>
            </a:r>
            <a:r>
              <a:rPr lang="en-US" sz="1600" b="0" i="1" dirty="0" err="1"/>
              <a:t>S</a:t>
            </a:r>
            <a:r>
              <a:rPr lang="en-US" sz="1600" b="0" baseline="-25000" dirty="0" err="1"/>
              <a:t>NOx</a:t>
            </a:r>
            <a:r>
              <a:rPr lang="en-US" sz="1600" b="0" dirty="0"/>
              <a:t>/</a:t>
            </a:r>
            <a:r>
              <a:rPr lang="en-US" sz="1600" b="0" i="1" dirty="0"/>
              <a:t>S</a:t>
            </a:r>
            <a:r>
              <a:rPr lang="en-US" sz="1600" b="0" baseline="-25000" dirty="0"/>
              <a:t>NH3</a:t>
            </a:r>
            <a:r>
              <a:rPr lang="en-US" sz="1600" b="0" dirty="0"/>
              <a:t> to diagnose threshold column ratio.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DAC76-A9FC-4DDB-B12E-C0BAEBC4767E}"/>
              </a:ext>
            </a:extLst>
          </p:cNvPr>
          <p:cNvSpPr txBox="1"/>
          <p:nvPr/>
        </p:nvSpPr>
        <p:spPr>
          <a:xfrm>
            <a:off x="2846755" y="6325216"/>
            <a:ext cx="1636451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0000CC"/>
                </a:solidFill>
              </a:rPr>
              <a:t>Blue: NH</a:t>
            </a:r>
            <a:r>
              <a:rPr lang="en-US" sz="1600" b="0" baseline="-25000" dirty="0">
                <a:solidFill>
                  <a:srgbClr val="0000CC"/>
                </a:solidFill>
              </a:rPr>
              <a:t>3</a:t>
            </a:r>
            <a:r>
              <a:rPr lang="en-US" sz="1600" b="0" dirty="0">
                <a:solidFill>
                  <a:srgbClr val="0000CC"/>
                </a:solidFill>
              </a:rPr>
              <a:t>-limited</a:t>
            </a:r>
          </a:p>
          <a:p>
            <a:pPr algn="l"/>
            <a:r>
              <a:rPr lang="en-US" sz="1600" b="0" dirty="0">
                <a:solidFill>
                  <a:srgbClr val="FF0000"/>
                </a:solidFill>
              </a:rPr>
              <a:t>Red: NO</a:t>
            </a:r>
            <a:r>
              <a:rPr lang="en-US" sz="1600" b="0" baseline="-25000" dirty="0">
                <a:solidFill>
                  <a:srgbClr val="FF0000"/>
                </a:solidFill>
              </a:rPr>
              <a:t>x</a:t>
            </a:r>
            <a:r>
              <a:rPr lang="en-US" sz="1600" b="0" dirty="0">
                <a:solidFill>
                  <a:srgbClr val="FF0000"/>
                </a:solidFill>
              </a:rPr>
              <a:t>-limited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1C324-EA45-4D06-B819-16DB20773BB3}"/>
              </a:ext>
            </a:extLst>
          </p:cNvPr>
          <p:cNvSpPr txBox="1"/>
          <p:nvPr/>
        </p:nvSpPr>
        <p:spPr>
          <a:xfrm rot="16200000">
            <a:off x="986863" y="1510139"/>
            <a:ext cx="1219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GEOS-Chem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A6E584-281A-41CA-9004-9DDB27A664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22"/>
          <a:stretch/>
        </p:blipFill>
        <p:spPr bwMode="auto">
          <a:xfrm>
            <a:off x="49034" y="3677088"/>
            <a:ext cx="2209801" cy="2832664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EFD305-E94F-4878-8971-B9F09E7FD424}"/>
              </a:ext>
            </a:extLst>
          </p:cNvPr>
          <p:cNvSpPr txBox="1"/>
          <p:nvPr/>
        </p:nvSpPr>
        <p:spPr>
          <a:xfrm>
            <a:off x="7198658" y="6553201"/>
            <a:ext cx="1981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Dang et al., in prep.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5A0CD-2AF5-42A0-93E4-D9A6AD1C0137}"/>
              </a:ext>
            </a:extLst>
          </p:cNvPr>
          <p:cNvSpPr txBox="1"/>
          <p:nvPr/>
        </p:nvSpPr>
        <p:spPr>
          <a:xfrm>
            <a:off x="2318831" y="2532501"/>
            <a:ext cx="8744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observed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028B4-3C40-4BD4-8318-2D17E7CFBA35}"/>
              </a:ext>
            </a:extLst>
          </p:cNvPr>
          <p:cNvSpPr txBox="1"/>
          <p:nvPr/>
        </p:nvSpPr>
        <p:spPr>
          <a:xfrm>
            <a:off x="4045981" y="2562336"/>
            <a:ext cx="8744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observed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FEFDD3-434A-4177-8159-B1E7063B4E2B}"/>
              </a:ext>
            </a:extLst>
          </p:cNvPr>
          <p:cNvSpPr txBox="1"/>
          <p:nvPr/>
        </p:nvSpPr>
        <p:spPr>
          <a:xfrm>
            <a:off x="5798320" y="2554499"/>
            <a:ext cx="8744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observed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35559B-2B42-4A63-B385-6C28592BD16E}"/>
              </a:ext>
            </a:extLst>
          </p:cNvPr>
          <p:cNvSpPr txBox="1"/>
          <p:nvPr/>
        </p:nvSpPr>
        <p:spPr>
          <a:xfrm rot="16200000">
            <a:off x="-1271013" y="4920170"/>
            <a:ext cx="30198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GEOS-Chem, January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ABFA4-5FBD-472D-8A0A-D0B3B1AF7670}"/>
              </a:ext>
            </a:extLst>
          </p:cNvPr>
          <p:cNvSpPr txBox="1"/>
          <p:nvPr/>
        </p:nvSpPr>
        <p:spPr>
          <a:xfrm>
            <a:off x="4889056" y="6186910"/>
            <a:ext cx="2514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9120B0"/>
                </a:solidFill>
              </a:rPr>
              <a:t>Threshold </a:t>
            </a:r>
            <a:r>
              <a:rPr lang="el-GR" sz="1600" b="0" dirty="0">
                <a:solidFill>
                  <a:srgbClr val="9120B0"/>
                </a:solidFill>
              </a:rPr>
              <a:t>Ω</a:t>
            </a:r>
            <a:r>
              <a:rPr lang="en-US" sz="1600" b="0" baseline="-25000" dirty="0">
                <a:solidFill>
                  <a:srgbClr val="9120B0"/>
                </a:solidFill>
              </a:rPr>
              <a:t>NH3</a:t>
            </a:r>
            <a:r>
              <a:rPr lang="en-US" sz="1600" b="0" dirty="0">
                <a:solidFill>
                  <a:srgbClr val="9120B0"/>
                </a:solidFill>
              </a:rPr>
              <a:t>/</a:t>
            </a:r>
            <a:r>
              <a:rPr lang="el-GR" sz="1600" b="0" dirty="0">
                <a:solidFill>
                  <a:srgbClr val="9120B0"/>
                </a:solidFill>
              </a:rPr>
              <a:t>Ω</a:t>
            </a:r>
            <a:r>
              <a:rPr lang="en-US" sz="1600" b="0" baseline="-25000" dirty="0">
                <a:solidFill>
                  <a:srgbClr val="9120B0"/>
                </a:solidFill>
              </a:rPr>
              <a:t>NO2</a:t>
            </a:r>
            <a:r>
              <a:rPr lang="en-US" sz="1600" b="0" dirty="0">
                <a:solidFill>
                  <a:srgbClr val="9120B0"/>
                </a:solidFill>
              </a:rPr>
              <a:t> = 0.36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CC211-E82C-4D8C-901C-E575E8C790CF}"/>
              </a:ext>
            </a:extLst>
          </p:cNvPr>
          <p:cNvSpPr txBox="1"/>
          <p:nvPr/>
        </p:nvSpPr>
        <p:spPr>
          <a:xfrm>
            <a:off x="712803" y="3745226"/>
            <a:ext cx="1599567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    Ω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/Ω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NO2</a:t>
            </a:r>
            <a:endParaRPr lang="en-US" sz="1600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1CB3E-88A0-4AE4-9456-231F696252D5}"/>
              </a:ext>
            </a:extLst>
          </p:cNvPr>
          <p:cNvSpPr txBox="1"/>
          <p:nvPr/>
        </p:nvSpPr>
        <p:spPr>
          <a:xfrm>
            <a:off x="2674380" y="3745226"/>
            <a:ext cx="212622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      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endParaRPr lang="en-US" sz="1600" b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35B02-0BD6-462F-9372-C6766619BD51}"/>
              </a:ext>
            </a:extLst>
          </p:cNvPr>
          <p:cNvSpPr txBox="1"/>
          <p:nvPr/>
        </p:nvSpPr>
        <p:spPr>
          <a:xfrm>
            <a:off x="4973275" y="3745225"/>
            <a:ext cx="2827708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Ω</a:t>
            </a:r>
            <a:r>
              <a:rPr kumimoji="0" 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/Ω</a:t>
            </a:r>
            <a:r>
              <a:rPr kumimoji="0" 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NO2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vs.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NOx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254378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9788-BF23-4A49-8A13-7419C685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/>
              <a:t>Real-world application to OMI NO</a:t>
            </a:r>
            <a:r>
              <a:rPr lang="en-US" baseline="-25000" dirty="0"/>
              <a:t>2</a:t>
            </a:r>
            <a:r>
              <a:rPr lang="en-US" dirty="0"/>
              <a:t> and IASI NH</a:t>
            </a:r>
            <a:r>
              <a:rPr lang="en-US" baseline="-25000" dirty="0"/>
              <a:t>3</a:t>
            </a:r>
            <a:r>
              <a:rPr lang="en-US" dirty="0"/>
              <a:t>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C1F367-60AE-4E36-86DD-9D5C6C6C6B43}"/>
              </a:ext>
            </a:extLst>
          </p:cNvPr>
          <p:cNvGrpSpPr/>
          <p:nvPr/>
        </p:nvGrpSpPr>
        <p:grpSpPr>
          <a:xfrm>
            <a:off x="152400" y="533400"/>
            <a:ext cx="5600700" cy="5676900"/>
            <a:chOff x="1600200" y="800100"/>
            <a:chExt cx="4015347" cy="5257799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:a16="http://schemas.microsoft.com/office/drawing/2014/main" id="{4CCE8FB4-72F7-40B2-9ACA-787179A97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68" r="66419"/>
            <a:stretch/>
          </p:blipFill>
          <p:spPr>
            <a:xfrm>
              <a:off x="1600200" y="1524000"/>
              <a:ext cx="2819400" cy="4533899"/>
            </a:xfrm>
            <a:prstGeom prst="rect">
              <a:avLst/>
            </a:prstGeom>
          </p:spPr>
        </p:pic>
        <p:pic>
          <p:nvPicPr>
            <p:cNvPr id="5" name="Picture 4" descr="Calendar&#10;&#10;Description automatically generated">
              <a:extLst>
                <a:ext uri="{FF2B5EF4-FFF2-40B4-BE49-F238E27FC236}">
                  <a16:creationId xmlns:a16="http://schemas.microsoft.com/office/drawing/2014/main" id="{EC29991A-A848-4C8E-9A50-D29F2C87E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71"/>
            <a:stretch/>
          </p:blipFill>
          <p:spPr>
            <a:xfrm>
              <a:off x="4572000" y="800100"/>
              <a:ext cx="1043547" cy="525779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9C4236-3674-4D69-B41F-AF3D940CD481}"/>
              </a:ext>
            </a:extLst>
          </p:cNvPr>
          <p:cNvSpPr txBox="1"/>
          <p:nvPr/>
        </p:nvSpPr>
        <p:spPr>
          <a:xfrm>
            <a:off x="2577834" y="969754"/>
            <a:ext cx="168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DJF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705FE-3409-4E86-9F54-4FA3402AD602}"/>
              </a:ext>
            </a:extLst>
          </p:cNvPr>
          <p:cNvSpPr txBox="1"/>
          <p:nvPr/>
        </p:nvSpPr>
        <p:spPr>
          <a:xfrm>
            <a:off x="377018" y="587437"/>
            <a:ext cx="853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using model-determined threshold ratio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Ω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/Ω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NO2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= 0.36 for transition between regimes</a:t>
            </a:r>
            <a:r>
              <a:rPr lang="en-US" b="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5F65D-5312-42E3-83CA-B8B80B1C59BF}"/>
              </a:ext>
            </a:extLst>
          </p:cNvPr>
          <p:cNvSpPr txBox="1"/>
          <p:nvPr/>
        </p:nvSpPr>
        <p:spPr>
          <a:xfrm>
            <a:off x="7086600" y="6570121"/>
            <a:ext cx="1981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Dang et al., in prep.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8B39E6-6642-420A-BFFD-D70812F7BC04}"/>
              </a:ext>
            </a:extLst>
          </p:cNvPr>
          <p:cNvCxnSpPr>
            <a:cxnSpLocks/>
          </p:cNvCxnSpPr>
          <p:nvPr/>
        </p:nvCxnSpPr>
        <p:spPr bwMode="auto">
          <a:xfrm flipH="1">
            <a:off x="4725099" y="5284694"/>
            <a:ext cx="68510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120B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928AE7-1053-4D0C-9CD0-972D17A3AE58}"/>
              </a:ext>
            </a:extLst>
          </p:cNvPr>
          <p:cNvSpPr txBox="1"/>
          <p:nvPr/>
        </p:nvSpPr>
        <p:spPr>
          <a:xfrm>
            <a:off x="5380563" y="51098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7030A0"/>
                </a:solidFill>
              </a:rPr>
              <a:t>0.36 threshold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D4F8E-86EC-419E-8561-A306F53DA78D}"/>
              </a:ext>
            </a:extLst>
          </p:cNvPr>
          <p:cNvSpPr txBox="1"/>
          <p:nvPr/>
        </p:nvSpPr>
        <p:spPr>
          <a:xfrm>
            <a:off x="5360741" y="4823030"/>
            <a:ext cx="145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NO</a:t>
            </a:r>
            <a:r>
              <a:rPr lang="en-US" b="0" baseline="-25000" dirty="0">
                <a:solidFill>
                  <a:srgbClr val="FF0000"/>
                </a:solidFill>
              </a:rPr>
              <a:t>x</a:t>
            </a:r>
            <a:r>
              <a:rPr lang="en-US" b="0" dirty="0">
                <a:solidFill>
                  <a:srgbClr val="FF0000"/>
                </a:solidFill>
              </a:rPr>
              <a:t>-limited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CC2BB-48DD-4F6D-A91A-7BC35C76BCD4}"/>
              </a:ext>
            </a:extLst>
          </p:cNvPr>
          <p:cNvSpPr txBox="1"/>
          <p:nvPr/>
        </p:nvSpPr>
        <p:spPr>
          <a:xfrm>
            <a:off x="5380563" y="5386898"/>
            <a:ext cx="145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NH</a:t>
            </a:r>
            <a:r>
              <a:rPr lang="en-US" b="0" baseline="-25000" dirty="0">
                <a:solidFill>
                  <a:schemeClr val="accent6"/>
                </a:solidFill>
              </a:rPr>
              <a:t>3</a:t>
            </a:r>
            <a:r>
              <a:rPr lang="en-US" b="0" dirty="0">
                <a:solidFill>
                  <a:schemeClr val="accent6"/>
                </a:solidFill>
              </a:rPr>
              <a:t>-limited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7B19A-B10D-441E-848E-7F097308B585}"/>
              </a:ext>
            </a:extLst>
          </p:cNvPr>
          <p:cNvSpPr txBox="1"/>
          <p:nvPr/>
        </p:nvSpPr>
        <p:spPr>
          <a:xfrm>
            <a:off x="227308" y="6158420"/>
            <a:ext cx="899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Urban eastern China and S. Korea are NH</a:t>
            </a:r>
            <a:r>
              <a:rPr lang="en-US" b="0" baseline="-25000" dirty="0"/>
              <a:t>3</a:t>
            </a:r>
            <a:r>
              <a:rPr lang="en-US" b="0" dirty="0"/>
              <a:t>-limited for PM nitrate production in 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C73FB-7708-4965-96EE-9812BD49F0EA}"/>
              </a:ext>
            </a:extLst>
          </p:cNvPr>
          <p:cNvSpPr txBox="1"/>
          <p:nvPr/>
        </p:nvSpPr>
        <p:spPr>
          <a:xfrm>
            <a:off x="1219398" y="1647164"/>
            <a:ext cx="68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IASI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69169-4427-442A-926A-DD896E9F199C}"/>
              </a:ext>
            </a:extLst>
          </p:cNvPr>
          <p:cNvSpPr txBox="1"/>
          <p:nvPr/>
        </p:nvSpPr>
        <p:spPr>
          <a:xfrm>
            <a:off x="1251526" y="3244334"/>
            <a:ext cx="68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EFCB8-7770-4F3C-BCB9-4291AE600348}"/>
              </a:ext>
            </a:extLst>
          </p:cNvPr>
          <p:cNvSpPr txBox="1"/>
          <p:nvPr/>
        </p:nvSpPr>
        <p:spPr>
          <a:xfrm>
            <a:off x="685800" y="4740567"/>
            <a:ext cx="124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IASI/OMI</a:t>
            </a:r>
          </a:p>
        </p:txBody>
      </p:sp>
    </p:spTree>
    <p:extLst>
      <p:ext uri="{BB962C8B-B14F-4D97-AF65-F5344CB8AC3E}">
        <p14:creationId xmlns:p14="http://schemas.microsoft.com/office/powerpoint/2010/main" val="300944759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81A2-5021-4846-8BFC-DD60832E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143000"/>
          </a:xfrm>
        </p:spPr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F36F2-50E2-4C55-B4C2-5B7B98077E4A}"/>
              </a:ext>
            </a:extLst>
          </p:cNvPr>
          <p:cNvSpPr txBox="1"/>
          <p:nvPr/>
        </p:nvSpPr>
        <p:spPr>
          <a:xfrm>
            <a:off x="228600" y="1685365"/>
            <a:ext cx="8915400" cy="2708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GEMS data density can enable better understanding of emerging air quality issues in East Asia</a:t>
            </a:r>
          </a:p>
          <a:p>
            <a:pPr algn="l"/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NO</a:t>
            </a:r>
            <a:r>
              <a:rPr lang="en-US" sz="1600" b="0" baseline="-25000" dirty="0"/>
              <a:t>x</a:t>
            </a:r>
            <a:r>
              <a:rPr lang="en-US" sz="1600" b="0" dirty="0"/>
              <a:t> and VOC emission trends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HCHO as a driver of ozone production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HCHO and CHOCHO as proxies of VCP emissions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Factors controlling free tropospheric background ozone and its trend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NH</a:t>
            </a:r>
            <a:r>
              <a:rPr lang="en-US" sz="1600" b="0" baseline="-25000" dirty="0"/>
              <a:t>3</a:t>
            </a:r>
            <a:r>
              <a:rPr lang="en-US" sz="1600" b="0" dirty="0"/>
              <a:t>/NO</a:t>
            </a:r>
            <a:r>
              <a:rPr lang="en-US" sz="1600" b="0" baseline="-25000" dirty="0"/>
              <a:t>2</a:t>
            </a:r>
            <a:r>
              <a:rPr lang="en-US" sz="1600" b="0" dirty="0"/>
              <a:t> ratios (with IASI or </a:t>
            </a:r>
            <a:r>
              <a:rPr lang="en-US" sz="1600" b="0" dirty="0" err="1"/>
              <a:t>CrIS</a:t>
            </a:r>
            <a:r>
              <a:rPr lang="en-US" sz="1600" b="0" dirty="0"/>
              <a:t>) as diagnostic for particulate nitrate formation regime</a:t>
            </a:r>
          </a:p>
        </p:txBody>
      </p:sp>
    </p:spTree>
    <p:extLst>
      <p:ext uri="{BB962C8B-B14F-4D97-AF65-F5344CB8AC3E}">
        <p14:creationId xmlns:p14="http://schemas.microsoft.com/office/powerpoint/2010/main" val="108431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E7E9-0398-4E04-9857-AB1ABAA2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565" y="-287030"/>
            <a:ext cx="9372600" cy="1143000"/>
          </a:xfrm>
        </p:spPr>
        <p:txBody>
          <a:bodyPr/>
          <a:lstStyle/>
          <a:p>
            <a:r>
              <a:rPr lang="en-US" sz="2200" dirty="0"/>
              <a:t>Why is ozone pollution over Korea and China getting worse?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CAAEF-3EB8-4AFF-B231-B5D6E76C38AC}"/>
              </a:ext>
            </a:extLst>
          </p:cNvPr>
          <p:cNvSpPr txBox="1"/>
          <p:nvPr/>
        </p:nvSpPr>
        <p:spPr>
          <a:xfrm>
            <a:off x="4548187" y="64886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Li et al. [2020, 2021], Colombi et al., in prep.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AE838F-9D46-4F28-8290-3EE6543F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5" y="4366710"/>
            <a:ext cx="8663918" cy="17253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CE1790-D00D-4D0A-9215-BEF9905AD3BB}"/>
              </a:ext>
            </a:extLst>
          </p:cNvPr>
          <p:cNvGrpSpPr/>
          <p:nvPr/>
        </p:nvGrpSpPr>
        <p:grpSpPr>
          <a:xfrm>
            <a:off x="-82573" y="2561437"/>
            <a:ext cx="8534400" cy="1742155"/>
            <a:chOff x="0" y="601693"/>
            <a:chExt cx="8534400" cy="15432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E7F84D-71B6-4CD5-8721-D5E2DF465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6563"/>
              <a:ext cx="8534400" cy="152833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C3CCD8-2625-4794-A26E-B9C39C69AB03}"/>
                </a:ext>
              </a:extLst>
            </p:cNvPr>
            <p:cNvSpPr/>
            <p:nvPr/>
          </p:nvSpPr>
          <p:spPr bwMode="auto">
            <a:xfrm>
              <a:off x="0" y="601693"/>
              <a:ext cx="381000" cy="13767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8CC0CC-E858-44C9-95B1-8F0E1B5C6841}"/>
              </a:ext>
            </a:extLst>
          </p:cNvPr>
          <p:cNvSpPr txBox="1"/>
          <p:nvPr/>
        </p:nvSpPr>
        <p:spPr>
          <a:xfrm>
            <a:off x="81627" y="6155196"/>
            <a:ext cx="898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CC"/>
                </a:solidFill>
              </a:rPr>
              <a:t>Hypothesis: decreasing PM (summer) and NO</a:t>
            </a:r>
            <a:r>
              <a:rPr lang="en-US" b="0" baseline="-25000" dirty="0">
                <a:solidFill>
                  <a:srgbClr val="0000CC"/>
                </a:solidFill>
              </a:rPr>
              <a:t>x</a:t>
            </a:r>
            <a:r>
              <a:rPr lang="en-US" b="0" dirty="0">
                <a:solidFill>
                  <a:srgbClr val="0000CC"/>
                </a:solidFill>
              </a:rPr>
              <a:t> (rest of year), flat or increasing VOCs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4E35B-6BEE-4B2C-A550-91151C27D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" t="14140" r="20" b="46365"/>
          <a:stretch/>
        </p:blipFill>
        <p:spPr bwMode="auto">
          <a:xfrm>
            <a:off x="125856" y="548193"/>
            <a:ext cx="7783957" cy="1747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B26912-C0BE-49DD-8F66-9CA8BF2D4DE9}"/>
              </a:ext>
            </a:extLst>
          </p:cNvPr>
          <p:cNvSpPr txBox="1"/>
          <p:nvPr/>
        </p:nvSpPr>
        <p:spPr>
          <a:xfrm>
            <a:off x="3810000" y="501416"/>
            <a:ext cx="5553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Seoul concentrations and rate of increase are highest in May</a:t>
            </a:r>
          </a:p>
        </p:txBody>
      </p:sp>
    </p:spTree>
    <p:extLst>
      <p:ext uri="{BB962C8B-B14F-4D97-AF65-F5344CB8AC3E}">
        <p14:creationId xmlns:p14="http://schemas.microsoft.com/office/powerpoint/2010/main" val="189712521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318D-3DB2-4648-8A7D-42557FE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350972"/>
            <a:ext cx="9372599" cy="1143000"/>
          </a:xfrm>
        </p:spPr>
        <p:txBody>
          <a:bodyPr/>
          <a:lstStyle/>
          <a:p>
            <a:r>
              <a:rPr lang="en-US" sz="2000" dirty="0"/>
              <a:t>COVID-19 lockdown revealed fast wintertime ozone production in Beijing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16FB9-44D1-4C8A-83D2-23E7269A86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4" y="721802"/>
            <a:ext cx="36576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DB67A-474B-4881-87AF-1B0043030B9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11265" b="48464"/>
          <a:stretch/>
        </p:blipFill>
        <p:spPr>
          <a:xfrm>
            <a:off x="4256132" y="795680"/>
            <a:ext cx="1416538" cy="124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13C44-1CD3-4A2E-9605-2D30BF53119D}"/>
              </a:ext>
            </a:extLst>
          </p:cNvPr>
          <p:cNvSpPr txBox="1"/>
          <p:nvPr/>
        </p:nvSpPr>
        <p:spPr>
          <a:xfrm>
            <a:off x="6558130" y="6482127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al.,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910E23-7783-4597-9B26-A2081FE00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4" b="23169"/>
          <a:stretch/>
        </p:blipFill>
        <p:spPr>
          <a:xfrm>
            <a:off x="3954095" y="2247610"/>
            <a:ext cx="3228898" cy="1451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94B45E-7E9F-4DAC-A892-0B92C1EE40D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52904" b="6073"/>
          <a:stretch/>
        </p:blipFill>
        <p:spPr>
          <a:xfrm>
            <a:off x="5710088" y="795681"/>
            <a:ext cx="1472905" cy="12646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6726C5-9D08-4CB2-A746-C82FD7B7D1DD}"/>
              </a:ext>
            </a:extLst>
          </p:cNvPr>
          <p:cNvSpPr txBox="1"/>
          <p:nvPr/>
        </p:nvSpPr>
        <p:spPr>
          <a:xfrm>
            <a:off x="4156891" y="437017"/>
            <a:ext cx="3026102" cy="3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before Jan 24   after Jan 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16F97-6E1A-4805-B92E-FAFD8B96030F}"/>
              </a:ext>
            </a:extLst>
          </p:cNvPr>
          <p:cNvSpPr txBox="1"/>
          <p:nvPr/>
        </p:nvSpPr>
        <p:spPr>
          <a:xfrm>
            <a:off x="7055439" y="745474"/>
            <a:ext cx="22409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 (ppb)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in N China Plain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0" dirty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circles = observed, background = GEOS-Chem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14ADE6-2B6C-4F79-B681-621C1DE2C30E}"/>
              </a:ext>
            </a:extLst>
          </p:cNvPr>
          <p:cNvSpPr txBox="1"/>
          <p:nvPr/>
        </p:nvSpPr>
        <p:spPr>
          <a:xfrm>
            <a:off x="219661" y="402600"/>
            <a:ext cx="3848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Beijing: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observations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and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GEOS-Chem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F460F-7CA6-472E-B545-BFA51DBF9D2D}"/>
              </a:ext>
            </a:extLst>
          </p:cNvPr>
          <p:cNvSpPr txBox="1"/>
          <p:nvPr/>
        </p:nvSpPr>
        <p:spPr>
          <a:xfrm>
            <a:off x="7266032" y="2723017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TROPOMI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604D6-2FD9-4C1C-A8BC-F316E00BAB2A}"/>
              </a:ext>
            </a:extLst>
          </p:cNvPr>
          <p:cNvSpPr txBox="1"/>
          <p:nvPr/>
        </p:nvSpPr>
        <p:spPr>
          <a:xfrm>
            <a:off x="2609140" y="1765094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9695-582D-4B4E-96B4-3B621E757416}"/>
              </a:ext>
            </a:extLst>
          </p:cNvPr>
          <p:cNvSpPr txBox="1"/>
          <p:nvPr/>
        </p:nvSpPr>
        <p:spPr>
          <a:xfrm>
            <a:off x="3016767" y="2420637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PM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BF916-214A-43BD-B39A-42F2EAF9A553}"/>
              </a:ext>
            </a:extLst>
          </p:cNvPr>
          <p:cNvSpPr txBox="1"/>
          <p:nvPr/>
        </p:nvSpPr>
        <p:spPr>
          <a:xfrm>
            <a:off x="3075032" y="4161656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53C01-A9A5-4467-80F6-BAA83AA666EB}"/>
              </a:ext>
            </a:extLst>
          </p:cNvPr>
          <p:cNvSpPr txBox="1"/>
          <p:nvPr/>
        </p:nvSpPr>
        <p:spPr>
          <a:xfrm>
            <a:off x="599546" y="4025084"/>
            <a:ext cx="1655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Observations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1A03A-A4F4-496A-AAEC-EDA2F1904AEC}"/>
              </a:ext>
            </a:extLst>
          </p:cNvPr>
          <p:cNvSpPr/>
          <p:nvPr/>
        </p:nvSpPr>
        <p:spPr bwMode="auto">
          <a:xfrm>
            <a:off x="255630" y="2190623"/>
            <a:ext cx="3790668" cy="2982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09649-2AC0-4630-A8BD-494F1A0E9132}"/>
              </a:ext>
            </a:extLst>
          </p:cNvPr>
          <p:cNvSpPr txBox="1"/>
          <p:nvPr/>
        </p:nvSpPr>
        <p:spPr>
          <a:xfrm>
            <a:off x="132311" y="5323656"/>
            <a:ext cx="8530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emissions decreased by 70% during lockdown,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0" dirty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causing ozone production to surge under strongly VOC-limited conditions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Formaldehyde from VOCs provides the main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radical source: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93FDFCE-6A45-4869-83F2-A644F598F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556535"/>
              </p:ext>
            </p:extLst>
          </p:nvPr>
        </p:nvGraphicFramePr>
        <p:xfrm>
          <a:off x="2622762" y="6204177"/>
          <a:ext cx="33702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Equation" r:id="rId7" imgW="1981080" imgH="241200" progId="Equation.DSMT4">
                  <p:embed/>
                </p:oleObj>
              </mc:Choice>
              <mc:Fallback>
                <p:oleObj name="Equation" r:id="rId7" imgW="198108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93FDFCE-6A45-4869-83F2-A644F598F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2762" y="6204177"/>
                        <a:ext cx="3370263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678E997-17E8-4983-9B22-B2FC72FA51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422" t="48000" r="37851" b="40041"/>
          <a:stretch/>
        </p:blipFill>
        <p:spPr>
          <a:xfrm rot="16200000">
            <a:off x="3230267" y="3544280"/>
            <a:ext cx="1500668" cy="551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DD83A-F04B-403C-AACC-69805E8855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863" t="50000" r="42547" b="18612"/>
          <a:stretch/>
        </p:blipFill>
        <p:spPr>
          <a:xfrm>
            <a:off x="5794164" y="3591493"/>
            <a:ext cx="1361152" cy="15430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1F2983-68FB-4B97-A936-BCA2F98203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694" t="19738" r="42048" b="50308"/>
          <a:stretch/>
        </p:blipFill>
        <p:spPr>
          <a:xfrm>
            <a:off x="4215263" y="3690798"/>
            <a:ext cx="1405454" cy="1451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617E70C-D2DE-4731-AA42-A9970F1D2330}"/>
              </a:ext>
            </a:extLst>
          </p:cNvPr>
          <p:cNvSpPr txBox="1"/>
          <p:nvPr/>
        </p:nvSpPr>
        <p:spPr>
          <a:xfrm>
            <a:off x="7315316" y="3963528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TROPOMI HCHO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8E62AC-A2F4-43DE-8C2D-EA6014F547B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93108"/>
          <a:stretch/>
        </p:blipFill>
        <p:spPr>
          <a:xfrm>
            <a:off x="7178564" y="1749717"/>
            <a:ext cx="1984201" cy="4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1237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F03F-7346-4122-A1AA-A7D1A35F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NO</a:t>
            </a:r>
            <a:r>
              <a:rPr lang="en-US" baseline="-25000" dirty="0"/>
              <a:t>2</a:t>
            </a:r>
            <a:r>
              <a:rPr lang="en-US" dirty="0"/>
              <a:t> and HCHO monitoring from space</a:t>
            </a:r>
            <a:br>
              <a:rPr lang="en-US" dirty="0"/>
            </a:br>
            <a:r>
              <a:rPr lang="en-US" dirty="0"/>
              <a:t>to understand ozone trends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0933D-E34D-43C7-9F92-D815077A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010281"/>
            <a:ext cx="4038600" cy="3106162"/>
          </a:xfrm>
          <a:prstGeom prst="rect">
            <a:avLst/>
          </a:prstGeom>
        </p:spPr>
      </p:pic>
      <p:pic>
        <p:nvPicPr>
          <p:cNvPr id="5" name="그림 22">
            <a:extLst>
              <a:ext uri="{FF2B5EF4-FFF2-40B4-BE49-F238E27FC236}">
                <a16:creationId xmlns:a16="http://schemas.microsoft.com/office/drawing/2014/main" id="{62922EBB-24B9-4371-8206-BC6C71FA0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 b="49019"/>
          <a:stretch/>
        </p:blipFill>
        <p:spPr>
          <a:xfrm>
            <a:off x="-152399" y="1823278"/>
            <a:ext cx="4953000" cy="3358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43489-312E-4CFB-898A-474A7C1A0097}"/>
              </a:ext>
            </a:extLst>
          </p:cNvPr>
          <p:cNvSpPr txBox="1"/>
          <p:nvPr/>
        </p:nvSpPr>
        <p:spPr>
          <a:xfrm>
            <a:off x="1447800" y="1572920"/>
            <a:ext cx="2590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OMI NO</a:t>
            </a:r>
            <a:r>
              <a:rPr lang="en-US" sz="1600" b="0" baseline="-25000" dirty="0"/>
              <a:t>2</a:t>
            </a:r>
            <a:r>
              <a:rPr lang="en-US" sz="1600" b="0" dirty="0"/>
              <a:t> trend, 2011-2019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79703-E53F-48A8-BCB5-7E91DBB0E913}"/>
              </a:ext>
            </a:extLst>
          </p:cNvPr>
          <p:cNvSpPr txBox="1"/>
          <p:nvPr/>
        </p:nvSpPr>
        <p:spPr>
          <a:xfrm>
            <a:off x="4953000" y="1670558"/>
            <a:ext cx="2743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OMI HCHO trend, 2015-2019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BDF28-7C3D-4D11-A453-3F58E4491342}"/>
              </a:ext>
            </a:extLst>
          </p:cNvPr>
          <p:cNvSpPr txBox="1"/>
          <p:nvPr/>
        </p:nvSpPr>
        <p:spPr>
          <a:xfrm>
            <a:off x="114300" y="5462865"/>
            <a:ext cx="89154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Korea and China are now targeting VOC emissions – we need to verify this from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6A8D5-9A72-4511-95AC-BABB81C411C7}"/>
              </a:ext>
            </a:extLst>
          </p:cNvPr>
          <p:cNvSpPr txBox="1"/>
          <p:nvPr/>
        </p:nvSpPr>
        <p:spPr>
          <a:xfrm>
            <a:off x="5105400" y="6553200"/>
            <a:ext cx="4038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Ahn et al., submitted; Bauwens et al., 2022</a:t>
            </a:r>
          </a:p>
        </p:txBody>
      </p:sp>
    </p:spTree>
    <p:extLst>
      <p:ext uri="{BB962C8B-B14F-4D97-AF65-F5344CB8AC3E}">
        <p14:creationId xmlns:p14="http://schemas.microsoft.com/office/powerpoint/2010/main" val="101747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E8A5-7999-47E6-ABC2-32D5AD70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29" y="-13253"/>
            <a:ext cx="9480062" cy="1143000"/>
          </a:xfrm>
        </p:spPr>
        <p:txBody>
          <a:bodyPr>
            <a:normAutofit/>
          </a:bodyPr>
          <a:lstStyle/>
          <a:p>
            <a:r>
              <a:rPr lang="en-US" sz="2000" dirty="0"/>
              <a:t>Evidence of very high residential use of volatile chemical products (VCPs) </a:t>
            </a:r>
            <a:br>
              <a:rPr lang="en-US" sz="2000" dirty="0"/>
            </a:br>
            <a:r>
              <a:rPr lang="en-US" sz="2000" dirty="0"/>
              <a:t>in Korea and China – missing from current inventories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0334F5-D2A0-4BE4-B5B9-5EDFD1E7BBFB}"/>
              </a:ext>
            </a:extLst>
          </p:cNvPr>
          <p:cNvSpPr txBox="1"/>
          <p:nvPr/>
        </p:nvSpPr>
        <p:spPr>
          <a:xfrm>
            <a:off x="253406" y="5320145"/>
            <a:ext cx="8204794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Ethanol is common component of residential VCPs; very high in Korea and China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Methanol is highly correlated with ethanol – also used in VCPs?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Residential VCP emissions could be a driver of VOC reactivity – need to be addressed in VOC emission controls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F55D32-2BEA-4DAD-A431-55DB11E74362}"/>
              </a:ext>
            </a:extLst>
          </p:cNvPr>
          <p:cNvSpPr txBox="1"/>
          <p:nvPr/>
        </p:nvSpPr>
        <p:spPr>
          <a:xfrm>
            <a:off x="6781800" y="6477000"/>
            <a:ext cx="300306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Beaudry et al., in prep.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4F889-39B1-4438-AAB4-3116AB1E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0" y="1143294"/>
            <a:ext cx="8364165" cy="3504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0AAA7-BAE7-44F1-896A-3210A93307AF}"/>
              </a:ext>
            </a:extLst>
          </p:cNvPr>
          <p:cNvSpPr txBox="1"/>
          <p:nvPr/>
        </p:nvSpPr>
        <p:spPr>
          <a:xfrm rot="16200000">
            <a:off x="-690283" y="2285174"/>
            <a:ext cx="2133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Ethanol (ppb)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D92B2-B542-4D56-AE3F-C8BB04F3760B}"/>
              </a:ext>
            </a:extLst>
          </p:cNvPr>
          <p:cNvSpPr txBox="1"/>
          <p:nvPr/>
        </p:nvSpPr>
        <p:spPr>
          <a:xfrm>
            <a:off x="1641102" y="4722410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D67A-89EA-4BB8-9ACA-B2ABF851E414}"/>
              </a:ext>
            </a:extLst>
          </p:cNvPr>
          <p:cNvSpPr txBox="1"/>
          <p:nvPr/>
        </p:nvSpPr>
        <p:spPr>
          <a:xfrm>
            <a:off x="4384862" y="4722411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E58FD-4F68-41F6-9F3D-BA282F68621A}"/>
              </a:ext>
            </a:extLst>
          </p:cNvPr>
          <p:cNvSpPr txBox="1"/>
          <p:nvPr/>
        </p:nvSpPr>
        <p:spPr>
          <a:xfrm>
            <a:off x="7048500" y="4722411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</p:spTree>
    <p:extLst>
      <p:ext uri="{BB962C8B-B14F-4D97-AF65-F5344CB8AC3E}">
        <p14:creationId xmlns:p14="http://schemas.microsoft.com/office/powerpoint/2010/main" val="15564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7585-F8A7-4509-ACE0-5EEF1FD6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82" y="-257421"/>
            <a:ext cx="9148482" cy="1143000"/>
          </a:xfrm>
        </p:spPr>
        <p:txBody>
          <a:bodyPr/>
          <a:lstStyle/>
          <a:p>
            <a:r>
              <a:rPr lang="en-US" sz="2000" dirty="0"/>
              <a:t>Very high free tropospheric ozone background over East Asia, </a:t>
            </a:r>
            <a:br>
              <a:rPr lang="en-US" sz="2000" dirty="0"/>
            </a:br>
            <a:r>
              <a:rPr lang="en-US" sz="2000" dirty="0"/>
              <a:t>underestimated in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72558-A9F3-49C4-9296-B3507A034D87}"/>
              </a:ext>
            </a:extLst>
          </p:cNvPr>
          <p:cNvSpPr txBox="1"/>
          <p:nvPr/>
        </p:nvSpPr>
        <p:spPr>
          <a:xfrm>
            <a:off x="713028" y="848956"/>
            <a:ext cx="3276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KORUS-AQ, May-June 2016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2063C8-CAAA-41B9-897E-9CD4A9BF4DA9}"/>
              </a:ext>
            </a:extLst>
          </p:cNvPr>
          <p:cNvGrpSpPr/>
          <p:nvPr/>
        </p:nvGrpSpPr>
        <p:grpSpPr>
          <a:xfrm>
            <a:off x="0" y="1053200"/>
            <a:ext cx="4590266" cy="4592531"/>
            <a:chOff x="4654255" y="795419"/>
            <a:chExt cx="4590266" cy="4848626"/>
          </a:xfrm>
        </p:grpSpPr>
        <p:pic>
          <p:nvPicPr>
            <p:cNvPr id="11" name="그림 1">
              <a:extLst>
                <a:ext uri="{FF2B5EF4-FFF2-40B4-BE49-F238E27FC236}">
                  <a16:creationId xmlns:a16="http://schemas.microsoft.com/office/drawing/2014/main" id="{38AB82EE-682E-43BC-AA60-DDE441D1A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0" t="25799" r="65895" b="27221"/>
            <a:stretch/>
          </p:blipFill>
          <p:spPr>
            <a:xfrm>
              <a:off x="5071450" y="996921"/>
              <a:ext cx="3581398" cy="44375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38B2B7-776F-454B-8941-DADACB38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8448" y="925822"/>
              <a:ext cx="1506073" cy="179023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2BAD9B-F432-446A-9CB3-95C26F2CD390}"/>
                </a:ext>
              </a:extLst>
            </p:cNvPr>
            <p:cNvSpPr txBox="1"/>
            <p:nvPr/>
          </p:nvSpPr>
          <p:spPr>
            <a:xfrm>
              <a:off x="6444980" y="5367046"/>
              <a:ext cx="145872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/>
                <a:t>Ozone, ppb</a:t>
              </a:r>
            </a:p>
          </p:txBody>
        </p:sp>
        <p:pic>
          <p:nvPicPr>
            <p:cNvPr id="13" name="그림 1">
              <a:extLst>
                <a:ext uri="{FF2B5EF4-FFF2-40B4-BE49-F238E27FC236}">
                  <a16:creationId xmlns:a16="http://schemas.microsoft.com/office/drawing/2014/main" id="{381A5AF0-9463-460E-8214-822DF2F9D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98" r="95816" b="28645"/>
            <a:stretch/>
          </p:blipFill>
          <p:spPr>
            <a:xfrm>
              <a:off x="4654255" y="921858"/>
              <a:ext cx="842124" cy="436502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534D92-D86C-4802-A968-1E2A2D76BA02}"/>
                </a:ext>
              </a:extLst>
            </p:cNvPr>
            <p:cNvSpPr/>
            <p:nvPr/>
          </p:nvSpPr>
          <p:spPr>
            <a:xfrm>
              <a:off x="4766648" y="3097058"/>
              <a:ext cx="725864" cy="25896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8DA8B8-EE6F-4463-B8FE-6030108A2954}"/>
                </a:ext>
              </a:extLst>
            </p:cNvPr>
            <p:cNvSpPr/>
            <p:nvPr/>
          </p:nvSpPr>
          <p:spPr>
            <a:xfrm>
              <a:off x="4846715" y="795419"/>
              <a:ext cx="725864" cy="25896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DF0F2D-7218-49EB-BEBD-CF531B8853DE}"/>
                </a:ext>
              </a:extLst>
            </p:cNvPr>
            <p:cNvSpPr txBox="1"/>
            <p:nvPr/>
          </p:nvSpPr>
          <p:spPr>
            <a:xfrm>
              <a:off x="5151403" y="916434"/>
              <a:ext cx="274320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b="0" dirty="0"/>
                <a:t>Stagnant period (May 17-22)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8E92AF-D516-4866-8542-1CD3A5154AA0}"/>
                </a:ext>
              </a:extLst>
            </p:cNvPr>
            <p:cNvSpPr txBox="1"/>
            <p:nvPr/>
          </p:nvSpPr>
          <p:spPr>
            <a:xfrm>
              <a:off x="5169613" y="3232859"/>
              <a:ext cx="400946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b="0" dirty="0"/>
                <a:t>Transport from China period (May 24-31)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F62A31E-89C2-4ADA-A4BB-A0FEF4785BCB}"/>
              </a:ext>
            </a:extLst>
          </p:cNvPr>
          <p:cNvSpPr txBox="1"/>
          <p:nvPr/>
        </p:nvSpPr>
        <p:spPr>
          <a:xfrm>
            <a:off x="116594" y="5735838"/>
            <a:ext cx="93726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60 ppb air quality standard for Korea is not achievable with such high background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Origin of high background is not clear; it doesn’t seem to come from China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GEMS observations of free tropospheric ozone can help address that issue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2E4530-7E4B-4F50-B92D-089CFEAD6B90}"/>
              </a:ext>
            </a:extLst>
          </p:cNvPr>
          <p:cNvSpPr txBox="1"/>
          <p:nvPr/>
        </p:nvSpPr>
        <p:spPr>
          <a:xfrm>
            <a:off x="5232135" y="6516915"/>
            <a:ext cx="3911865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Park et al. [2021]; Colombi et al., in prep.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6A21CC-AE23-4E55-95D0-2B3B2AF3F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23" t="25210" r="10106"/>
          <a:stretch/>
        </p:blipFill>
        <p:spPr bwMode="auto">
          <a:xfrm>
            <a:off x="5232135" y="1122162"/>
            <a:ext cx="3200400" cy="3907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CB15C7-EC7A-47C3-A485-5D58C4E35F79}"/>
              </a:ext>
            </a:extLst>
          </p:cNvPr>
          <p:cNvSpPr txBox="1"/>
          <p:nvPr/>
        </p:nvSpPr>
        <p:spPr>
          <a:xfrm>
            <a:off x="5730719" y="768618"/>
            <a:ext cx="27432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corrected in GEOS-Chem </a:t>
            </a:r>
          </a:p>
          <a:p>
            <a:pPr algn="l"/>
            <a:r>
              <a:rPr lang="en-US" sz="1600" b="0" dirty="0"/>
              <a:t>by nitrate photolysis:</a:t>
            </a:r>
          </a:p>
        </p:txBody>
      </p:sp>
    </p:spTree>
    <p:extLst>
      <p:ext uri="{BB962C8B-B14F-4D97-AF65-F5344CB8AC3E}">
        <p14:creationId xmlns:p14="http://schemas.microsoft.com/office/powerpoint/2010/main" val="17252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CC59-AD0D-4766-9A71-BE409E40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86" y="-170259"/>
            <a:ext cx="7772400" cy="1143000"/>
          </a:xfrm>
        </p:spPr>
        <p:txBody>
          <a:bodyPr/>
          <a:lstStyle/>
          <a:p>
            <a:r>
              <a:rPr lang="en-US" dirty="0" err="1"/>
              <a:t>Peroxyacetylnitrate</a:t>
            </a:r>
            <a:r>
              <a:rPr lang="en-US" dirty="0"/>
              <a:t> (PAN) from IASI </a:t>
            </a:r>
            <a:br>
              <a:rPr lang="en-US" dirty="0"/>
            </a:br>
            <a:r>
              <a:rPr lang="en-US" dirty="0"/>
              <a:t>as tracer for global anthropogenic influence on ozone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C01309-2B14-4189-A370-16200CE6B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4" t="84380" r="56945"/>
          <a:stretch/>
        </p:blipFill>
        <p:spPr>
          <a:xfrm>
            <a:off x="6074169" y="2015423"/>
            <a:ext cx="1981200" cy="903612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5757E87-62DD-4EA3-920A-0455932A5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64" t="51372" r="6536" b="35456"/>
          <a:stretch/>
        </p:blipFill>
        <p:spPr>
          <a:xfrm>
            <a:off x="4210756" y="2025974"/>
            <a:ext cx="2057400" cy="762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5210B8C-7726-4C05-A6C6-6E8FDE4DC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7" t="35565" r="56781" b="51262"/>
          <a:stretch/>
        </p:blipFill>
        <p:spPr>
          <a:xfrm>
            <a:off x="2305755" y="2077123"/>
            <a:ext cx="1905001" cy="762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B825265-0B9F-4F7A-BF3E-BFC9526A3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56" t="1200" r="5555" b="83707"/>
          <a:stretch/>
        </p:blipFill>
        <p:spPr>
          <a:xfrm>
            <a:off x="172155" y="2002528"/>
            <a:ext cx="2133600" cy="873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784FC-352C-42B2-BA96-0E17091A6470}"/>
              </a:ext>
            </a:extLst>
          </p:cNvPr>
          <p:cNvSpPr txBox="1"/>
          <p:nvPr/>
        </p:nvSpPr>
        <p:spPr>
          <a:xfrm>
            <a:off x="164474" y="1118037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PAN is reservoir for NO</a:t>
            </a:r>
            <a:r>
              <a:rPr lang="en-US" b="0" baseline="-25000" dirty="0"/>
              <a:t>x</a:t>
            </a:r>
            <a:r>
              <a:rPr lang="en-US" b="0" dirty="0"/>
              <a:t>, is also produced along with ozone:  VOC + OH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92AD22-19F6-4429-A9CA-B8D0B0AA11EB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1881" y="1001310"/>
            <a:ext cx="533400" cy="191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1F1B73-2795-443C-A261-8282E6EE4362}"/>
              </a:ext>
            </a:extLst>
          </p:cNvPr>
          <p:cNvCxnSpPr>
            <a:cxnSpLocks/>
          </p:cNvCxnSpPr>
          <p:nvPr/>
        </p:nvCxnSpPr>
        <p:spPr bwMode="auto">
          <a:xfrm>
            <a:off x="7650742" y="1422368"/>
            <a:ext cx="533400" cy="191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3530858-8997-4949-97F8-3CF3D700A20B}"/>
              </a:ext>
            </a:extLst>
          </p:cNvPr>
          <p:cNvSpPr txBox="1"/>
          <p:nvPr/>
        </p:nvSpPr>
        <p:spPr>
          <a:xfrm rot="20712613">
            <a:off x="7526998" y="79786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EED5B-B3FE-48AB-B5DA-8DC004068A4B}"/>
              </a:ext>
            </a:extLst>
          </p:cNvPr>
          <p:cNvSpPr txBox="1"/>
          <p:nvPr/>
        </p:nvSpPr>
        <p:spPr>
          <a:xfrm rot="1260918">
            <a:off x="7502305" y="1470183"/>
            <a:ext cx="6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NO</a:t>
            </a:r>
            <a:r>
              <a:rPr lang="en-US" b="0" baseline="-25000" dirty="0"/>
              <a:t>2</a:t>
            </a:r>
            <a:endParaRPr lang="en-US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D69F9-81A2-4C8D-A34D-AB91DC396D7F}"/>
              </a:ext>
            </a:extLst>
          </p:cNvPr>
          <p:cNvSpPr txBox="1"/>
          <p:nvPr/>
        </p:nvSpPr>
        <p:spPr>
          <a:xfrm>
            <a:off x="8188069" y="75935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8E7E6-01A1-4864-BF1D-DFE0DE9A209B}"/>
              </a:ext>
            </a:extLst>
          </p:cNvPr>
          <p:cNvSpPr txBox="1"/>
          <p:nvPr/>
        </p:nvSpPr>
        <p:spPr>
          <a:xfrm>
            <a:off x="8246669" y="1475995"/>
            <a:ext cx="72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PAN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526D54-E7B5-461E-B3FE-2DE7974D4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15" t="11476" r="15942" b="15539"/>
          <a:stretch/>
        </p:blipFill>
        <p:spPr>
          <a:xfrm>
            <a:off x="8065322" y="1931828"/>
            <a:ext cx="533400" cy="92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4D5EF5-7217-4BAD-BBF5-04AB48A5893D}"/>
              </a:ext>
            </a:extLst>
          </p:cNvPr>
          <p:cNvSpPr txBox="1"/>
          <p:nvPr/>
        </p:nvSpPr>
        <p:spPr>
          <a:xfrm>
            <a:off x="678290" y="1669545"/>
            <a:ext cx="75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Feb 2016                      May                      Aug                        Nov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C114C1-71EF-4CA7-BF2D-2B3A98B25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4" t="16162" r="3282" b="24848"/>
          <a:stretch/>
        </p:blipFill>
        <p:spPr>
          <a:xfrm>
            <a:off x="70716" y="3143454"/>
            <a:ext cx="4937623" cy="2184524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F4960869-715F-4BB6-85B8-4365520D0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336" y="3154183"/>
            <a:ext cx="4103851" cy="23819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0601EA0-D587-4566-913A-ADA02D493BD4}"/>
              </a:ext>
            </a:extLst>
          </p:cNvPr>
          <p:cNvSpPr txBox="1"/>
          <p:nvPr/>
        </p:nvSpPr>
        <p:spPr>
          <a:xfrm>
            <a:off x="7388545" y="6527941"/>
            <a:ext cx="231850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Zhai et al., in prep.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25492A-17CF-4784-B9E7-EBD494468067}"/>
              </a:ext>
            </a:extLst>
          </p:cNvPr>
          <p:cNvSpPr txBox="1"/>
          <p:nvPr/>
        </p:nvSpPr>
        <p:spPr>
          <a:xfrm>
            <a:off x="70716" y="5763812"/>
            <a:ext cx="933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Transpacific transport of PAN is evidence for global-scale transport of ozone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Increasing PAN over 2008-2019 IASI record is indicative of increasing ozone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Data suggest increasing contribution from Southeast Asia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3B018-086A-42A7-A9DF-3FBE68A3971B}"/>
              </a:ext>
            </a:extLst>
          </p:cNvPr>
          <p:cNvSpPr txBox="1"/>
          <p:nvPr/>
        </p:nvSpPr>
        <p:spPr>
          <a:xfrm rot="16200000">
            <a:off x="8059905" y="2239379"/>
            <a:ext cx="1252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molecules cm</a:t>
            </a:r>
            <a:r>
              <a:rPr lang="en-US" sz="1200" b="0" baseline="30000" dirty="0"/>
              <a:t>-2</a:t>
            </a:r>
            <a:endParaRPr lang="en-US" sz="1200" b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BF131F-FD76-4CDD-AB4A-D57D48783EA6}"/>
              </a:ext>
            </a:extLst>
          </p:cNvPr>
          <p:cNvSpPr txBox="1"/>
          <p:nvPr/>
        </p:nvSpPr>
        <p:spPr>
          <a:xfrm rot="16200000">
            <a:off x="8160458" y="3983041"/>
            <a:ext cx="16114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FF0000"/>
                </a:solidFill>
              </a:rPr>
              <a:t>   NW Pacific     </a:t>
            </a:r>
          </a:p>
        </p:txBody>
      </p:sp>
    </p:spTree>
    <p:extLst>
      <p:ext uri="{BB962C8B-B14F-4D97-AF65-F5344CB8AC3E}">
        <p14:creationId xmlns:p14="http://schemas.microsoft.com/office/powerpoint/2010/main" val="114728546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A1D8-42A9-462F-80A8-ED2C2DB5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0"/>
            <a:ext cx="89154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Wintertime PM</a:t>
            </a:r>
            <a:r>
              <a:rPr lang="en-US" sz="2000" baseline="-25000" dirty="0"/>
              <a:t>2.5</a:t>
            </a:r>
            <a:r>
              <a:rPr lang="en-US" sz="2000" dirty="0"/>
              <a:t> nitrate in urban China has not responded to NO</a:t>
            </a:r>
            <a:r>
              <a:rPr lang="en-US" sz="2000" baseline="-25000" dirty="0"/>
              <a:t>x</a:t>
            </a:r>
            <a:r>
              <a:rPr lang="en-US" sz="2000" dirty="0"/>
              <a:t> controls…</a:t>
            </a:r>
            <a:br>
              <a:rPr lang="en-US" sz="2000" dirty="0"/>
            </a:br>
            <a:r>
              <a:rPr lang="en-US" sz="2000" dirty="0"/>
              <a:t>…and has gotten worse during pollution episodes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8CD55E-E7F2-4F79-A5B3-71F66628B039}"/>
              </a:ext>
            </a:extLst>
          </p:cNvPr>
          <p:cNvGrpSpPr/>
          <p:nvPr/>
        </p:nvGrpSpPr>
        <p:grpSpPr>
          <a:xfrm>
            <a:off x="1371600" y="1066800"/>
            <a:ext cx="6172200" cy="2362200"/>
            <a:chOff x="1371600" y="1066800"/>
            <a:chExt cx="5889171" cy="2219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91E130-BDAD-4AB5-BDFB-C219F4EF8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8918"/>
            <a:stretch/>
          </p:blipFill>
          <p:spPr>
            <a:xfrm>
              <a:off x="1447800" y="1376320"/>
              <a:ext cx="5812971" cy="19097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CE6953-FB9B-4288-BB74-6B2F6FC05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037"/>
            <a:stretch/>
          </p:blipFill>
          <p:spPr>
            <a:xfrm>
              <a:off x="1371600" y="1066800"/>
              <a:ext cx="5812971" cy="2243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824361-987A-4E11-9029-34AD57EE2542}"/>
              </a:ext>
            </a:extLst>
          </p:cNvPr>
          <p:cNvSpPr txBox="1"/>
          <p:nvPr/>
        </p:nvSpPr>
        <p:spPr>
          <a:xfrm>
            <a:off x="226769" y="853038"/>
            <a:ext cx="41910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PM</a:t>
            </a:r>
            <a:r>
              <a:rPr lang="en-US" sz="1600" b="0" baseline="-25000" dirty="0"/>
              <a:t>1</a:t>
            </a:r>
            <a:r>
              <a:rPr lang="en-US" sz="1600" b="0" dirty="0"/>
              <a:t> nitrate in Beijing, winters 2014-2019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383196-68BC-41EE-83B0-665DA6DB4ABE}"/>
              </a:ext>
            </a:extLst>
          </p:cNvPr>
          <p:cNvSpPr txBox="1"/>
          <p:nvPr/>
        </p:nvSpPr>
        <p:spPr>
          <a:xfrm>
            <a:off x="226769" y="3492918"/>
            <a:ext cx="6092337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Maybe also in Seoul, where winter PM</a:t>
            </a:r>
            <a:r>
              <a:rPr lang="en-US" sz="1600" b="0" baseline="-25000" dirty="0"/>
              <a:t>2.5</a:t>
            </a:r>
            <a:r>
              <a:rPr lang="en-US" sz="1600" b="0" dirty="0"/>
              <a:t> has been increasing?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03474-99C1-4693-9E47-B8F97E03B7D4}"/>
              </a:ext>
            </a:extLst>
          </p:cNvPr>
          <p:cNvGrpSpPr/>
          <p:nvPr/>
        </p:nvGrpSpPr>
        <p:grpSpPr>
          <a:xfrm>
            <a:off x="1143000" y="3881342"/>
            <a:ext cx="5791200" cy="2763678"/>
            <a:chOff x="-1143000" y="1787466"/>
            <a:chExt cx="4661445" cy="27636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1D82DF-314E-4020-A4CB-8BD2F0083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397" b="41111"/>
            <a:stretch/>
          </p:blipFill>
          <p:spPr>
            <a:xfrm>
              <a:off x="-1143000" y="1787466"/>
              <a:ext cx="4656963" cy="20225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298EFC-7D13-4B6B-8CD9-A51D1F2A5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740"/>
            <a:stretch/>
          </p:blipFill>
          <p:spPr>
            <a:xfrm>
              <a:off x="-1138518" y="3778936"/>
              <a:ext cx="4656963" cy="77220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D6DA3B-2C9A-408C-8DAD-399ECD5ED1CA}"/>
              </a:ext>
            </a:extLst>
          </p:cNvPr>
          <p:cNvCxnSpPr>
            <a:cxnSpLocks/>
          </p:cNvCxnSpPr>
          <p:nvPr/>
        </p:nvCxnSpPr>
        <p:spPr>
          <a:xfrm flipV="1">
            <a:off x="4177553" y="3925852"/>
            <a:ext cx="0" cy="199147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7C53B0-0FA1-4B7B-AB4B-5CF12BA5D1BB}"/>
              </a:ext>
            </a:extLst>
          </p:cNvPr>
          <p:cNvCxnSpPr>
            <a:cxnSpLocks/>
          </p:cNvCxnSpPr>
          <p:nvPr/>
        </p:nvCxnSpPr>
        <p:spPr>
          <a:xfrm flipV="1">
            <a:off x="4723676" y="3912405"/>
            <a:ext cx="0" cy="199147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8082D-AE46-4F59-9337-C4944372CA63}"/>
              </a:ext>
            </a:extLst>
          </p:cNvPr>
          <p:cNvCxnSpPr>
            <a:cxnSpLocks/>
          </p:cNvCxnSpPr>
          <p:nvPr/>
        </p:nvCxnSpPr>
        <p:spPr>
          <a:xfrm flipV="1">
            <a:off x="5230428" y="3925852"/>
            <a:ext cx="0" cy="199147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D519D3-98B1-4ADB-81AE-A846D1BCA679}"/>
              </a:ext>
            </a:extLst>
          </p:cNvPr>
          <p:cNvCxnSpPr>
            <a:cxnSpLocks/>
          </p:cNvCxnSpPr>
          <p:nvPr/>
        </p:nvCxnSpPr>
        <p:spPr>
          <a:xfrm flipV="1">
            <a:off x="5792867" y="3925852"/>
            <a:ext cx="0" cy="199147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766B1-23FF-43E0-A281-18DEC705010B}"/>
              </a:ext>
            </a:extLst>
          </p:cNvPr>
          <p:cNvCxnSpPr>
            <a:cxnSpLocks/>
          </p:cNvCxnSpPr>
          <p:nvPr/>
        </p:nvCxnSpPr>
        <p:spPr>
          <a:xfrm flipV="1">
            <a:off x="6349737" y="3943782"/>
            <a:ext cx="0" cy="1991470"/>
          </a:xfrm>
          <a:prstGeom prst="line">
            <a:avLst/>
          </a:prstGeom>
          <a:ln w="952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903D2E7-59D2-4FD0-8D25-198D2C4D2602}"/>
              </a:ext>
            </a:extLst>
          </p:cNvPr>
          <p:cNvSpPr/>
          <p:nvPr/>
        </p:nvSpPr>
        <p:spPr>
          <a:xfrm>
            <a:off x="6461552" y="4023930"/>
            <a:ext cx="342660" cy="21298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FD1E0-E05E-4B43-9ACE-E15516CF5EAC}"/>
              </a:ext>
            </a:extLst>
          </p:cNvPr>
          <p:cNvSpPr txBox="1"/>
          <p:nvPr/>
        </p:nvSpPr>
        <p:spPr>
          <a:xfrm>
            <a:off x="6781800" y="6253812"/>
            <a:ext cx="22860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Zhai et al. [2021];</a:t>
            </a:r>
          </a:p>
          <a:p>
            <a:pPr algn="l"/>
            <a:r>
              <a:rPr lang="en-US" sz="1600" b="0" i="1" dirty="0"/>
              <a:t>Pendergrass et al. [2022]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2C5F9-DC6B-46DB-89AE-F378988A7FEA}"/>
              </a:ext>
            </a:extLst>
          </p:cNvPr>
          <p:cNvSpPr txBox="1"/>
          <p:nvPr/>
        </p:nvSpPr>
        <p:spPr>
          <a:xfrm>
            <a:off x="6986577" y="3317557"/>
            <a:ext cx="1876445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008000"/>
                </a:solidFill>
              </a:rPr>
              <a:t>Nitrate formation may be NH</a:t>
            </a:r>
            <a:r>
              <a:rPr lang="en-US" sz="1600" b="0" baseline="-25000" dirty="0">
                <a:solidFill>
                  <a:srgbClr val="008000"/>
                </a:solidFill>
              </a:rPr>
              <a:t>3</a:t>
            </a:r>
            <a:r>
              <a:rPr lang="en-US" sz="1600" b="0" dirty="0">
                <a:solidFill>
                  <a:srgbClr val="008000"/>
                </a:solidFill>
              </a:rPr>
              <a:t>-limited</a:t>
            </a:r>
          </a:p>
        </p:txBody>
      </p:sp>
    </p:spTree>
    <p:extLst>
      <p:ext uri="{BB962C8B-B14F-4D97-AF65-F5344CB8AC3E}">
        <p14:creationId xmlns:p14="http://schemas.microsoft.com/office/powerpoint/2010/main" val="110513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64FE-DC6B-495C-BF01-713EACAB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238226"/>
            <a:ext cx="8458200" cy="1143000"/>
          </a:xfrm>
        </p:spPr>
        <p:txBody>
          <a:bodyPr/>
          <a:lstStyle/>
          <a:p>
            <a:r>
              <a:rPr lang="en-US" sz="2000" dirty="0"/>
              <a:t>Use tropospheric NH</a:t>
            </a:r>
            <a:r>
              <a:rPr lang="en-US" sz="2000" baseline="-25000" dirty="0"/>
              <a:t>3</a:t>
            </a:r>
            <a:r>
              <a:rPr lang="en-US" sz="2000" dirty="0"/>
              <a:t>/NO</a:t>
            </a:r>
            <a:r>
              <a:rPr lang="en-US" sz="2000" baseline="-25000" dirty="0"/>
              <a:t>2</a:t>
            </a:r>
            <a:r>
              <a:rPr lang="en-US" sz="2000" dirty="0"/>
              <a:t> column (</a:t>
            </a:r>
            <a:r>
              <a:rPr lang="el-GR" sz="2000" dirty="0"/>
              <a:t>Ω</a:t>
            </a:r>
            <a:r>
              <a:rPr lang="en-US" sz="2000" dirty="0"/>
              <a:t>) ratio measured from space </a:t>
            </a:r>
            <a:br>
              <a:rPr lang="en-US" sz="2000" dirty="0"/>
            </a:br>
            <a:r>
              <a:rPr lang="en-US" sz="2000" dirty="0"/>
              <a:t>to diagnose whether PM nitrate formation is NO</a:t>
            </a:r>
            <a:r>
              <a:rPr lang="en-US" sz="2000" baseline="-25000" dirty="0"/>
              <a:t>x</a:t>
            </a:r>
            <a:r>
              <a:rPr lang="en-US" sz="2000" dirty="0"/>
              <a:t>- or NH</a:t>
            </a:r>
            <a:r>
              <a:rPr lang="en-US" sz="2000" baseline="-25000" dirty="0"/>
              <a:t>3</a:t>
            </a:r>
            <a:r>
              <a:rPr lang="en-US" sz="2000" dirty="0"/>
              <a:t>-limited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01433C-4BD8-430D-82D2-22045E6B39C8}"/>
              </a:ext>
            </a:extLst>
          </p:cNvPr>
          <p:cNvCxnSpPr/>
          <p:nvPr/>
        </p:nvCxnSpPr>
        <p:spPr bwMode="auto">
          <a:xfrm>
            <a:off x="698126" y="3993971"/>
            <a:ext cx="77724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EF9C1C-0DCD-4010-A387-FFF8916CF2A2}"/>
              </a:ext>
            </a:extLst>
          </p:cNvPr>
          <p:cNvSpPr txBox="1"/>
          <p:nvPr/>
        </p:nvSpPr>
        <p:spPr>
          <a:xfrm>
            <a:off x="5651127" y="2136123"/>
            <a:ext cx="83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NH</a:t>
            </a:r>
            <a:r>
              <a:rPr lang="en-US" b="0" baseline="-25000" dirty="0">
                <a:solidFill>
                  <a:srgbClr val="FF0000"/>
                </a:solidFill>
              </a:rPr>
              <a:t>3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586B9-2128-4B58-880E-E1BC10101F52}"/>
              </a:ext>
            </a:extLst>
          </p:cNvPr>
          <p:cNvSpPr txBox="1"/>
          <p:nvPr/>
        </p:nvSpPr>
        <p:spPr>
          <a:xfrm>
            <a:off x="621924" y="40119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agriculture</a:t>
            </a:r>
          </a:p>
          <a:p>
            <a:r>
              <a:rPr lang="en-US" b="0" dirty="0">
                <a:solidFill>
                  <a:srgbClr val="FF0000"/>
                </a:solidFill>
              </a:rPr>
              <a:t>vehicles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2B9976-A669-40CD-9821-85067C50F460}"/>
              </a:ext>
            </a:extLst>
          </p:cNvPr>
          <p:cNvCxnSpPr/>
          <p:nvPr/>
        </p:nvCxnSpPr>
        <p:spPr bwMode="auto">
          <a:xfrm flipV="1">
            <a:off x="2356595" y="2945101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BC81C5-5CB8-438E-8912-426491B917BC}"/>
              </a:ext>
            </a:extLst>
          </p:cNvPr>
          <p:cNvSpPr txBox="1"/>
          <p:nvPr/>
        </p:nvSpPr>
        <p:spPr>
          <a:xfrm>
            <a:off x="2069729" y="2566805"/>
            <a:ext cx="60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9C7FB-9EBB-460F-9890-EEBA0ECC8E99}"/>
              </a:ext>
            </a:extLst>
          </p:cNvPr>
          <p:cNvSpPr txBox="1"/>
          <p:nvPr/>
        </p:nvSpPr>
        <p:spPr>
          <a:xfrm>
            <a:off x="2069724" y="402983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fuel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4EAF6B-58AC-4C5F-922B-3D8073FDE282}"/>
              </a:ext>
            </a:extLst>
          </p:cNvPr>
          <p:cNvCxnSpPr>
            <a:cxnSpLocks/>
          </p:cNvCxnSpPr>
          <p:nvPr/>
        </p:nvCxnSpPr>
        <p:spPr bwMode="auto">
          <a:xfrm>
            <a:off x="2673719" y="2694089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320BCD-BFBD-4430-8431-C60F7A38E286}"/>
              </a:ext>
            </a:extLst>
          </p:cNvPr>
          <p:cNvCxnSpPr>
            <a:cxnSpLocks/>
          </p:cNvCxnSpPr>
          <p:nvPr/>
        </p:nvCxnSpPr>
        <p:spPr bwMode="auto">
          <a:xfrm>
            <a:off x="2673719" y="2851861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BE97C7-B5C9-4B43-A28F-EF7EC3BAA56D}"/>
              </a:ext>
            </a:extLst>
          </p:cNvPr>
          <p:cNvSpPr txBox="1"/>
          <p:nvPr/>
        </p:nvSpPr>
        <p:spPr>
          <a:xfrm>
            <a:off x="3849218" y="2566805"/>
            <a:ext cx="65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NO</a:t>
            </a:r>
            <a:r>
              <a:rPr lang="en-US" b="0" baseline="-25000" dirty="0">
                <a:solidFill>
                  <a:schemeClr val="accent6"/>
                </a:solidFill>
              </a:rPr>
              <a:t>2</a:t>
            </a:r>
            <a:endParaRPr lang="en-US" b="0" dirty="0">
              <a:solidFill>
                <a:schemeClr val="accent6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B87695-8221-4C7A-8E4E-0EA3506A23F6}"/>
              </a:ext>
            </a:extLst>
          </p:cNvPr>
          <p:cNvCxnSpPr>
            <a:cxnSpLocks/>
          </p:cNvCxnSpPr>
          <p:nvPr/>
        </p:nvCxnSpPr>
        <p:spPr bwMode="auto">
          <a:xfrm>
            <a:off x="4502520" y="2747877"/>
            <a:ext cx="11430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3BC068-1B4C-4FAD-B21C-5836E332803B}"/>
              </a:ext>
            </a:extLst>
          </p:cNvPr>
          <p:cNvSpPr txBox="1"/>
          <p:nvPr/>
        </p:nvSpPr>
        <p:spPr>
          <a:xfrm>
            <a:off x="5651127" y="2530055"/>
            <a:ext cx="83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HNO</a:t>
            </a:r>
            <a:r>
              <a:rPr lang="en-US" b="0" baseline="-25000" dirty="0">
                <a:solidFill>
                  <a:schemeClr val="accent6"/>
                </a:solidFill>
              </a:rPr>
              <a:t>3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69C28581-4883-4745-A6CC-8DF2B87D7A00}"/>
              </a:ext>
            </a:extLst>
          </p:cNvPr>
          <p:cNvSpPr/>
          <p:nvPr/>
        </p:nvSpPr>
        <p:spPr bwMode="auto">
          <a:xfrm rot="13675232">
            <a:off x="6642390" y="1158012"/>
            <a:ext cx="2693894" cy="2744086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5549E3-2163-4B1D-87DE-3ABE8D5FE835}"/>
              </a:ext>
            </a:extLst>
          </p:cNvPr>
          <p:cNvCxnSpPr>
            <a:cxnSpLocks/>
          </p:cNvCxnSpPr>
          <p:nvPr/>
        </p:nvCxnSpPr>
        <p:spPr bwMode="auto">
          <a:xfrm>
            <a:off x="6293212" y="2407666"/>
            <a:ext cx="609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120B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22EE91-480F-49D2-A5ED-8ACC81A75942}"/>
              </a:ext>
            </a:extLst>
          </p:cNvPr>
          <p:cNvCxnSpPr>
            <a:cxnSpLocks/>
          </p:cNvCxnSpPr>
          <p:nvPr/>
        </p:nvCxnSpPr>
        <p:spPr bwMode="auto">
          <a:xfrm flipH="1">
            <a:off x="6293212" y="2582104"/>
            <a:ext cx="6096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120B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63B4B6-0471-4853-A6E9-7D8F597B0DF7}"/>
              </a:ext>
            </a:extLst>
          </p:cNvPr>
          <p:cNvSpPr txBox="1"/>
          <p:nvPr/>
        </p:nvSpPr>
        <p:spPr>
          <a:xfrm>
            <a:off x="6989104" y="2281783"/>
            <a:ext cx="149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9120B0"/>
                </a:solidFill>
              </a:rPr>
              <a:t>NH</a:t>
            </a:r>
            <a:r>
              <a:rPr lang="en-US" b="0" baseline="-25000" dirty="0">
                <a:solidFill>
                  <a:srgbClr val="9120B0"/>
                </a:solidFill>
              </a:rPr>
              <a:t>4</a:t>
            </a:r>
            <a:r>
              <a:rPr lang="en-US" b="0" baseline="30000" dirty="0">
                <a:solidFill>
                  <a:srgbClr val="9120B0"/>
                </a:solidFill>
              </a:rPr>
              <a:t>+</a:t>
            </a:r>
            <a:r>
              <a:rPr lang="en-US" b="0" dirty="0">
                <a:solidFill>
                  <a:srgbClr val="9120B0"/>
                </a:solidFill>
              </a:rPr>
              <a:t> + NO</a:t>
            </a:r>
            <a:r>
              <a:rPr lang="en-US" b="0" baseline="-25000" dirty="0">
                <a:solidFill>
                  <a:srgbClr val="9120B0"/>
                </a:solidFill>
              </a:rPr>
              <a:t>3</a:t>
            </a:r>
            <a:r>
              <a:rPr lang="en-US" b="0" baseline="30000" dirty="0">
                <a:solidFill>
                  <a:srgbClr val="9120B0"/>
                </a:solidFill>
              </a:rPr>
              <a:t>-</a:t>
            </a:r>
            <a:endParaRPr lang="en-US" b="0" dirty="0">
              <a:solidFill>
                <a:srgbClr val="9120B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C2E4F3-CCEA-484D-B279-B00057D75F0F}"/>
              </a:ext>
            </a:extLst>
          </p:cNvPr>
          <p:cNvSpPr txBox="1"/>
          <p:nvPr/>
        </p:nvSpPr>
        <p:spPr>
          <a:xfrm>
            <a:off x="6817659" y="2979471"/>
            <a:ext cx="99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B0F0"/>
                </a:solidFill>
              </a:rPr>
              <a:t>PM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4498094-9647-4677-A6DA-E98A29FB4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15620" r="35833" b="62057"/>
          <a:stretch/>
        </p:blipFill>
        <p:spPr>
          <a:xfrm rot="19973407">
            <a:off x="3407579" y="1140240"/>
            <a:ext cx="1403724" cy="91327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796E5B6-9243-48D0-B16F-05A0E231747E}"/>
              </a:ext>
            </a:extLst>
          </p:cNvPr>
          <p:cNvSpPr txBox="1"/>
          <p:nvPr/>
        </p:nvSpPr>
        <p:spPr>
          <a:xfrm>
            <a:off x="2739272" y="676234"/>
            <a:ext cx="327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</a:rPr>
              <a:t>NO</a:t>
            </a:r>
            <a:r>
              <a:rPr lang="en-US" b="0" baseline="-25000" dirty="0">
                <a:solidFill>
                  <a:srgbClr val="008000"/>
                </a:solidFill>
              </a:rPr>
              <a:t>2</a:t>
            </a:r>
            <a:r>
              <a:rPr lang="en-US" b="0" dirty="0"/>
              <a:t>: OMI, TROPOMI, GEMS</a:t>
            </a:r>
          </a:p>
          <a:p>
            <a:r>
              <a:rPr lang="en-US" b="0" dirty="0">
                <a:solidFill>
                  <a:srgbClr val="008000"/>
                </a:solidFill>
              </a:rPr>
              <a:t>NH</a:t>
            </a:r>
            <a:r>
              <a:rPr lang="en-US" b="0" baseline="-25000" dirty="0">
                <a:solidFill>
                  <a:srgbClr val="008000"/>
                </a:solidFill>
              </a:rPr>
              <a:t>3</a:t>
            </a:r>
            <a:r>
              <a:rPr lang="en-US" b="0" dirty="0"/>
              <a:t>: IASI, </a:t>
            </a:r>
            <a:r>
              <a:rPr lang="en-US" b="0" dirty="0" err="1"/>
              <a:t>CrIS</a:t>
            </a:r>
            <a:endParaRPr lang="en-US" b="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3DAF3D-BEB9-4F38-A9B5-53CC0688CA67}"/>
              </a:ext>
            </a:extLst>
          </p:cNvPr>
          <p:cNvSpPr txBox="1"/>
          <p:nvPr/>
        </p:nvSpPr>
        <p:spPr>
          <a:xfrm>
            <a:off x="-76200" y="4762294"/>
            <a:ext cx="949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If</a:t>
            </a:r>
            <a:r>
              <a:rPr lang="en-US" b="0" dirty="0"/>
              <a:t> satellites measured </a:t>
            </a:r>
            <a:r>
              <a:rPr lang="el-GR" b="0" dirty="0"/>
              <a:t>Ω</a:t>
            </a:r>
            <a:r>
              <a:rPr lang="en-US" b="0" baseline="-25000" dirty="0"/>
              <a:t>HNO3</a:t>
            </a:r>
            <a:r>
              <a:rPr lang="en-US" b="0" dirty="0"/>
              <a:t> </a:t>
            </a:r>
            <a:r>
              <a:rPr lang="en-US" dirty="0">
                <a:solidFill>
                  <a:srgbClr val="FF0000"/>
                </a:solidFill>
              </a:rPr>
              <a:t>and if </a:t>
            </a:r>
            <a:r>
              <a:rPr lang="en-US" b="0" dirty="0"/>
              <a:t>all  NH</a:t>
            </a:r>
            <a:r>
              <a:rPr lang="en-US" b="0" baseline="-25000" dirty="0"/>
              <a:t>3</a:t>
            </a:r>
            <a:r>
              <a:rPr lang="en-US" b="0" dirty="0"/>
              <a:t> and HNO</a:t>
            </a:r>
            <a:r>
              <a:rPr lang="en-US" b="0" baseline="-25000" dirty="0"/>
              <a:t>3</a:t>
            </a:r>
            <a:r>
              <a:rPr lang="en-US" b="0" dirty="0"/>
              <a:t> were in boundary layer, </a:t>
            </a:r>
            <a:r>
              <a:rPr lang="en-US" dirty="0">
                <a:solidFill>
                  <a:srgbClr val="FF0000"/>
                </a:solidFill>
              </a:rPr>
              <a:t>then</a:t>
            </a:r>
            <a:r>
              <a:rPr lang="en-US" b="0" dirty="0"/>
              <a:t>  </a:t>
            </a:r>
            <a:r>
              <a:rPr lang="el-GR" b="0" dirty="0"/>
              <a:t>Ω</a:t>
            </a:r>
            <a:r>
              <a:rPr lang="en-US" b="0" baseline="-25000" dirty="0"/>
              <a:t>NH3</a:t>
            </a:r>
            <a:r>
              <a:rPr lang="en-US" b="0" dirty="0"/>
              <a:t>/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Ω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HNO3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= 1 would be threshold for NH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-limited vs.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x</a:t>
            </a:r>
            <a:r>
              <a:rPr lang="en-US" b="0" dirty="0">
                <a:solidFill>
                  <a:srgbClr val="000000"/>
                </a:solidFill>
              </a:rPr>
              <a:t>-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(or VOC-) limited regime</a:t>
            </a:r>
            <a:endParaRPr lang="en-US" b="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D75A5C-BFF7-4D3F-B339-9AE8027CD409}"/>
              </a:ext>
            </a:extLst>
          </p:cNvPr>
          <p:cNvSpPr txBox="1"/>
          <p:nvPr/>
        </p:nvSpPr>
        <p:spPr>
          <a:xfrm>
            <a:off x="4487096" y="2401138"/>
            <a:ext cx="114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6"/>
                </a:solidFill>
              </a:rPr>
              <a:t>oxidation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FB8C05-3C02-44D9-A82A-4B8D2C1A8377}"/>
              </a:ext>
            </a:extLst>
          </p:cNvPr>
          <p:cNvSpPr txBox="1"/>
          <p:nvPr/>
        </p:nvSpPr>
        <p:spPr>
          <a:xfrm>
            <a:off x="0" y="5491760"/>
            <a:ext cx="736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000"/>
                </a:solidFill>
              </a:rPr>
              <a:t>But</a:t>
            </a:r>
            <a:r>
              <a:rPr lang="en-US" b="0" dirty="0"/>
              <a:t> we measure </a:t>
            </a:r>
            <a:r>
              <a:rPr lang="el-GR" b="0" dirty="0"/>
              <a:t>Ω</a:t>
            </a:r>
            <a:r>
              <a:rPr lang="en-US" b="0" baseline="-25000" dirty="0"/>
              <a:t>NO2</a:t>
            </a:r>
            <a:r>
              <a:rPr lang="en-US" b="0" dirty="0"/>
              <a:t>, some of that NO</a:t>
            </a:r>
            <a:r>
              <a:rPr lang="en-US" b="0" baseline="-25000" dirty="0"/>
              <a:t>2</a:t>
            </a:r>
            <a:r>
              <a:rPr lang="en-US" b="0" dirty="0"/>
              <a:t> is in free troposphere, and there’s a lag and &lt;1 yield in conversion from NO</a:t>
            </a:r>
            <a:r>
              <a:rPr lang="en-US" b="0" baseline="-25000" dirty="0"/>
              <a:t>x</a:t>
            </a:r>
            <a:r>
              <a:rPr lang="en-US" b="0" dirty="0"/>
              <a:t> to HNO</a:t>
            </a:r>
            <a:r>
              <a:rPr lang="en-US" b="0" baseline="-25000" dirty="0"/>
              <a:t>3</a:t>
            </a:r>
            <a:r>
              <a:rPr lang="en-US" b="0" dirty="0"/>
              <a:t> </a:t>
            </a:r>
            <a:endParaRPr lang="en-US" b="0" baseline="-25000" dirty="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CD7DA84-774F-407B-BC0C-151DB2B47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684" y="6089727"/>
            <a:ext cx="264488" cy="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AB6A574-B597-4FB7-B8E9-9847408EDA35}"/>
              </a:ext>
            </a:extLst>
          </p:cNvPr>
          <p:cNvSpPr txBox="1"/>
          <p:nvPr/>
        </p:nvSpPr>
        <p:spPr>
          <a:xfrm>
            <a:off x="838200" y="6086598"/>
            <a:ext cx="874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need model to diagnose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Ω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NH3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/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Ω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NO2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threshold and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relevan</a:t>
            </a:r>
            <a:r>
              <a:rPr lang="en-US" b="0" dirty="0">
                <a:solidFill>
                  <a:srgbClr val="000000"/>
                </a:solidFill>
              </a:rPr>
              <a:t>t spatial scale</a:t>
            </a:r>
            <a:r>
              <a:rPr lang="en-US" b="0" dirty="0"/>
              <a:t> 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E91F6EC-F2BE-4E9F-9A02-7C800E28BA6C}"/>
              </a:ext>
            </a:extLst>
          </p:cNvPr>
          <p:cNvSpPr/>
          <p:nvPr/>
        </p:nvSpPr>
        <p:spPr bwMode="auto">
          <a:xfrm>
            <a:off x="1079127" y="2345597"/>
            <a:ext cx="4572000" cy="1643271"/>
          </a:xfrm>
          <a:custGeom>
            <a:avLst/>
            <a:gdLst>
              <a:gd name="connsiteX0" fmla="*/ 0 w 4572000"/>
              <a:gd name="connsiteY0" fmla="*/ 1616766 h 1616766"/>
              <a:gd name="connsiteX1" fmla="*/ 13252 w 4572000"/>
              <a:gd name="connsiteY1" fmla="*/ 0 h 1616766"/>
              <a:gd name="connsiteX2" fmla="*/ 4572000 w 4572000"/>
              <a:gd name="connsiteY2" fmla="*/ 39757 h 1616766"/>
              <a:gd name="connsiteX0" fmla="*/ 0 w 4572000"/>
              <a:gd name="connsiteY0" fmla="*/ 1616766 h 1616766"/>
              <a:gd name="connsiteX1" fmla="*/ 13252 w 4572000"/>
              <a:gd name="connsiteY1" fmla="*/ 0 h 1616766"/>
              <a:gd name="connsiteX2" fmla="*/ 4572000 w 4572000"/>
              <a:gd name="connsiteY2" fmla="*/ 13253 h 1616766"/>
              <a:gd name="connsiteX0" fmla="*/ 0 w 4572000"/>
              <a:gd name="connsiteY0" fmla="*/ 1630017 h 1630017"/>
              <a:gd name="connsiteX1" fmla="*/ 13252 w 4572000"/>
              <a:gd name="connsiteY1" fmla="*/ 13251 h 1630017"/>
              <a:gd name="connsiteX2" fmla="*/ 4572000 w 4572000"/>
              <a:gd name="connsiteY2" fmla="*/ 0 h 1630017"/>
              <a:gd name="connsiteX0" fmla="*/ 39757 w 4611757"/>
              <a:gd name="connsiteY0" fmla="*/ 1630017 h 1630017"/>
              <a:gd name="connsiteX1" fmla="*/ 0 w 4611757"/>
              <a:gd name="connsiteY1" fmla="*/ 26503 h 1630017"/>
              <a:gd name="connsiteX2" fmla="*/ 4611757 w 4611757"/>
              <a:gd name="connsiteY2" fmla="*/ 0 h 1630017"/>
              <a:gd name="connsiteX0" fmla="*/ 0 w 4572000"/>
              <a:gd name="connsiteY0" fmla="*/ 1643271 h 1643271"/>
              <a:gd name="connsiteX1" fmla="*/ 0 w 4572000"/>
              <a:gd name="connsiteY1" fmla="*/ 0 h 1643271"/>
              <a:gd name="connsiteX2" fmla="*/ 4572000 w 4572000"/>
              <a:gd name="connsiteY2" fmla="*/ 13254 h 164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1643271">
                <a:moveTo>
                  <a:pt x="0" y="1643271"/>
                </a:moveTo>
                <a:lnTo>
                  <a:pt x="0" y="0"/>
                </a:lnTo>
                <a:lnTo>
                  <a:pt x="4572000" y="13254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623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7E00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0000"/>
          </a:solidFill>
          <a:tailEnd type="none" w="lg" len="lg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noFill/>
        </a:ln>
      </a:spPr>
      <a:bodyPr wrap="square" lIns="0" tIns="0" rIns="0" bIns="0" rtlCol="0">
        <a:spAutoFit/>
      </a:bodyPr>
      <a:lstStyle>
        <a:defPPr algn="l">
          <a:defRPr sz="1600" b="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21397</TotalTime>
  <Words>915</Words>
  <Application>Microsoft Office PowerPoint</Application>
  <PresentationFormat>On-screen Show (4:3)</PresentationFormat>
  <Paragraphs>132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Helvetica</vt:lpstr>
      <vt:lpstr>Times New Roman</vt:lpstr>
      <vt:lpstr>Default Design</vt:lpstr>
      <vt:lpstr>2_Office Theme</vt:lpstr>
      <vt:lpstr>1_Default Design</vt:lpstr>
      <vt:lpstr>2_Default Design</vt:lpstr>
      <vt:lpstr>4_Default Design</vt:lpstr>
      <vt:lpstr>Equation</vt:lpstr>
      <vt:lpstr>PowerPoint Presentation</vt:lpstr>
      <vt:lpstr>Why is ozone pollution over Korea and China getting worse?</vt:lpstr>
      <vt:lpstr>COVID-19 lockdown revealed fast wintertime ozone production in Beijing</vt:lpstr>
      <vt:lpstr>Importance of NO2 and HCHO monitoring from space to understand ozone trends</vt:lpstr>
      <vt:lpstr>Evidence of very high residential use of volatile chemical products (VCPs)  in Korea and China – missing from current inventories</vt:lpstr>
      <vt:lpstr>Very high free tropospheric ozone background over East Asia,  underestimated in models</vt:lpstr>
      <vt:lpstr>Peroxyacetylnitrate (PAN) from IASI  as tracer for global anthropogenic influence on ozone </vt:lpstr>
      <vt:lpstr>Wintertime PM2.5 nitrate in urban China has not responded to NOx controls… …and has gotten worse during pollution episodes</vt:lpstr>
      <vt:lpstr>Use tropospheric NH3/NO2 column (Ω) ratio measured from space  to diagnose whether PM nitrate formation is NOx- or NH3-limited</vt:lpstr>
      <vt:lpstr>Using GEOS-Chem model to relate ΩNH3/ΩNO2 to chemical regime</vt:lpstr>
      <vt:lpstr>Real-world application to OMI NO2 and IASI NH3 data</vt:lpstr>
      <vt:lpstr>Take-aways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1598</cp:revision>
  <dcterms:created xsi:type="dcterms:W3CDTF">2001-08-02T17:09:44Z</dcterms:created>
  <dcterms:modified xsi:type="dcterms:W3CDTF">2022-11-10T08:19:18Z</dcterms:modified>
</cp:coreProperties>
</file>